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686" r:id="rId2"/>
    <p:sldId id="687" r:id="rId3"/>
    <p:sldId id="689" r:id="rId4"/>
    <p:sldId id="688" r:id="rId5"/>
    <p:sldId id="699" r:id="rId6"/>
    <p:sldId id="690" r:id="rId7"/>
    <p:sldId id="694" r:id="rId8"/>
    <p:sldId id="713" r:id="rId9"/>
    <p:sldId id="695" r:id="rId10"/>
    <p:sldId id="716" r:id="rId11"/>
    <p:sldId id="700" r:id="rId12"/>
    <p:sldId id="697" r:id="rId13"/>
    <p:sldId id="698" r:id="rId14"/>
    <p:sldId id="717" r:id="rId15"/>
    <p:sldId id="720" r:id="rId16"/>
    <p:sldId id="727" r:id="rId17"/>
    <p:sldId id="725" r:id="rId18"/>
    <p:sldId id="707" r:id="rId19"/>
    <p:sldId id="731" r:id="rId20"/>
    <p:sldId id="692" r:id="rId21"/>
    <p:sldId id="732" r:id="rId22"/>
    <p:sldId id="691" r:id="rId23"/>
  </p:sldIdLst>
  <p:sldSz cx="9144000" cy="6858000" type="screen4x3"/>
  <p:notesSz cx="6783388" cy="9926638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53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800080"/>
    <a:srgbClr val="0000FF"/>
    <a:srgbClr val="0033CC"/>
    <a:srgbClr val="9900CC"/>
    <a:srgbClr val="00CC00"/>
    <a:srgbClr val="00FFCC"/>
    <a:srgbClr val="99FF33"/>
    <a:srgbClr val="FF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31" autoAdjust="0"/>
    <p:restoredTop sz="96771" autoAdjust="0"/>
  </p:normalViewPr>
  <p:slideViewPr>
    <p:cSldViewPr showGuides="1">
      <p:cViewPr>
        <p:scale>
          <a:sx n="90" d="100"/>
          <a:sy n="90" d="100"/>
        </p:scale>
        <p:origin x="66" y="108"/>
      </p:cViewPr>
      <p:guideLst>
        <p:guide orient="horz" pos="2251"/>
        <p:guide pos="5329"/>
      </p:guideLst>
    </p:cSldViewPr>
  </p:slideViewPr>
  <p:outlineViewPr>
    <p:cViewPr>
      <p:scale>
        <a:sx n="33" d="100"/>
        <a:sy n="33" d="100"/>
      </p:scale>
      <p:origin x="0" y="75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Beamtime 2022</a:t>
            </a:r>
          </a:p>
        </c:rich>
      </c:tx>
      <c:layout>
        <c:manualLayout>
          <c:xMode val="edge"/>
          <c:yMode val="edge"/>
          <c:x val="0.26521882677716252"/>
          <c:y val="2.70284362559869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36-4786-9402-D6A4AEC2707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36-4786-9402-D6A4AEC27076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36-4786-9402-D6A4AEC270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'2022-08-30_eventgroup'!$J$5:$J$7</c:f>
              <c:strCache>
                <c:ptCount val="3"/>
                <c:pt idx="0">
                  <c:v>Beam on Target</c:v>
                </c:pt>
                <c:pt idx="1">
                  <c:v>Interruption</c:v>
                </c:pt>
                <c:pt idx="2">
                  <c:v>Setup</c:v>
                </c:pt>
              </c:strCache>
            </c:strRef>
          </c:cat>
          <c:val>
            <c:numRef>
              <c:f>'2022-08-30_eventgroup'!$K$5:$K$7</c:f>
              <c:numCache>
                <c:formatCode>0.00%</c:formatCode>
                <c:ptCount val="3"/>
                <c:pt idx="0">
                  <c:v>0.75110851808634771</c:v>
                </c:pt>
                <c:pt idx="1">
                  <c:v>0.14072345390898483</c:v>
                </c:pt>
                <c:pt idx="2">
                  <c:v>0.10816802800466743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36-4786-9402-D6A4AEC2707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1234" cy="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3" tIns="45850" rIns="91703" bIns="45850" numCol="1" anchor="t" anchorCtr="0" compatLnSpc="1">
            <a:prstTxWarp prst="textNoShape">
              <a:avLst/>
            </a:prstTxWarp>
          </a:bodyPr>
          <a:lstStyle>
            <a:lvl1pPr algn="l" defTabSz="918244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2155" y="0"/>
            <a:ext cx="2941234" cy="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3" tIns="45850" rIns="91703" bIns="45850" numCol="1" anchor="t" anchorCtr="0" compatLnSpc="1">
            <a:prstTxWarp prst="textNoShape">
              <a:avLst/>
            </a:prstTxWarp>
          </a:bodyPr>
          <a:lstStyle>
            <a:lvl1pPr algn="r" defTabSz="918244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0963"/>
            <a:ext cx="2941234" cy="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3" tIns="45850" rIns="91703" bIns="45850" numCol="1" anchor="b" anchorCtr="0" compatLnSpc="1">
            <a:prstTxWarp prst="textNoShape">
              <a:avLst/>
            </a:prstTxWarp>
          </a:bodyPr>
          <a:lstStyle>
            <a:lvl1pPr algn="l" defTabSz="918244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2155" y="9430963"/>
            <a:ext cx="2941234" cy="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3" tIns="45850" rIns="91703" bIns="45850" numCol="1" anchor="b" anchorCtr="0" compatLnSpc="1">
            <a:prstTxWarp prst="textNoShape">
              <a:avLst/>
            </a:prstTxWarp>
          </a:bodyPr>
          <a:lstStyle>
            <a:lvl1pPr algn="r" defTabSz="918244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DDC3B935-6345-44A9-963B-C3D5D58B92D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63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1234" cy="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3" tIns="45850" rIns="91703" bIns="45850" numCol="1" anchor="t" anchorCtr="0" compatLnSpc="1">
            <a:prstTxWarp prst="textNoShape">
              <a:avLst/>
            </a:prstTxWarp>
          </a:bodyPr>
          <a:lstStyle>
            <a:lvl1pPr algn="l" defTabSz="918244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2155" y="0"/>
            <a:ext cx="2941234" cy="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3" tIns="45850" rIns="91703" bIns="45850" numCol="1" anchor="t" anchorCtr="0" compatLnSpc="1">
            <a:prstTxWarp prst="textNoShape">
              <a:avLst/>
            </a:prstTxWarp>
          </a:bodyPr>
          <a:lstStyle>
            <a:lvl1pPr algn="r" defTabSz="918244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46125"/>
            <a:ext cx="4964112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864" y="4715483"/>
            <a:ext cx="4975662" cy="446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3" tIns="45850" rIns="91703" bIns="45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0963"/>
            <a:ext cx="2941234" cy="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3" tIns="45850" rIns="91703" bIns="45850" numCol="1" anchor="b" anchorCtr="0" compatLnSpc="1">
            <a:prstTxWarp prst="textNoShape">
              <a:avLst/>
            </a:prstTxWarp>
          </a:bodyPr>
          <a:lstStyle>
            <a:lvl1pPr algn="l" defTabSz="918244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2155" y="9430963"/>
            <a:ext cx="2941234" cy="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3" tIns="45850" rIns="91703" bIns="45850" numCol="1" anchor="b" anchorCtr="0" compatLnSpc="1">
            <a:prstTxWarp prst="textNoShape">
              <a:avLst/>
            </a:prstTxWarp>
          </a:bodyPr>
          <a:lstStyle>
            <a:lvl1pPr algn="r" defTabSz="918244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1C7D331E-7E71-4CFA-9915-11718F66838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6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789" indent="-2841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6599" indent="-22732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1239" indent="-22732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5879" indent="-22732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0518" indent="-2273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5158" indent="-2273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09798" indent="-2273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64437" indent="-2273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4C48C81-FA99-4B4C-B126-4A051FF413AB}" type="slidenum">
              <a:rPr lang="en-GB" altLang="de-DE"/>
              <a:pPr>
                <a:spcBef>
                  <a:spcPct val="0"/>
                </a:spcBef>
              </a:pPr>
              <a:t>1</a:t>
            </a:fld>
            <a:endParaRPr lang="en-GB" altLang="de-DE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19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11D0D-6F8F-4A64-AEBD-4504835FD5EF}" type="slidenum">
              <a:rPr lang="en-US"/>
              <a:pPr/>
              <a:t>5</a:t>
            </a:fld>
            <a:endParaRPr lang="en-US"/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35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5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297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965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1" y="0"/>
            <a:ext cx="8228160" cy="114204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85440" y="1447353"/>
            <a:ext cx="7770240" cy="4524955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49152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8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898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9819" y="6602400"/>
            <a:ext cx="9144000" cy="2556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058" y="119851"/>
            <a:ext cx="854438" cy="28481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54643" y="6612673"/>
            <a:ext cx="398387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 smtClean="0">
                <a:solidFill>
                  <a:srgbClr val="333333"/>
                </a:solidFill>
                <a:latin typeface="Arial"/>
                <a:cs typeface="Arial"/>
              </a:rPr>
              <a:t>Peter Forck on</a:t>
            </a:r>
            <a:r>
              <a:rPr lang="fr-FR" sz="1100" baseline="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fr-FR" sz="1100" baseline="0" dirty="0" err="1" smtClean="0">
                <a:solidFill>
                  <a:srgbClr val="333333"/>
                </a:solidFill>
                <a:latin typeface="Arial"/>
                <a:cs typeface="Arial"/>
              </a:rPr>
              <a:t>behalf</a:t>
            </a:r>
            <a:r>
              <a:rPr lang="fr-FR" sz="1100" baseline="0" dirty="0" smtClean="0">
                <a:solidFill>
                  <a:srgbClr val="333333"/>
                </a:solidFill>
                <a:latin typeface="Arial"/>
                <a:cs typeface="Arial"/>
              </a:rPr>
              <a:t> of </a:t>
            </a:r>
            <a:r>
              <a:rPr lang="fr-FR" sz="1100" dirty="0" err="1" smtClean="0">
                <a:solidFill>
                  <a:srgbClr val="333333"/>
                </a:solidFill>
                <a:latin typeface="Arial"/>
                <a:cs typeface="Arial"/>
              </a:rPr>
              <a:t>Acc</a:t>
            </a:r>
            <a:r>
              <a:rPr lang="fr-FR" sz="1100" dirty="0" smtClean="0">
                <a:solidFill>
                  <a:srgbClr val="333333"/>
                </a:solidFill>
                <a:latin typeface="Arial"/>
                <a:cs typeface="Arial"/>
              </a:rPr>
              <a:t>. </a:t>
            </a:r>
            <a:r>
              <a:rPr lang="fr-FR" sz="1100" dirty="0" err="1" smtClean="0">
                <a:solidFill>
                  <a:srgbClr val="333333"/>
                </a:solidFill>
                <a:latin typeface="Arial"/>
                <a:cs typeface="Arial"/>
              </a:rPr>
              <a:t>Dep</a:t>
            </a:r>
            <a:r>
              <a:rPr lang="fr-FR" sz="1100" dirty="0" smtClean="0">
                <a:solidFill>
                  <a:srgbClr val="333333"/>
                </a:solidFill>
                <a:latin typeface="Arial"/>
                <a:cs typeface="Arial"/>
              </a:rPr>
              <a:t>., ARD</a:t>
            </a:r>
            <a:r>
              <a:rPr lang="fr-FR" sz="1100" baseline="0" dirty="0" smtClean="0">
                <a:solidFill>
                  <a:srgbClr val="333333"/>
                </a:solidFill>
                <a:latin typeface="Arial"/>
                <a:cs typeface="Arial"/>
              </a:rPr>
              <a:t> ST3, 7</a:t>
            </a:r>
            <a:r>
              <a:rPr lang="fr-FR" sz="1100" baseline="30000" dirty="0" smtClean="0">
                <a:solidFill>
                  <a:srgbClr val="333333"/>
                </a:solidFill>
                <a:latin typeface="Arial"/>
                <a:cs typeface="Arial"/>
              </a:rPr>
              <a:t>th</a:t>
            </a:r>
            <a:r>
              <a:rPr lang="fr-FR" sz="1100" baseline="0" dirty="0" smtClean="0">
                <a:solidFill>
                  <a:srgbClr val="333333"/>
                </a:solidFill>
                <a:latin typeface="Arial"/>
                <a:cs typeface="Arial"/>
              </a:rPr>
              <a:t> Sept. </a:t>
            </a:r>
            <a:r>
              <a:rPr lang="fr-FR" sz="1100" dirty="0" smtClean="0">
                <a:solidFill>
                  <a:srgbClr val="333333"/>
                </a:solidFill>
                <a:latin typeface="Arial"/>
                <a:cs typeface="Arial"/>
              </a:rPr>
              <a:t>2022</a:t>
            </a:r>
            <a:r>
              <a:rPr lang="fr-FR" sz="1100" baseline="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endParaRPr lang="fr-FR" sz="1100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5267" y="-309585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-1" y="623393"/>
            <a:ext cx="9144001" cy="108000"/>
            <a:chOff x="-1" y="939485"/>
            <a:chExt cx="9144001" cy="108000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0" y="989250"/>
              <a:ext cx="9144000" cy="0"/>
            </a:xfrm>
            <a:prstGeom prst="line">
              <a:avLst/>
            </a:prstGeom>
            <a:ln w="111125">
              <a:solidFill>
                <a:srgbClr val="C0C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hteck 3"/>
            <p:cNvSpPr>
              <a:spLocks/>
            </p:cNvSpPr>
            <p:nvPr/>
          </p:nvSpPr>
          <p:spPr>
            <a:xfrm>
              <a:off x="-1" y="939485"/>
              <a:ext cx="255600" cy="108000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</a:endParaRPr>
            </a:p>
          </p:txBody>
        </p:sp>
      </p:grp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5615493" y="6604522"/>
            <a:ext cx="342008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333333"/>
                </a:solidFill>
                <a:latin typeface="Arial"/>
                <a:cs typeface="Arial"/>
              </a:rPr>
              <a:t>GSI Overview</a:t>
            </a:r>
          </a:p>
        </p:txBody>
      </p:sp>
      <p:sp>
        <p:nvSpPr>
          <p:cNvPr id="16" name="Rectangle 25"/>
          <p:cNvSpPr txBox="1">
            <a:spLocks noChangeArrowheads="1"/>
          </p:cNvSpPr>
          <p:nvPr userDrawn="1"/>
        </p:nvSpPr>
        <p:spPr>
          <a:xfrm>
            <a:off x="4032633" y="6582387"/>
            <a:ext cx="1066800" cy="476250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7A8A2AB-8AAB-430B-A288-2C24CCE7A88A}" type="slidenum">
              <a:rPr lang="en-US" sz="1200" smtClean="0">
                <a:solidFill>
                  <a:srgbClr val="000000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0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6" r:id="rId2"/>
    <p:sldLayoutId id="2147483667" r:id="rId3"/>
    <p:sldLayoutId id="2147483669" r:id="rId4"/>
    <p:sldLayoutId id="2147483671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8.wm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8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-1"/>
            <a:ext cx="9144000" cy="6858001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20000"/>
              </a:spcBef>
            </a:pPr>
            <a:endParaRPr lang="en-US" altLang="de-DE"/>
          </a:p>
        </p:txBody>
      </p:sp>
      <p:pic>
        <p:nvPicPr>
          <p:cNvPr id="7171" name="Picture 8" descr="trenner_footer_struk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1" descr="HG_LOGO_ENG_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spect="1"/>
          </p:cNvSpPr>
          <p:nvPr/>
        </p:nvSpPr>
        <p:spPr bwMode="auto">
          <a:xfrm>
            <a:off x="0" y="-9525"/>
            <a:ext cx="9144000" cy="882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12700"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en-US" sz="1800" b="0" dirty="0">
              <a:solidFill>
                <a:schemeClr val="accent2">
                  <a:lumMod val="60000"/>
                  <a:lumOff val="40000"/>
                </a:schemeClr>
              </a:solidFill>
              <a:cs typeface="Arial" charset="0"/>
            </a:endParaRPr>
          </a:p>
        </p:txBody>
      </p:sp>
      <p:grpSp>
        <p:nvGrpSpPr>
          <p:cNvPr id="7174" name="Group 18"/>
          <p:cNvGrpSpPr>
            <a:grpSpLocks noChangeAspect="1"/>
          </p:cNvGrpSpPr>
          <p:nvPr/>
        </p:nvGrpSpPr>
        <p:grpSpPr bwMode="auto">
          <a:xfrm>
            <a:off x="6348413" y="109538"/>
            <a:ext cx="2733675" cy="642937"/>
            <a:chOff x="22456028" y="973136"/>
            <a:chExt cx="7533927" cy="1871664"/>
          </a:xfrm>
        </p:grpSpPr>
        <p:pic>
          <p:nvPicPr>
            <p:cNvPr id="7189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0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1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6" name="Group 23"/>
          <p:cNvGrpSpPr>
            <a:grpSpLocks/>
          </p:cNvGrpSpPr>
          <p:nvPr/>
        </p:nvGrpSpPr>
        <p:grpSpPr bwMode="auto">
          <a:xfrm>
            <a:off x="1595438" y="212725"/>
            <a:ext cx="4538662" cy="457200"/>
            <a:chOff x="1013231" y="3338791"/>
            <a:chExt cx="4886347" cy="514246"/>
          </a:xfrm>
        </p:grpSpPr>
        <p:pic>
          <p:nvPicPr>
            <p:cNvPr id="7183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3252" y="3395880"/>
              <a:ext cx="854743" cy="434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25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409" y="3499780"/>
              <a:ext cx="628487" cy="146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5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148" y="3395837"/>
              <a:ext cx="140413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079" y="3499780"/>
              <a:ext cx="536499" cy="20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7" name="Picture 2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452" y="3473858"/>
              <a:ext cx="704350" cy="23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231" y="3338791"/>
              <a:ext cx="464976" cy="464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7" name="Titel 1"/>
          <p:cNvSpPr>
            <a:spLocks/>
          </p:cNvSpPr>
          <p:nvPr/>
        </p:nvSpPr>
        <p:spPr bwMode="auto">
          <a:xfrm>
            <a:off x="1190625" y="1846263"/>
            <a:ext cx="76152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altLang="de-DE" sz="2400"/>
          </a:p>
        </p:txBody>
      </p:sp>
      <p:sp>
        <p:nvSpPr>
          <p:cNvPr id="7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de-DE" altLang="de-DE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34993" y="1642249"/>
            <a:ext cx="8570870" cy="312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3200" b="1" dirty="0" smtClean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on GSI </a:t>
            </a:r>
          </a:p>
          <a:p>
            <a:r>
              <a:rPr lang="en-US" altLang="de-DE" sz="3200" b="1" dirty="0" smtClean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Ion Accelerator Facility </a:t>
            </a:r>
          </a:p>
          <a:p>
            <a:pPr>
              <a:spcBef>
                <a:spcPts val="1000"/>
              </a:spcBef>
            </a:pPr>
            <a:r>
              <a:rPr lang="en-US" altLang="de-DE" sz="2400" b="1" i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 ST3 Annual Meeting September 2022</a:t>
            </a:r>
          </a:p>
          <a:p>
            <a:pPr>
              <a:spcBef>
                <a:spcPts val="1000"/>
              </a:spcBef>
            </a:pPr>
            <a:r>
              <a:rPr lang="fr-FR" sz="2000" b="1" dirty="0" smtClean="0">
                <a:solidFill>
                  <a:srgbClr val="FF6600"/>
                </a:solidFill>
                <a:latin typeface="Arial"/>
                <a:cs typeface="Arial"/>
              </a:rPr>
              <a:t>HZB Berlin</a:t>
            </a:r>
            <a:r>
              <a:rPr lang="en-US" altLang="de-DE" sz="20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</a:t>
            </a:r>
            <a:r>
              <a:rPr lang="en-US" altLang="de-DE" sz="2000" b="1" i="1" baseline="30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altLang="de-DE" sz="20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September 2022</a:t>
            </a:r>
          </a:p>
          <a:p>
            <a:pPr>
              <a:spcBef>
                <a:spcPts val="1000"/>
              </a:spcBef>
            </a:pPr>
            <a:r>
              <a:rPr lang="en-US" altLang="de-DE" sz="2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Forck, GSI</a:t>
            </a:r>
          </a:p>
          <a:p>
            <a:pPr>
              <a:spcBef>
                <a:spcPts val="1000"/>
              </a:spcBef>
            </a:pPr>
            <a:r>
              <a:rPr lang="en-US" altLang="de-DE" sz="2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the GSI Accelerator Department </a:t>
            </a:r>
            <a:endParaRPr lang="en-US" altLang="de-DE" sz="2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3" y="135257"/>
            <a:ext cx="816382" cy="60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3" y="1101810"/>
            <a:ext cx="1177274" cy="42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58" y="740946"/>
            <a:ext cx="649014" cy="10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7596336" y="1101810"/>
            <a:ext cx="1224136" cy="1247070"/>
            <a:chOff x="7596336" y="1101810"/>
            <a:chExt cx="1224136" cy="1247070"/>
          </a:xfrm>
        </p:grpSpPr>
        <p:pic>
          <p:nvPicPr>
            <p:cNvPr id="28" name="Bild 6" descr="GSI_Logo_rgb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1101810"/>
              <a:ext cx="1224136" cy="40804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1497814"/>
              <a:ext cx="1224136" cy="851066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7596336" y="1484784"/>
              <a:ext cx="122413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7668344" y="4077072"/>
            <a:ext cx="1179934" cy="1625093"/>
            <a:chOff x="7141679" y="4502325"/>
            <a:chExt cx="1284500" cy="1769109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626" y="5235862"/>
              <a:ext cx="810553" cy="540369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833" y="5004971"/>
              <a:ext cx="984966" cy="656644"/>
            </a:xfrm>
            <a:prstGeom prst="rect">
              <a:avLst/>
            </a:prstGeom>
          </p:spPr>
        </p:pic>
        <p:sp>
          <p:nvSpPr>
            <p:cNvPr id="32" name="Textfeld 31"/>
            <p:cNvSpPr txBox="1"/>
            <p:nvPr/>
          </p:nvSpPr>
          <p:spPr>
            <a:xfrm>
              <a:off x="7141679" y="4502325"/>
              <a:ext cx="1141274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peace </a:t>
              </a:r>
            </a:p>
            <a:p>
              <a:pPr algn="l">
                <a:spcBef>
                  <a:spcPts val="0"/>
                </a:spcBef>
              </a:pPr>
              <a:r>
                <a:rPr lang="en-US" sz="1400" b="1" dirty="0" smtClean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freedom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7217967" y="5748214"/>
              <a:ext cx="1184170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b="1" dirty="0" smtClean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Solidarity </a:t>
              </a:r>
            </a:p>
            <a:p>
              <a:pPr algn="l">
                <a:spcBef>
                  <a:spcPts val="0"/>
                </a:spcBef>
              </a:pPr>
              <a:r>
                <a:rPr lang="en-US" sz="1400" b="1" dirty="0" smtClean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Ukraine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690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GSI Accelerator Facility: Synchrotron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25413" y="764704"/>
            <a:ext cx="9018587" cy="5174405"/>
            <a:chOff x="125413" y="1343025"/>
            <a:chExt cx="9018587" cy="517440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654" y="1484784"/>
              <a:ext cx="8980279" cy="5032646"/>
            </a:xfrm>
            <a:prstGeom prst="rect">
              <a:avLst/>
            </a:prstGeom>
          </p:spPr>
        </p:pic>
        <p:sp>
          <p:nvSpPr>
            <p:cNvPr id="3076" name="Text Box 3"/>
            <p:cNvSpPr txBox="1">
              <a:spLocks noChangeArrowheads="1"/>
            </p:cNvSpPr>
            <p:nvPr/>
          </p:nvSpPr>
          <p:spPr bwMode="auto">
            <a:xfrm>
              <a:off x="125413" y="1343025"/>
              <a:ext cx="8729662" cy="180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217094" name="Rectangle 6"/>
            <p:cNvSpPr>
              <a:spLocks noChangeArrowheads="1"/>
            </p:cNvSpPr>
            <p:nvPr/>
          </p:nvSpPr>
          <p:spPr bwMode="auto">
            <a:xfrm>
              <a:off x="7956376" y="3429000"/>
              <a:ext cx="1187624" cy="646331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Fragment </a:t>
              </a:r>
            </a:p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Separator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23528" y="2924944"/>
              <a:ext cx="1368152" cy="369332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Ion sources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508104" y="1556792"/>
              <a:ext cx="1944216" cy="78483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SIS: </a:t>
              </a:r>
              <a:r>
                <a:rPr lang="en-US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</a:t>
              </a:r>
              <a:r>
                <a:rPr lang="en-US" b="1" baseline="-250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max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=2 </a:t>
              </a: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G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eV/u </a:t>
              </a:r>
            </a:p>
            <a:p>
              <a:pPr algn="l"/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 =95%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644008" y="4941168"/>
              <a:ext cx="1656184" cy="92333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Storage rings:</a:t>
              </a:r>
            </a:p>
            <a:p>
              <a:pPr algn="r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ESR</a:t>
              </a:r>
            </a:p>
            <a:p>
              <a:pPr algn="r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CRYRING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" name="Gerade Verbindung mit Pfeil 2"/>
            <p:cNvCxnSpPr>
              <a:stCxn id="9" idx="3"/>
            </p:cNvCxnSpPr>
            <p:nvPr/>
          </p:nvCxnSpPr>
          <p:spPr>
            <a:xfrm flipV="1">
              <a:off x="6300192" y="4293097"/>
              <a:ext cx="504056" cy="1109736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V="1">
              <a:off x="6300192" y="5373217"/>
              <a:ext cx="648072" cy="288031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1844080" y="4004156"/>
              <a:ext cx="3456384" cy="369332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UNILAC: </a:t>
              </a:r>
              <a:r>
                <a:rPr lang="en-US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</a:t>
              </a:r>
              <a:r>
                <a:rPr lang="en-US" b="1" baseline="-250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max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=12 MeV/u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=16%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8026152" y="4509120"/>
              <a:ext cx="864096" cy="92333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Fix- </a:t>
              </a:r>
            </a:p>
            <a:p>
              <a:pPr algn="l">
                <a:spcBef>
                  <a:spcPts val="0"/>
                </a:spcBef>
              </a:pP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arget Exp. 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" name="Ellipse 3"/>
          <p:cNvSpPr/>
          <p:nvPr/>
        </p:nvSpPr>
        <p:spPr>
          <a:xfrm>
            <a:off x="4860032" y="836712"/>
            <a:ext cx="4176464" cy="2160240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141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val 34"/>
          <p:cNvSpPr>
            <a:spLocks noChangeArrowheads="1"/>
          </p:cNvSpPr>
          <p:nvPr/>
        </p:nvSpPr>
        <p:spPr bwMode="auto">
          <a:xfrm>
            <a:off x="574675" y="1431925"/>
            <a:ext cx="4838700" cy="471328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</a:t>
            </a:r>
            <a:r>
              <a:rPr lang="en-US" alt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Ion Synchrotron: Overview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954088" y="1728788"/>
            <a:ext cx="404971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600"/>
              <a:t>Important parameters of SIS-18</a:t>
            </a:r>
          </a:p>
        </p:txBody>
      </p:sp>
      <p:graphicFrame>
        <p:nvGraphicFramePr>
          <p:cNvPr id="254981" name="Group 5"/>
          <p:cNvGraphicFramePr>
            <a:graphicFrameLocks noGrp="1"/>
          </p:cNvGraphicFramePr>
          <p:nvPr>
            <p:ph idx="1"/>
          </p:nvPr>
        </p:nvGraphicFramePr>
        <p:xfrm>
          <a:off x="1206500" y="2117725"/>
          <a:ext cx="3581400" cy="3327399"/>
        </p:xfrm>
        <a:graphic>
          <a:graphicData uri="http://schemas.openxmlformats.org/drawingml/2006/table">
            <a:tbl>
              <a:tblPr/>
              <a:tblGrid>
                <a:gridCol w="1735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239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Circumference</a:t>
                      </a:r>
                    </a:p>
                  </a:txBody>
                  <a:tcPr marL="82944" marR="82944" marT="41484" marB="414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216 m</a:t>
                      </a:r>
                    </a:p>
                  </a:txBody>
                  <a:tcPr marL="82944" marR="82944" marT="41484" marB="414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0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Inj. type</a:t>
                      </a:r>
                    </a:p>
                  </a:txBody>
                  <a:tcPr marL="82944" marR="82944" marT="41484" marB="414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Multiturn</a:t>
                      </a:r>
                    </a:p>
                  </a:txBody>
                  <a:tcPr marL="82944" marR="82944" marT="41484" marB="414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64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Energy range</a:t>
                      </a:r>
                    </a:p>
                  </a:txBody>
                  <a:tcPr marL="82944" marR="82944" marT="41484" marB="414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11 MeV → 2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GeV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82944" marR="82944" marT="41484" marB="414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06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Acc. RF</a:t>
                      </a:r>
                    </a:p>
                  </a:txBody>
                  <a:tcPr marL="82944" marR="82944" marT="41484" marB="414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0.8 → 5 MHz</a:t>
                      </a:r>
                    </a:p>
                  </a:txBody>
                  <a:tcPr marL="82944" marR="82944" marT="41484" marB="414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20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Harmonic</a:t>
                      </a:r>
                    </a:p>
                  </a:txBody>
                  <a:tcPr marL="82944" marR="82944" marT="41484" marB="414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4 (= # bunches)</a:t>
                      </a:r>
                    </a:p>
                  </a:txBody>
                  <a:tcPr marL="82944" marR="82944" marT="41484" marB="414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20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Bunching factor</a:t>
                      </a:r>
                    </a:p>
                  </a:txBody>
                  <a:tcPr marL="82944" marR="82944" marT="41484" marB="414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0.4 → 0.08</a:t>
                      </a:r>
                    </a:p>
                  </a:txBody>
                  <a:tcPr marL="82944" marR="82944" marT="41484" marB="414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20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Ramp duration</a:t>
                      </a:r>
                    </a:p>
                  </a:txBody>
                  <a:tcPr marL="82944" marR="82944" marT="41484" marB="414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0.06 → 1.5 s</a:t>
                      </a:r>
                    </a:p>
                  </a:txBody>
                  <a:tcPr marL="82944" marR="82944" marT="41484" marB="414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64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Ion range (Z)</a:t>
                      </a:r>
                    </a:p>
                  </a:txBody>
                  <a:tcPr marL="82944" marR="82944" marT="41484" marB="414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 → 92 (p to U)</a:t>
                      </a:r>
                    </a:p>
                  </a:txBody>
                  <a:tcPr marL="82944" marR="82944" marT="41484" marB="414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490" name="Textfeld 18"/>
          <p:cNvSpPr txBox="1">
            <a:spLocks noChangeArrowheads="1"/>
          </p:cNvSpPr>
          <p:nvPr/>
        </p:nvSpPr>
        <p:spPr bwMode="auto">
          <a:xfrm>
            <a:off x="485775" y="3389313"/>
            <a:ext cx="14414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000"/>
              <a:t>injec-</a:t>
            </a:r>
          </a:p>
          <a:p>
            <a:pPr algn="l">
              <a:spcBef>
                <a:spcPct val="0"/>
              </a:spcBef>
            </a:pPr>
            <a:r>
              <a:rPr lang="en-US" altLang="de-DE" sz="2000"/>
              <a:t>tion</a:t>
            </a:r>
          </a:p>
        </p:txBody>
      </p:sp>
      <p:sp>
        <p:nvSpPr>
          <p:cNvPr id="19491" name="Textfeld 20"/>
          <p:cNvSpPr txBox="1">
            <a:spLocks noChangeArrowheads="1"/>
          </p:cNvSpPr>
          <p:nvPr/>
        </p:nvSpPr>
        <p:spPr bwMode="auto">
          <a:xfrm>
            <a:off x="4787900" y="3568700"/>
            <a:ext cx="1439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000"/>
              <a:t>extrac-</a:t>
            </a:r>
          </a:p>
          <a:p>
            <a:pPr algn="l">
              <a:spcBef>
                <a:spcPct val="0"/>
              </a:spcBef>
            </a:pPr>
            <a:r>
              <a:rPr lang="en-US" altLang="de-DE" sz="2000"/>
              <a:t>tion</a:t>
            </a:r>
          </a:p>
        </p:txBody>
      </p:sp>
      <p:sp>
        <p:nvSpPr>
          <p:cNvPr id="19492" name="Textfeld 19"/>
          <p:cNvSpPr txBox="1">
            <a:spLocks noChangeArrowheads="1"/>
          </p:cNvSpPr>
          <p:nvPr/>
        </p:nvSpPr>
        <p:spPr bwMode="auto">
          <a:xfrm>
            <a:off x="468313" y="1052513"/>
            <a:ext cx="1439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000"/>
              <a:t>acceleration</a:t>
            </a:r>
          </a:p>
        </p:txBody>
      </p:sp>
      <p:grpSp>
        <p:nvGrpSpPr>
          <p:cNvPr id="19493" name="Gruppieren 19"/>
          <p:cNvGrpSpPr>
            <a:grpSpLocks/>
          </p:cNvGrpSpPr>
          <p:nvPr/>
        </p:nvGrpSpPr>
        <p:grpSpPr bwMode="auto">
          <a:xfrm>
            <a:off x="-46038" y="933450"/>
            <a:ext cx="6251576" cy="5613400"/>
            <a:chOff x="-45463" y="933031"/>
            <a:chExt cx="6250774" cy="5613790"/>
          </a:xfrm>
        </p:grpSpPr>
        <p:pic>
          <p:nvPicPr>
            <p:cNvPr id="19533" name="Picture 3" descr="sis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9"/>
            <a:stretch>
              <a:fillRect/>
            </a:stretch>
          </p:blipFill>
          <p:spPr bwMode="auto">
            <a:xfrm>
              <a:off x="-45463" y="933031"/>
              <a:ext cx="6250774" cy="5613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34" name="Oval 34"/>
            <p:cNvSpPr>
              <a:spLocks noChangeArrowheads="1"/>
            </p:cNvSpPr>
            <p:nvPr/>
          </p:nvSpPr>
          <p:spPr bwMode="auto">
            <a:xfrm>
              <a:off x="574519" y="1432062"/>
              <a:ext cx="4838278" cy="47125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19523" name="Text Box 4"/>
          <p:cNvSpPr txBox="1">
            <a:spLocks noChangeArrowheads="1"/>
          </p:cNvSpPr>
          <p:nvPr/>
        </p:nvSpPr>
        <p:spPr bwMode="auto">
          <a:xfrm>
            <a:off x="954088" y="2016125"/>
            <a:ext cx="4049712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Important parameters of SIS-18</a:t>
            </a:r>
          </a:p>
        </p:txBody>
      </p:sp>
      <p:sp>
        <p:nvSpPr>
          <p:cNvPr id="19524" name="Textfeld 20"/>
          <p:cNvSpPr txBox="1">
            <a:spLocks noChangeArrowheads="1"/>
          </p:cNvSpPr>
          <p:nvPr/>
        </p:nvSpPr>
        <p:spPr bwMode="auto">
          <a:xfrm>
            <a:off x="4832053" y="3571042"/>
            <a:ext cx="1439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000" dirty="0" err="1"/>
              <a:t>extrac</a:t>
            </a:r>
            <a:r>
              <a:rPr lang="en-US" altLang="de-DE" sz="2000" dirty="0"/>
              <a:t>-</a:t>
            </a:r>
          </a:p>
          <a:p>
            <a:pPr algn="l">
              <a:spcBef>
                <a:spcPct val="0"/>
              </a:spcBef>
            </a:pPr>
            <a:r>
              <a:rPr lang="en-US" altLang="de-DE" sz="2000" dirty="0" err="1"/>
              <a:t>tion</a:t>
            </a:r>
            <a:endParaRPr lang="en-US" altLang="de-DE" sz="2000" dirty="0"/>
          </a:p>
        </p:txBody>
      </p:sp>
      <p:sp>
        <p:nvSpPr>
          <p:cNvPr id="19525" name="Textfeld 18"/>
          <p:cNvSpPr txBox="1">
            <a:spLocks noChangeArrowheads="1"/>
          </p:cNvSpPr>
          <p:nvPr/>
        </p:nvSpPr>
        <p:spPr bwMode="auto">
          <a:xfrm>
            <a:off x="536575" y="3440113"/>
            <a:ext cx="14414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000"/>
              <a:t>injec-</a:t>
            </a:r>
          </a:p>
          <a:p>
            <a:pPr algn="l">
              <a:spcBef>
                <a:spcPct val="0"/>
              </a:spcBef>
            </a:pPr>
            <a:r>
              <a:rPr lang="en-US" altLang="de-DE" sz="2000"/>
              <a:t>tion</a:t>
            </a:r>
          </a:p>
        </p:txBody>
      </p:sp>
      <p:sp>
        <p:nvSpPr>
          <p:cNvPr id="19526" name="Textfeld 19"/>
          <p:cNvSpPr txBox="1">
            <a:spLocks noChangeArrowheads="1"/>
          </p:cNvSpPr>
          <p:nvPr/>
        </p:nvSpPr>
        <p:spPr bwMode="auto">
          <a:xfrm>
            <a:off x="287338" y="1019175"/>
            <a:ext cx="1439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000"/>
              <a:t>acceleration</a:t>
            </a:r>
          </a:p>
        </p:txBody>
      </p:sp>
      <p:grpSp>
        <p:nvGrpSpPr>
          <p:cNvPr id="19527" name="Gruppieren 3"/>
          <p:cNvGrpSpPr>
            <a:grpSpLocks/>
          </p:cNvGrpSpPr>
          <p:nvPr/>
        </p:nvGrpSpPr>
        <p:grpSpPr bwMode="auto">
          <a:xfrm>
            <a:off x="5795963" y="3968750"/>
            <a:ext cx="3359150" cy="2376488"/>
            <a:chOff x="5785314" y="908720"/>
            <a:chExt cx="3358686" cy="2376264"/>
          </a:xfrm>
        </p:grpSpPr>
        <p:pic>
          <p:nvPicPr>
            <p:cNvPr id="1953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5314" y="908720"/>
              <a:ext cx="3358686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32" name="Textfeld 2"/>
            <p:cNvSpPr txBox="1">
              <a:spLocks noChangeArrowheads="1"/>
            </p:cNvSpPr>
            <p:nvPr/>
          </p:nvSpPr>
          <p:spPr bwMode="auto">
            <a:xfrm>
              <a:off x="5929330" y="941819"/>
              <a:ext cx="303515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de-DE" sz="2400" b="1" dirty="0">
                  <a:solidFill>
                    <a:srgbClr val="FFFF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Dipole, </a:t>
              </a:r>
              <a:r>
                <a:rPr lang="en-US" altLang="de-DE" sz="2400" b="1" dirty="0" smtClean="0">
                  <a:solidFill>
                    <a:srgbClr val="FFFF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quadrupoles, </a:t>
              </a:r>
              <a:endParaRPr lang="en-US" altLang="de-DE" sz="24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>
                <a:spcBef>
                  <a:spcPct val="0"/>
                </a:spcBef>
              </a:pPr>
              <a:r>
                <a:rPr lang="en-US" altLang="de-DE" sz="2400" b="1" dirty="0">
                  <a:solidFill>
                    <a:srgbClr val="FFFF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transfer line</a:t>
              </a:r>
            </a:p>
          </p:txBody>
        </p:sp>
      </p:grpSp>
      <p:grpSp>
        <p:nvGrpSpPr>
          <p:cNvPr id="19528" name="Gruppieren 4"/>
          <p:cNvGrpSpPr>
            <a:grpSpLocks/>
          </p:cNvGrpSpPr>
          <p:nvPr/>
        </p:nvGrpSpPr>
        <p:grpSpPr bwMode="auto">
          <a:xfrm>
            <a:off x="5745163" y="822325"/>
            <a:ext cx="3398837" cy="2476500"/>
            <a:chOff x="5785314" y="3933056"/>
            <a:chExt cx="3398396" cy="2476366"/>
          </a:xfrm>
        </p:grpSpPr>
        <p:pic>
          <p:nvPicPr>
            <p:cNvPr id="1952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5314" y="4005063"/>
              <a:ext cx="3398396" cy="2404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30" name="Textfeld 13"/>
            <p:cNvSpPr txBox="1">
              <a:spLocks noChangeArrowheads="1"/>
            </p:cNvSpPr>
            <p:nvPr/>
          </p:nvSpPr>
          <p:spPr bwMode="auto">
            <a:xfrm>
              <a:off x="6145354" y="3933056"/>
              <a:ext cx="3035158" cy="830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de-DE" sz="2400" b="1" dirty="0" err="1">
                  <a:solidFill>
                    <a:srgbClr val="FFFF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</a:t>
              </a:r>
              <a:r>
                <a:rPr lang="en-US" altLang="de-DE" sz="2400" b="1" dirty="0">
                  <a:solidFill>
                    <a:srgbClr val="FFFF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de-DE" sz="2400" b="1" dirty="0" smtClean="0">
                  <a:solidFill>
                    <a:srgbClr val="FFFF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cavity, </a:t>
              </a:r>
              <a:endParaRPr lang="en-US" altLang="de-DE" sz="24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>
                <a:spcBef>
                  <a:spcPts val="0"/>
                </a:spcBef>
              </a:pPr>
              <a:r>
                <a:rPr lang="en-US" altLang="de-DE" sz="2400" b="1" dirty="0" smtClean="0">
                  <a:solidFill>
                    <a:srgbClr val="FFFF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quadrupoles, dipoles </a:t>
              </a:r>
              <a:endParaRPr lang="en-US" altLang="de-DE" sz="24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1743005" y="543630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commissioning 1991</a:t>
            </a:r>
            <a:endParaRPr lang="en-US" sz="1600" dirty="0"/>
          </a:p>
        </p:txBody>
      </p:sp>
      <p:graphicFrame>
        <p:nvGraphicFramePr>
          <p:cNvPr id="26" name="Group 5"/>
          <p:cNvGraphicFramePr>
            <a:graphicFrameLocks/>
          </p:cNvGraphicFramePr>
          <p:nvPr>
            <p:extLst/>
          </p:nvPr>
        </p:nvGraphicFramePr>
        <p:xfrm>
          <a:off x="1290893" y="2428660"/>
          <a:ext cx="3455613" cy="2938850"/>
        </p:xfrm>
        <a:graphic>
          <a:graphicData uri="http://schemas.openxmlformats.org/drawingml/2006/table">
            <a:tbl>
              <a:tblPr/>
              <a:tblGrid>
                <a:gridCol w="1843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21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Ion (Z)</a:t>
                      </a:r>
                    </a:p>
                  </a:txBody>
                  <a:tcPr marL="82944" marR="82944" marT="41478" marB="414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 → 92 (p to U)</a:t>
                      </a:r>
                    </a:p>
                  </a:txBody>
                  <a:tcPr marL="82944" marR="82944" marT="41478" marB="414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Circumference</a:t>
                      </a:r>
                    </a:p>
                  </a:txBody>
                  <a:tcPr marL="82944" marR="82944" marT="41478" marB="414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216 m</a:t>
                      </a:r>
                    </a:p>
                  </a:txBody>
                  <a:tcPr marL="82944" marR="82944" marT="41478" marB="414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Inj. type</a:t>
                      </a:r>
                    </a:p>
                  </a:txBody>
                  <a:tcPr marL="82944" marR="82944" marT="41478" marB="414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Multiturn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82944" marR="82944" marT="41478" marB="414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Injection energy</a:t>
                      </a:r>
                    </a:p>
                  </a:txBody>
                  <a:tcPr marL="82944" marR="82944" marT="41478" marB="414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11 MeV/u </a:t>
                      </a:r>
                    </a:p>
                  </a:txBody>
                  <a:tcPr marL="82944" marR="82944" marT="41478" marB="414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Max. final energy </a:t>
                      </a:r>
                    </a:p>
                  </a:txBody>
                  <a:tcPr marL="82944" marR="82944" marT="41478" marB="414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Symbol"/>
                        </a:rPr>
                        <a:t> 2 GeV/u 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82944" marR="82944" marT="41478" marB="414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Ramp duration</a:t>
                      </a:r>
                    </a:p>
                  </a:txBody>
                  <a:tcPr marL="82944" marR="82944" marT="41478" marB="414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0.1 → 1.5 s</a:t>
                      </a:r>
                    </a:p>
                  </a:txBody>
                  <a:tcPr marL="82944" marR="82944" marT="41478" marB="414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199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Acc. RF</a:t>
                      </a:r>
                    </a:p>
                  </a:txBody>
                  <a:tcPr marL="82944" marR="82944" marT="41478" marB="414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0.8 → 5 MHz</a:t>
                      </a:r>
                    </a:p>
                  </a:txBody>
                  <a:tcPr marL="82944" marR="82944" marT="41478" marB="414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Harmonic</a:t>
                      </a:r>
                    </a:p>
                  </a:txBody>
                  <a:tcPr marL="82944" marR="82944" marT="41478" marB="414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4 (= # bunches)</a:t>
                      </a:r>
                    </a:p>
                  </a:txBody>
                  <a:tcPr marL="82944" marR="82944" marT="41478" marB="414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Bunching factor</a:t>
                      </a:r>
                    </a:p>
                  </a:txBody>
                  <a:tcPr marL="82944" marR="82944" marT="41478" marB="414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0.4 → 0.08</a:t>
                      </a:r>
                    </a:p>
                  </a:txBody>
                  <a:tcPr marL="82944" marR="82944" marT="41478" marB="414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Beam current</a:t>
                      </a:r>
                    </a:p>
                  </a:txBody>
                  <a:tcPr marL="82944" marR="82944" marT="41478" marB="414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10 µA to 100 mA</a:t>
                      </a:r>
                    </a:p>
                  </a:txBody>
                  <a:tcPr marL="82944" marR="82944" marT="41478" marB="414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439330"/>
      </p:ext>
    </p:extLst>
  </p:cSld>
  <p:clrMapOvr>
    <a:masterClrMapping/>
  </p:clrMapOvr>
  <p:transition advTm="4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Slow Extraction: Principle and Micro-Structure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344" y="754003"/>
            <a:ext cx="676380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Slow extraction for </a:t>
            </a:r>
            <a:r>
              <a:rPr lang="en-US" b="1" i="1" dirty="0" err="1" smtClean="0">
                <a:solidFill>
                  <a:srgbClr val="3333FF"/>
                </a:solidFill>
                <a:latin typeface="Calibri" panose="020F0502020204030204" pitchFamily="34" charset="0"/>
              </a:rPr>
              <a:t>t</a:t>
            </a:r>
            <a:r>
              <a:rPr lang="en-US" b="1" i="1" baseline="-25000" dirty="0" err="1" smtClean="0">
                <a:solidFill>
                  <a:srgbClr val="3333FF"/>
                </a:solidFill>
                <a:latin typeface="Calibri" panose="020F0502020204030204" pitchFamily="34" charset="0"/>
              </a:rPr>
              <a:t>ex</a:t>
            </a:r>
            <a:r>
              <a:rPr lang="en-US" b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 = 1 </a:t>
            </a:r>
            <a:r>
              <a:rPr lang="en-US" b="1" dirty="0">
                <a:solidFill>
                  <a:srgbClr val="3333FF"/>
                </a:solidFill>
                <a:latin typeface="Calibri" panose="020F0502020204030204" pitchFamily="34" charset="0"/>
              </a:rPr>
              <a:t>… 10 </a:t>
            </a:r>
            <a:r>
              <a:rPr lang="en-US" b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s frequently used: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Gentle </a:t>
            </a:r>
            <a:r>
              <a:rPr lang="en-US" dirty="0">
                <a:solidFill>
                  <a:srgbClr val="3333FF"/>
                </a:solidFill>
                <a:latin typeface="Calibri" panose="020F0502020204030204" pitchFamily="34" charset="0"/>
              </a:rPr>
              <a:t>e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</a:rPr>
              <a:t>xcitation of a beam </a:t>
            </a:r>
            <a:r>
              <a:rPr lang="en-US" b="1" dirty="0" smtClean="0">
                <a:solidFill>
                  <a:srgbClr val="3333FF"/>
                </a:solidFill>
                <a:latin typeface="Calibri" panose="020F0502020204030204" pitchFamily="34" charset="0"/>
              </a:rPr>
              <a:t>third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</a:rPr>
              <a:t> order resonance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Beam physics: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Extraction as ‘slow losses’ </a:t>
            </a:r>
          </a:p>
          <a:p>
            <a:pPr marL="285750" indent="-2857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Particle crosses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stability-boarder sequentially</a:t>
            </a:r>
          </a:p>
          <a:p>
            <a:pPr marL="285750" indent="-2857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Exponential amplitude growth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    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50 … 1000 turns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reaching septum and is extracted</a:t>
            </a:r>
            <a:endParaRPr lang="en-US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Problem: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Sensitivity to any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unintended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 resonance condition, e.g.: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hange of tune: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unintended quadrupole current ripples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17089" name="Gruppieren 217088"/>
          <p:cNvGrpSpPr/>
          <p:nvPr/>
        </p:nvGrpSpPr>
        <p:grpSpPr>
          <a:xfrm>
            <a:off x="3779912" y="764704"/>
            <a:ext cx="5446515" cy="3310627"/>
            <a:chOff x="3779912" y="764704"/>
            <a:chExt cx="5446515" cy="3310627"/>
          </a:xfrm>
        </p:grpSpPr>
        <p:sp>
          <p:nvSpPr>
            <p:cNvPr id="38" name="TextBox 6"/>
            <p:cNvSpPr txBox="1"/>
            <p:nvPr/>
          </p:nvSpPr>
          <p:spPr>
            <a:xfrm>
              <a:off x="6242510" y="3429000"/>
              <a:ext cx="2217278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2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Sextupoles</a:t>
              </a:r>
              <a:r>
                <a:rPr lang="en-US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non-linear fields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Ion’s</a:t>
              </a:r>
              <a:r>
                <a:rPr lang="en-US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amplitude growth per turn 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 </a:t>
              </a:r>
              <a:r>
                <a:rPr lang="en-US" sz="1200" i="1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T</a:t>
              </a:r>
              <a:r>
                <a:rPr lang="en-US" sz="1200" i="1" baseline="-2500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transit</a:t>
              </a:r>
              <a:r>
                <a:rPr lang="en-US" sz="1200" dirty="0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 &amp; </a:t>
              </a:r>
              <a:r>
                <a:rPr lang="en-US" sz="1200" i="1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x</a:t>
              </a:r>
              <a:r>
                <a:rPr lang="en-US" sz="1200" i="1" baseline="-2500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step</a:t>
              </a:r>
              <a:r>
                <a:rPr lang="en-US" sz="1200" i="1" dirty="0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 </a:t>
              </a:r>
              <a:r>
                <a:rPr lang="en-US" sz="1200" dirty="0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   </a:t>
              </a:r>
              <a:endParaRPr lang="en-US" sz="12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123"/>
                <p:cNvSpPr txBox="1"/>
                <p:nvPr/>
              </p:nvSpPr>
              <p:spPr>
                <a:xfrm>
                  <a:off x="7452320" y="1772816"/>
                  <a:ext cx="1774107" cy="10763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Bef>
                      <a:spcPts val="200"/>
                    </a:spcBef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1" i="1" smtClean="0">
                                <a:solidFill>
                                  <a:srgbClr val="3399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1" i="1" smtClean="0">
                                <a:solidFill>
                                  <a:srgbClr val="339933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GB" sz="1200" b="1" i="1" smtClean="0">
                                <a:solidFill>
                                  <a:srgbClr val="339933"/>
                                </a:solidFill>
                                <a:latin typeface="Cambria Math" panose="02040503050406030204" pitchFamily="18" charset="0"/>
                              </a:rPr>
                              <m:t>𝒔𝒕𝒂𝒃𝒍𝒆</m:t>
                            </m:r>
                          </m:sub>
                        </m:sSub>
                        <m:r>
                          <a:rPr lang="de-DE" sz="1200" b="1" i="1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de-DE" sz="1200" b="1" i="1">
                                <a:solidFill>
                                  <a:srgbClr val="3399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200" b="1" i="1">
                                    <a:solidFill>
                                      <a:srgbClr val="33993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200" b="1" i="1">
                                        <a:solidFill>
                                          <a:srgbClr val="33993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200" b="1" i="1">
                                            <a:solidFill>
                                              <a:srgbClr val="33993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1" i="1" smtClean="0">
                                            <a:solidFill>
                                              <a:srgbClr val="33993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𝑸</m:t>
                                        </m:r>
                                      </m:e>
                                      <m:sub>
                                        <m:r>
                                          <a:rPr lang="de-DE" sz="1200" b="1" i="1" smtClean="0">
                                            <a:solidFill>
                                              <a:srgbClr val="339933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sub>
                                    </m:sSub>
                                    <m:r>
                                      <a:rPr lang="de-DE" sz="1200" b="1" i="1" smtClean="0">
                                        <a:solidFill>
                                          <a:srgbClr val="3399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sz="1200" b="1" i="1" smtClean="0">
                                            <a:solidFill>
                                              <a:srgbClr val="33993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1" i="1" smtClean="0">
                                            <a:solidFill>
                                              <a:srgbClr val="33993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𝑸</m:t>
                                        </m:r>
                                      </m:e>
                                      <m:sub>
                                        <m:r>
                                          <a:rPr lang="de-DE" sz="1200" b="1" i="1" smtClean="0">
                                            <a:solidFill>
                                              <a:srgbClr val="33993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𝒓𝒆𝒔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1200" b="1" i="1">
                                        <a:solidFill>
                                          <a:srgbClr val="3399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1200" b="1" i="1">
                                <a:solidFill>
                                  <a:srgbClr val="339933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de-DE" sz="1200" b="1" dirty="0" smtClean="0">
                    <a:solidFill>
                      <a:srgbClr val="33993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>
                    <a:spcBef>
                      <a:spcPts val="200"/>
                    </a:spcBef>
                  </a:pPr>
                  <a:r>
                    <a:rPr lang="de-DE" sz="1200" b="1" dirty="0" smtClean="0">
                      <a:solidFill>
                        <a:srgbClr val="339933"/>
                      </a:solidFill>
                      <a:ea typeface="Cambria Math" panose="02040503050406030204" pitchFamily="18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de-DE" sz="1200" b="1" i="1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sz="1200" b="1" i="1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200" b="1" i="1">
                                  <a:solidFill>
                                    <a:srgbClr val="3399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200" b="1" i="1">
                                      <a:solidFill>
                                        <a:srgbClr val="33993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200" b="1" i="1">
                                          <a:solidFill>
                                            <a:srgbClr val="33993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1" i="1">
                                          <a:solidFill>
                                            <a:srgbClr val="33993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𝝐</m:t>
                                      </m:r>
                                    </m:e>
                                    <m:sub>
                                      <m:r>
                                        <a:rPr lang="de-DE" sz="1200" b="1" i="1">
                                          <a:solidFill>
                                            <a:srgbClr val="33993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200" b="1" i="1">
                                      <a:solidFill>
                                        <a:srgbClr val="339933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1200" b="1" i="1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de-DE" sz="1200" b="1" dirty="0">
                    <a:solidFill>
                      <a:srgbClr val="33993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endParaRPr lang="de-DE" sz="1200" b="1" dirty="0">
                    <a:solidFill>
                      <a:srgbClr val="33993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1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320" y="1772816"/>
                  <a:ext cx="1774107" cy="1076385"/>
                </a:xfrm>
                <a:prstGeom prst="rect">
                  <a:avLst/>
                </a:prstGeom>
                <a:blipFill>
                  <a:blip r:embed="rId2"/>
                  <a:stretch>
                    <a:fillRect l="-3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Ellipse 8"/>
            <p:cNvSpPr/>
            <p:nvPr/>
          </p:nvSpPr>
          <p:spPr bwMode="auto">
            <a:xfrm>
              <a:off x="5675262" y="1695156"/>
              <a:ext cx="979026" cy="1036409"/>
            </a:xfrm>
            <a:prstGeom prst="ellipse">
              <a:avLst/>
            </a:pr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circle">
                <a:fillToRect l="50000" t="50000" r="50000" b="50000"/>
              </a:path>
              <a:tileRect/>
            </a:gra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4716016" y="764704"/>
              <a:ext cx="4292343" cy="323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Stored beam phase space at electrostatic septum </a:t>
              </a:r>
              <a:endParaRPr lang="en-US" sz="15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Gerade Verbindung mit Pfeil 10"/>
            <p:cNvCxnSpPr/>
            <p:nvPr/>
          </p:nvCxnSpPr>
          <p:spPr bwMode="auto">
            <a:xfrm flipV="1">
              <a:off x="6159340" y="1140597"/>
              <a:ext cx="0" cy="2066993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mit Pfeil 11"/>
            <p:cNvCxnSpPr/>
            <p:nvPr/>
          </p:nvCxnSpPr>
          <p:spPr bwMode="auto">
            <a:xfrm>
              <a:off x="4490522" y="2208824"/>
              <a:ext cx="3150904" cy="1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6"/>
            <p:cNvSpPr txBox="1"/>
            <p:nvPr/>
          </p:nvSpPr>
          <p:spPr>
            <a:xfrm>
              <a:off x="7386829" y="2193429"/>
              <a:ext cx="34379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5847230" y="1014099"/>
              <a:ext cx="394097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x’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Gleichschenkliges Dreieck 14"/>
            <p:cNvSpPr/>
            <p:nvPr/>
          </p:nvSpPr>
          <p:spPr bwMode="auto">
            <a:xfrm rot="6250459">
              <a:off x="5630195" y="1484308"/>
              <a:ext cx="1672391" cy="1645583"/>
            </a:xfrm>
            <a:prstGeom prst="triangle">
              <a:avLst/>
            </a:prstGeom>
            <a:noFill/>
            <a:ln w="4445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6" name="Gerade Verbindung 19"/>
            <p:cNvCxnSpPr/>
            <p:nvPr/>
          </p:nvCxnSpPr>
          <p:spPr bwMode="auto">
            <a:xfrm flipV="1">
              <a:off x="4516544" y="1637592"/>
              <a:ext cx="0" cy="1754521"/>
            </a:xfrm>
            <a:prstGeom prst="line">
              <a:avLst/>
            </a:prstGeom>
            <a:solidFill>
              <a:schemeClr val="accent1"/>
            </a:solidFill>
            <a:ln w="120650" cap="flat" cmpd="sng" algn="ctr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mit Pfeil 16"/>
            <p:cNvCxnSpPr/>
            <p:nvPr/>
          </p:nvCxnSpPr>
          <p:spPr bwMode="auto">
            <a:xfrm>
              <a:off x="4216952" y="1832212"/>
              <a:ext cx="27728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17"/>
            <p:cNvCxnSpPr/>
            <p:nvPr/>
          </p:nvCxnSpPr>
          <p:spPr bwMode="auto">
            <a:xfrm flipH="1">
              <a:off x="4559457" y="1832212"/>
              <a:ext cx="296617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6"/>
            <p:cNvSpPr txBox="1"/>
            <p:nvPr/>
          </p:nvSpPr>
          <p:spPr>
            <a:xfrm>
              <a:off x="4082398" y="1378482"/>
              <a:ext cx="1294513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200" b="1" dirty="0" err="1" smtClean="0">
                  <a:solidFill>
                    <a:srgbClr val="99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</a:t>
              </a:r>
              <a:r>
                <a:rPr lang="en-US" sz="1200" b="1" dirty="0" smtClean="0">
                  <a:solidFill>
                    <a:srgbClr val="99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.-stat. septum</a:t>
              </a:r>
              <a:endParaRPr lang="en-US" sz="1200" b="1" dirty="0">
                <a:solidFill>
                  <a:srgbClr val="9933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6"/>
            <p:cNvSpPr txBox="1"/>
            <p:nvPr/>
          </p:nvSpPr>
          <p:spPr>
            <a:xfrm>
              <a:off x="4607562" y="1847845"/>
              <a:ext cx="788195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thickness</a:t>
              </a:r>
              <a:endParaRPr 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/>
            <p:cNvSpPr/>
            <p:nvPr/>
          </p:nvSpPr>
          <p:spPr bwMode="auto">
            <a:xfrm>
              <a:off x="5552689" y="2307099"/>
              <a:ext cx="100829" cy="100829"/>
            </a:xfrm>
            <a:prstGeom prst="ellipse">
              <a:avLst/>
            </a:prstGeom>
            <a:solidFill>
              <a:srgbClr val="FF0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Ellipse 21"/>
            <p:cNvSpPr/>
            <p:nvPr/>
          </p:nvSpPr>
          <p:spPr bwMode="auto">
            <a:xfrm>
              <a:off x="5512663" y="2486551"/>
              <a:ext cx="100829" cy="100829"/>
            </a:xfrm>
            <a:prstGeom prst="ellipse">
              <a:avLst/>
            </a:prstGeom>
            <a:solidFill>
              <a:srgbClr val="FF0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5471078" y="2632953"/>
              <a:ext cx="100829" cy="100829"/>
            </a:xfrm>
            <a:prstGeom prst="ellipse">
              <a:avLst/>
            </a:prstGeom>
            <a:solidFill>
              <a:srgbClr val="FF0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Ellipse 23"/>
            <p:cNvSpPr/>
            <p:nvPr/>
          </p:nvSpPr>
          <p:spPr bwMode="auto">
            <a:xfrm>
              <a:off x="5433909" y="2772615"/>
              <a:ext cx="100829" cy="100829"/>
            </a:xfrm>
            <a:prstGeom prst="ellipse">
              <a:avLst/>
            </a:prstGeom>
            <a:solidFill>
              <a:srgbClr val="FF0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5277861" y="2910734"/>
              <a:ext cx="100829" cy="100829"/>
            </a:xfrm>
            <a:prstGeom prst="ellipse">
              <a:avLst/>
            </a:prstGeom>
            <a:solidFill>
              <a:srgbClr val="FF0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Ellipse 25"/>
            <p:cNvSpPr/>
            <p:nvPr/>
          </p:nvSpPr>
          <p:spPr bwMode="auto">
            <a:xfrm>
              <a:off x="4983634" y="2991340"/>
              <a:ext cx="100829" cy="100829"/>
            </a:xfrm>
            <a:prstGeom prst="ellipse">
              <a:avLst/>
            </a:prstGeom>
            <a:solidFill>
              <a:srgbClr val="FF0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Ellipse 26"/>
            <p:cNvSpPr/>
            <p:nvPr/>
          </p:nvSpPr>
          <p:spPr bwMode="auto">
            <a:xfrm>
              <a:off x="4679576" y="3074053"/>
              <a:ext cx="100829" cy="100829"/>
            </a:xfrm>
            <a:prstGeom prst="ellipse">
              <a:avLst/>
            </a:prstGeom>
            <a:solidFill>
              <a:srgbClr val="FF0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8" name="Gerade Verbindung 48"/>
            <p:cNvCxnSpPr/>
            <p:nvPr/>
          </p:nvCxnSpPr>
          <p:spPr bwMode="auto">
            <a:xfrm flipH="1">
              <a:off x="3876239" y="2916358"/>
              <a:ext cx="1587647" cy="47575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Ellipse 28"/>
            <p:cNvSpPr/>
            <p:nvPr/>
          </p:nvSpPr>
          <p:spPr bwMode="auto">
            <a:xfrm>
              <a:off x="4128677" y="3235967"/>
              <a:ext cx="100829" cy="100829"/>
            </a:xfrm>
            <a:prstGeom prst="ellipse">
              <a:avLst/>
            </a:prstGeom>
            <a:solidFill>
              <a:srgbClr val="FF0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" name="Geschweifte Klammer rechts 29"/>
            <p:cNvSpPr/>
            <p:nvPr/>
          </p:nvSpPr>
          <p:spPr bwMode="auto">
            <a:xfrm rot="5400000">
              <a:off x="4404546" y="3238117"/>
              <a:ext cx="141409" cy="516369"/>
            </a:xfrm>
            <a:prstGeom prst="rightBrace">
              <a:avLst>
                <a:gd name="adj1" fmla="val 50968"/>
                <a:gd name="adj2" fmla="val 50000"/>
              </a:avLst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1" name="Gerade Verbindung mit Pfeil 30"/>
            <p:cNvCxnSpPr/>
            <p:nvPr/>
          </p:nvCxnSpPr>
          <p:spPr bwMode="auto">
            <a:xfrm flipH="1">
              <a:off x="4255379" y="3044508"/>
              <a:ext cx="1297310" cy="347603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6"/>
            <p:cNvSpPr txBox="1"/>
            <p:nvPr/>
          </p:nvSpPr>
          <p:spPr>
            <a:xfrm>
              <a:off x="3779913" y="3557505"/>
              <a:ext cx="1633559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2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last spiral step </a:t>
              </a:r>
              <a:r>
                <a:rPr lang="en-US" sz="1200" b="1" i="1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x</a:t>
              </a:r>
              <a:r>
                <a:rPr lang="en-US" sz="1200" b="1" i="1" baseline="-250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step</a:t>
              </a:r>
              <a:endParaRPr lang="en-US" sz="1200" b="1" i="1" baseline="-25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  <a:p>
              <a:pPr algn="l">
                <a:spcBef>
                  <a:spcPts val="0"/>
                </a:spcBef>
              </a:pPr>
              <a:r>
                <a:rPr lang="en-US" sz="12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after 3 turns</a:t>
              </a:r>
              <a:endPara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6"/>
            <p:cNvSpPr txBox="1"/>
            <p:nvPr/>
          </p:nvSpPr>
          <p:spPr>
            <a:xfrm>
              <a:off x="4837219" y="3274698"/>
              <a:ext cx="1574008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transit time </a:t>
              </a:r>
              <a:r>
                <a:rPr lang="en-US" sz="1200" b="1" i="1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1200" b="1" i="1" baseline="-25000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transit</a:t>
              </a:r>
              <a:r>
                <a:rPr lang="en-US" sz="1200" b="1" i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2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6"/>
            <p:cNvSpPr txBox="1"/>
            <p:nvPr/>
          </p:nvSpPr>
          <p:spPr>
            <a:xfrm>
              <a:off x="3779912" y="2221450"/>
              <a:ext cx="736633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extr</a:t>
              </a:r>
              <a:r>
                <a:rPr lang="en-US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l">
                <a:spcBef>
                  <a:spcPts val="0"/>
                </a:spcBef>
              </a:pPr>
              <a:r>
                <a:rPr lang="en-US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channel</a:t>
              </a:r>
              <a:endParaRPr 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Gleichschenkliges Dreieck 34"/>
            <p:cNvSpPr/>
            <p:nvPr/>
          </p:nvSpPr>
          <p:spPr bwMode="auto">
            <a:xfrm rot="6080853">
              <a:off x="5881342" y="1807759"/>
              <a:ext cx="868968" cy="865776"/>
            </a:xfrm>
            <a:prstGeom prst="triangle">
              <a:avLst/>
            </a:prstGeom>
            <a:noFill/>
            <a:ln w="444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6" name="Gerade Verbindung mit Pfeil 35"/>
            <p:cNvCxnSpPr/>
            <p:nvPr/>
          </p:nvCxnSpPr>
          <p:spPr bwMode="auto">
            <a:xfrm flipH="1">
              <a:off x="6291442" y="1577325"/>
              <a:ext cx="384590" cy="390630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6"/>
                <p:cNvSpPr txBox="1"/>
                <p:nvPr/>
              </p:nvSpPr>
              <p:spPr>
                <a:xfrm>
                  <a:off x="6745830" y="1175758"/>
                  <a:ext cx="1750116" cy="102970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:r>
                    <a:rPr lang="en-US" sz="1200" b="1" dirty="0" smtClean="0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shrinkage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1" i="1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GB" sz="1200" b="1" i="1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𝒔𝒕𝒂𝒃𝒍𝒆</m:t>
                          </m:r>
                        </m:sub>
                      </m:sSub>
                    </m:oMath>
                  </a14:m>
                  <a:r>
                    <a:rPr lang="en-US" sz="1200" b="1" dirty="0" smtClean="0">
                      <a:solidFill>
                        <a:srgbClr val="339933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  <a:p>
                  <a:pPr algn="l">
                    <a:spcBef>
                      <a:spcPts val="0"/>
                    </a:spcBef>
                  </a:pPr>
                  <a:r>
                    <a:rPr lang="en-US" sz="1200" b="1" dirty="0" smtClean="0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by tune scan  </a:t>
                  </a:r>
                </a:p>
                <a:p>
                  <a:pPr algn="l">
                    <a:spcBef>
                      <a:spcPts val="0"/>
                    </a:spcBef>
                  </a:pPr>
                  <a:r>
                    <a:rPr lang="en-US" sz="1200" b="1" i="1" dirty="0" err="1" smtClean="0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Q</a:t>
                  </a:r>
                  <a:r>
                    <a:rPr lang="en-US" sz="1200" b="1" i="1" baseline="-25000" dirty="0" err="1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m</a:t>
                  </a:r>
                  <a:r>
                    <a:rPr lang="en-US" sz="1200" b="1" i="1" baseline="-25000" dirty="0" smtClean="0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 </a:t>
                  </a:r>
                  <a:r>
                    <a:rPr lang="en-US" sz="1200" b="1" i="1" dirty="0" smtClean="0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(t)</a:t>
                  </a:r>
                  <a:r>
                    <a:rPr lang="en-US" sz="1200" b="1" dirty="0" smtClean="0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  n </a:t>
                  </a:r>
                  <a:r>
                    <a:rPr lang="en-US" sz="1200" b="1" dirty="0" smtClean="0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</a:t>
                  </a:r>
                  <a:r>
                    <a:rPr lang="en-US" sz="1200" b="1" dirty="0" smtClean="0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 1/3</a:t>
                  </a:r>
                </a:p>
                <a:p>
                  <a:pPr algn="l">
                    <a:spcBef>
                      <a:spcPts val="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de-DE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sub>
                      </m:sSub>
                      <m:r>
                        <a:rPr lang="de-DE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de-DE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200" b="1" dirty="0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 </a:t>
                  </a:r>
                  <a:r>
                    <a:rPr lang="en-US" sz="1200" b="1" dirty="0" smtClean="0">
                      <a:solidFill>
                        <a:srgbClr val="006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0</a:t>
                  </a:r>
                  <a:endParaRPr lang="en-US" sz="1200" b="1" i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l">
                    <a:spcBef>
                      <a:spcPts val="0"/>
                    </a:spcBef>
                  </a:pPr>
                  <a:endParaRPr lang="en-US" sz="1200" b="1" i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5830" y="1175758"/>
                  <a:ext cx="1750116" cy="1029704"/>
                </a:xfrm>
                <a:prstGeom prst="rect">
                  <a:avLst/>
                </a:prstGeom>
                <a:blipFill>
                  <a:blip r:embed="rId3"/>
                  <a:stretch>
                    <a:fillRect l="-348" t="-592"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Gerade Verbindung 120"/>
            <p:cNvCxnSpPr>
              <a:stCxn id="15" idx="0"/>
            </p:cNvCxnSpPr>
            <p:nvPr/>
          </p:nvCxnSpPr>
          <p:spPr bwMode="auto">
            <a:xfrm>
              <a:off x="7264131" y="2508578"/>
              <a:ext cx="294595" cy="27015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125"/>
            <p:cNvCxnSpPr>
              <a:endCxn id="15" idx="2"/>
            </p:cNvCxnSpPr>
            <p:nvPr/>
          </p:nvCxnSpPr>
          <p:spPr bwMode="auto">
            <a:xfrm flipH="1">
              <a:off x="5873410" y="1046306"/>
              <a:ext cx="51399" cy="2485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2" name="Gerade Verbindung mit Pfeil 41"/>
          <p:cNvCxnSpPr/>
          <p:nvPr/>
        </p:nvCxnSpPr>
        <p:spPr>
          <a:xfrm flipH="1" flipV="1">
            <a:off x="6732240" y="2420888"/>
            <a:ext cx="101444" cy="376479"/>
          </a:xfrm>
          <a:prstGeom prst="straightConnector1">
            <a:avLst/>
          </a:prstGeom>
          <a:ln w="34925">
            <a:solidFill>
              <a:srgbClr val="F207CA"/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6"/>
          <p:cNvSpPr txBox="1"/>
          <p:nvPr/>
        </p:nvSpPr>
        <p:spPr>
          <a:xfrm>
            <a:off x="6372200" y="2780928"/>
            <a:ext cx="267016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1" dirty="0" smtClean="0">
                <a:solidFill>
                  <a:srgbClr val="F207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unintended quadrupole current  ripple </a:t>
            </a:r>
          </a:p>
          <a:p>
            <a:pPr algn="l">
              <a:spcBef>
                <a:spcPts val="0"/>
              </a:spcBef>
            </a:pPr>
            <a:r>
              <a:rPr lang="en-US" sz="1200" b="1" dirty="0" smtClean="0">
                <a:solidFill>
                  <a:srgbClr val="F207CA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sz="1200" b="1" dirty="0" smtClean="0">
                <a:solidFill>
                  <a:srgbClr val="F207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tune ripple </a:t>
            </a:r>
          </a:p>
          <a:p>
            <a:pPr algn="l">
              <a:spcBef>
                <a:spcPts val="0"/>
              </a:spcBef>
            </a:pPr>
            <a:r>
              <a:rPr lang="en-US" sz="1200" b="1" dirty="0" smtClean="0">
                <a:solidFill>
                  <a:srgbClr val="F207CA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sz="1200" b="1" dirty="0" smtClean="0">
                <a:solidFill>
                  <a:srgbClr val="F207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bursts extracted</a:t>
            </a:r>
          </a:p>
        </p:txBody>
      </p:sp>
      <p:grpSp>
        <p:nvGrpSpPr>
          <p:cNvPr id="217091" name="Gruppieren 217090"/>
          <p:cNvGrpSpPr/>
          <p:nvPr/>
        </p:nvGrpSpPr>
        <p:grpSpPr>
          <a:xfrm>
            <a:off x="1043608" y="4077072"/>
            <a:ext cx="6768752" cy="1944216"/>
            <a:chOff x="1043608" y="4293096"/>
            <a:chExt cx="6768752" cy="1944216"/>
          </a:xfrm>
        </p:grpSpPr>
        <p:grpSp>
          <p:nvGrpSpPr>
            <p:cNvPr id="2" name="Gruppieren 1"/>
            <p:cNvGrpSpPr/>
            <p:nvPr/>
          </p:nvGrpSpPr>
          <p:grpSpPr>
            <a:xfrm>
              <a:off x="1043608" y="4293096"/>
              <a:ext cx="4165613" cy="1944216"/>
              <a:chOff x="6682915" y="481106"/>
              <a:chExt cx="4165613" cy="1944216"/>
            </a:xfrm>
          </p:grpSpPr>
          <p:sp>
            <p:nvSpPr>
              <p:cNvPr id="6" name="Textfeld 5"/>
              <p:cNvSpPr txBox="1"/>
              <p:nvPr/>
            </p:nvSpPr>
            <p:spPr>
              <a:xfrm>
                <a:off x="7083493" y="481106"/>
                <a:ext cx="3765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1" i="1" dirty="0" smtClean="0">
                    <a:solidFill>
                      <a:srgbClr val="3333FF"/>
                    </a:solidFill>
                    <a:latin typeface="Calibri" panose="020F0502020204030204" pitchFamily="34" charset="0"/>
                  </a:rPr>
                  <a:t>Example</a:t>
                </a:r>
                <a:r>
                  <a:rPr lang="en-US" b="1" dirty="0" smtClean="0">
                    <a:solidFill>
                      <a:srgbClr val="3333FF"/>
                    </a:solidFill>
                    <a:latin typeface="Calibri" panose="020F0502020204030204" pitchFamily="34" charset="0"/>
                  </a:rPr>
                  <a:t>: </a:t>
                </a:r>
                <a:r>
                  <a:rPr lang="en-US" dirty="0" smtClean="0">
                    <a:latin typeface="Calibri" panose="020F0502020204030204" pitchFamily="34" charset="0"/>
                  </a:rPr>
                  <a:t>C</a:t>
                </a:r>
                <a:r>
                  <a:rPr lang="en-US" baseline="30000" dirty="0" smtClean="0">
                    <a:latin typeface="Calibri" panose="020F0502020204030204" pitchFamily="34" charset="0"/>
                  </a:rPr>
                  <a:t>6+</a:t>
                </a:r>
                <a:r>
                  <a:rPr lang="en-US" dirty="0" smtClean="0">
                    <a:latin typeface="Calibri" panose="020F0502020204030204" pitchFamily="34" charset="0"/>
                  </a:rPr>
                  <a:t> at 300 MeV/u at GSI</a:t>
                </a:r>
              </a:p>
            </p:txBody>
          </p:sp>
          <p:pic>
            <p:nvPicPr>
              <p:cNvPr id="7" name="Picture 2" descr="H:\EuCARD2 Slow Extraction\Vorlagen\Bilder Messungen GSI\time_ausschnitt_eucard2016_c300_03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951"/>
              <a:stretch/>
            </p:blipFill>
            <p:spPr bwMode="auto">
              <a:xfrm>
                <a:off x="6682915" y="866231"/>
                <a:ext cx="3465832" cy="15590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feld 7"/>
              <p:cNvSpPr txBox="1"/>
              <p:nvPr/>
            </p:nvSpPr>
            <p:spPr>
              <a:xfrm>
                <a:off x="8749925" y="913154"/>
                <a:ext cx="126308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300" b="1" i="1" dirty="0" smtClean="0">
                    <a:solidFill>
                      <a:srgbClr val="006600"/>
                    </a:solidFill>
                    <a:latin typeface="Calibri" panose="020F0502020204030204" pitchFamily="34" charset="0"/>
                  </a:rPr>
                  <a:t>2 s extraction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en-US" sz="1300" b="1" i="1" dirty="0" smtClean="0">
                    <a:solidFill>
                      <a:srgbClr val="006600"/>
                    </a:solidFill>
                    <a:latin typeface="Calibri" panose="020F0502020204030204" pitchFamily="34" charset="0"/>
                  </a:rPr>
                  <a:t>called ‘spill’</a:t>
                </a:r>
                <a:endParaRPr lang="en-US" sz="1300" dirty="0">
                  <a:solidFill>
                    <a:srgbClr val="00660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17090" name="Gruppieren 217089"/>
            <p:cNvGrpSpPr/>
            <p:nvPr/>
          </p:nvGrpSpPr>
          <p:grpSpPr>
            <a:xfrm>
              <a:off x="4644008" y="4653136"/>
              <a:ext cx="3168352" cy="1541617"/>
              <a:chOff x="4860032" y="4869160"/>
              <a:chExt cx="3168352" cy="1541617"/>
            </a:xfrm>
          </p:grpSpPr>
          <p:pic>
            <p:nvPicPr>
              <p:cNvPr id="49" name="Picture 2" descr="H:\EuCARD2 Slow Extraction\Vorlagen\Bilder Messungen GSI\time_ausschnitt_eucard2016_c300_03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253"/>
              <a:stretch/>
            </p:blipFill>
            <p:spPr bwMode="auto">
              <a:xfrm>
                <a:off x="4860032" y="4869160"/>
                <a:ext cx="3168352" cy="15416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Textfeld 49"/>
              <p:cNvSpPr txBox="1"/>
              <p:nvPr/>
            </p:nvSpPr>
            <p:spPr>
              <a:xfrm>
                <a:off x="5364088" y="4941168"/>
                <a:ext cx="166776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300" b="1" i="1" dirty="0" smtClean="0">
                    <a:solidFill>
                      <a:srgbClr val="006600"/>
                    </a:solidFill>
                    <a:latin typeface="Calibri" panose="020F0502020204030204" pitchFamily="34" charset="0"/>
                  </a:rPr>
                  <a:t>10 </a:t>
                </a:r>
                <a:r>
                  <a:rPr lang="en-US" sz="1300" b="1" i="1" dirty="0" err="1" smtClean="0">
                    <a:solidFill>
                      <a:srgbClr val="006600"/>
                    </a:solidFill>
                    <a:latin typeface="Calibri" panose="020F0502020204030204" pitchFamily="34" charset="0"/>
                  </a:rPr>
                  <a:t>ms</a:t>
                </a:r>
                <a:r>
                  <a:rPr lang="en-US" sz="1300" b="1" i="1" dirty="0" smtClean="0">
                    <a:solidFill>
                      <a:srgbClr val="006600"/>
                    </a:solidFill>
                    <a:latin typeface="Calibri" panose="020F0502020204030204" pitchFamily="34" charset="0"/>
                  </a:rPr>
                  <a:t> time window</a:t>
                </a:r>
                <a:endParaRPr lang="en-US" sz="1300" dirty="0">
                  <a:solidFill>
                    <a:srgbClr val="006600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251520" y="6093296"/>
            <a:ext cx="82082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Spiky structure is one major problem for users as it increases the detector dead time </a:t>
            </a:r>
          </a:p>
        </p:txBody>
      </p:sp>
    </p:spTree>
    <p:extLst>
      <p:ext uri="{BB962C8B-B14F-4D97-AF65-F5344CB8AC3E}">
        <p14:creationId xmlns:p14="http://schemas.microsoft.com/office/powerpoint/2010/main" val="1942587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25413" y="1343025"/>
            <a:ext cx="87296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0" y="692696"/>
            <a:ext cx="502179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Possible mitigation:</a:t>
            </a:r>
          </a:p>
          <a:p>
            <a:pPr algn="l">
              <a:spcBef>
                <a:spcPts val="200"/>
              </a:spcBef>
            </a:pPr>
            <a:r>
              <a:rPr lang="en-US" dirty="0" smtClean="0">
                <a:latin typeface="Calibri" panose="020F0502020204030204" pitchFamily="34" charset="0"/>
              </a:rPr>
              <a:t>Smaller horizontal emittance by crossing </a:t>
            </a:r>
          </a:p>
          <a:p>
            <a:pPr algn="l">
              <a:spcBef>
                <a:spcPts val="200"/>
              </a:spcBef>
            </a:pPr>
            <a:r>
              <a:rPr lang="en-US" dirty="0">
                <a:latin typeface="Calibri" panose="020F0502020204030204" pitchFamily="34" charset="0"/>
              </a:rPr>
              <a:t>s</a:t>
            </a:r>
            <a:r>
              <a:rPr lang="en-US" dirty="0" smtClean="0">
                <a:latin typeface="Calibri" panose="020F0502020204030204" pitchFamily="34" charset="0"/>
              </a:rPr>
              <a:t>hortly a coupling resonance </a:t>
            </a:r>
            <a:r>
              <a:rPr lang="en-US" b="1" i="1" dirty="0" err="1" smtClean="0">
                <a:latin typeface="Calibri" panose="020F0502020204030204" pitchFamily="34" charset="0"/>
              </a:rPr>
              <a:t>Q</a:t>
            </a:r>
            <a:r>
              <a:rPr lang="en-US" b="1" i="1" baseline="-25000" dirty="0" err="1" smtClean="0">
                <a:latin typeface="Calibri" panose="020F0502020204030204" pitchFamily="34" charset="0"/>
              </a:rPr>
              <a:t>x</a:t>
            </a:r>
            <a:r>
              <a:rPr lang="en-US" dirty="0" smtClean="0">
                <a:latin typeface="Calibri" panose="020F0502020204030204" pitchFamily="34" charset="0"/>
              </a:rPr>
              <a:t>= </a:t>
            </a:r>
            <a:r>
              <a:rPr lang="en-US" b="1" i="1" dirty="0" smtClean="0">
                <a:latin typeface="Calibri" panose="020F0502020204030204" pitchFamily="34" charset="0"/>
              </a:rPr>
              <a:t>Q</a:t>
            </a:r>
            <a:r>
              <a:rPr lang="en-US" b="1" i="1" baseline="-25000" dirty="0" smtClean="0">
                <a:latin typeface="Calibri" panose="020F0502020204030204" pitchFamily="34" charset="0"/>
              </a:rPr>
              <a:t>y</a:t>
            </a:r>
            <a:r>
              <a:rPr lang="en-US" b="1" dirty="0" smtClean="0">
                <a:latin typeface="Calibri" panose="020F0502020204030204" pitchFamily="34" charset="0"/>
              </a:rPr>
              <a:t>+</a:t>
            </a:r>
            <a:r>
              <a:rPr lang="en-US" b="1" i="1" dirty="0" smtClean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</a:p>
          <a:p>
            <a:pPr algn="l">
              <a:spcBef>
                <a:spcPts val="200"/>
              </a:spcBef>
            </a:pP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 Significant improvement </a:t>
            </a:r>
            <a:endParaRPr lang="en-US" dirty="0" smtClean="0">
              <a:latin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764705"/>
            <a:ext cx="3164041" cy="1656184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Slow Extraction: Micro-Structure Improvement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323528" y="4365104"/>
                <a:ext cx="4211960" cy="927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ts val="200"/>
                  </a:spcBef>
                </a:pPr>
                <a:r>
                  <a:rPr lang="en-US" sz="1700" dirty="0" smtClean="0">
                    <a:latin typeface="Calibri" panose="020F0502020204030204" pitchFamily="34" charset="0"/>
                  </a:rPr>
                  <a:t>Duty factor, i.e. normalized fluctuations  </a:t>
                </a:r>
                <a:r>
                  <a:rPr lang="en-US" sz="1700" dirty="0" smtClean="0">
                    <a:latin typeface="Calibri" panose="020F0502020204030204" pitchFamily="34" charset="0"/>
                    <a:sym typeface="Symbol"/>
                  </a:rPr>
                  <a:t> </a:t>
                </a:r>
              </a:p>
              <a:p>
                <a:pPr algn="l">
                  <a:spcBef>
                    <a:spcPts val="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de-DE" sz="2000" b="1" i="1" smtClean="0">
                            <a:latin typeface="Cambria Math"/>
                            <a:sym typeface="Symbol"/>
                          </a:rPr>
                          <m:t>𝑭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  <a:ea typeface="Cambria Math"/>
                            <a:sym typeface="Symbol"/>
                          </a:rPr>
                          <m:t>∆</m:t>
                        </m:r>
                        <m:r>
                          <a:rPr lang="de-DE" sz="2000" b="1" i="1" smtClean="0">
                            <a:latin typeface="Cambria Math"/>
                            <a:ea typeface="Cambria Math"/>
                            <a:sym typeface="Symbol"/>
                          </a:rPr>
                          <m:t>𝒕</m:t>
                        </m:r>
                      </m:sub>
                    </m:sSub>
                    <m:r>
                      <a:rPr lang="de-DE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≡</m:t>
                    </m:r>
                    <m:r>
                      <a:rPr lang="de-DE" sz="2000" b="1" i="1" smtClean="0">
                        <a:latin typeface="Cambria Math"/>
                        <a:sym typeface="Symbol"/>
                      </a:rPr>
                      <m:t> </m:t>
                    </m:r>
                    <m:f>
                      <m:fPr>
                        <m:ctrlPr>
                          <a:rPr lang="de-DE" sz="2000" b="1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r>
                              <a:rPr lang="de-DE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𝒄</m:t>
                            </m:r>
                          </m:e>
                          <m:sub>
                            <m:r>
                              <a:rPr lang="de-DE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𝒎𝒆𝒂𝒏</m:t>
                            </m:r>
                          </m:sub>
                          <m:sup>
                            <m:r>
                              <a:rPr lang="de-DE" sz="2000" b="1" i="1" smtClean="0">
                                <a:latin typeface="Cambria Math"/>
                                <a:sym typeface="Symbol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de-DE" sz="2000" b="1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r>
                              <a:rPr lang="de-DE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𝒄</m:t>
                            </m:r>
                          </m:e>
                          <m:sub>
                            <m:r>
                              <a:rPr lang="de-DE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𝒎𝒆𝒂𝒏</m:t>
                            </m:r>
                          </m:sub>
                          <m:sup>
                            <m:r>
                              <a:rPr lang="de-DE" sz="2000" b="1" i="1">
                                <a:latin typeface="Cambria Math"/>
                                <a:sym typeface="Symbol"/>
                              </a:rPr>
                              <m:t>𝟐</m:t>
                            </m:r>
                          </m:sup>
                        </m:sSubSup>
                        <m:r>
                          <a:rPr lang="de-DE" sz="2000" b="1" i="1" smtClean="0">
                            <a:latin typeface="Cambria Math"/>
                            <a:sym typeface="Symbol"/>
                          </a:rPr>
                          <m:t>+ </m:t>
                        </m:r>
                        <m:sSubSup>
                          <m:sSubSup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r>
                              <a:rPr lang="de-DE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𝝈</m:t>
                            </m:r>
                          </m:e>
                          <m:sub>
                            <m:r>
                              <a:rPr lang="de-DE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𝒄</m:t>
                            </m:r>
                          </m:sub>
                          <m:sup>
                            <m:r>
                              <a:rPr lang="de-DE" sz="2000" b="1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𝟐</m:t>
                            </m:r>
                          </m:sup>
                        </m:sSubSup>
                      </m:den>
                    </m:f>
                    <m:r>
                      <a:rPr lang="de-DE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≡</m:t>
                    </m:r>
                    <m:box>
                      <m:boxPr>
                        <m:ctrlPr>
                          <a:rPr lang="de-DE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de-DE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𝒄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de-DE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d>
                              <m:dPr>
                                <m:begChr m:val="⟨"/>
                                <m:endChr m:val="⟩"/>
                                <m:ctrlPr>
                                  <a:rPr lang="de-DE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𝒄</m:t>
                                    </m:r>
                                  </m:e>
                                  <m:sup>
                                    <m:r>
                                      <a:rPr lang="de-DE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e>
                    </m:box>
                    <m:r>
                      <a:rPr lang="de-DE" sz="2000" b="1" i="1" smtClean="0"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</m:oMath>
                </a14:m>
                <a:r>
                  <a:rPr lang="en-US" sz="2000" b="1" i="1" dirty="0" smtClean="0">
                    <a:latin typeface="Calibri" panose="020F0502020204030204" pitchFamily="34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8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4365104"/>
                <a:ext cx="4211960" cy="927370"/>
              </a:xfrm>
              <a:prstGeom prst="rect">
                <a:avLst/>
              </a:prstGeom>
              <a:blipFill>
                <a:blip r:embed="rId4"/>
                <a:stretch>
                  <a:fillRect l="-868" t="-19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437112"/>
            <a:ext cx="2739202" cy="1826135"/>
          </a:xfrm>
          <a:prstGeom prst="rect">
            <a:avLst/>
          </a:prstGeom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07504" y="1916832"/>
            <a:ext cx="4608512" cy="64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200"/>
              </a:spcBef>
            </a:pPr>
            <a:r>
              <a:rPr lang="en-US" sz="1700" dirty="0" smtClean="0">
                <a:latin typeface="Calibri" panose="020F0502020204030204" pitchFamily="34" charset="0"/>
              </a:rPr>
              <a:t>Other methods also tested related to </a:t>
            </a:r>
          </a:p>
          <a:p>
            <a:pPr algn="l">
              <a:spcBef>
                <a:spcPts val="200"/>
              </a:spcBef>
            </a:pPr>
            <a:r>
              <a:rPr lang="en-US" sz="1700" dirty="0">
                <a:latin typeface="Calibri" panose="020F0502020204030204" pitchFamily="34" charset="0"/>
              </a:rPr>
              <a:t>l</a:t>
            </a:r>
            <a:r>
              <a:rPr lang="en-US" sz="1700" dirty="0" smtClean="0">
                <a:latin typeface="Calibri" panose="020F0502020204030204" pitchFamily="34" charset="0"/>
              </a:rPr>
              <a:t>inear and non-linear beam dynamics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7434" y="5661248"/>
            <a:ext cx="5112568" cy="64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200"/>
              </a:spcBef>
            </a:pPr>
            <a:r>
              <a:rPr lang="en-US" sz="1700" dirty="0" smtClean="0">
                <a:latin typeface="Calibri" panose="020F0502020204030204" pitchFamily="34" charset="0"/>
                <a:sym typeface="Symbol"/>
              </a:rPr>
              <a:t>Part of EU-project IFAST-REX with </a:t>
            </a:r>
          </a:p>
          <a:p>
            <a:pPr algn="l">
              <a:spcBef>
                <a:spcPts val="200"/>
              </a:spcBef>
            </a:pPr>
            <a:r>
              <a:rPr lang="en-US" sz="1700" dirty="0" smtClean="0">
                <a:latin typeface="Calibri" panose="020F0502020204030204" pitchFamily="34" charset="0"/>
                <a:sym typeface="Symbol"/>
              </a:rPr>
              <a:t>Collaboration: CERN, GSI, Medical Ion Therapy Centers 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683568" y="2492896"/>
            <a:ext cx="7560196" cy="1824529"/>
            <a:chOff x="683568" y="2492896"/>
            <a:chExt cx="7560196" cy="1824529"/>
          </a:xfrm>
        </p:grpSpPr>
        <p:pic>
          <p:nvPicPr>
            <p:cNvPr id="12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109" y="2547406"/>
              <a:ext cx="3794655" cy="1770019"/>
            </a:xfrm>
            <a:prstGeom prst="rect">
              <a:avLst/>
            </a:prstGeom>
          </p:spPr>
        </p:pic>
        <p:pic>
          <p:nvPicPr>
            <p:cNvPr id="13" name="Picture 1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492896"/>
              <a:ext cx="3760243" cy="1753969"/>
            </a:xfrm>
            <a:prstGeom prst="rect">
              <a:avLst/>
            </a:prstGeom>
          </p:spPr>
        </p:pic>
        <p:sp>
          <p:nvSpPr>
            <p:cNvPr id="4" name="Rechteck 3"/>
            <p:cNvSpPr/>
            <p:nvPr/>
          </p:nvSpPr>
          <p:spPr>
            <a:xfrm>
              <a:off x="5004048" y="3236709"/>
              <a:ext cx="20543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b="1" i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10 </a:t>
              </a:r>
              <a:r>
                <a:rPr lang="en-US" b="1" i="1" dirty="0" err="1">
                  <a:solidFill>
                    <a:srgbClr val="006600"/>
                  </a:solidFill>
                  <a:latin typeface="Calibri" panose="020F0502020204030204" pitchFamily="34" charset="0"/>
                </a:rPr>
                <a:t>ms</a:t>
              </a:r>
              <a:r>
                <a:rPr lang="en-US" b="1" i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 time window</a:t>
              </a:r>
              <a:endParaRPr lang="en-US" dirty="0">
                <a:solidFill>
                  <a:srgbClr val="0066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2555776" y="3062327"/>
              <a:ext cx="8338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500" b="1" i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10 </a:t>
              </a:r>
              <a:r>
                <a:rPr lang="en-US" sz="1500" b="1" i="1" dirty="0" err="1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ms</a:t>
              </a:r>
              <a:r>
                <a:rPr lang="en-US" sz="1500" b="1" i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 </a:t>
              </a:r>
            </a:p>
            <a:p>
              <a:pPr algn="l">
                <a:spcBef>
                  <a:spcPts val="0"/>
                </a:spcBef>
              </a:pPr>
              <a:r>
                <a:rPr lang="en-US" sz="1500" b="1" i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window</a:t>
              </a:r>
              <a:endParaRPr lang="en-US" sz="1500" dirty="0">
                <a:solidFill>
                  <a:srgbClr val="0066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349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GSI Accelerator Facility: Storage Rings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25413" y="764704"/>
            <a:ext cx="9018587" cy="5174405"/>
            <a:chOff x="125413" y="1343025"/>
            <a:chExt cx="9018587" cy="517440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654" y="1484784"/>
              <a:ext cx="8980279" cy="5032646"/>
            </a:xfrm>
            <a:prstGeom prst="rect">
              <a:avLst/>
            </a:prstGeom>
          </p:spPr>
        </p:pic>
        <p:sp>
          <p:nvSpPr>
            <p:cNvPr id="3076" name="Text Box 3"/>
            <p:cNvSpPr txBox="1">
              <a:spLocks noChangeArrowheads="1"/>
            </p:cNvSpPr>
            <p:nvPr/>
          </p:nvSpPr>
          <p:spPr bwMode="auto">
            <a:xfrm>
              <a:off x="125413" y="1343025"/>
              <a:ext cx="8729662" cy="180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217094" name="Rectangle 6"/>
            <p:cNvSpPr>
              <a:spLocks noChangeArrowheads="1"/>
            </p:cNvSpPr>
            <p:nvPr/>
          </p:nvSpPr>
          <p:spPr bwMode="auto">
            <a:xfrm>
              <a:off x="7956376" y="3429000"/>
              <a:ext cx="1187624" cy="646331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Fragment </a:t>
              </a:r>
            </a:p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Separator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23528" y="2924944"/>
              <a:ext cx="1368152" cy="369332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Ion sources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508104" y="1556792"/>
              <a:ext cx="1944216" cy="78483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SIS: </a:t>
              </a:r>
              <a:r>
                <a:rPr lang="en-US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</a:t>
              </a:r>
              <a:r>
                <a:rPr lang="en-US" b="1" baseline="-250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max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=2 </a:t>
              </a: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G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eV/u </a:t>
              </a:r>
            </a:p>
            <a:p>
              <a:pPr algn="l"/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 =95%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644008" y="4941168"/>
              <a:ext cx="1656184" cy="92333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Storage rings:</a:t>
              </a:r>
            </a:p>
            <a:p>
              <a:pPr algn="r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ESR</a:t>
              </a:r>
            </a:p>
            <a:p>
              <a:pPr algn="r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CRYRING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" name="Gerade Verbindung mit Pfeil 2"/>
            <p:cNvCxnSpPr>
              <a:stCxn id="9" idx="3"/>
            </p:cNvCxnSpPr>
            <p:nvPr/>
          </p:nvCxnSpPr>
          <p:spPr>
            <a:xfrm flipV="1">
              <a:off x="6300192" y="4293097"/>
              <a:ext cx="504056" cy="1109736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V="1">
              <a:off x="6300192" y="5373217"/>
              <a:ext cx="648072" cy="288031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1844080" y="4004156"/>
              <a:ext cx="3456384" cy="369332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UNILAC: </a:t>
              </a:r>
              <a:r>
                <a:rPr lang="en-US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</a:t>
              </a:r>
              <a:r>
                <a:rPr lang="en-US" b="1" baseline="-250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max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=12 MeV/u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=16%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8026152" y="4509120"/>
              <a:ext cx="864096" cy="92333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Fix- </a:t>
              </a:r>
            </a:p>
            <a:p>
              <a:pPr algn="l">
                <a:spcBef>
                  <a:spcPts val="0"/>
                </a:spcBef>
              </a:pP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arget Exp. 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" name="Ellipse 13"/>
          <p:cNvSpPr/>
          <p:nvPr/>
        </p:nvSpPr>
        <p:spPr>
          <a:xfrm>
            <a:off x="4355976" y="2708920"/>
            <a:ext cx="3528392" cy="2952328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740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7504" y="4725144"/>
            <a:ext cx="8784858" cy="15799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200"/>
              </a:spcBef>
            </a:pPr>
            <a:r>
              <a:rPr lang="en-US" alt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Physics: 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Momentum 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transfer by Coulomb collisions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ooling 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force results from energy 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loss in 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cold, co-moving  electron beam</a:t>
            </a:r>
          </a:p>
          <a:p>
            <a:pPr algn="l">
              <a:spcBef>
                <a:spcPts val="200"/>
              </a:spcBef>
            </a:pP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Cooling time: 0.1 s for low energy highly charged ions, 1000 s for high energy protons</a:t>
            </a:r>
          </a:p>
          <a:p>
            <a:pPr algn="l">
              <a:spcBef>
                <a:spcPts val="200"/>
              </a:spcBef>
            </a:pP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Also Stochastic Cooling 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available at ESR</a:t>
            </a:r>
            <a:endParaRPr lang="en-US" alt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44803" y="692696"/>
            <a:ext cx="85316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Electron cooling: Superposition ion and cold electron beams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same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     </a:t>
            </a:r>
            <a:endParaRPr lang="en-US" altLang="en-US" b="1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pic>
        <p:nvPicPr>
          <p:cNvPr id="16389" name="Picture 7" descr="ecool_beamframe_ca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02" y="1092278"/>
            <a:ext cx="5341902" cy="327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1327013" y="1643247"/>
            <a:ext cx="20821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e.g.: 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electrons</a:t>
            </a:r>
            <a:b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 </a:t>
            </a:r>
            <a:r>
              <a:rPr lang="en-US" altLang="en-US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MeV/u ions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107504" y="3429000"/>
            <a:ext cx="1997663" cy="123880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ts val="100"/>
              </a:spcBef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lectron </a:t>
            </a:r>
          </a:p>
          <a:p>
            <a:pPr algn="l" eaLnBrk="1" hangingPunct="1">
              <a:spcBef>
                <a:spcPts val="100"/>
              </a:spcBef>
            </a:pP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ts val="100"/>
              </a:spcBef>
            </a:pP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1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18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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 0.1 eV</a:t>
            </a:r>
          </a:p>
          <a:p>
            <a:pPr algn="l" eaLnBrk="1" hangingPunct="1">
              <a:spcBef>
                <a:spcPts val="100"/>
              </a:spcBef>
            </a:pP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</a:t>
            </a:r>
            <a:r>
              <a:rPr lang="en-US" altLang="en-US" sz="1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B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en-US" altLang="en-US" sz="1800" b="1" i="1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║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 0.1 - 1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meV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pic>
        <p:nvPicPr>
          <p:cNvPr id="9" name="Picture 4" descr="esrcooler_foto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3287644" cy="328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292080" y="980728"/>
            <a:ext cx="4104456" cy="67197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200"/>
              </a:spcBef>
            </a:pPr>
            <a:r>
              <a:rPr lang="en-US" altLang="en-US" sz="18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Example: </a:t>
            </a:r>
          </a:p>
          <a:p>
            <a:pPr algn="l">
              <a:spcBef>
                <a:spcPts val="200"/>
              </a:spcBef>
            </a:pP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Electron cooler at ESR </a:t>
            </a:r>
            <a:r>
              <a:rPr lang="en-US" altLang="en-US" sz="1800" b="1" i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altLang="en-US" sz="1800" b="1" i="1" baseline="-25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= 300 kV</a:t>
            </a:r>
            <a:endParaRPr lang="en-US" alt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Electron Cooling: Improvement of Beam Quality</a:t>
            </a:r>
          </a:p>
        </p:txBody>
      </p:sp>
    </p:spTree>
    <p:extLst>
      <p:ext uri="{BB962C8B-B14F-4D97-AF65-F5344CB8AC3E}">
        <p14:creationId xmlns:p14="http://schemas.microsoft.com/office/powerpoint/2010/main" val="3023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7504" y="4725144"/>
            <a:ext cx="8784858" cy="15799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200"/>
              </a:spcBef>
            </a:pPr>
            <a:r>
              <a:rPr lang="en-US" alt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Physics: 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Momentum 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transfer by Coulomb collisions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ooling 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force results from energy 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loss in 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cold, co-moving  electron beam</a:t>
            </a:r>
          </a:p>
          <a:p>
            <a:pPr algn="l">
              <a:spcBef>
                <a:spcPts val="200"/>
              </a:spcBef>
            </a:pP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Cooling time: 0.1 s for low energy highly charged ions, 1000 s for high energy protons</a:t>
            </a:r>
          </a:p>
          <a:p>
            <a:pPr algn="l">
              <a:spcBef>
                <a:spcPts val="200"/>
              </a:spcBef>
            </a:pP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Also Stochastic Cooling 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available at ESR</a:t>
            </a:r>
            <a:endParaRPr lang="en-US" alt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44803" y="692696"/>
            <a:ext cx="85316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Electron cooling: Superposition ion and cold electron beams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same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     </a:t>
            </a:r>
            <a:endParaRPr lang="en-US" altLang="en-US" b="1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pic>
        <p:nvPicPr>
          <p:cNvPr id="16389" name="Picture 7" descr="ecool_beamframe_ca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02" y="1092278"/>
            <a:ext cx="5341902" cy="327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1327013" y="1643247"/>
            <a:ext cx="20821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e.g.: 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</a:t>
            </a:r>
            <a:r>
              <a:rPr lang="en-US" altLang="en-US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electrons</a:t>
            </a:r>
            <a:b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 </a:t>
            </a:r>
            <a:r>
              <a:rPr lang="en-US" altLang="en-US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MeV/u ions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107504" y="3429000"/>
            <a:ext cx="1997663" cy="123880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ts val="100"/>
              </a:spcBef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lectron </a:t>
            </a:r>
          </a:p>
          <a:p>
            <a:pPr algn="l" eaLnBrk="1" hangingPunct="1">
              <a:spcBef>
                <a:spcPts val="100"/>
              </a:spcBef>
            </a:pP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ts val="100"/>
              </a:spcBef>
            </a:pP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1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18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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 0.1 eV</a:t>
            </a:r>
          </a:p>
          <a:p>
            <a:pPr algn="l" eaLnBrk="1" hangingPunct="1">
              <a:spcBef>
                <a:spcPts val="100"/>
              </a:spcBef>
            </a:pP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</a:t>
            </a:r>
            <a:r>
              <a:rPr lang="en-US" altLang="en-US" sz="1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B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en-US" altLang="en-US" sz="1800" b="1" i="1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║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 0.1 - 1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meV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Electron Cooling: Improvement of Beam Quality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292080" y="980728"/>
            <a:ext cx="4104456" cy="12772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200"/>
              </a:spcBef>
            </a:pPr>
            <a:r>
              <a:rPr lang="en-US" altLang="en-US" sz="18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Example: </a:t>
            </a:r>
          </a:p>
          <a:p>
            <a:pPr algn="l">
              <a:spcBef>
                <a:spcPts val="200"/>
              </a:spcBef>
            </a:pP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Electron cooling 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at ESR: 10</a:t>
            </a:r>
            <a:r>
              <a:rPr lang="en-US" altLang="en-US" sz="18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proton</a:t>
            </a:r>
          </a:p>
          <a:p>
            <a:pPr algn="l">
              <a:spcBef>
                <a:spcPts val="200"/>
              </a:spcBef>
            </a:pP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at 400 MeV</a:t>
            </a:r>
          </a:p>
          <a:p>
            <a:pPr algn="l">
              <a:spcBef>
                <a:spcPts val="200"/>
              </a:spcBef>
            </a:pPr>
            <a:endParaRPr lang="en-US" alt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4427984" y="1906487"/>
            <a:ext cx="4536504" cy="3419675"/>
            <a:chOff x="2184372" y="2042659"/>
            <a:chExt cx="4657130" cy="3510604"/>
          </a:xfrm>
        </p:grpSpPr>
        <p:cxnSp>
          <p:nvCxnSpPr>
            <p:cNvPr id="14" name="Gerade Verbindung mit Pfeil 13"/>
            <p:cNvCxnSpPr/>
            <p:nvPr/>
          </p:nvCxnSpPr>
          <p:spPr bwMode="auto">
            <a:xfrm>
              <a:off x="3851920" y="2708920"/>
              <a:ext cx="0" cy="284434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stealth" w="lg" len="lg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5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72" y="2042659"/>
              <a:ext cx="4657130" cy="351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2915816" y="4590939"/>
              <a:ext cx="1119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= 650 s</a:t>
              </a:r>
              <a:endPara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Gerade Verbindung mit Pfeil 16"/>
            <p:cNvCxnSpPr/>
            <p:nvPr/>
          </p:nvCxnSpPr>
          <p:spPr bwMode="auto">
            <a:xfrm>
              <a:off x="2882526" y="2717841"/>
              <a:ext cx="0" cy="235351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lg" len="lg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17"/>
            <p:cNvCxnSpPr/>
            <p:nvPr/>
          </p:nvCxnSpPr>
          <p:spPr>
            <a:xfrm>
              <a:off x="4283968" y="4941168"/>
              <a:ext cx="411025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 flipH="1">
              <a:off x="4788024" y="4941168"/>
              <a:ext cx="342716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/>
          </p:nvSpPr>
          <p:spPr>
            <a:xfrm>
              <a:off x="4920676" y="4490931"/>
              <a:ext cx="17907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i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p/p</a:t>
              </a:r>
              <a:r>
                <a:rPr lang="en-US" sz="2000" b="1" i="1" baseline="-25000" dirty="0" smtClean="0">
                  <a:solidFill>
                    <a:srgbClr val="FFFF00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0</a:t>
              </a:r>
              <a:r>
                <a:rPr lang="en-US" sz="2000" b="1" i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= </a:t>
              </a:r>
              <a:r>
                <a:rPr lang="en-US" sz="20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20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10 </a:t>
              </a:r>
              <a:r>
                <a:rPr lang="en-US" sz="2000" b="1" baseline="30000" dirty="0" smtClean="0">
                  <a:solidFill>
                    <a:srgbClr val="FFFF00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-5</a:t>
              </a:r>
              <a:r>
                <a:rPr lang="en-US" sz="20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 </a:t>
              </a:r>
              <a:endParaRPr lang="en-US" sz="20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>
              <a:off x="4241923" y="2780928"/>
              <a:ext cx="411025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flipH="1">
              <a:off x="5130740" y="2780928"/>
              <a:ext cx="377364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4704652" y="2834747"/>
              <a:ext cx="1467569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200"/>
                </a:spcBef>
              </a:pPr>
              <a:r>
                <a:rPr lang="en-US" sz="20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</a:t>
              </a:r>
              <a:r>
                <a:rPr lang="en-US" sz="2000" b="1" i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p/p</a:t>
              </a:r>
              <a:r>
                <a:rPr lang="en-US" sz="2000" b="1" i="1" baseline="-25000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0</a:t>
              </a:r>
              <a:r>
                <a:rPr lang="en-US" sz="2000" b="1" i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l">
                <a:spcBef>
                  <a:spcPts val="200"/>
                </a:spcBef>
              </a:pPr>
              <a:r>
                <a:rPr lang="en-US" sz="2000" b="1" i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lang="en-US" sz="20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20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10 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-4</a:t>
              </a:r>
              <a:r>
                <a:rPr lang="en-US" sz="20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Symbol"/>
                </a:rPr>
                <a:t> </a:t>
              </a:r>
              <a:endParaRPr lang="en-US" sz="2000" b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53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Deceleration of Highly </a:t>
            </a:r>
            <a:r>
              <a:rPr lang="en-GB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harged Ions </a:t>
            </a:r>
            <a:endParaRPr lang="en-GB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55"/>
          <p:cNvGrpSpPr>
            <a:grpSpLocks/>
          </p:cNvGrpSpPr>
          <p:nvPr/>
        </p:nvGrpSpPr>
        <p:grpSpPr bwMode="auto">
          <a:xfrm>
            <a:off x="2699792" y="836712"/>
            <a:ext cx="6196012" cy="4628257"/>
            <a:chOff x="1758439" y="1090165"/>
            <a:chExt cx="7274763" cy="5122070"/>
          </a:xfrm>
        </p:grpSpPr>
        <p:sp>
          <p:nvSpPr>
            <p:cNvPr id="17" name="Donut 8"/>
            <p:cNvSpPr/>
            <p:nvPr/>
          </p:nvSpPr>
          <p:spPr bwMode="auto">
            <a:xfrm>
              <a:off x="3197242" y="1621447"/>
              <a:ext cx="1520853" cy="1520853"/>
            </a:xfrm>
            <a:prstGeom prst="donut">
              <a:avLst>
                <a:gd name="adj" fmla="val 7308"/>
              </a:avLst>
            </a:prstGeom>
            <a:solidFill>
              <a:srgbClr val="000099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99"/>
                  </a:solidFill>
                  <a:latin typeface="Arial" charset="0"/>
                  <a:ea typeface="ＭＳ Ｐゴシック" charset="0"/>
                </a:rPr>
                <a:t>SIS</a:t>
              </a:r>
            </a:p>
          </p:txBody>
        </p:sp>
        <p:sp>
          <p:nvSpPr>
            <p:cNvPr id="18" name="Right Arrow 15"/>
            <p:cNvSpPr/>
            <p:nvPr/>
          </p:nvSpPr>
          <p:spPr bwMode="auto">
            <a:xfrm>
              <a:off x="2983014" y="1589992"/>
              <a:ext cx="508843" cy="156362"/>
            </a:xfrm>
            <a:prstGeom prst="rightArrow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Right Arrow 16"/>
            <p:cNvSpPr/>
            <p:nvPr/>
          </p:nvSpPr>
          <p:spPr bwMode="auto">
            <a:xfrm>
              <a:off x="4363335" y="1589992"/>
              <a:ext cx="611356" cy="156362"/>
            </a:xfrm>
            <a:prstGeom prst="rightArrow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TextBox 17"/>
            <p:cNvSpPr txBox="1"/>
            <p:nvPr/>
          </p:nvSpPr>
          <p:spPr>
            <a:xfrm rot="16200000">
              <a:off x="4321863" y="1711733"/>
              <a:ext cx="1929724" cy="686587"/>
            </a:xfrm>
            <a:prstGeom prst="rect">
              <a:avLst/>
            </a:prstGeom>
            <a:solidFill>
              <a:srgbClr val="FFCC99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0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      stripper/</a:t>
              </a:r>
              <a:br>
                <a:rPr lang="en-US" sz="1600" b="0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</a:br>
              <a:r>
                <a:rPr lang="en-US" sz="1600" b="0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production target</a:t>
              </a:r>
            </a:p>
          </p:txBody>
        </p:sp>
        <p:sp>
          <p:nvSpPr>
            <p:cNvPr id="27" name="TextBox 19"/>
            <p:cNvSpPr txBox="1"/>
            <p:nvPr/>
          </p:nvSpPr>
          <p:spPr>
            <a:xfrm>
              <a:off x="3858980" y="1271322"/>
              <a:ext cx="1233147" cy="3406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0" i="1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400 MeV/u</a:t>
              </a:r>
            </a:p>
          </p:txBody>
        </p:sp>
        <p:sp>
          <p:nvSpPr>
            <p:cNvPr id="28" name="TextBox 20"/>
            <p:cNvSpPr txBox="1">
              <a:spLocks noChangeArrowheads="1"/>
            </p:cNvSpPr>
            <p:nvPr/>
          </p:nvSpPr>
          <p:spPr bwMode="auto">
            <a:xfrm>
              <a:off x="1758439" y="1448260"/>
              <a:ext cx="1174231" cy="372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UNILAC</a:t>
              </a:r>
            </a:p>
          </p:txBody>
        </p:sp>
        <p:sp>
          <p:nvSpPr>
            <p:cNvPr id="29" name="Diagonal Stripe 26"/>
            <p:cNvSpPr/>
            <p:nvPr/>
          </p:nvSpPr>
          <p:spPr bwMode="auto">
            <a:xfrm>
              <a:off x="6995971" y="1663781"/>
              <a:ext cx="439878" cy="490169"/>
            </a:xfrm>
            <a:prstGeom prst="diagStripe">
              <a:avLst>
                <a:gd name="adj" fmla="val 85606"/>
              </a:avLst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Rectangle 24"/>
            <p:cNvSpPr/>
            <p:nvPr/>
          </p:nvSpPr>
          <p:spPr bwMode="auto">
            <a:xfrm>
              <a:off x="6065889" y="2081918"/>
              <a:ext cx="930082" cy="66761"/>
            </a:xfrm>
            <a:prstGeom prst="rect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Diagonal Stripe 23"/>
            <p:cNvSpPr/>
            <p:nvPr/>
          </p:nvSpPr>
          <p:spPr bwMode="auto">
            <a:xfrm rot="5400000">
              <a:off x="5611482" y="1683090"/>
              <a:ext cx="440977" cy="490203"/>
            </a:xfrm>
            <a:prstGeom prst="diagStripe">
              <a:avLst>
                <a:gd name="adj" fmla="val 85606"/>
              </a:avLst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Right Arrow 21"/>
            <p:cNvSpPr/>
            <p:nvPr/>
          </p:nvSpPr>
          <p:spPr bwMode="auto">
            <a:xfrm>
              <a:off x="5632684" y="1589992"/>
              <a:ext cx="2046551" cy="156362"/>
            </a:xfrm>
            <a:prstGeom prst="rightArrow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TextBox 25"/>
            <p:cNvSpPr txBox="1">
              <a:spLocks noChangeArrowheads="1"/>
            </p:cNvSpPr>
            <p:nvPr/>
          </p:nvSpPr>
          <p:spPr bwMode="auto">
            <a:xfrm>
              <a:off x="6125459" y="1729323"/>
              <a:ext cx="691492" cy="372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FRS</a:t>
              </a:r>
            </a:p>
          </p:txBody>
        </p:sp>
        <p:sp>
          <p:nvSpPr>
            <p:cNvPr id="34" name="Diagonal Stripe 31"/>
            <p:cNvSpPr/>
            <p:nvPr/>
          </p:nvSpPr>
          <p:spPr bwMode="auto">
            <a:xfrm>
              <a:off x="8591461" y="3914342"/>
              <a:ext cx="441741" cy="488412"/>
            </a:xfrm>
            <a:prstGeom prst="diagStripe">
              <a:avLst>
                <a:gd name="adj" fmla="val 85606"/>
              </a:avLst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 rot="-5400000">
              <a:off x="8535074" y="3415635"/>
              <a:ext cx="929812" cy="66439"/>
            </a:xfrm>
            <a:prstGeom prst="rect">
              <a:avLst/>
            </a:prstGeom>
            <a:gradFill rotWithShape="1">
              <a:gsLst>
                <a:gs pos="0">
                  <a:srgbClr val="2424A8"/>
                </a:gs>
                <a:gs pos="100000">
                  <a:srgbClr val="A3A3EF"/>
                </a:gs>
              </a:gsLst>
              <a:lin ang="16200000"/>
            </a:gradFill>
            <a:ln>
              <a:noFill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endParaRPr lang="en-US" altLang="en-US" sz="1800" b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" name="Rounded Rectangle 29"/>
            <p:cNvSpPr/>
            <p:nvPr/>
          </p:nvSpPr>
          <p:spPr bwMode="auto">
            <a:xfrm>
              <a:off x="7465682" y="1584942"/>
              <a:ext cx="1567518" cy="2012994"/>
            </a:xfrm>
            <a:prstGeom prst="roundRect">
              <a:avLst>
                <a:gd name="adj" fmla="val 36167"/>
              </a:avLst>
            </a:prstGeom>
            <a:solidFill>
              <a:srgbClr val="000099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Rounded Rectangle 30"/>
            <p:cNvSpPr/>
            <p:nvPr/>
          </p:nvSpPr>
          <p:spPr bwMode="auto">
            <a:xfrm>
              <a:off x="7567570" y="1707660"/>
              <a:ext cx="1363741" cy="1767558"/>
            </a:xfrm>
            <a:prstGeom prst="roundRect">
              <a:avLst>
                <a:gd name="adj" fmla="val 36167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99"/>
                  </a:solidFill>
                  <a:latin typeface="Arial" charset="0"/>
                  <a:ea typeface="ＭＳ Ｐゴシック" charset="0"/>
                </a:rPr>
                <a:t>ESR</a:t>
              </a:r>
            </a:p>
          </p:txBody>
        </p:sp>
        <p:sp>
          <p:nvSpPr>
            <p:cNvPr id="38" name="TextBox 35"/>
            <p:cNvSpPr txBox="1"/>
            <p:nvPr/>
          </p:nvSpPr>
          <p:spPr>
            <a:xfrm>
              <a:off x="7491765" y="3952993"/>
              <a:ext cx="999767" cy="3406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0" i="1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 MeV/u</a:t>
              </a:r>
            </a:p>
          </p:txBody>
        </p:sp>
        <p:sp>
          <p:nvSpPr>
            <p:cNvPr id="39" name="Right Arrow 36"/>
            <p:cNvSpPr/>
            <p:nvPr/>
          </p:nvSpPr>
          <p:spPr bwMode="auto">
            <a:xfrm flipH="1">
              <a:off x="7465671" y="4293828"/>
              <a:ext cx="1125790" cy="124739"/>
            </a:xfrm>
            <a:prstGeom prst="rightArrow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Rectangle 38"/>
            <p:cNvSpPr/>
            <p:nvPr/>
          </p:nvSpPr>
          <p:spPr bwMode="auto">
            <a:xfrm>
              <a:off x="5091075" y="4118140"/>
              <a:ext cx="2277674" cy="4655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6600"/>
                  </a:solidFill>
                  <a:latin typeface="Arial" charset="0"/>
                  <a:ea typeface="ＭＳ Ｐゴシック" charset="0"/>
                </a:rPr>
                <a:t>HITRAP</a:t>
              </a:r>
            </a:p>
          </p:txBody>
        </p:sp>
        <p:sp>
          <p:nvSpPr>
            <p:cNvPr id="41" name="TextBox 39"/>
            <p:cNvSpPr txBox="1"/>
            <p:nvPr/>
          </p:nvSpPr>
          <p:spPr>
            <a:xfrm>
              <a:off x="4699024" y="4596565"/>
              <a:ext cx="3822250" cy="374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0" i="1" dirty="0" smtClean="0">
                  <a:solidFill>
                    <a:srgbClr val="0066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Injection to trap </a:t>
              </a:r>
              <a:r>
                <a:rPr lang="en-US" sz="1600" b="0" i="1" dirty="0" smtClean="0">
                  <a:solidFill>
                    <a:srgbClr val="006600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panose="05050102010706020507" pitchFamily="18" charset="2"/>
                </a:rPr>
                <a:t> cooling to </a:t>
              </a:r>
              <a:r>
                <a:rPr lang="en-US" sz="1600" b="0" i="1" dirty="0" smtClean="0">
                  <a:solidFill>
                    <a:srgbClr val="0066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 </a:t>
              </a:r>
              <a:r>
                <a:rPr lang="en-US" sz="1600" b="0" i="1" dirty="0">
                  <a:solidFill>
                    <a:srgbClr val="0066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K</a:t>
              </a:r>
            </a:p>
          </p:txBody>
        </p:sp>
        <p:sp>
          <p:nvSpPr>
            <p:cNvPr id="42" name="Diagonal Stripe 41"/>
            <p:cNvSpPr/>
            <p:nvPr/>
          </p:nvSpPr>
          <p:spPr bwMode="auto">
            <a:xfrm>
              <a:off x="8591461" y="5142400"/>
              <a:ext cx="441741" cy="490169"/>
            </a:xfrm>
            <a:prstGeom prst="diagStripe">
              <a:avLst>
                <a:gd name="adj" fmla="val 85606"/>
              </a:avLst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411617" y="5182808"/>
              <a:ext cx="1302785" cy="3406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0" i="1" dirty="0" smtClean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4-10 </a:t>
              </a:r>
              <a:r>
                <a:rPr lang="en-US" sz="1400" b="0" i="1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MeV/u</a:t>
              </a:r>
            </a:p>
          </p:txBody>
        </p:sp>
        <p:sp>
          <p:nvSpPr>
            <p:cNvPr id="44" name="Right Arrow 43"/>
            <p:cNvSpPr/>
            <p:nvPr/>
          </p:nvSpPr>
          <p:spPr bwMode="auto">
            <a:xfrm flipH="1">
              <a:off x="7465671" y="5523642"/>
              <a:ext cx="1125790" cy="124739"/>
            </a:xfrm>
            <a:prstGeom prst="rightArrow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091075" y="5346198"/>
              <a:ext cx="2277674" cy="467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800" b="1" dirty="0" smtClean="0">
                  <a:solidFill>
                    <a:srgbClr val="C00000"/>
                  </a:solidFill>
                  <a:latin typeface="Arial" charset="0"/>
                  <a:ea typeface="ＭＳ Ｐゴシック" charset="0"/>
                </a:rPr>
                <a:t>CRYRING@ESR</a:t>
              </a:r>
              <a:endParaRPr lang="en-US" sz="1800" b="1" dirty="0">
                <a:solidFill>
                  <a:srgbClr val="C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6" name="TextBox 47"/>
            <p:cNvSpPr txBox="1"/>
            <p:nvPr/>
          </p:nvSpPr>
          <p:spPr>
            <a:xfrm>
              <a:off x="5140235" y="5871620"/>
              <a:ext cx="2273945" cy="3406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0" i="1" dirty="0">
                  <a:solidFill>
                    <a:srgbClr val="C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 MeV/u … 100 </a:t>
              </a:r>
              <a:r>
                <a:rPr lang="en-US" sz="1400" b="0" i="1" dirty="0" err="1">
                  <a:solidFill>
                    <a:srgbClr val="C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keV</a:t>
              </a:r>
              <a:r>
                <a:rPr lang="en-US" sz="1400" b="0" i="1" dirty="0">
                  <a:solidFill>
                    <a:srgbClr val="C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/u</a:t>
              </a:r>
            </a:p>
          </p:txBody>
        </p:sp>
        <p:sp>
          <p:nvSpPr>
            <p:cNvPr id="47" name="Rectangle 48"/>
            <p:cNvSpPr>
              <a:spLocks noChangeArrowheads="1"/>
            </p:cNvSpPr>
            <p:nvPr/>
          </p:nvSpPr>
          <p:spPr bwMode="auto">
            <a:xfrm rot="-5400000">
              <a:off x="8390081" y="4500099"/>
              <a:ext cx="1219803" cy="66439"/>
            </a:xfrm>
            <a:prstGeom prst="rect">
              <a:avLst/>
            </a:prstGeom>
            <a:gradFill rotWithShape="1">
              <a:gsLst>
                <a:gs pos="0">
                  <a:srgbClr val="2424A8"/>
                </a:gs>
                <a:gs pos="100000">
                  <a:srgbClr val="A3A3EF"/>
                </a:gs>
              </a:gsLst>
              <a:lin ang="16200000"/>
            </a:gradFill>
            <a:ln>
              <a:noFill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endParaRPr lang="en-US" altLang="en-US" sz="1800" b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TextBox 50"/>
            <p:cNvSpPr txBox="1">
              <a:spLocks noChangeArrowheads="1"/>
            </p:cNvSpPr>
            <p:nvPr/>
          </p:nvSpPr>
          <p:spPr bwMode="auto">
            <a:xfrm>
              <a:off x="6811359" y="1289802"/>
              <a:ext cx="1549338" cy="34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altLang="en-US" sz="1400" b="0" i="1" dirty="0" smtClean="0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400–X  </a:t>
              </a:r>
              <a:r>
                <a:rPr lang="en-US" altLang="en-US" sz="1400" b="0" i="1" dirty="0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MeV/u</a:t>
              </a:r>
            </a:p>
          </p:txBody>
        </p:sp>
      </p:grpSp>
      <p:sp>
        <p:nvSpPr>
          <p:cNvPr id="49" name="TextBox 53"/>
          <p:cNvSpPr txBox="1"/>
          <p:nvPr/>
        </p:nvSpPr>
        <p:spPr>
          <a:xfrm>
            <a:off x="4355976" y="5445224"/>
            <a:ext cx="4536504" cy="1034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en-US" sz="1800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Slow ions are stored and well controlled</a:t>
            </a:r>
            <a:endParaRPr lang="en-US" sz="1800" b="0" dirty="0" smtClean="0">
              <a:solidFill>
                <a:srgbClr val="0000FF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algn="l" eaLnBrk="1" hangingPunct="1">
              <a:spcBef>
                <a:spcPct val="20000"/>
              </a:spcBef>
              <a:buFont typeface="Courier New" pitchFamily="49" charset="0"/>
              <a:buNone/>
              <a:defRPr/>
            </a:pPr>
            <a:r>
              <a:rPr lang="en-US" sz="1800" b="0" dirty="0" smtClean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Energy range 10 MeV/u to sub eV/ion</a:t>
            </a:r>
          </a:p>
          <a:p>
            <a:pPr algn="l" eaLnBrk="1" hangingPunct="1">
              <a:spcBef>
                <a:spcPct val="20000"/>
              </a:spcBef>
              <a:buFont typeface="Courier New" pitchFamily="49" charset="0"/>
              <a:buNone/>
              <a:defRPr/>
            </a:pPr>
            <a:r>
              <a:rPr lang="en-US" sz="1800" b="0" dirty="0" smtClean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10</a:t>
            </a:r>
            <a:r>
              <a:rPr lang="en-US" sz="1800" b="0" baseline="30000" dirty="0" smtClean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5</a:t>
            </a:r>
            <a:r>
              <a:rPr lang="en-US" sz="1800" b="0" dirty="0" smtClean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to 10</a:t>
            </a:r>
            <a:r>
              <a:rPr lang="en-US" sz="1800" b="0" baseline="30000" dirty="0" smtClean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7</a:t>
            </a:r>
            <a:r>
              <a:rPr lang="en-US" sz="1800" b="0" dirty="0" smtClean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highly charged ions. e.g. U</a:t>
            </a:r>
            <a:r>
              <a:rPr lang="en-US" sz="1800" b="0" baseline="30000" dirty="0" smtClean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91+</a:t>
            </a:r>
          </a:p>
        </p:txBody>
      </p:sp>
      <p:sp>
        <p:nvSpPr>
          <p:cNvPr id="50" name="Text Box 38"/>
          <p:cNvSpPr txBox="1">
            <a:spLocks noChangeArrowheads="1"/>
          </p:cNvSpPr>
          <p:nvPr/>
        </p:nvSpPr>
        <p:spPr bwMode="auto">
          <a:xfrm>
            <a:off x="5580112" y="3199385"/>
            <a:ext cx="1877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dirty="0" smtClean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decelerator</a:t>
            </a:r>
            <a:endParaRPr lang="en-US" altLang="en-US" sz="1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>
            <a:off x="5608491" y="4365104"/>
            <a:ext cx="1701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ring decelerator</a:t>
            </a:r>
            <a:endParaRPr lang="en-US" altLang="en-US" sz="1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19"/>
          <p:cNvSpPr txBox="1"/>
          <p:nvPr/>
        </p:nvSpPr>
        <p:spPr bwMode="auto">
          <a:xfrm>
            <a:off x="3185905" y="980686"/>
            <a:ext cx="108664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i="1" dirty="0" smtClean="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11.4 </a:t>
            </a:r>
            <a:r>
              <a:rPr lang="en-US" sz="1400" b="0" i="1" dirty="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MeV/u</a:t>
            </a:r>
          </a:p>
        </p:txBody>
      </p:sp>
      <p:sp>
        <p:nvSpPr>
          <p:cNvPr id="62" name="TextBox 53"/>
          <p:cNvSpPr txBox="1"/>
          <p:nvPr/>
        </p:nvSpPr>
        <p:spPr>
          <a:xfrm>
            <a:off x="0" y="1204059"/>
            <a:ext cx="5256584" cy="2363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en-US" sz="1800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Slow, highly charged ions</a:t>
            </a: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Stripping at high energy 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o provide sufficient collisional energy </a:t>
            </a: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Deceleration: Emittance increase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(Ideally: Conservation of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normalized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  <a:sym typeface="Symbol" panose="05050102010706020507" pitchFamily="18" charset="2"/>
              </a:rPr>
              <a:t></a:t>
            </a:r>
            <a:r>
              <a:rPr lang="en-US" sz="1800" b="0" baseline="-2500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  <a:sym typeface="Symbol" panose="05050102010706020507" pitchFamily="18" charset="2"/>
              </a:rPr>
              <a:t>norm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</a:p>
          <a:p>
            <a:pPr marL="285750" indent="-285750" algn="l" eaLnBrk="1" hangingPunct="1">
              <a:spcBef>
                <a:spcPct val="20000"/>
              </a:spcBef>
              <a:buFont typeface="Symbol" panose="05050102010706020507" pitchFamily="18" charset="2"/>
              <a:buChar char="Þ"/>
              <a:defRPr/>
            </a:pPr>
            <a:r>
              <a:rPr lang="en-US" sz="1800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  <a:sym typeface="Symbol" panose="05050102010706020507" pitchFamily="18" charset="2"/>
              </a:rPr>
              <a:t>Cooling required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en-US" sz="1800" dirty="0" smtClean="0">
                <a:solidFill>
                  <a:srgbClr val="008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  <a:sym typeface="Symbol" panose="05050102010706020507" pitchFamily="18" charset="2"/>
              </a:rPr>
              <a:t>Atomic physics: Ion far away from charge equilibrium</a:t>
            </a:r>
            <a:endParaRPr lang="en-US" sz="1800" dirty="0" smtClean="0">
              <a:solidFill>
                <a:srgbClr val="008000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79512" y="3356992"/>
            <a:ext cx="4536504" cy="3218874"/>
            <a:chOff x="179512" y="3356992"/>
            <a:chExt cx="4536504" cy="3218874"/>
          </a:xfrm>
        </p:grpSpPr>
        <p:pic>
          <p:nvPicPr>
            <p:cNvPr id="52" name="Picture 6" descr="FAIR_3DGrafik-incl-CRYESR.jpg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8837"/>
            <a:stretch/>
          </p:blipFill>
          <p:spPr>
            <a:xfrm>
              <a:off x="179512" y="3356992"/>
              <a:ext cx="4302841" cy="3127083"/>
            </a:xfrm>
            <a:prstGeom prst="rect">
              <a:avLst/>
            </a:prstGeom>
          </p:spPr>
        </p:pic>
        <p:sp>
          <p:nvSpPr>
            <p:cNvPr id="53" name="TextBox 20"/>
            <p:cNvSpPr txBox="1">
              <a:spLocks noChangeArrowheads="1"/>
            </p:cNvSpPr>
            <p:nvPr/>
          </p:nvSpPr>
          <p:spPr bwMode="auto">
            <a:xfrm>
              <a:off x="1750534" y="4410316"/>
              <a:ext cx="10001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UNILAC</a:t>
              </a:r>
            </a:p>
          </p:txBody>
        </p:sp>
        <p:sp>
          <p:nvSpPr>
            <p:cNvPr id="54" name="Rechteck 53"/>
            <p:cNvSpPr/>
            <p:nvPr/>
          </p:nvSpPr>
          <p:spPr>
            <a:xfrm>
              <a:off x="3768753" y="4110891"/>
              <a:ext cx="5148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99"/>
                  </a:solidFill>
                  <a:latin typeface="Arial" charset="0"/>
                  <a:ea typeface="ＭＳ Ｐゴシック" charset="0"/>
                </a:rPr>
                <a:t>SIS</a:t>
              </a:r>
            </a:p>
          </p:txBody>
        </p:sp>
        <p:sp>
          <p:nvSpPr>
            <p:cNvPr id="55" name="TextBox 25"/>
            <p:cNvSpPr txBox="1">
              <a:spLocks noChangeArrowheads="1"/>
            </p:cNvSpPr>
            <p:nvPr/>
          </p:nvSpPr>
          <p:spPr bwMode="auto">
            <a:xfrm>
              <a:off x="3912249" y="4689017"/>
              <a:ext cx="588953" cy="336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rgbClr val="262673"/>
                  </a:solidFill>
                  <a:latin typeface="Arial" pitchFamily="34" charset="0"/>
                  <a:ea typeface="ＭＳ Ｐゴシック" pitchFamily="34" charset="-128"/>
                </a:rPr>
                <a:t>FRS</a:t>
              </a:r>
            </a:p>
          </p:txBody>
        </p:sp>
        <p:cxnSp>
          <p:nvCxnSpPr>
            <p:cNvPr id="56" name="Gerade Verbindung 11"/>
            <p:cNvCxnSpPr/>
            <p:nvPr/>
          </p:nvCxnSpPr>
          <p:spPr>
            <a:xfrm flipV="1">
              <a:off x="3351601" y="4766812"/>
              <a:ext cx="166842" cy="338138"/>
            </a:xfrm>
            <a:prstGeom prst="line">
              <a:avLst/>
            </a:prstGeom>
            <a:ln>
              <a:solidFill>
                <a:srgbClr val="00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hteck 56"/>
            <p:cNvSpPr/>
            <p:nvPr/>
          </p:nvSpPr>
          <p:spPr>
            <a:xfrm>
              <a:off x="3508957" y="5127407"/>
              <a:ext cx="60465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solidFill>
                    <a:srgbClr val="000099"/>
                  </a:solidFill>
                  <a:latin typeface="Arial" charset="0"/>
                  <a:ea typeface="ＭＳ Ｐゴシック" charset="0"/>
                </a:rPr>
                <a:t>ESR</a:t>
              </a:r>
              <a:endParaRPr lang="en-US" sz="1600" b="1" dirty="0">
                <a:solidFill>
                  <a:srgbClr val="000099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Rechteck 57"/>
            <p:cNvSpPr/>
            <p:nvPr/>
          </p:nvSpPr>
          <p:spPr>
            <a:xfrm>
              <a:off x="1583160" y="6237312"/>
              <a:ext cx="17415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b="1" dirty="0" smtClean="0">
                  <a:solidFill>
                    <a:srgbClr val="C00000"/>
                  </a:solidFill>
                  <a:latin typeface="Arial" charset="0"/>
                  <a:ea typeface="ＭＳ Ｐゴシック" charset="0"/>
                </a:rPr>
                <a:t>CRYRING@ESR</a:t>
              </a:r>
              <a:endParaRPr lang="en-US" sz="1600" b="1" dirty="0">
                <a:solidFill>
                  <a:srgbClr val="C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" name="Rechteck 58"/>
            <p:cNvSpPr/>
            <p:nvPr/>
          </p:nvSpPr>
          <p:spPr>
            <a:xfrm>
              <a:off x="2925042" y="4561383"/>
              <a:ext cx="8531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400" b="1" dirty="0" smtClean="0">
                  <a:solidFill>
                    <a:srgbClr val="006600"/>
                  </a:solidFill>
                  <a:latin typeface="Arial" charset="0"/>
                  <a:ea typeface="ＭＳ Ｐゴシック" charset="0"/>
                </a:rPr>
                <a:t>HITRAP</a:t>
              </a:r>
              <a:endParaRPr lang="en-US" sz="1400" b="1" dirty="0">
                <a:solidFill>
                  <a:srgbClr val="0066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" name="Rechteck 2"/>
            <p:cNvSpPr/>
            <p:nvPr/>
          </p:nvSpPr>
          <p:spPr>
            <a:xfrm>
              <a:off x="4067944" y="5013176"/>
              <a:ext cx="43204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Parallelogramm 3"/>
            <p:cNvSpPr/>
            <p:nvPr/>
          </p:nvSpPr>
          <p:spPr>
            <a:xfrm>
              <a:off x="3347864" y="5373216"/>
              <a:ext cx="936104" cy="1152128"/>
            </a:xfrm>
            <a:prstGeom prst="parallelogram">
              <a:avLst>
                <a:gd name="adj" fmla="val 6857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Parallelogramm 4"/>
            <p:cNvSpPr/>
            <p:nvPr/>
          </p:nvSpPr>
          <p:spPr>
            <a:xfrm>
              <a:off x="4211960" y="4293096"/>
              <a:ext cx="504056" cy="432048"/>
            </a:xfrm>
            <a:prstGeom prst="parallelogram">
              <a:avLst>
                <a:gd name="adj" fmla="val 6649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7552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-20901" y="764704"/>
            <a:ext cx="9057397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None/>
            </a:pP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Deceleration: Au</a:t>
            </a:r>
            <a:r>
              <a:rPr lang="en-US" altLang="en-US" sz="2000" baseline="30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78+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145 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82" charset="2"/>
              </a:rPr>
              <a:t> 30  10 MeV/u followed b</a:t>
            </a:r>
            <a:r>
              <a:rPr lang="en-GB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82" charset="2"/>
              </a:rPr>
              <a:t> </a:t>
            </a:r>
            <a:r>
              <a:rPr lang="en-GB" alt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82" charset="2"/>
              </a:rPr>
              <a:t>fast </a:t>
            </a:r>
            <a:r>
              <a:rPr lang="en-GB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82" charset="2"/>
              </a:rPr>
              <a:t>transfer  </a:t>
            </a:r>
            <a:r>
              <a:rPr lang="en-GB" alt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82" charset="2"/>
              </a:rPr>
              <a:t>to </a:t>
            </a:r>
            <a:r>
              <a:rPr lang="en-GB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82" charset="2"/>
              </a:rPr>
              <a:t>CRYRING</a:t>
            </a:r>
            <a:endParaRPr lang="en-GB" altLang="en-US" sz="2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82" charset="2"/>
            </a:endParaRPr>
          </a:p>
          <a:p>
            <a:pPr eaLnBrk="1" hangingPunct="1">
              <a:spcBef>
                <a:spcPct val="20000"/>
              </a:spcBef>
              <a:buFontTx/>
              <a:buNone/>
            </a:pP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82" charset="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15033" y="2389434"/>
            <a:ext cx="1962397" cy="338554"/>
          </a:xfrm>
          <a:prstGeom prst="rect">
            <a:avLst/>
          </a:prstGeom>
          <a:noFill/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>
                <a:solidFill>
                  <a:srgbClr val="99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 field strength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190289" y="1412776"/>
            <a:ext cx="471302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voltage of electron cooler (electron energy)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215033" y="3205232"/>
            <a:ext cx="1382686" cy="338554"/>
          </a:xfrm>
          <a:prstGeom prst="rect">
            <a:avLst/>
          </a:prstGeom>
          <a:noFill/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current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79" y="3930335"/>
            <a:ext cx="3941113" cy="210996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238659" y="3601963"/>
            <a:ext cx="2739917" cy="338554"/>
          </a:xfrm>
          <a:prstGeom prst="rect">
            <a:avLst/>
          </a:prstGeom>
          <a:noFill/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current (300/100 mA)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482262" y="3921098"/>
            <a:ext cx="277200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AutoNum type="arabicPlain" startAt="145"/>
            </a:pP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14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      30  10</a:t>
            </a:r>
            <a:r>
              <a:rPr lang="en-US" sz="14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MeV/u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022635" y="4034011"/>
            <a:ext cx="5113516" cy="218521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Achievements: 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Optimization of  complex beam manipulation 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Intensity below 10</a:t>
            </a:r>
            <a:r>
              <a:rPr lang="en-US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 loss less than 20 % from 145 to 10 MeV/u</a:t>
            </a:r>
          </a:p>
          <a:p>
            <a:pPr algn="l"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Challenges: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instabilities by large space charge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Lifetime limit by residual gas coll. (p=10</a:t>
            </a:r>
            <a:r>
              <a:rPr lang="en-US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-11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mbar)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287001" y="1755634"/>
            <a:ext cx="455349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 cooling is applied at all three plateaus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1482262" y="5251645"/>
            <a:ext cx="214508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209735" y="5189991"/>
            <a:ext cx="519694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28 s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ESR Deceleration Cycle 2022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" y="1225699"/>
            <a:ext cx="4212701" cy="2700762"/>
          </a:xfrm>
          <a:prstGeom prst="rect">
            <a:avLst/>
          </a:prstGeom>
        </p:spPr>
      </p:pic>
      <p:cxnSp>
        <p:nvCxnSpPr>
          <p:cNvPr id="19" name="Gerade Verbindung mit Pfeil 18"/>
          <p:cNvCxnSpPr/>
          <p:nvPr/>
        </p:nvCxnSpPr>
        <p:spPr>
          <a:xfrm>
            <a:off x="1502355" y="1441723"/>
            <a:ext cx="273630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2654483" y="1513731"/>
            <a:ext cx="521297" cy="33855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28 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574363" y="4682083"/>
            <a:ext cx="1382686" cy="338554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current </a:t>
            </a:r>
          </a:p>
        </p:txBody>
      </p:sp>
    </p:spTree>
    <p:extLst>
      <p:ext uri="{BB962C8B-B14F-4D97-AF65-F5344CB8AC3E}">
        <p14:creationId xmlns:p14="http://schemas.microsoft.com/office/powerpoint/2010/main" val="33166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low Energy Storage Ring CRYRING</a:t>
            </a:r>
            <a:endParaRPr lang="en-GB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ontent Placeholder 3"/>
          <p:cNvGraphicFramePr/>
          <p:nvPr>
            <p:extLst>
              <p:ext uri="{D42A27DB-BD31-4B8C-83A1-F6EECF244321}">
                <p14:modId xmlns:p14="http://schemas.microsoft.com/office/powerpoint/2010/main" val="989242"/>
              </p:ext>
            </p:extLst>
          </p:nvPr>
        </p:nvGraphicFramePr>
        <p:xfrm>
          <a:off x="395536" y="1484784"/>
          <a:ext cx="3947076" cy="3401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952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tc>
                  <a:txBody>
                    <a:bodyPr/>
                    <a:lstStyle/>
                    <a:p>
                      <a:pPr marL="487680" indent="-487680" algn="l"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</a:t>
                      </a:r>
                      <a:endParaRPr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extLst>
                  <a:ext uri="{0D108BD9-81ED-4DB2-BD59-A6C34878D82A}">
                    <a16:rowId xmlns:a16="http://schemas.microsoft.com/office/drawing/2014/main" val="162917511"/>
                  </a:ext>
                </a:extLst>
              </a:tr>
              <a:tr h="338952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Circumference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tc>
                  <a:txBody>
                    <a:bodyPr/>
                    <a:lstStyle/>
                    <a:p>
                      <a:pPr marL="487680" indent="-487680" algn="l"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54.17 m (ESR/2)</a:t>
                      </a:r>
                      <a:endParaRPr sz="160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95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Vacuum pressure</a:t>
                      </a:r>
                      <a:endParaRPr sz="1600" b="1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333333"/>
                          </a:solidFill>
                        </a:defRPr>
                      </a:pP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sz="1600" baseline="30444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-11</a:t>
                      </a: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sz="1600" baseline="30444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-12</a:t>
                      </a: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mbar</a:t>
                      </a:r>
                    </a:p>
                  </a:txBody>
                  <a:tcPr marL="32147" marR="32147" marT="32147" marB="3214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435">
                <a:tc>
                  <a:txBody>
                    <a:bodyPr/>
                    <a:lstStyle/>
                    <a:p>
                      <a:pPr marL="487680" indent="-487680" algn="l">
                        <a:spcBef>
                          <a:spcPts val="400"/>
                        </a:spcBef>
                        <a:defRPr sz="1800"/>
                      </a:pPr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 energy</a:t>
                      </a:r>
                      <a:endParaRPr sz="1600" b="1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300 </a:t>
                      </a:r>
                      <a:r>
                        <a:rPr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/u - 14 MeV/u </a:t>
                      </a:r>
                      <a:endParaRPr sz="160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952">
                <a:tc>
                  <a:txBody>
                    <a:bodyPr/>
                    <a:lstStyle/>
                    <a:p>
                      <a:pPr marL="487680" indent="-487680" algn="l">
                        <a:spcBef>
                          <a:spcPts val="400"/>
                        </a:spcBef>
                        <a:defRPr sz="1800"/>
                      </a:pP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Rigidity for ions</a:t>
                      </a:r>
                      <a:endParaRPr sz="1600" b="1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0.054 - 1.44 Tm</a:t>
                      </a:r>
                      <a:endParaRPr sz="160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952">
                <a:tc>
                  <a:txBody>
                    <a:bodyPr/>
                    <a:lstStyle/>
                    <a:p>
                      <a:pPr marL="487680" indent="-487680" algn="l">
                        <a:spcBef>
                          <a:spcPts val="400"/>
                        </a:spcBef>
                        <a:defRPr sz="1800"/>
                      </a:pPr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 ramping</a:t>
                      </a:r>
                      <a:endParaRPr sz="1600" b="1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T/s (4 T/s, 7 T/s)</a:t>
                      </a:r>
                      <a:endParaRPr sz="160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59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 operation</a:t>
                      </a:r>
                      <a:endParaRPr sz="1600" b="1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ion beam 
(300 </a:t>
                      </a:r>
                      <a:r>
                        <a:rPr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/u, q/A &gt; 0.25)</a:t>
                      </a:r>
                      <a:endParaRPr sz="160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952">
                <a:tc>
                  <a:txBody>
                    <a:bodyPr/>
                    <a:lstStyle/>
                    <a:p>
                      <a:pPr marL="487680" indent="-487680" algn="l">
                        <a:spcBef>
                          <a:spcPts val="400"/>
                        </a:spcBef>
                        <a:defRPr sz="1800"/>
                      </a:pPr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injection</a:t>
                      </a:r>
                      <a:endParaRPr sz="1600" b="1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tc>
                  <a:txBody>
                    <a:bodyPr/>
                    <a:lstStyle/>
                    <a:p>
                      <a:pPr marL="487680" indent="-487680" algn="l">
                        <a:spcBef>
                          <a:spcPts val="400"/>
                        </a:spcBef>
                        <a:defRPr sz="1800"/>
                      </a:pPr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multiturn and fast</a:t>
                      </a:r>
                      <a:endParaRPr sz="160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95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extraction</a:t>
                      </a:r>
                      <a:endParaRPr sz="1600" b="1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slow and fast</a:t>
                      </a:r>
                      <a:endParaRPr sz="160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147" marR="32147" marT="32147" marB="32147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Inhaltsplatzhalt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9709"/>
          <a:stretch/>
        </p:blipFill>
        <p:spPr>
          <a:xfrm>
            <a:off x="4716016" y="1484784"/>
            <a:ext cx="4112305" cy="4930323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 flipH="1">
            <a:off x="6660232" y="2348880"/>
            <a:ext cx="936104" cy="1080120"/>
          </a:xfrm>
          <a:prstGeom prst="straightConnector1">
            <a:avLst/>
          </a:prstGeom>
          <a:ln w="38100">
            <a:solidFill>
              <a:srgbClr val="0000FF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6948264" y="278092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</a:t>
            </a:r>
            <a:r>
              <a:rPr lang="en-GB" sz="20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GB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-20901" y="764704"/>
            <a:ext cx="8480689" cy="7325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None/>
            </a:pPr>
            <a:r>
              <a:rPr lang="de-DE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CRYRING: </a:t>
            </a:r>
            <a:r>
              <a:rPr lang="en-US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improved ring from University Stockholm</a:t>
            </a:r>
          </a:p>
          <a:p>
            <a:pPr algn="l" eaLnBrk="1" hangingPunct="1">
              <a:spcBef>
                <a:spcPct val="20000"/>
              </a:spcBef>
              <a:buFontTx/>
              <a:buNone/>
            </a:pPr>
            <a:r>
              <a:rPr lang="en-US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82" charset="2"/>
              </a:rPr>
              <a:t>Injection from ESR or local source, acceleration and deceleration, electron cooling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51520" y="4869160"/>
            <a:ext cx="4824536" cy="2031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None/>
            </a:pPr>
            <a:r>
              <a:rPr lang="de-DE" altLang="en-US" sz="1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time 2022</a:t>
            </a:r>
            <a:r>
              <a:rPr lang="de-DE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from ESR</a:t>
            </a:r>
          </a:p>
          <a:p>
            <a:pPr algn="l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from local source </a:t>
            </a:r>
          </a:p>
          <a:p>
            <a:pPr algn="l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Atomic physics and material investigations</a:t>
            </a:r>
          </a:p>
          <a:p>
            <a:pPr algn="l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Extracted beams</a:t>
            </a:r>
          </a:p>
          <a:p>
            <a:pPr algn="l" eaLnBrk="1" hangingPunct="1">
              <a:spcBef>
                <a:spcPct val="20000"/>
              </a:spcBef>
              <a:buFontTx/>
              <a:buNone/>
            </a:pPr>
            <a:r>
              <a:rPr lang="de-DE" altLang="en-US" sz="1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18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82" charset="2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699792" y="4869160"/>
            <a:ext cx="4104456" cy="71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500"/>
              </a:spcBef>
            </a:pPr>
            <a:r>
              <a:rPr lang="en-US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Talk by Lorenzo </a:t>
            </a:r>
            <a:r>
              <a:rPr lang="en-US" b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Crescimbeni</a:t>
            </a:r>
            <a:r>
              <a:rPr lang="en-US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: </a:t>
            </a:r>
          </a:p>
          <a:p>
            <a:pPr algn="l">
              <a:spcBef>
                <a:spcPts val="500"/>
              </a:spcBef>
            </a:pPr>
            <a:r>
              <a:rPr lang="en-US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Extreme sensitive current measurement</a:t>
            </a:r>
            <a:endParaRPr lang="en-US" dirty="0" smtClean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dvAuto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GSI Accelerator Facility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07504" y="764704"/>
            <a:ext cx="9018587" cy="5174405"/>
            <a:chOff x="125413" y="1343025"/>
            <a:chExt cx="9018587" cy="517440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654" y="1484784"/>
              <a:ext cx="8980279" cy="5032646"/>
            </a:xfrm>
            <a:prstGeom prst="rect">
              <a:avLst/>
            </a:prstGeom>
          </p:spPr>
        </p:pic>
        <p:sp>
          <p:nvSpPr>
            <p:cNvPr id="3076" name="Text Box 3"/>
            <p:cNvSpPr txBox="1">
              <a:spLocks noChangeArrowheads="1"/>
            </p:cNvSpPr>
            <p:nvPr/>
          </p:nvSpPr>
          <p:spPr bwMode="auto">
            <a:xfrm>
              <a:off x="125413" y="1343025"/>
              <a:ext cx="8729662" cy="180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l"/>
              <a:endParaRPr lang="en-US" sz="160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217094" name="Rectangle 6"/>
            <p:cNvSpPr>
              <a:spLocks noChangeArrowheads="1"/>
            </p:cNvSpPr>
            <p:nvPr/>
          </p:nvSpPr>
          <p:spPr bwMode="auto">
            <a:xfrm>
              <a:off x="7956376" y="3429000"/>
              <a:ext cx="1187624" cy="646331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Fragment </a:t>
              </a:r>
            </a:p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Separator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23528" y="2924944"/>
              <a:ext cx="1368152" cy="369332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Ion sources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508104" y="1556792"/>
              <a:ext cx="1944216" cy="78483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SIS: </a:t>
              </a:r>
              <a:r>
                <a:rPr lang="en-US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</a:t>
              </a:r>
              <a:r>
                <a:rPr lang="en-US" b="1" baseline="-250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max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=2 </a:t>
              </a: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G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eV/u </a:t>
              </a:r>
            </a:p>
            <a:p>
              <a:pPr algn="l"/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 =95%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644008" y="4941168"/>
              <a:ext cx="1656184" cy="92333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Storage rings:</a:t>
              </a:r>
            </a:p>
            <a:p>
              <a:pPr algn="r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ESR</a:t>
              </a:r>
            </a:p>
            <a:p>
              <a:pPr algn="r">
                <a:spcBef>
                  <a:spcPts val="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CRYRING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" name="Gerade Verbindung mit Pfeil 2"/>
            <p:cNvCxnSpPr>
              <a:stCxn id="9" idx="3"/>
            </p:cNvCxnSpPr>
            <p:nvPr/>
          </p:nvCxnSpPr>
          <p:spPr>
            <a:xfrm flipV="1">
              <a:off x="6300192" y="4293097"/>
              <a:ext cx="504056" cy="1109736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V="1">
              <a:off x="6300192" y="5373217"/>
              <a:ext cx="648072" cy="288031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1844080" y="4004156"/>
              <a:ext cx="3456384" cy="369332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UNILAC: </a:t>
              </a:r>
              <a:r>
                <a:rPr lang="en-US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</a:t>
              </a:r>
              <a:r>
                <a:rPr lang="en-US" b="1" baseline="-25000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max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=12 MeV/u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=16%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8026152" y="4367361"/>
              <a:ext cx="864096" cy="92333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Fix- </a:t>
              </a:r>
            </a:p>
            <a:p>
              <a:pPr algn="l">
                <a:spcBef>
                  <a:spcPts val="0"/>
                </a:spcBef>
              </a:pP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arget Exp. 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107504" y="4581128"/>
            <a:ext cx="3456384" cy="1369734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1150"/>
              </a:spcBef>
            </a:pPr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UNILAC: all ions p – </a:t>
            </a:r>
            <a:r>
              <a:rPr lang="en-US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endParaRPr lang="en-US" altLang="de-DE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70000"/>
              </a:lnSpc>
              <a:spcBef>
                <a:spcPts val="1150"/>
              </a:spcBef>
            </a:pP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Energy: 3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– 12 </a:t>
            </a: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MeV/u </a:t>
            </a:r>
            <a:endParaRPr lang="en-US" alt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70000"/>
              </a:lnSpc>
              <a:spcBef>
                <a:spcPts val="1150"/>
              </a:spcBef>
            </a:pP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Pulse operation: </a:t>
            </a:r>
            <a:r>
              <a:rPr lang="de-DE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Hz, max. 5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endParaRPr lang="de-DE" alt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70000"/>
              </a:lnSpc>
              <a:spcBef>
                <a:spcPts val="1150"/>
              </a:spcBef>
            </a:pP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20 mA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endParaRPr lang="de-DE" alt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971600" y="908720"/>
            <a:ext cx="4392488" cy="1323439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Synchrotron, B</a:t>
            </a:r>
            <a:r>
              <a:rPr lang="el-GR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de-DE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=18 </a:t>
            </a:r>
            <a:r>
              <a:rPr lang="de-DE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Tm, dB/</a:t>
            </a:r>
            <a:r>
              <a:rPr lang="de-DE" altLang="de-DE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</a:t>
            </a:r>
            <a:r>
              <a:rPr lang="de-DE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de-DE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T/s</a:t>
            </a:r>
            <a:endParaRPr lang="el-GR" altLang="de-DE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50000"/>
              </a:lnSpc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de-DE" sz="24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4.7 GeV &amp; U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0.9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GeV/u</a:t>
            </a:r>
          </a:p>
          <a:p>
            <a:pPr algn="l">
              <a:lnSpc>
                <a:spcPct val="60000"/>
              </a:lnSpc>
            </a:pPr>
            <a:r>
              <a:rPr lang="en-US" alt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Achieved </a:t>
            </a:r>
            <a:r>
              <a:rPr lang="en-US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en-US" alt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.: </a:t>
            </a: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altLang="de-DE" sz="2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altLang="de-DE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: 1·10</a:t>
            </a:r>
            <a:r>
              <a:rPr lang="en-US" altLang="de-DE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60000"/>
              </a:lnSpc>
            </a:pP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de-DE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28+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3·10</a:t>
            </a:r>
            <a:r>
              <a:rPr lang="en-US" altLang="de-DE" sz="2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de-DE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US" altLang="de-DE" sz="2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de-DE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73+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: 1·10</a:t>
            </a:r>
            <a:r>
              <a:rPr lang="en-US" altLang="de-DE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228184" y="4748951"/>
            <a:ext cx="285115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Radioactive beams</a:t>
            </a:r>
          </a:p>
          <a:p>
            <a:pPr algn="l">
              <a:spcBef>
                <a:spcPts val="0"/>
              </a:spcBef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Nuclear Physics</a:t>
            </a:r>
          </a:p>
          <a:p>
            <a:pPr algn="l">
              <a:spcBef>
                <a:spcPts val="0"/>
              </a:spcBef>
            </a:pP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Atomic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&amp; Plasma </a:t>
            </a: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</a:p>
          <a:p>
            <a:pPr algn="l">
              <a:spcBef>
                <a:spcPts val="0"/>
              </a:spcBef>
            </a:pPr>
            <a:r>
              <a:rPr lang="en-US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Bio Physics </a:t>
            </a:r>
            <a:endParaRPr lang="en-US" alt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961786" y="1844824"/>
            <a:ext cx="2160240" cy="56323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ESR</a:t>
            </a:r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de-DE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=10 </a:t>
            </a:r>
            <a:r>
              <a:rPr lang="de-DE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</a:p>
          <a:p>
            <a:pPr algn="l">
              <a:lnSpc>
                <a:spcPct val="60000"/>
              </a:lnSpc>
            </a:pPr>
            <a:r>
              <a:rPr lang="en-US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CRYRING, </a:t>
            </a:r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de-DE" alt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=1.4 Tm</a:t>
            </a:r>
            <a:endParaRPr lang="de-DE" altLang="de-DE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30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FAIR Facility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195736" y="2132856"/>
            <a:ext cx="87296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107504" y="764704"/>
            <a:ext cx="8352284" cy="474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Future 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F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acility for 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A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nti-proton and 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I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on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esearch FAIR:</a:t>
            </a:r>
            <a:endParaRPr lang="en-US" b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Symbol" panose="05050102010706020507" pitchFamily="18" charset="2"/>
              <a:buChar char="®"/>
            </a:pPr>
            <a:r>
              <a:rPr lang="en-US" b="1" dirty="0" smtClean="0">
                <a:latin typeface="Calibri" panose="020F0502020204030204" pitchFamily="34" charset="0"/>
              </a:rPr>
              <a:t>Brilliant future as </a:t>
            </a:r>
            <a:r>
              <a:rPr lang="en-US" b="1" dirty="0" err="1" smtClean="0">
                <a:latin typeface="Calibri" panose="020F0502020204030204" pitchFamily="34" charset="0"/>
              </a:rPr>
              <a:t>Brillance</a:t>
            </a:r>
            <a:r>
              <a:rPr lang="en-US" b="1" dirty="0" smtClean="0">
                <a:latin typeface="Calibri" panose="020F0502020204030204" pitchFamily="34" charset="0"/>
              </a:rPr>
              <a:t> = Beam Current / Emittance</a:t>
            </a:r>
          </a:p>
          <a:p>
            <a:pPr algn="l"/>
            <a:r>
              <a:rPr lang="en-US" b="1" dirty="0" smtClean="0">
                <a:solidFill>
                  <a:srgbClr val="800080"/>
                </a:solidFill>
                <a:latin typeface="Calibri" panose="020F0502020204030204" pitchFamily="34" charset="0"/>
              </a:rPr>
              <a:t>SIS100: 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</a:rPr>
              <a:t>Low charge states e.g. U</a:t>
            </a:r>
            <a:r>
              <a:rPr lang="en-US" baseline="30000" dirty="0" smtClean="0">
                <a:latin typeface="Calibri" panose="020F0502020204030204" pitchFamily="34" charset="0"/>
              </a:rPr>
              <a:t>28+</a:t>
            </a:r>
            <a:r>
              <a:rPr lang="en-US" dirty="0" smtClean="0">
                <a:latin typeface="Calibri" panose="020F0502020204030204" pitchFamily="34" charset="0"/>
              </a:rPr>
              <a:t>  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 factor 10 more ions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High energies e.g. for </a:t>
            </a:r>
            <a:r>
              <a:rPr lang="en-US" dirty="0" smtClean="0">
                <a:latin typeface="Calibri" panose="020F0502020204030204" pitchFamily="34" charset="0"/>
              </a:rPr>
              <a:t>U</a:t>
            </a:r>
            <a:r>
              <a:rPr lang="en-US" baseline="30000" dirty="0" smtClean="0">
                <a:latin typeface="Calibri" panose="020F0502020204030204" pitchFamily="34" charset="0"/>
              </a:rPr>
              <a:t>92+</a:t>
            </a: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</a:p>
          <a:p>
            <a:pPr algn="l">
              <a:spcBef>
                <a:spcPts val="400"/>
              </a:spcBef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Radioactive beam production: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</a:rPr>
              <a:t>100-fold better trans.&amp; separation</a:t>
            </a:r>
          </a:p>
          <a:p>
            <a:pPr algn="l">
              <a:spcBef>
                <a:spcPts val="400"/>
              </a:spcBef>
            </a:pPr>
            <a:r>
              <a:rPr lang="en-US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Anti-proton production &amp; cooling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</a:rPr>
              <a:t>Novel investigation for up to 30 GeV</a:t>
            </a:r>
          </a:p>
          <a:p>
            <a:pPr algn="l"/>
            <a:r>
              <a:rPr lang="en-US" dirty="0" smtClean="0">
                <a:latin typeface="Calibri" panose="020F0502020204030204" pitchFamily="34" charset="0"/>
              </a:rPr>
              <a:t>Fix targets: </a:t>
            </a:r>
          </a:p>
          <a:p>
            <a:pPr algn="l"/>
            <a:r>
              <a:rPr lang="en-US" dirty="0" smtClean="0">
                <a:latin typeface="Calibri" panose="020F0502020204030204" pitchFamily="34" charset="0"/>
              </a:rPr>
              <a:t>Nuclear-, atomic-, plasma-, </a:t>
            </a:r>
          </a:p>
          <a:p>
            <a:pPr algn="l"/>
            <a:r>
              <a:rPr lang="en-US" dirty="0" smtClean="0">
                <a:latin typeface="Calibri" panose="020F0502020204030204" pitchFamily="34" charset="0"/>
              </a:rPr>
              <a:t>bio-physics &amp; &amp; material science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36831" r="36982" b="15551"/>
          <a:stretch/>
        </p:blipFill>
        <p:spPr>
          <a:xfrm>
            <a:off x="2765064" y="1700808"/>
            <a:ext cx="6358549" cy="403535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20" y="836712"/>
            <a:ext cx="1224136" cy="8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40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FAIR Facility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195736" y="2132856"/>
            <a:ext cx="87296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107504" y="764704"/>
            <a:ext cx="8352284" cy="284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Future 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F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acility for 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A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nti-proton and </a:t>
            </a:r>
            <a:r>
              <a:rPr lang="en-US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I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on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esearch FAIR:</a:t>
            </a:r>
            <a:endParaRPr lang="en-US" b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Symbol" panose="05050102010706020507" pitchFamily="18" charset="2"/>
              <a:buChar char="®"/>
            </a:pPr>
            <a:r>
              <a:rPr lang="en-US" b="1" dirty="0" smtClean="0">
                <a:latin typeface="Calibri" panose="020F0502020204030204" pitchFamily="34" charset="0"/>
              </a:rPr>
              <a:t>Brilliant future as </a:t>
            </a:r>
            <a:r>
              <a:rPr lang="en-US" b="1" dirty="0" err="1" smtClean="0">
                <a:latin typeface="Calibri" panose="020F0502020204030204" pitchFamily="34" charset="0"/>
              </a:rPr>
              <a:t>Brillance</a:t>
            </a:r>
            <a:r>
              <a:rPr lang="en-US" b="1" dirty="0" smtClean="0">
                <a:latin typeface="Calibri" panose="020F0502020204030204" pitchFamily="34" charset="0"/>
              </a:rPr>
              <a:t> = Beam Current / Emittance</a:t>
            </a:r>
          </a:p>
          <a:p>
            <a:pPr marL="285750" indent="-285750" algn="l">
              <a:buFont typeface="Symbol" panose="05050102010706020507" pitchFamily="18" charset="2"/>
              <a:buChar char="®"/>
            </a:pPr>
            <a:endParaRPr lang="en-US" b="1" dirty="0" smtClean="0">
              <a:solidFill>
                <a:srgbClr val="800080"/>
              </a:solidFill>
              <a:latin typeface="Calibri" panose="020F0502020204030204" pitchFamily="34" charset="0"/>
            </a:endParaRP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</a:rPr>
              <a:t>Problems due to sanctions 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</a:rPr>
              <a:t>against Russia 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</a:rPr>
              <a:t>(financial and in-kind)</a:t>
            </a:r>
          </a:p>
          <a:p>
            <a:pPr marL="285750" indent="-285750" algn="l">
              <a:spcBef>
                <a:spcPts val="400"/>
              </a:spcBef>
              <a:buFont typeface="Symbol" panose="05050102010706020507" pitchFamily="18" charset="2"/>
              <a:buChar char="Þ"/>
            </a:pP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Significant delays expected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(under considerations….)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endParaRPr lang="en-US" b="1" dirty="0">
              <a:latin typeface="Calibri" panose="020F050202020403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2765064" y="1700808"/>
            <a:ext cx="6358549" cy="4035359"/>
            <a:chOff x="2631688" y="2542477"/>
            <a:chExt cx="5051502" cy="3205861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5" t="36831" r="36982" b="15551"/>
            <a:stretch/>
          </p:blipFill>
          <p:spPr>
            <a:xfrm>
              <a:off x="2631688" y="2542477"/>
              <a:ext cx="5051502" cy="3205861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6210300" y="3244334"/>
              <a:ext cx="101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9900CC"/>
                  </a:solidFill>
                </a:rPr>
                <a:t>2028</a:t>
              </a:r>
              <a:endParaRPr lang="en-GB" b="1" dirty="0">
                <a:solidFill>
                  <a:srgbClr val="9900CC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063947" y="3432328"/>
              <a:ext cx="101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2026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210300" y="5016500"/>
              <a:ext cx="101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C000"/>
                  </a:solidFill>
                </a:rPr>
                <a:t>approx. 2030</a:t>
              </a:r>
              <a:endParaRPr lang="en-GB" b="1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818156" y="5330676"/>
              <a:ext cx="1364438" cy="30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6600"/>
                  </a:solidFill>
                </a:rPr>
                <a:t>after 2030</a:t>
              </a:r>
              <a:endParaRPr lang="en-GB" b="1" dirty="0">
                <a:solidFill>
                  <a:srgbClr val="006600"/>
                </a:solidFill>
              </a:endParaRP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20" y="836712"/>
            <a:ext cx="1224136" cy="8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09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251520" y="4221088"/>
            <a:ext cx="8784976" cy="152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Conclusion:</a:t>
            </a:r>
            <a:endParaRPr lang="en-US" sz="2000" b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182563" indent="-182563" algn="l">
              <a:lnSpc>
                <a:spcPct val="70000"/>
              </a:lnSpc>
              <a:buFont typeface="Wingdings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GSI: One of the most versatile accelerator facilities in the world</a:t>
            </a:r>
          </a:p>
          <a:p>
            <a:pPr marL="182563" indent="-182563" algn="l">
              <a:lnSpc>
                <a:spcPct val="70000"/>
              </a:lnSpc>
              <a:buFont typeface="Wingdings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Challenging operation with interesting accelerator physics and technologies</a:t>
            </a:r>
          </a:p>
          <a:p>
            <a:pPr marL="182563" indent="-182563" algn="l">
              <a:lnSpc>
                <a:spcPct val="70000"/>
              </a:lnSpc>
              <a:buFont typeface="Wingdings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FAIR as a ‘natural’ extension in progress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627784" y="836712"/>
            <a:ext cx="5599314" cy="3651727"/>
            <a:chOff x="1348306" y="1772816"/>
            <a:chExt cx="7111482" cy="463792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306" y="1772816"/>
              <a:ext cx="7111482" cy="4637923"/>
            </a:xfrm>
            <a:prstGeom prst="rect">
              <a:avLst/>
            </a:prstGeom>
          </p:spPr>
        </p:pic>
        <p:sp>
          <p:nvSpPr>
            <p:cNvPr id="3" name="Textfeld 2"/>
            <p:cNvSpPr txBox="1"/>
            <p:nvPr/>
          </p:nvSpPr>
          <p:spPr>
            <a:xfrm>
              <a:off x="5436096" y="2636912"/>
              <a:ext cx="194421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Status May 2022</a:t>
              </a:r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FAIR Facility: Present Status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82924" y="5733256"/>
            <a:ext cx="77768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Thank you for your attention! Do you have questions?</a:t>
            </a:r>
            <a:endParaRPr lang="en-US" sz="2400" dirty="0" smtClean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50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Beam Time Schedule Feb.-June 2022: Exemplarily for March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520949" y="1343025"/>
            <a:ext cx="87296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95536" y="764704"/>
            <a:ext cx="8064252" cy="4400667"/>
            <a:chOff x="395536" y="836712"/>
            <a:chExt cx="8064252" cy="4400667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8801" y="836712"/>
              <a:ext cx="7240987" cy="4400667"/>
            </a:xfrm>
            <a:prstGeom prst="rect">
              <a:avLst/>
            </a:prstGeom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95536" y="1484784"/>
              <a:ext cx="10796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3 ion </a:t>
              </a:r>
            </a:p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sources</a:t>
              </a:r>
              <a:endParaRPr lang="en-US" sz="1600" b="1" dirty="0" smtClean="0">
                <a:latin typeface="Calibri" panose="020F0502020204030204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95536" y="2564904"/>
              <a:ext cx="107961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LINAC</a:t>
              </a:r>
            </a:p>
            <a:p>
              <a:pPr algn="l">
                <a:spcBef>
                  <a:spcPts val="0"/>
                </a:spcBef>
              </a:pPr>
              <a:r>
                <a:rPr lang="en-US" sz="1600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users</a:t>
              </a:r>
              <a:endParaRPr lang="en-US" sz="1600" b="1" dirty="0" smtClean="0">
                <a:latin typeface="Calibri" panose="020F0502020204030204" pitchFamily="34" charset="0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95536" y="3616325"/>
              <a:ext cx="107961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err="1">
                  <a:solidFill>
                    <a:srgbClr val="0000FF"/>
                  </a:solidFill>
                  <a:latin typeface="Calibri" panose="020F0502020204030204" pitchFamily="34" charset="0"/>
                </a:rPr>
                <a:t>S</a:t>
              </a:r>
              <a:r>
                <a:rPr lang="en-US" b="1" dirty="0" err="1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ynchr</a:t>
              </a:r>
              <a:r>
                <a:rPr lang="en-US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.</a:t>
              </a:r>
            </a:p>
            <a:p>
              <a:pPr algn="l">
                <a:spcBef>
                  <a:spcPts val="0"/>
                </a:spcBef>
              </a:pPr>
              <a:r>
                <a:rPr lang="en-US" sz="1600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users</a:t>
              </a:r>
              <a:endParaRPr lang="en-US" sz="1600" b="1" dirty="0" smtClean="0">
                <a:latin typeface="Calibri" panose="020F0502020204030204" pitchFamily="34" charset="0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95536" y="4365104"/>
              <a:ext cx="107961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Storage </a:t>
              </a:r>
            </a:p>
            <a:p>
              <a:pPr algn="l">
                <a:spcBef>
                  <a:spcPts val="0"/>
                </a:spcBef>
              </a:pPr>
              <a:r>
                <a:rPr lang="en-US" sz="1600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rings</a:t>
              </a:r>
              <a:endParaRPr lang="en-US" sz="1600" b="1" dirty="0" smtClean="0">
                <a:latin typeface="Calibri" panose="020F0502020204030204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907704" y="2204864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proton beam</a:t>
              </a:r>
              <a:endParaRPr lang="en-US" sz="1600" b="1" dirty="0" smtClean="0">
                <a:latin typeface="Calibri" panose="020F0502020204030204" pitchFamily="34" charset="0"/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3995936" y="2204864"/>
              <a:ext cx="1584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light ions </a:t>
              </a:r>
              <a:r>
                <a:rPr lang="en-US" b="1" dirty="0" err="1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Li&amp;C</a:t>
              </a:r>
              <a:endParaRPr lang="en-US" sz="1600" b="1" dirty="0" smtClean="0">
                <a:latin typeface="Calibri" panose="020F0502020204030204" pitchFamily="34" charset="0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5868144" y="2204864"/>
              <a:ext cx="24482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medium &amp; heavy ions U</a:t>
              </a:r>
              <a:endParaRPr lang="en-US" sz="1600" b="1" dirty="0" smtClean="0">
                <a:latin typeface="Calibri" panose="020F0502020204030204" pitchFamily="34" charset="0"/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5580112" y="2754551"/>
              <a:ext cx="1584176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LINAC </a:t>
              </a:r>
              <a:r>
                <a:rPr lang="en-US" b="1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rf</a:t>
              </a:r>
              <a:r>
                <a:rPr lang="en-US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6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power increase </a:t>
              </a:r>
            </a:p>
            <a:p>
              <a:pPr algn="l">
                <a:spcBef>
                  <a:spcPts val="0"/>
                </a:spcBef>
              </a:pPr>
              <a:r>
                <a:rPr lang="en-US" sz="16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for U beams </a:t>
              </a:r>
            </a:p>
          </p:txBody>
        </p:sp>
      </p:grp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130059"/>
              </p:ext>
            </p:extLst>
          </p:nvPr>
        </p:nvGraphicFramePr>
        <p:xfrm>
          <a:off x="179512" y="5567640"/>
          <a:ext cx="87858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80">
                  <a:extLst>
                    <a:ext uri="{9D8B030D-6E8A-4147-A177-3AD203B41FA5}">
                      <a16:colId xmlns:a16="http://schemas.microsoft.com/office/drawing/2014/main" val="268200394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1279137845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1507422963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2153916425"/>
                    </a:ext>
                  </a:extLst>
                </a:gridCol>
                <a:gridCol w="424180">
                  <a:extLst>
                    <a:ext uri="{9D8B030D-6E8A-4147-A177-3AD203B41FA5}">
                      <a16:colId xmlns:a16="http://schemas.microsoft.com/office/drawing/2014/main" val="3208499798"/>
                    </a:ext>
                  </a:extLst>
                </a:gridCol>
                <a:gridCol w="500380">
                  <a:extLst>
                    <a:ext uri="{9D8B030D-6E8A-4147-A177-3AD203B41FA5}">
                      <a16:colId xmlns:a16="http://schemas.microsoft.com/office/drawing/2014/main" val="3336957847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3953094881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3367839870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877552598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3184867629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878134412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3182712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371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Current [mA]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203030"/>
                  </a:ext>
                </a:extLst>
              </a:tr>
            </a:tbl>
          </a:graphicData>
        </a:graphic>
      </p:graphicFrame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51520" y="5157192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LINAC beam current in front of synchrotron</a:t>
            </a:r>
            <a:endParaRPr lang="en-US" sz="16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76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Beam Ability 2022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25413" y="1343025"/>
            <a:ext cx="87296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251520" y="692696"/>
            <a:ext cx="6696744" cy="20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Features:</a:t>
            </a:r>
            <a:endParaRPr lang="en-US" b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182563" indent="-182563" algn="l">
              <a:lnSpc>
                <a:spcPct val="70000"/>
              </a:lnSpc>
              <a:buFont typeface="Wingdings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 LINAC with 50 Hz pulsing, max. pulse length 5 </a:t>
            </a:r>
            <a:r>
              <a:rPr lang="en-US" sz="1600" dirty="0" err="1" smtClean="0">
                <a:latin typeface="Calibri" panose="020F0502020204030204" pitchFamily="34" charset="0"/>
              </a:rPr>
              <a:t>ms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182563" indent="-182563" algn="l">
              <a:lnSpc>
                <a:spcPct val="7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</a:rPr>
              <a:t> ‘parallel’ operation, </a:t>
            </a:r>
          </a:p>
          <a:p>
            <a:pPr algn="l">
              <a:lnSpc>
                <a:spcPct val="70000"/>
              </a:lnSpc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    i.e. each LINAC pulse can have different source and target</a:t>
            </a:r>
          </a:p>
          <a:p>
            <a:pPr marL="285750" indent="-285750" algn="l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</a:rPr>
              <a:t>Synch SIS18 is filled by LINAC, </a:t>
            </a:r>
            <a:r>
              <a:rPr lang="en-US" sz="1600" dirty="0" smtClean="0">
                <a:latin typeface="Calibri" panose="020F0502020204030204" pitchFamily="34" charset="0"/>
              </a:rPr>
              <a:t>typical </a:t>
            </a:r>
            <a:r>
              <a:rPr lang="en-US" sz="1600" dirty="0" smtClean="0">
                <a:latin typeface="Calibri" panose="020F0502020204030204" pitchFamily="34" charset="0"/>
              </a:rPr>
              <a:t>cycle time </a:t>
            </a:r>
            <a:r>
              <a:rPr lang="en-US" sz="1600" dirty="0" smtClean="0">
                <a:latin typeface="Calibri" panose="020F0502020204030204" pitchFamily="34" charset="0"/>
                <a:sym typeface="Symbol" panose="05050102010706020507" pitchFamily="18" charset="2"/>
              </a:rPr>
              <a:t> </a:t>
            </a:r>
            <a:r>
              <a:rPr lang="en-US" sz="1600" dirty="0" smtClean="0">
                <a:latin typeface="Calibri" panose="020F0502020204030204" pitchFamily="34" charset="0"/>
              </a:rPr>
              <a:t>3 s </a:t>
            </a:r>
          </a:p>
          <a:p>
            <a:pPr marL="285750" indent="-285750" algn="l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</a:rPr>
              <a:t>Storage ring might have hours storage times  </a:t>
            </a:r>
          </a:p>
          <a:p>
            <a:pPr marL="182563" indent="-182563" algn="l">
              <a:lnSpc>
                <a:spcPct val="70000"/>
              </a:lnSpc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754341"/>
              </p:ext>
            </p:extLst>
          </p:nvPr>
        </p:nvGraphicFramePr>
        <p:xfrm>
          <a:off x="5436096" y="620688"/>
          <a:ext cx="2648696" cy="2531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Gruppieren 30"/>
          <p:cNvGrpSpPr/>
          <p:nvPr/>
        </p:nvGrpSpPr>
        <p:grpSpPr>
          <a:xfrm>
            <a:off x="179512" y="2636912"/>
            <a:ext cx="8640959" cy="3866946"/>
            <a:chOff x="-108520" y="2636912"/>
            <a:chExt cx="8640959" cy="3866946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103" t="23781" r="3762" b="26057"/>
            <a:stretch/>
          </p:blipFill>
          <p:spPr>
            <a:xfrm>
              <a:off x="1187624" y="2924944"/>
              <a:ext cx="7344815" cy="3293640"/>
            </a:xfrm>
            <a:prstGeom prst="rect">
              <a:avLst/>
            </a:prstGeom>
          </p:spPr>
        </p:pic>
        <p:cxnSp>
          <p:nvCxnSpPr>
            <p:cNvPr id="3" name="Gerade Verbindung mit Pfeil 2"/>
            <p:cNvCxnSpPr/>
            <p:nvPr/>
          </p:nvCxnSpPr>
          <p:spPr>
            <a:xfrm>
              <a:off x="1619672" y="3356992"/>
              <a:ext cx="2088232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>
              <a:off x="3610459" y="3573016"/>
              <a:ext cx="57606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>
              <a:off x="4139952" y="3933056"/>
              <a:ext cx="432048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>
              <a:off x="4572000" y="3284984"/>
              <a:ext cx="3574963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1691680" y="3323937"/>
              <a:ext cx="1872208" cy="58477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Proton beam</a:t>
              </a:r>
            </a:p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(mainly behind SIS)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610459" y="3645024"/>
              <a:ext cx="648072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Li&amp;C</a:t>
              </a:r>
              <a:endPara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3923928" y="4077072"/>
              <a:ext cx="864096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1600" dirty="0" err="1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en-US" sz="1600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cond.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842707" y="3284984"/>
              <a:ext cx="2232248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Many ions &amp; targets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3250419" y="6165304"/>
              <a:ext cx="3528392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Operation weeks in 2022</a:t>
              </a:r>
              <a:endPara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306203" y="5949280"/>
              <a:ext cx="1440160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February</a:t>
              </a:r>
              <a:endPara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282867" y="5949280"/>
              <a:ext cx="1008112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June</a:t>
              </a:r>
              <a:endPara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-108520" y="4869160"/>
              <a:ext cx="1404664" cy="101566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r">
                <a:spcBef>
                  <a:spcPts val="0"/>
                </a:spcBef>
              </a:pPr>
              <a:r>
                <a:rPr lang="en-US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168h=1week</a:t>
              </a:r>
            </a:p>
            <a:p>
              <a:pPr algn="r">
                <a:spcBef>
                  <a:spcPts val="0"/>
                </a:spcBef>
              </a:pPr>
              <a:r>
                <a:rPr lang="en-US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equivalent time for </a:t>
              </a:r>
            </a:p>
            <a:p>
              <a:pPr algn="r">
                <a:spcBef>
                  <a:spcPts val="0"/>
                </a:spcBef>
              </a:pPr>
              <a:r>
                <a:rPr lang="en-US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beam-on-target</a:t>
              </a:r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>
              <a:off x="1331640" y="5373216"/>
              <a:ext cx="508" cy="576064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Geschweifte Klammer rechts 19"/>
            <p:cNvSpPr/>
            <p:nvPr/>
          </p:nvSpPr>
          <p:spPr>
            <a:xfrm rot="16200000">
              <a:off x="3959932" y="2384884"/>
              <a:ext cx="288032" cy="1368152"/>
            </a:xfrm>
            <a:prstGeom prst="rightBrac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131840" y="2636912"/>
              <a:ext cx="2088232" cy="35394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7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March: previous slide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338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81676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UNILAC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GSI: Overview</a:t>
            </a:r>
          </a:p>
        </p:txBody>
      </p:sp>
      <p:grpSp>
        <p:nvGrpSpPr>
          <p:cNvPr id="624644" name="Group 4"/>
          <p:cNvGrpSpPr>
            <a:grpSpLocks/>
          </p:cNvGrpSpPr>
          <p:nvPr/>
        </p:nvGrpSpPr>
        <p:grpSpPr bwMode="auto">
          <a:xfrm>
            <a:off x="0" y="961182"/>
            <a:ext cx="9351963" cy="5299075"/>
            <a:chOff x="-23" y="682"/>
            <a:chExt cx="5891" cy="3338"/>
          </a:xfrm>
        </p:grpSpPr>
        <p:pic>
          <p:nvPicPr>
            <p:cNvPr id="624645" name="Picture 5" descr="unila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7" t="1321" r="392"/>
            <a:stretch>
              <a:fillRect/>
            </a:stretch>
          </p:blipFill>
          <p:spPr bwMode="auto">
            <a:xfrm>
              <a:off x="1580" y="1294"/>
              <a:ext cx="3967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9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646" name="Rectangle 6"/>
            <p:cNvSpPr>
              <a:spLocks noChangeArrowheads="1"/>
            </p:cNvSpPr>
            <p:nvPr/>
          </p:nvSpPr>
          <p:spPr bwMode="auto">
            <a:xfrm>
              <a:off x="1515" y="2312"/>
              <a:ext cx="238" cy="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24647" name="Picture 7" descr="hsi_uebersich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2" r="13911" b="15063"/>
            <a:stretch>
              <a:fillRect/>
            </a:stretch>
          </p:blipFill>
          <p:spPr bwMode="auto">
            <a:xfrm>
              <a:off x="113" y="2549"/>
              <a:ext cx="1638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4648" name="Text Box 8"/>
            <p:cNvSpPr txBox="1">
              <a:spLocks noChangeArrowheads="1"/>
            </p:cNvSpPr>
            <p:nvPr/>
          </p:nvSpPr>
          <p:spPr bwMode="auto">
            <a:xfrm>
              <a:off x="-23" y="2286"/>
              <a:ext cx="816" cy="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MEVVA</a:t>
              </a:r>
            </a:p>
            <a:p>
              <a:pPr eaLnBrk="0" hangingPunct="0"/>
              <a:r>
                <a:rPr lang="en-US" sz="14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MUCIS</a:t>
              </a:r>
            </a:p>
          </p:txBody>
        </p:sp>
        <p:sp>
          <p:nvSpPr>
            <p:cNvPr id="624649" name="Text Box 9"/>
            <p:cNvSpPr txBox="1">
              <a:spLocks noChangeArrowheads="1"/>
            </p:cNvSpPr>
            <p:nvPr/>
          </p:nvSpPr>
          <p:spPr bwMode="auto">
            <a:xfrm>
              <a:off x="-23" y="2968"/>
              <a:ext cx="45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PIG</a:t>
              </a:r>
            </a:p>
          </p:txBody>
        </p:sp>
        <p:sp>
          <p:nvSpPr>
            <p:cNvPr id="624650" name="Text Box 10"/>
            <p:cNvSpPr txBox="1">
              <a:spLocks noChangeArrowheads="1"/>
            </p:cNvSpPr>
            <p:nvPr/>
          </p:nvSpPr>
          <p:spPr bwMode="auto">
            <a:xfrm>
              <a:off x="432" y="2872"/>
              <a:ext cx="1261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RFQ       IH1         IH2</a:t>
              </a:r>
            </a:p>
          </p:txBody>
        </p:sp>
        <p:sp>
          <p:nvSpPr>
            <p:cNvPr id="624651" name="Rectangle 11"/>
            <p:cNvSpPr>
              <a:spLocks noChangeArrowheads="1"/>
            </p:cNvSpPr>
            <p:nvPr/>
          </p:nvSpPr>
          <p:spPr bwMode="auto">
            <a:xfrm>
              <a:off x="1711" y="2597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52" name="Rectangle 12"/>
            <p:cNvSpPr>
              <a:spLocks noChangeArrowheads="1"/>
            </p:cNvSpPr>
            <p:nvPr/>
          </p:nvSpPr>
          <p:spPr bwMode="auto">
            <a:xfrm>
              <a:off x="423" y="2665"/>
              <a:ext cx="100" cy="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53" name="Rectangle 13"/>
            <p:cNvSpPr>
              <a:spLocks noChangeArrowheads="1"/>
            </p:cNvSpPr>
            <p:nvPr/>
          </p:nvSpPr>
          <p:spPr bwMode="auto">
            <a:xfrm>
              <a:off x="2483" y="2469"/>
              <a:ext cx="1564" cy="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54" name="Rectangle 14"/>
            <p:cNvSpPr>
              <a:spLocks noChangeArrowheads="1"/>
            </p:cNvSpPr>
            <p:nvPr/>
          </p:nvSpPr>
          <p:spPr bwMode="auto">
            <a:xfrm>
              <a:off x="1899" y="2653"/>
              <a:ext cx="612" cy="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55" name="Rectangle 15"/>
            <p:cNvSpPr>
              <a:spLocks noChangeArrowheads="1"/>
            </p:cNvSpPr>
            <p:nvPr/>
          </p:nvSpPr>
          <p:spPr bwMode="auto">
            <a:xfrm>
              <a:off x="1711" y="2649"/>
              <a:ext cx="116" cy="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56" name="Rectangle 16"/>
            <p:cNvSpPr>
              <a:spLocks noChangeArrowheads="1"/>
            </p:cNvSpPr>
            <p:nvPr/>
          </p:nvSpPr>
          <p:spPr bwMode="auto">
            <a:xfrm>
              <a:off x="1675" y="2969"/>
              <a:ext cx="2420" cy="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57" name="Rectangle 17"/>
            <p:cNvSpPr>
              <a:spLocks noChangeArrowheads="1"/>
            </p:cNvSpPr>
            <p:nvPr/>
          </p:nvSpPr>
          <p:spPr bwMode="auto">
            <a:xfrm>
              <a:off x="1583" y="1871"/>
              <a:ext cx="1003" cy="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58" name="Rectangle 18"/>
            <p:cNvSpPr>
              <a:spLocks noChangeArrowheads="1"/>
            </p:cNvSpPr>
            <p:nvPr/>
          </p:nvSpPr>
          <p:spPr bwMode="auto">
            <a:xfrm rot="-3212547">
              <a:off x="3527" y="1403"/>
              <a:ext cx="1339" cy="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59" name="Line 19"/>
            <p:cNvSpPr>
              <a:spLocks noChangeShapeType="1"/>
            </p:cNvSpPr>
            <p:nvPr/>
          </p:nvSpPr>
          <p:spPr bwMode="auto">
            <a:xfrm flipH="1" flipV="1">
              <a:off x="1808" y="2943"/>
              <a:ext cx="138" cy="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60" name="Text Box 20"/>
            <p:cNvSpPr txBox="1">
              <a:spLocks noChangeArrowheads="1"/>
            </p:cNvSpPr>
            <p:nvPr/>
          </p:nvSpPr>
          <p:spPr bwMode="auto">
            <a:xfrm>
              <a:off x="2625" y="2536"/>
              <a:ext cx="10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Alvarez DTL</a:t>
              </a:r>
            </a:p>
          </p:txBody>
        </p:sp>
        <p:sp>
          <p:nvSpPr>
            <p:cNvPr id="624661" name="Text Box 21"/>
            <p:cNvSpPr txBox="1">
              <a:spLocks noChangeArrowheads="1"/>
            </p:cNvSpPr>
            <p:nvPr/>
          </p:nvSpPr>
          <p:spPr bwMode="auto">
            <a:xfrm>
              <a:off x="1444" y="2159"/>
              <a:ext cx="11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HLI: (ECR,RFQ,IH)</a:t>
              </a:r>
            </a:p>
          </p:txBody>
        </p:sp>
        <p:sp>
          <p:nvSpPr>
            <p:cNvPr id="624662" name="Rectangle 22"/>
            <p:cNvSpPr>
              <a:spLocks noChangeArrowheads="1"/>
            </p:cNvSpPr>
            <p:nvPr/>
          </p:nvSpPr>
          <p:spPr bwMode="auto">
            <a:xfrm>
              <a:off x="4612" y="1252"/>
              <a:ext cx="1106" cy="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63" name="Rectangle 23"/>
            <p:cNvSpPr>
              <a:spLocks noChangeArrowheads="1"/>
            </p:cNvSpPr>
            <p:nvPr/>
          </p:nvSpPr>
          <p:spPr bwMode="auto">
            <a:xfrm rot="18303433">
              <a:off x="4116" y="2047"/>
              <a:ext cx="887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64" name="Text Box 24"/>
            <p:cNvSpPr txBox="1">
              <a:spLocks noChangeArrowheads="1"/>
            </p:cNvSpPr>
            <p:nvPr/>
          </p:nvSpPr>
          <p:spPr bwMode="auto">
            <a:xfrm>
              <a:off x="4604" y="1525"/>
              <a:ext cx="1264" cy="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65000"/>
                </a:lnSpc>
              </a:pPr>
              <a:r>
                <a:rPr lang="en-US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Transfer to</a:t>
              </a:r>
            </a:p>
            <a:p>
              <a:pPr algn="ctr" eaLnBrk="0" hangingPunct="0">
                <a:lnSpc>
                  <a:spcPct val="65000"/>
                </a:lnSpc>
              </a:pPr>
              <a:r>
                <a:rPr lang="en-US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Synchrotron</a:t>
              </a:r>
            </a:p>
          </p:txBody>
        </p:sp>
        <p:sp>
          <p:nvSpPr>
            <p:cNvPr id="624665" name="Text Box 25"/>
            <p:cNvSpPr txBox="1">
              <a:spLocks noChangeArrowheads="1"/>
            </p:cNvSpPr>
            <p:nvPr/>
          </p:nvSpPr>
          <p:spPr bwMode="auto">
            <a:xfrm>
              <a:off x="-23" y="3428"/>
              <a:ext cx="816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60000"/>
                </a:lnSpc>
              </a:pPr>
              <a:r>
                <a:rPr lang="en-US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2.2 </a:t>
              </a:r>
              <a:r>
                <a:rPr lang="en-US" sz="1600" b="1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keV</a:t>
              </a:r>
              <a:r>
                <a:rPr lang="en-US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/u</a:t>
              </a:r>
            </a:p>
            <a:p>
              <a:pPr algn="ctr" eaLnBrk="0" hangingPunct="0">
                <a:lnSpc>
                  <a:spcPct val="60000"/>
                </a:lnSpc>
              </a:pPr>
              <a:r>
                <a:rPr lang="el-GR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de-DE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0.0022</a:t>
              </a:r>
              <a:endParaRPr lang="el-GR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66" name="Text Box 26"/>
            <p:cNvSpPr txBox="1">
              <a:spLocks noChangeArrowheads="1"/>
            </p:cNvSpPr>
            <p:nvPr/>
          </p:nvSpPr>
          <p:spPr bwMode="auto">
            <a:xfrm>
              <a:off x="839" y="3701"/>
              <a:ext cx="816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60000"/>
                </a:lnSpc>
              </a:pPr>
              <a:r>
                <a:rPr lang="en-US" sz="16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120 keV/u</a:t>
              </a:r>
            </a:p>
            <a:p>
              <a:pPr algn="ctr" eaLnBrk="0" hangingPunct="0">
                <a:lnSpc>
                  <a:spcPct val="60000"/>
                </a:lnSpc>
              </a:pPr>
              <a:r>
                <a:rPr lang="el-GR" sz="16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de-DE" sz="16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0.016</a:t>
              </a:r>
              <a:endParaRPr lang="el-GR" sz="16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67" name="Text Box 27"/>
            <p:cNvSpPr txBox="1">
              <a:spLocks noChangeArrowheads="1"/>
            </p:cNvSpPr>
            <p:nvPr/>
          </p:nvSpPr>
          <p:spPr bwMode="auto">
            <a:xfrm>
              <a:off x="3606" y="3247"/>
              <a:ext cx="816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60000"/>
                </a:lnSpc>
              </a:pPr>
              <a:r>
                <a:rPr lang="en-US" sz="16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11.4 MeV/u</a:t>
              </a:r>
            </a:p>
            <a:p>
              <a:pPr algn="ctr" eaLnBrk="0" hangingPunct="0">
                <a:lnSpc>
                  <a:spcPct val="60000"/>
                </a:lnSpc>
              </a:pPr>
              <a:r>
                <a:rPr lang="el-GR" sz="16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de-DE" sz="16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0.16</a:t>
              </a:r>
              <a:endParaRPr lang="el-GR" sz="16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68" name="Line 28"/>
            <p:cNvSpPr>
              <a:spLocks noChangeShapeType="1"/>
            </p:cNvSpPr>
            <p:nvPr/>
          </p:nvSpPr>
          <p:spPr bwMode="auto">
            <a:xfrm flipH="1" flipV="1">
              <a:off x="385" y="2930"/>
              <a:ext cx="136" cy="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69" name="Line 29"/>
            <p:cNvSpPr>
              <a:spLocks noChangeShapeType="1"/>
            </p:cNvSpPr>
            <p:nvPr/>
          </p:nvSpPr>
          <p:spPr bwMode="auto">
            <a:xfrm flipH="1" flipV="1">
              <a:off x="884" y="2975"/>
              <a:ext cx="227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70" name="Line 30"/>
            <p:cNvSpPr>
              <a:spLocks noChangeShapeType="1"/>
            </p:cNvSpPr>
            <p:nvPr/>
          </p:nvSpPr>
          <p:spPr bwMode="auto">
            <a:xfrm flipH="1" flipV="1">
              <a:off x="3606" y="2930"/>
              <a:ext cx="91" cy="27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24671" name="Picture 31" descr="Figure-3-1-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03" t="6805" r="20001" b="48605"/>
            <a:stretch>
              <a:fillRect/>
            </a:stretch>
          </p:blipFill>
          <p:spPr bwMode="auto">
            <a:xfrm>
              <a:off x="108" y="682"/>
              <a:ext cx="1780" cy="1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672" name="Text Box 32"/>
            <p:cNvSpPr txBox="1">
              <a:spLocks noChangeArrowheads="1"/>
            </p:cNvSpPr>
            <p:nvPr/>
          </p:nvSpPr>
          <p:spPr bwMode="auto">
            <a:xfrm>
              <a:off x="706" y="739"/>
              <a:ext cx="112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>
                  <a:solidFill>
                    <a:srgbClr val="CC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RFQ, IH1, IH2</a:t>
              </a:r>
            </a:p>
          </p:txBody>
        </p:sp>
        <p:sp>
          <p:nvSpPr>
            <p:cNvPr id="624674" name="Rectangle 34"/>
            <p:cNvSpPr>
              <a:spLocks noChangeArrowheads="1"/>
            </p:cNvSpPr>
            <p:nvPr/>
          </p:nvSpPr>
          <p:spPr bwMode="auto">
            <a:xfrm>
              <a:off x="1406" y="1738"/>
              <a:ext cx="136" cy="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24675" name="Picture 35" descr="ER_secti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" y="698"/>
              <a:ext cx="1857" cy="1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4677" name="Text Box 37"/>
            <p:cNvSpPr txBox="1">
              <a:spLocks noChangeArrowheads="1"/>
            </p:cNvSpPr>
            <p:nvPr/>
          </p:nvSpPr>
          <p:spPr bwMode="auto">
            <a:xfrm>
              <a:off x="2241" y="2887"/>
              <a:ext cx="919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Gas Stripper</a:t>
              </a:r>
            </a:p>
          </p:txBody>
        </p:sp>
        <p:sp>
          <p:nvSpPr>
            <p:cNvPr id="624678" name="Text Box 38"/>
            <p:cNvSpPr txBox="1">
              <a:spLocks noChangeArrowheads="1"/>
            </p:cNvSpPr>
            <p:nvPr/>
          </p:nvSpPr>
          <p:spPr bwMode="auto">
            <a:xfrm>
              <a:off x="1474" y="2927"/>
              <a:ext cx="4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r>
                <a:rPr lang="en-US" b="1" baseline="300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4+</a:t>
              </a:r>
            </a:p>
          </p:txBody>
        </p:sp>
        <p:sp>
          <p:nvSpPr>
            <p:cNvPr id="624679" name="Text Box 39"/>
            <p:cNvSpPr txBox="1">
              <a:spLocks noChangeArrowheads="1"/>
            </p:cNvSpPr>
            <p:nvPr/>
          </p:nvSpPr>
          <p:spPr bwMode="auto">
            <a:xfrm>
              <a:off x="1882" y="2927"/>
              <a:ext cx="4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r>
                <a:rPr lang="en-US" b="1" baseline="300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28+</a:t>
              </a:r>
            </a:p>
          </p:txBody>
        </p:sp>
        <p:pic>
          <p:nvPicPr>
            <p:cNvPr id="624680" name="Picture 40" descr="Alvares_tank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" y="698"/>
              <a:ext cx="1864" cy="1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4681" name="Text Box 41"/>
            <p:cNvSpPr txBox="1">
              <a:spLocks noChangeArrowheads="1"/>
            </p:cNvSpPr>
            <p:nvPr/>
          </p:nvSpPr>
          <p:spPr bwMode="auto">
            <a:xfrm>
              <a:off x="2552" y="763"/>
              <a:ext cx="998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sz="2000">
                  <a:solidFill>
                    <a:srgbClr val="99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Alvarez DTL</a:t>
              </a:r>
            </a:p>
          </p:txBody>
        </p:sp>
        <p:sp>
          <p:nvSpPr>
            <p:cNvPr id="624682" name="Text Box 42"/>
            <p:cNvSpPr txBox="1">
              <a:spLocks noChangeArrowheads="1"/>
            </p:cNvSpPr>
            <p:nvPr/>
          </p:nvSpPr>
          <p:spPr bwMode="auto">
            <a:xfrm>
              <a:off x="3794" y="732"/>
              <a:ext cx="174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Single Gap Resonators</a:t>
              </a:r>
            </a:p>
          </p:txBody>
        </p:sp>
        <p:sp>
          <p:nvSpPr>
            <p:cNvPr id="624683" name="Text Box 43"/>
            <p:cNvSpPr txBox="1">
              <a:spLocks noChangeArrowheads="1"/>
            </p:cNvSpPr>
            <p:nvPr/>
          </p:nvSpPr>
          <p:spPr bwMode="auto">
            <a:xfrm>
              <a:off x="725" y="1919"/>
              <a:ext cx="3872" cy="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4163" indent="-284163" defTabSz="4492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defTabSz="4492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defTabSz="4492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defTabSz="4492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defTabSz="4492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sz="20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All ions, high current, 5 ms@50 Hz, 36&amp;108 MHz</a:t>
              </a:r>
              <a:endParaRPr 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684" name="Text Box 44"/>
            <p:cNvSpPr txBox="1">
              <a:spLocks noChangeArrowheads="1"/>
            </p:cNvSpPr>
            <p:nvPr/>
          </p:nvSpPr>
          <p:spPr bwMode="auto">
            <a:xfrm>
              <a:off x="4550" y="2417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Foil Stripper</a:t>
              </a:r>
            </a:p>
          </p:txBody>
        </p:sp>
        <p:sp>
          <p:nvSpPr>
            <p:cNvPr id="624685" name="Text Box 45"/>
            <p:cNvSpPr txBox="1">
              <a:spLocks noChangeArrowheads="1"/>
            </p:cNvSpPr>
            <p:nvPr/>
          </p:nvSpPr>
          <p:spPr bwMode="auto">
            <a:xfrm>
              <a:off x="3969" y="2124"/>
              <a:ext cx="8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 SIS </a:t>
              </a:r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ea typeface="Arial Unicode MS" pitchFamily="34" charset="-128"/>
                  <a:cs typeface="Calibri" panose="020F0502020204030204" pitchFamily="34" charset="0"/>
                </a:rPr>
                <a:t>↑</a:t>
              </a:r>
            </a:p>
          </p:txBody>
        </p:sp>
      </p:grpSp>
      <p:sp>
        <p:nvSpPr>
          <p:cNvPr id="624686" name="Text Box 46"/>
          <p:cNvSpPr txBox="1">
            <a:spLocks noChangeArrowheads="1"/>
          </p:cNvSpPr>
          <p:nvPr/>
        </p:nvSpPr>
        <p:spPr bwMode="auto">
          <a:xfrm>
            <a:off x="5436096" y="5753845"/>
            <a:ext cx="3852863" cy="53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Constructed in the 70th, Upgrade 1999,</a:t>
            </a:r>
          </a:p>
          <a:p>
            <a:pPr algn="l">
              <a:lnSpc>
                <a:spcPct val="60000"/>
              </a:lnSpc>
            </a:pPr>
            <a:r>
              <a:rPr lang="en-US" sz="1700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 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Injector for FAIR ion operation</a:t>
            </a: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2267744" y="4947092"/>
            <a:ext cx="1160462" cy="520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60000"/>
              </a:lnSpc>
            </a:pPr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1.4 MeV/u </a:t>
            </a:r>
            <a:endParaRPr lang="en-US" sz="1600" b="1" dirty="0">
              <a:solidFill>
                <a:schemeClr val="accent2"/>
              </a:solidFill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  <a:p>
            <a:pPr algn="l" eaLnBrk="0" hangingPunct="0">
              <a:lnSpc>
                <a:spcPct val="60000"/>
              </a:lnSpc>
            </a:pPr>
            <a:r>
              <a:rPr lang="el-GR" sz="16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de-DE" sz="16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0.054</a:t>
            </a:r>
            <a:endParaRPr lang="el-GR" sz="16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3419872" y="4925433"/>
            <a:ext cx="2016224" cy="1406410"/>
            <a:chOff x="3419872" y="5046926"/>
            <a:chExt cx="2016224" cy="1406410"/>
          </a:xfrm>
        </p:grpSpPr>
        <p:pic>
          <p:nvPicPr>
            <p:cNvPr id="1086466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/>
          </p:blipFill>
          <p:spPr bwMode="auto">
            <a:xfrm>
              <a:off x="3419872" y="5046926"/>
              <a:ext cx="1872208" cy="1406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Gerade Verbindung mit Pfeil 2"/>
            <p:cNvCxnSpPr/>
            <p:nvPr/>
          </p:nvCxnSpPr>
          <p:spPr bwMode="auto">
            <a:xfrm>
              <a:off x="4788024" y="5805264"/>
              <a:ext cx="0" cy="32521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stealth" w="lg" len="med"/>
              <a:tailEnd type="stealth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" name="Textfeld 3"/>
            <p:cNvSpPr txBox="1"/>
            <p:nvPr/>
          </p:nvSpPr>
          <p:spPr>
            <a:xfrm>
              <a:off x="4800873" y="5877272"/>
              <a:ext cx="635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10mm</a:t>
              </a:r>
            </a:p>
          </p:txBody>
        </p:sp>
        <p:cxnSp>
          <p:nvCxnSpPr>
            <p:cNvPr id="51" name="Gerade Verbindung mit Pfeil 50"/>
            <p:cNvCxnSpPr/>
            <p:nvPr/>
          </p:nvCxnSpPr>
          <p:spPr bwMode="auto">
            <a:xfrm flipH="1">
              <a:off x="4945447" y="6165304"/>
              <a:ext cx="279276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stealth" w="lg" len="med"/>
              <a:tailEnd type="stealth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2" name="Textfeld 1"/>
          <p:cNvSpPr txBox="1"/>
          <p:nvPr/>
        </p:nvSpPr>
        <p:spPr>
          <a:xfrm>
            <a:off x="1145205" y="3743169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de-DE" b="1" i="1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b="1" i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= 36 MHz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4256088" y="3666886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de-DE" b="1" i="1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b="1" i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= 108 MHz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 Box 39"/>
          <p:cNvSpPr txBox="1">
            <a:spLocks noChangeArrowheads="1"/>
          </p:cNvSpPr>
          <p:nvPr/>
        </p:nvSpPr>
        <p:spPr bwMode="auto">
          <a:xfrm>
            <a:off x="6615753" y="3572771"/>
            <a:ext cx="733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b="1" baseline="30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73+</a:t>
            </a:r>
            <a:endParaRPr lang="en-US" b="1" baseline="30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55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51520" y="764704"/>
            <a:ext cx="8424936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UNILAC: </a:t>
            </a:r>
            <a:r>
              <a:rPr lang="en-US" dirty="0" smtClean="0">
                <a:latin typeface="Calibri" panose="020F0502020204030204" pitchFamily="34" charset="0"/>
              </a:rPr>
              <a:t>Built for heavy ion acceleration, e.g. 1</a:t>
            </a:r>
            <a:r>
              <a:rPr lang="en-US" baseline="30000" dirty="0" smtClean="0">
                <a:latin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</a:rPr>
              <a:t> LINAC part </a:t>
            </a:r>
            <a:r>
              <a:rPr lang="en-US" b="1" baseline="30000" dirty="0" smtClean="0">
                <a:latin typeface="Calibri" panose="020F0502020204030204" pitchFamily="34" charset="0"/>
              </a:rPr>
              <a:t>238</a:t>
            </a:r>
            <a:r>
              <a:rPr lang="en-US" b="1" dirty="0" smtClean="0">
                <a:latin typeface="Calibri" panose="020F0502020204030204" pitchFamily="34" charset="0"/>
              </a:rPr>
              <a:t>U</a:t>
            </a:r>
            <a:r>
              <a:rPr lang="en-US" b="1" baseline="30000" dirty="0" smtClean="0">
                <a:latin typeface="Calibri" panose="020F0502020204030204" pitchFamily="34" charset="0"/>
              </a:rPr>
              <a:t>4+</a:t>
            </a:r>
            <a:r>
              <a:rPr lang="en-US" dirty="0" smtClean="0">
                <a:latin typeface="Calibri" panose="020F0502020204030204" pitchFamily="34" charset="0"/>
              </a:rPr>
              <a:t> i.e. A/q=238/4=59.5 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</a:rPr>
              <a:t> For </a:t>
            </a:r>
            <a:r>
              <a:rPr lang="en-US" b="1" dirty="0" smtClean="0">
                <a:latin typeface="Calibri" panose="020F0502020204030204" pitchFamily="34" charset="0"/>
              </a:rPr>
              <a:t>protons </a:t>
            </a:r>
            <a:r>
              <a:rPr lang="en-US" b="1" baseline="30000" dirty="0" smtClean="0">
                <a:latin typeface="Calibri" panose="020F0502020204030204" pitchFamily="34" charset="0"/>
              </a:rPr>
              <a:t>1</a:t>
            </a:r>
            <a:r>
              <a:rPr lang="en-US" b="1" dirty="0" smtClean="0">
                <a:latin typeface="Calibri" panose="020F0502020204030204" pitchFamily="34" charset="0"/>
              </a:rPr>
              <a:t>H</a:t>
            </a:r>
            <a:r>
              <a:rPr lang="en-US" b="1" baseline="30000" dirty="0" smtClean="0">
                <a:latin typeface="Calibri" panose="020F0502020204030204" pitchFamily="34" charset="0"/>
              </a:rPr>
              <a:t>+</a:t>
            </a:r>
            <a:r>
              <a:rPr lang="en-US" dirty="0" smtClean="0">
                <a:latin typeface="Calibri" panose="020F0502020204030204" pitchFamily="34" charset="0"/>
              </a:rPr>
              <a:t>: Reduce of </a:t>
            </a:r>
            <a:r>
              <a:rPr lang="en-US" dirty="0" err="1" smtClean="0">
                <a:latin typeface="Calibri" panose="020F0502020204030204" pitchFamily="34" charset="0"/>
              </a:rPr>
              <a:t>rf</a:t>
            </a:r>
            <a:r>
              <a:rPr lang="en-US" dirty="0" smtClean="0">
                <a:latin typeface="Calibri" panose="020F0502020204030204" pitchFamily="34" charset="0"/>
              </a:rPr>
              <a:t>-voltage by factor </a:t>
            </a: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en-US" dirty="0" smtClean="0">
                <a:latin typeface="Calibri" panose="020F0502020204030204" pitchFamily="34" charset="0"/>
              </a:rPr>
              <a:t>60, </a:t>
            </a:r>
            <a:r>
              <a:rPr lang="en-US" b="1" dirty="0" smtClean="0">
                <a:latin typeface="Calibri" panose="020F0502020204030204" pitchFamily="34" charset="0"/>
              </a:rPr>
              <a:t>But: </a:t>
            </a:r>
            <a:r>
              <a:rPr lang="en-US" dirty="0" smtClean="0">
                <a:latin typeface="Calibri" panose="020F0502020204030204" pitchFamily="34" charset="0"/>
              </a:rPr>
              <a:t>Outside of amplifier regulation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Proton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eneration by molecular Ions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25413" y="1343025"/>
            <a:ext cx="87296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9004" r="11830"/>
          <a:stretch/>
        </p:blipFill>
        <p:spPr>
          <a:xfrm>
            <a:off x="6300192" y="4293096"/>
            <a:ext cx="2312827" cy="1838969"/>
          </a:xfrm>
          <a:prstGeom prst="rect">
            <a:avLst/>
          </a:prstGeom>
        </p:spPr>
      </p:pic>
      <p:pic>
        <p:nvPicPr>
          <p:cNvPr id="6" name="Picture 3" descr="C:\Users\wbarth\AppData\Local\Microsoft\Windows\Temporary Internet Files\Content.IE5\OM3HGLSV\HTML_Abbildungen_Meth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 b="7330"/>
          <a:stretch/>
        </p:blipFill>
        <p:spPr bwMode="auto">
          <a:xfrm>
            <a:off x="407164" y="1615597"/>
            <a:ext cx="1732904" cy="188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ingekerbter Pfeil nach rechts 6"/>
          <p:cNvSpPr/>
          <p:nvPr/>
        </p:nvSpPr>
        <p:spPr>
          <a:xfrm>
            <a:off x="2269570" y="2196318"/>
            <a:ext cx="2680372" cy="254442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941775" y="1805102"/>
            <a:ext cx="1173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Ion </a:t>
            </a:r>
            <a:r>
              <a:rPr lang="de-DE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327512" cy="2456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</p:pic>
      <p:sp>
        <p:nvSpPr>
          <p:cNvPr id="10" name="Eingekerbter Pfeil nach rechts 9"/>
          <p:cNvSpPr/>
          <p:nvPr/>
        </p:nvSpPr>
        <p:spPr>
          <a:xfrm>
            <a:off x="400469" y="4917646"/>
            <a:ext cx="1869100" cy="239016"/>
          </a:xfrm>
          <a:prstGeom prst="notched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69587" y="4386303"/>
            <a:ext cx="1808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de-DE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79835" y="5162513"/>
            <a:ext cx="21599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HSI heavy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capabilies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acclerate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hydro-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compounds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324868" y="5907028"/>
            <a:ext cx="3831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Dissociation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CH-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compounds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tripping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774718" y="5949280"/>
            <a:ext cx="1220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de-DE" b="1" baseline="30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de-DE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3 </a:t>
            </a:r>
            <a:r>
              <a:rPr lang="de-DE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</a:t>
            </a:r>
            <a:endParaRPr lang="de-DE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676261" y="3933056"/>
            <a:ext cx="1221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6+ </a:t>
            </a:r>
            <a:r>
              <a:rPr lang="de-DE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 </a:t>
            </a:r>
            <a:r>
              <a:rPr lang="de-DE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</a:t>
            </a:r>
            <a:endParaRPr lang="de-DE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nhaltsplatzhalt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89" y="2429347"/>
            <a:ext cx="1691429" cy="1206943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2483768" y="3861048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de-DE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at 1.4 </a:t>
            </a:r>
            <a:r>
              <a:rPr lang="de-DE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876256" y="1772816"/>
            <a:ext cx="1828069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A. Adonin, R. Hollinger, et al.</a:t>
            </a:r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5868144" y="5517232"/>
            <a:ext cx="720080" cy="504056"/>
          </a:xfrm>
          <a:prstGeom prst="straightConnector1">
            <a:avLst/>
          </a:prstGeom>
          <a:ln w="38100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5796136" y="4293096"/>
            <a:ext cx="72008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5220072" y="5157192"/>
            <a:ext cx="1480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sz="20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de-DE" sz="2000" b="1" baseline="-25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0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de-DE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1 mA</a:t>
            </a:r>
            <a:endParaRPr lang="de-DE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2987824" y="4365104"/>
            <a:ext cx="2016224" cy="1406410"/>
            <a:chOff x="3419872" y="5046926"/>
            <a:chExt cx="2016224" cy="1406410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/>
          </p:blipFill>
          <p:spPr bwMode="auto">
            <a:xfrm>
              <a:off x="3419872" y="5046926"/>
              <a:ext cx="1872208" cy="1406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7" name="Gerade Verbindung mit Pfeil 26"/>
            <p:cNvCxnSpPr/>
            <p:nvPr/>
          </p:nvCxnSpPr>
          <p:spPr bwMode="auto">
            <a:xfrm>
              <a:off x="4788024" y="5805264"/>
              <a:ext cx="0" cy="32521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stealth" w="lg" len="med"/>
              <a:tailEnd type="stealth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" name="Textfeld 28"/>
            <p:cNvSpPr txBox="1"/>
            <p:nvPr/>
          </p:nvSpPr>
          <p:spPr>
            <a:xfrm>
              <a:off x="4800873" y="5877272"/>
              <a:ext cx="635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10mm</a:t>
              </a:r>
            </a:p>
          </p:txBody>
        </p:sp>
        <p:cxnSp>
          <p:nvCxnSpPr>
            <p:cNvPr id="30" name="Gerade Verbindung mit Pfeil 29"/>
            <p:cNvCxnSpPr/>
            <p:nvPr/>
          </p:nvCxnSpPr>
          <p:spPr bwMode="auto">
            <a:xfrm flipH="1">
              <a:off x="4945447" y="6165304"/>
              <a:ext cx="279276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stealth" w="lg" len="med"/>
              <a:tailEnd type="stealth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45010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7" grpId="0"/>
      <p:bldP spid="18" grpId="0"/>
      <p:bldP spid="20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Proton Beam Dynamics with low Voltage &amp; large Phase Offset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07504" y="1196752"/>
            <a:ext cx="87296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44008" y="1988840"/>
            <a:ext cx="4323043" cy="299569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ALVAREZ </a:t>
            </a:r>
            <a:r>
              <a:rPr lang="en-GB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-voltage &lt; 1V (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s  -30°)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269875" lvl="1" indent="-182563" algn="just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s  -57° (</a:t>
            </a:r>
            <a:r>
              <a:rPr lang="en-GB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U</a:t>
            </a:r>
            <a:r>
              <a:rPr lang="en-GB" b="1" baseline="-25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rf</a:t>
            </a: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  1.5V) </a:t>
            </a: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</a:t>
            </a:r>
            <a:endParaRPr lang="en-GB" b="1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269875" lvl="1" indent="-182563" algn="just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s  -65° (</a:t>
            </a:r>
            <a:r>
              <a:rPr lang="en-GB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U</a:t>
            </a:r>
            <a:r>
              <a:rPr lang="en-GB" b="1" baseline="-25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rf</a:t>
            </a: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  2.0V) </a:t>
            </a: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</a:t>
            </a:r>
          </a:p>
          <a:p>
            <a:pPr marL="269875" lvl="1" indent="-182563" algn="just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s &lt; -65° (</a:t>
            </a:r>
            <a:r>
              <a:rPr lang="en-GB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U</a:t>
            </a:r>
            <a:r>
              <a:rPr lang="en-GB" b="1" baseline="-25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rf</a:t>
            </a: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&gt; 2.0V) </a:t>
            </a: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</a:t>
            </a:r>
            <a:endParaRPr lang="en-GB" b="1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spcBef>
                <a:spcPts val="400"/>
              </a:spcBef>
            </a:pP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pros and cons of large negative phases:</a:t>
            </a:r>
          </a:p>
          <a:p>
            <a:pPr marL="269875" lvl="1" indent="-182563" algn="just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smooth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rf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-operation </a:t>
            </a:r>
            <a:r>
              <a:rPr lang="en-GB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 </a:t>
            </a: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69875" lvl="1" indent="-182563" algn="just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slightly reduced transmission </a:t>
            </a:r>
            <a:r>
              <a:rPr lang="en-GB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</a:t>
            </a: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69875" lvl="1" indent="-182563" algn="just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emittance blow up </a:t>
            </a:r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</a:t>
            </a: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69875" lvl="1" indent="-182563" algn="just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longitudinal phase space? </a:t>
            </a:r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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879301" y="6862869"/>
            <a:ext cx="4277073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200"/>
              </a:spcBef>
              <a:spcAft>
                <a:spcPts val="0"/>
              </a:spcAft>
            </a:pPr>
            <a:r>
              <a:rPr lang="de-DE" sz="800" i="1" u="sng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see</a:t>
            </a:r>
            <a:r>
              <a:rPr lang="de-DE" sz="800" i="1" u="sng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also: </a:t>
            </a:r>
            <a:r>
              <a:rPr lang="de-DE" sz="8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A. Rubin, et al.</a:t>
            </a:r>
          </a:p>
          <a:p>
            <a:pPr algn="l">
              <a:spcBef>
                <a:spcPts val="200"/>
              </a:spcBef>
              <a:spcAft>
                <a:spcPts val="0"/>
              </a:spcAft>
            </a:pPr>
            <a:r>
              <a:rPr lang="de-DE" sz="8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Brilliant</a:t>
            </a:r>
            <a:r>
              <a:rPr lang="de-DE" sz="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sz="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de-DE" sz="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longitudinal </a:t>
            </a:r>
            <a:r>
              <a:rPr lang="de-DE" sz="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advances</a:t>
            </a:r>
            <a:r>
              <a:rPr lang="de-DE" sz="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</a:t>
            </a:r>
            <a:r>
              <a:rPr lang="de-DE" sz="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beyond</a:t>
            </a:r>
            <a:r>
              <a:rPr lang="de-DE" sz="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90°, LINAC </a:t>
            </a:r>
            <a:r>
              <a:rPr lang="de-DE" sz="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 algn="l">
              <a:spcBef>
                <a:spcPts val="200"/>
              </a:spcBef>
              <a:spcAft>
                <a:spcPts val="0"/>
              </a:spcAft>
            </a:pPr>
            <a:r>
              <a:rPr lang="en-GB" sz="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Simulations </a:t>
            </a: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operation of the new UNILAC post-stripper with intense proton beams: longitudinal phase advances below and beyond 90°.</a:t>
            </a:r>
            <a:r>
              <a:rPr lang="de-DE" sz="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8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</a:t>
            </a:r>
            <a:r>
              <a:rPr lang="de-DE" sz="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Sem., </a:t>
            </a:r>
            <a:r>
              <a:rPr lang="de-DE" sz="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GSI, </a:t>
            </a:r>
            <a:r>
              <a:rPr lang="de-DE" sz="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de-DE" sz="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39552" y="1412776"/>
            <a:ext cx="3720261" cy="2448196"/>
            <a:chOff x="516294" y="1196752"/>
            <a:chExt cx="3720261" cy="244819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294" y="1392545"/>
              <a:ext cx="3720261" cy="2252403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1368887" y="2132480"/>
              <a:ext cx="13336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reduced</a:t>
              </a:r>
              <a:r>
                <a:rPr lang="de-DE" sz="12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b="1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synchr</a:t>
              </a:r>
              <a:r>
                <a:rPr lang="de-DE" sz="12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de-DE" sz="1200" b="1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de-DE" sz="12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de-DE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" name="Gerade Verbindung mit Pfeil 9"/>
            <p:cNvCxnSpPr/>
            <p:nvPr/>
          </p:nvCxnSpPr>
          <p:spPr>
            <a:xfrm flipH="1">
              <a:off x="1301574" y="2139969"/>
              <a:ext cx="355600" cy="37031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eck 10"/>
            <p:cNvSpPr/>
            <p:nvPr/>
          </p:nvSpPr>
          <p:spPr>
            <a:xfrm>
              <a:off x="1379184" y="1196752"/>
              <a:ext cx="1759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Reference </a:t>
              </a:r>
              <a:r>
                <a:rPr lang="de-DE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endParaRPr lang="de-DE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91" y="3819509"/>
            <a:ext cx="3752519" cy="2849851"/>
          </a:xfrm>
          <a:prstGeom prst="rect">
            <a:avLst/>
          </a:prstGeom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139952" y="5085184"/>
            <a:ext cx="5004048" cy="13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3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Achievement: </a:t>
            </a:r>
            <a:endParaRPr lang="en-US" dirty="0" smtClean="0"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en-US" dirty="0" smtClean="0">
                <a:latin typeface="Calibri" panose="020F0502020204030204" pitchFamily="34" charset="0"/>
              </a:rPr>
              <a:t>3 mA before SIS18,  sufficient for actual users</a:t>
            </a:r>
            <a:endParaRPr lang="en-US" dirty="0"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ypical emittance reached</a:t>
            </a:r>
            <a:endParaRPr lang="en-US" dirty="0">
              <a:latin typeface="Calibri" panose="020F0502020204030204" pitchFamily="34" charset="0"/>
            </a:endParaRPr>
          </a:p>
          <a:p>
            <a:pPr algn="l">
              <a:spcBef>
                <a:spcPts val="300"/>
              </a:spcBef>
            </a:pPr>
            <a:r>
              <a:rPr lang="en-US" dirty="0" smtClean="0">
                <a:latin typeface="Calibri" panose="020F0502020204030204" pitchFamily="34" charset="0"/>
              </a:rPr>
              <a:t>(High current </a:t>
            </a: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50 mA by planned proton LINAC)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51520" y="764704"/>
            <a:ext cx="8424936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UNILAC: </a:t>
            </a:r>
            <a:r>
              <a:rPr lang="en-US" dirty="0" smtClean="0">
                <a:latin typeface="Calibri" panose="020F0502020204030204" pitchFamily="34" charset="0"/>
              </a:rPr>
              <a:t>Built for heavy ion acceleration, e.g. 1</a:t>
            </a:r>
            <a:r>
              <a:rPr lang="en-US" baseline="30000" dirty="0" smtClean="0">
                <a:latin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</a:rPr>
              <a:t> LINAC part </a:t>
            </a:r>
            <a:r>
              <a:rPr lang="en-US" b="1" baseline="30000" dirty="0" smtClean="0">
                <a:latin typeface="Calibri" panose="020F0502020204030204" pitchFamily="34" charset="0"/>
              </a:rPr>
              <a:t>238</a:t>
            </a:r>
            <a:r>
              <a:rPr lang="en-US" b="1" dirty="0" smtClean="0">
                <a:latin typeface="Calibri" panose="020F0502020204030204" pitchFamily="34" charset="0"/>
              </a:rPr>
              <a:t>U</a:t>
            </a:r>
            <a:r>
              <a:rPr lang="en-US" b="1" baseline="30000" dirty="0" smtClean="0">
                <a:latin typeface="Calibri" panose="020F0502020204030204" pitchFamily="34" charset="0"/>
              </a:rPr>
              <a:t>4+</a:t>
            </a:r>
            <a:r>
              <a:rPr lang="en-US" dirty="0" smtClean="0">
                <a:latin typeface="Calibri" panose="020F0502020204030204" pitchFamily="34" charset="0"/>
              </a:rPr>
              <a:t> i.e. A/q=238/4=59.5 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</a:rPr>
              <a:t> For </a:t>
            </a:r>
            <a:r>
              <a:rPr lang="en-US" b="1" dirty="0" smtClean="0">
                <a:latin typeface="Calibri" panose="020F0502020204030204" pitchFamily="34" charset="0"/>
              </a:rPr>
              <a:t>protons </a:t>
            </a:r>
            <a:r>
              <a:rPr lang="en-US" b="1" baseline="30000" dirty="0" smtClean="0">
                <a:latin typeface="Calibri" panose="020F0502020204030204" pitchFamily="34" charset="0"/>
              </a:rPr>
              <a:t>1</a:t>
            </a:r>
            <a:r>
              <a:rPr lang="en-US" b="1" dirty="0" smtClean="0">
                <a:latin typeface="Calibri" panose="020F0502020204030204" pitchFamily="34" charset="0"/>
              </a:rPr>
              <a:t>H</a:t>
            </a:r>
            <a:r>
              <a:rPr lang="en-US" b="1" baseline="30000" dirty="0" smtClean="0">
                <a:latin typeface="Calibri" panose="020F0502020204030204" pitchFamily="34" charset="0"/>
              </a:rPr>
              <a:t>+</a:t>
            </a:r>
            <a:r>
              <a:rPr lang="en-US" dirty="0" smtClean="0">
                <a:latin typeface="Calibri" panose="020F0502020204030204" pitchFamily="34" charset="0"/>
              </a:rPr>
              <a:t>: Reduce of </a:t>
            </a:r>
            <a:r>
              <a:rPr lang="en-US" dirty="0" err="1" smtClean="0">
                <a:latin typeface="Calibri" panose="020F0502020204030204" pitchFamily="34" charset="0"/>
              </a:rPr>
              <a:t>rf</a:t>
            </a:r>
            <a:r>
              <a:rPr lang="en-US" dirty="0" smtClean="0">
                <a:latin typeface="Calibri" panose="020F0502020204030204" pitchFamily="34" charset="0"/>
              </a:rPr>
              <a:t>-voltage by factor 60, </a:t>
            </a:r>
            <a:r>
              <a:rPr lang="en-US" b="1" dirty="0" smtClean="0">
                <a:latin typeface="Calibri" panose="020F0502020204030204" pitchFamily="34" charset="0"/>
              </a:rPr>
              <a:t>BUT: </a:t>
            </a:r>
            <a:r>
              <a:rPr lang="en-US" dirty="0" smtClean="0">
                <a:latin typeface="Calibri" panose="020F0502020204030204" pitchFamily="34" charset="0"/>
              </a:rPr>
              <a:t>Outside of amplifier regulation 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901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Gas Stripper for efficient Change of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harge State: Hardware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25413" y="1343025"/>
            <a:ext cx="87296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348881"/>
            <a:ext cx="3168351" cy="290321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348880"/>
            <a:ext cx="2448272" cy="288359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2276872"/>
            <a:ext cx="1214209" cy="3195504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204" y="764704"/>
            <a:ext cx="9114796" cy="154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UNILAC: </a:t>
            </a:r>
            <a:r>
              <a:rPr lang="en-US" dirty="0" smtClean="0">
                <a:latin typeface="Calibri" panose="020F0502020204030204" pitchFamily="34" charset="0"/>
              </a:rPr>
              <a:t>Ion source high current, low charge state e.g. </a:t>
            </a:r>
            <a:r>
              <a:rPr lang="en-US" b="1" baseline="30000" dirty="0">
                <a:latin typeface="Calibri" panose="020F0502020204030204" pitchFamily="34" charset="0"/>
              </a:rPr>
              <a:t>238</a:t>
            </a:r>
            <a:r>
              <a:rPr lang="en-US" b="1" dirty="0">
                <a:latin typeface="Calibri" panose="020F0502020204030204" pitchFamily="34" charset="0"/>
              </a:rPr>
              <a:t>U</a:t>
            </a:r>
            <a:r>
              <a:rPr lang="en-US" b="1" baseline="30000" dirty="0">
                <a:latin typeface="Calibri" panose="020F0502020204030204" pitchFamily="34" charset="0"/>
              </a:rPr>
              <a:t>4+</a:t>
            </a:r>
            <a:r>
              <a:rPr lang="en-US" dirty="0">
                <a:latin typeface="Calibri" panose="020F0502020204030204" pitchFamily="34" charset="0"/>
              </a:rPr>
              <a:t> </a:t>
            </a:r>
            <a:endParaRPr lang="en-US" dirty="0" smtClean="0">
              <a:latin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                 </a:t>
            </a:r>
            <a:r>
              <a:rPr lang="en-US" dirty="0" smtClean="0">
                <a:latin typeface="Calibri" panose="020F0502020204030204" pitchFamily="34" charset="0"/>
              </a:rPr>
              <a:t> 1</a:t>
            </a:r>
            <a:r>
              <a:rPr lang="en-US" baseline="30000" dirty="0" smtClean="0">
                <a:latin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</a:rPr>
              <a:t> LINAC part </a:t>
            </a:r>
            <a:r>
              <a:rPr lang="en-US" b="1" baseline="30000" dirty="0" smtClean="0">
                <a:latin typeface="Calibri" panose="020F0502020204030204" pitchFamily="34" charset="0"/>
              </a:rPr>
              <a:t>238</a:t>
            </a:r>
            <a:r>
              <a:rPr lang="en-US" b="1" dirty="0" smtClean="0">
                <a:latin typeface="Calibri" panose="020F0502020204030204" pitchFamily="34" charset="0"/>
              </a:rPr>
              <a:t>U</a:t>
            </a:r>
            <a:r>
              <a:rPr lang="en-US" b="1" baseline="30000" dirty="0" smtClean="0">
                <a:latin typeface="Calibri" panose="020F0502020204030204" pitchFamily="34" charset="0"/>
              </a:rPr>
              <a:t>4+</a:t>
            </a:r>
            <a:r>
              <a:rPr lang="en-US" dirty="0" smtClean="0">
                <a:latin typeface="Calibri" panose="020F0502020204030204" pitchFamily="34" charset="0"/>
              </a:rPr>
              <a:t> up to 1.4MeV/u (</a:t>
            </a: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=5.5%)  gas </a:t>
            </a: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stripper  </a:t>
            </a:r>
            <a:r>
              <a:rPr lang="en-US" b="1" baseline="30000" dirty="0" smtClean="0">
                <a:latin typeface="Calibri" panose="020F0502020204030204" pitchFamily="34" charset="0"/>
              </a:rPr>
              <a:t>238</a:t>
            </a:r>
            <a:r>
              <a:rPr lang="en-US" b="1" dirty="0" smtClean="0">
                <a:latin typeface="Calibri" panose="020F0502020204030204" pitchFamily="34" charset="0"/>
              </a:rPr>
              <a:t>U</a:t>
            </a:r>
            <a:r>
              <a:rPr lang="en-US" b="1" baseline="30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4+  </a:t>
            </a:r>
            <a:r>
              <a:rPr lang="en-US" sz="2800" b="1" baseline="-25000" dirty="0" smtClean="0">
                <a:latin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b="1" baseline="-25000" dirty="0" smtClean="0">
                <a:latin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en-US" b="1" baseline="30000" dirty="0" smtClean="0">
                <a:latin typeface="Calibri" panose="020F0502020204030204" pitchFamily="34" charset="0"/>
              </a:rPr>
              <a:t> 238</a:t>
            </a:r>
            <a:r>
              <a:rPr lang="en-US" b="1" dirty="0" smtClean="0">
                <a:latin typeface="Calibri" panose="020F0502020204030204" pitchFamily="34" charset="0"/>
              </a:rPr>
              <a:t>U</a:t>
            </a:r>
            <a:r>
              <a:rPr lang="en-US" b="1" baseline="30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28+</a:t>
            </a:r>
            <a:r>
              <a:rPr lang="en-US" b="1" baseline="30000" dirty="0" smtClean="0">
                <a:latin typeface="Calibri" panose="020F0502020204030204" pitchFamily="34" charset="0"/>
              </a:rPr>
              <a:t> </a:t>
            </a:r>
            <a:endParaRPr lang="en-US" dirty="0" smtClean="0">
              <a:latin typeface="Calibri" panose="020F0502020204030204" pitchFamily="34" charset="0"/>
            </a:endParaRPr>
          </a:p>
          <a:p>
            <a:pPr algn="l"/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                  </a:t>
            </a:r>
            <a:r>
              <a:rPr lang="en-US" dirty="0" smtClean="0">
                <a:latin typeface="Calibri" panose="020F0502020204030204" pitchFamily="34" charset="0"/>
              </a:rPr>
              <a:t> 2</a:t>
            </a:r>
            <a:r>
              <a:rPr lang="en-US" baseline="30000" dirty="0" smtClean="0">
                <a:latin typeface="Calibri" panose="020F0502020204030204" pitchFamily="34" charset="0"/>
              </a:rPr>
              <a:t>nd</a:t>
            </a:r>
            <a:r>
              <a:rPr lang="en-US" dirty="0" smtClean="0">
                <a:latin typeface="Calibri" panose="020F0502020204030204" pitchFamily="34" charset="0"/>
              </a:rPr>
              <a:t> part of LINAC </a:t>
            </a:r>
            <a:r>
              <a:rPr lang="en-US" b="1" baseline="30000" dirty="0" smtClean="0">
                <a:latin typeface="Calibri" panose="020F0502020204030204" pitchFamily="34" charset="0"/>
              </a:rPr>
              <a:t>238</a:t>
            </a:r>
            <a:r>
              <a:rPr lang="en-US" b="1" dirty="0" smtClean="0">
                <a:latin typeface="Calibri" panose="020F0502020204030204" pitchFamily="34" charset="0"/>
              </a:rPr>
              <a:t>U</a:t>
            </a:r>
            <a:r>
              <a:rPr lang="en-US" b="1" baseline="30000" dirty="0" smtClean="0">
                <a:latin typeface="Calibri" panose="020F0502020204030204" pitchFamily="34" charset="0"/>
              </a:rPr>
              <a:t>28+</a:t>
            </a:r>
            <a:r>
              <a:rPr lang="en-US" dirty="0" smtClean="0">
                <a:latin typeface="Calibri" panose="020F0502020204030204" pitchFamily="34" charset="0"/>
              </a:rPr>
              <a:t> up to 11.4 MeV/u 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</a:t>
            </a:r>
            <a:r>
              <a:rPr lang="en-US" dirty="0" smtClean="0">
                <a:latin typeface="Calibri" panose="020F0502020204030204" pitchFamily="34" charset="0"/>
              </a:rPr>
              <a:t>=15.5%)  </a:t>
            </a:r>
          </a:p>
          <a:p>
            <a:pPr algn="l">
              <a:spcBef>
                <a:spcPts val="400"/>
              </a:spcBef>
            </a:pPr>
            <a:r>
              <a:rPr lang="en-US" dirty="0" smtClean="0">
                <a:latin typeface="Calibri" panose="020F0502020204030204" pitchFamily="34" charset="0"/>
              </a:rPr>
              <a:t> However, only </a:t>
            </a: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 15 %  for q=28+ depending on gas and pressure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5589240"/>
            <a:ext cx="9073008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High pressure super-sonic gas jet required, inlet p = 120 bar, light molecules deliver small jet</a:t>
            </a:r>
          </a:p>
          <a:p>
            <a:pPr marL="285750" indent="-28575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Contradictory requirements: high density </a:t>
            </a:r>
            <a:r>
              <a:rPr lang="en-US" dirty="0" smtClean="0">
                <a:latin typeface="Calibri" panose="020F0502020204030204" pitchFamily="34" charset="0"/>
                <a:sym typeface="Symbol" panose="05050102010706020507" pitchFamily="18" charset="2"/>
              </a:rPr>
              <a:t> good stripping, low density  lower straggling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</a:p>
          <a:p>
            <a:pPr marL="285750" indent="-28575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Pulsed inlet to reduce gas load inn vacuum chamber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74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78" r="51193"/>
          <a:stretch/>
        </p:blipFill>
        <p:spPr>
          <a:xfrm>
            <a:off x="3995936" y="787264"/>
            <a:ext cx="3410405" cy="289737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448" y="4005064"/>
            <a:ext cx="268448" cy="1820411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Gas Stripper for efficient Change of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harge State: Results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499992" y="3781827"/>
            <a:ext cx="4515016" cy="2671509"/>
            <a:chOff x="4499992" y="3789040"/>
            <a:chExt cx="4515016" cy="2671509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163"/>
            <a:stretch/>
          </p:blipFill>
          <p:spPr>
            <a:xfrm>
              <a:off x="4644008" y="3789040"/>
              <a:ext cx="4054207" cy="2277877"/>
            </a:xfrm>
            <a:prstGeom prst="rect">
              <a:avLst/>
            </a:prstGeom>
          </p:spPr>
        </p:pic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6228182" y="6121995"/>
              <a:ext cx="14401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b="1" dirty="0" smtClean="0">
                  <a:latin typeface="Calibri" panose="020F0502020204030204" pitchFamily="34" charset="0"/>
                </a:rPr>
                <a:t>distance</a:t>
              </a: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4716014" y="5905971"/>
              <a:ext cx="14401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dirty="0" smtClean="0">
                  <a:latin typeface="Calibri" panose="020F0502020204030204" pitchFamily="34" charset="0"/>
                </a:rPr>
                <a:t>ion source </a:t>
              </a: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6012158" y="5905971"/>
              <a:ext cx="17281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dirty="0" smtClean="0">
                  <a:latin typeface="Calibri" panose="020F0502020204030204" pitchFamily="34" charset="0"/>
                </a:rPr>
                <a:t>behind stripper</a:t>
              </a:r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7524326" y="5905971"/>
              <a:ext cx="14401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dirty="0" err="1" smtClean="0">
                  <a:latin typeface="Calibri" panose="020F0502020204030204" pitchFamily="34" charset="0"/>
                </a:rPr>
                <a:t>synchr</a:t>
              </a:r>
              <a:r>
                <a:rPr lang="en-US" sz="1600" dirty="0" smtClean="0"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 rot="16200000">
              <a:off x="3553144" y="4735888"/>
              <a:ext cx="223224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b="1" dirty="0" smtClean="0">
                  <a:latin typeface="Calibri" panose="020F0502020204030204" pitchFamily="34" charset="0"/>
                </a:rPr>
                <a:t>emittance [mm </a:t>
              </a:r>
              <a:r>
                <a:rPr lang="en-US" sz="1600" b="1" dirty="0" err="1" smtClean="0">
                  <a:latin typeface="Calibri" panose="020F0502020204030204" pitchFamily="34" charset="0"/>
                </a:rPr>
                <a:t>mrad</a:t>
              </a:r>
              <a:r>
                <a:rPr lang="en-US" sz="1600" b="1" dirty="0" smtClean="0">
                  <a:latin typeface="Calibri" panose="020F0502020204030204" pitchFamily="34" charset="0"/>
                </a:rPr>
                <a:t>] </a:t>
              </a: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 rot="5400000">
              <a:off x="7873622" y="4764587"/>
              <a:ext cx="194421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b="1" dirty="0" smtClean="0">
                  <a:latin typeface="Calibri" panose="020F0502020204030204" pitchFamily="34" charset="0"/>
                </a:rPr>
                <a:t>beam current [</a:t>
              </a:r>
              <a:r>
                <a:rPr lang="en-US" sz="1600" b="1" dirty="0" err="1" smtClean="0">
                  <a:latin typeface="Calibri" panose="020F0502020204030204" pitchFamily="34" charset="0"/>
                </a:rPr>
                <a:t>emA</a:t>
              </a:r>
              <a:r>
                <a:rPr lang="en-US" sz="1600" b="1" dirty="0" smtClean="0">
                  <a:latin typeface="Calibri" panose="020F0502020204030204" pitchFamily="34" charset="0"/>
                </a:rPr>
                <a:t>]</a:t>
              </a: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107504" y="3717032"/>
            <a:ext cx="4515016" cy="2671509"/>
            <a:chOff x="179514" y="3616325"/>
            <a:chExt cx="4515016" cy="2671509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5"/>
            <a:srcRect r="5325"/>
            <a:stretch/>
          </p:blipFill>
          <p:spPr>
            <a:xfrm>
              <a:off x="395536" y="3682460"/>
              <a:ext cx="3989177" cy="2192323"/>
            </a:xfrm>
            <a:prstGeom prst="rect">
              <a:avLst/>
            </a:prstGeom>
          </p:spPr>
        </p:pic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1907704" y="5949280"/>
              <a:ext cx="14401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b="1" dirty="0" smtClean="0">
                  <a:latin typeface="Calibri" panose="020F0502020204030204" pitchFamily="34" charset="0"/>
                </a:rPr>
                <a:t>distance</a:t>
              </a: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395536" y="5733256"/>
              <a:ext cx="14401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dirty="0" smtClean="0">
                  <a:latin typeface="Calibri" panose="020F0502020204030204" pitchFamily="34" charset="0"/>
                </a:rPr>
                <a:t>ion source </a:t>
              </a:r>
            </a:p>
          </p:txBody>
        </p:sp>
        <p:sp>
          <p:nvSpPr>
            <p:cNvPr id="26" name="Rectangle 6"/>
            <p:cNvSpPr>
              <a:spLocks noChangeArrowheads="1"/>
            </p:cNvSpPr>
            <p:nvPr/>
          </p:nvSpPr>
          <p:spPr bwMode="auto">
            <a:xfrm>
              <a:off x="1691680" y="5733256"/>
              <a:ext cx="17281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dirty="0" smtClean="0">
                  <a:latin typeface="Calibri" panose="020F0502020204030204" pitchFamily="34" charset="0"/>
                </a:rPr>
                <a:t>behind stripper</a:t>
              </a: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3203848" y="5733256"/>
              <a:ext cx="14401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dirty="0" err="1" smtClean="0">
                  <a:latin typeface="Calibri" panose="020F0502020204030204" pitchFamily="34" charset="0"/>
                </a:rPr>
                <a:t>synchr</a:t>
              </a:r>
              <a:r>
                <a:rPr lang="en-US" sz="1600" dirty="0" smtClean="0"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 rot="16200000">
              <a:off x="-767334" y="4563173"/>
              <a:ext cx="223224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b="1" dirty="0" smtClean="0">
                  <a:latin typeface="Calibri" panose="020F0502020204030204" pitchFamily="34" charset="0"/>
                </a:rPr>
                <a:t>emittance [mm </a:t>
              </a:r>
              <a:r>
                <a:rPr lang="en-US" sz="1600" b="1" dirty="0" err="1" smtClean="0">
                  <a:latin typeface="Calibri" panose="020F0502020204030204" pitchFamily="34" charset="0"/>
                </a:rPr>
                <a:t>mrad</a:t>
              </a:r>
              <a:r>
                <a:rPr lang="en-US" sz="1600" b="1" dirty="0" smtClean="0">
                  <a:latin typeface="Calibri" panose="020F0502020204030204" pitchFamily="34" charset="0"/>
                </a:rPr>
                <a:t>] </a:t>
              </a: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 rot="5400000">
              <a:off x="3553144" y="4591872"/>
              <a:ext cx="194421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1600" b="1" dirty="0" smtClean="0">
                  <a:latin typeface="Calibri" panose="020F0502020204030204" pitchFamily="34" charset="0"/>
                </a:rPr>
                <a:t>beam current [</a:t>
              </a:r>
              <a:r>
                <a:rPr lang="en-US" sz="1600" b="1" dirty="0" err="1" smtClean="0">
                  <a:latin typeface="Calibri" panose="020F0502020204030204" pitchFamily="34" charset="0"/>
                </a:rPr>
                <a:t>emA</a:t>
              </a:r>
              <a:r>
                <a:rPr lang="en-US" sz="1600" b="1" dirty="0" smtClean="0">
                  <a:latin typeface="Calibri" panose="020F0502020204030204" pitchFamily="34" charset="0"/>
                </a:rPr>
                <a:t>]</a:t>
              </a:r>
              <a:r>
                <a:rPr lang="en-US" sz="1600" dirty="0" smtClean="0">
                  <a:latin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1331640" y="3861048"/>
            <a:ext cx="792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N</a:t>
            </a:r>
            <a:r>
              <a:rPr lang="en-US" sz="2000" b="1" baseline="-25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endParaRPr lang="en-US" sz="2000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6136" y="3933056"/>
            <a:ext cx="792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H</a:t>
            </a:r>
            <a:r>
              <a:rPr lang="en-US" sz="2000" b="1" baseline="-25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endParaRPr lang="en-US" sz="2000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29204" y="764704"/>
            <a:ext cx="3318660" cy="173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5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Results: </a:t>
            </a:r>
          </a:p>
          <a:p>
            <a:pPr marL="285750" indent="-285750" algn="l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</a:rPr>
              <a:t>H</a:t>
            </a:r>
            <a:r>
              <a:rPr lang="en-US" dirty="0" smtClean="0">
                <a:latin typeface="Calibri" panose="020F0502020204030204" pitchFamily="34" charset="0"/>
              </a:rPr>
              <a:t>igher yield of </a:t>
            </a:r>
            <a:r>
              <a:rPr lang="en-US" b="1" baseline="30000" dirty="0">
                <a:latin typeface="Calibri" panose="020F0502020204030204" pitchFamily="34" charset="0"/>
              </a:rPr>
              <a:t>238</a:t>
            </a:r>
            <a:r>
              <a:rPr lang="en-US" b="1" dirty="0">
                <a:latin typeface="Calibri" panose="020F0502020204030204" pitchFamily="34" charset="0"/>
              </a:rPr>
              <a:t>U</a:t>
            </a:r>
            <a:r>
              <a:rPr lang="en-US" b="1" baseline="30000" dirty="0">
                <a:solidFill>
                  <a:srgbClr val="0000FF"/>
                </a:solidFill>
                <a:latin typeface="Calibri" panose="020F0502020204030204" pitchFamily="34" charset="0"/>
              </a:rPr>
              <a:t>28+</a:t>
            </a:r>
            <a:r>
              <a:rPr lang="en-US" b="1" baseline="30000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</a:p>
          <a:p>
            <a:pPr algn="l">
              <a:spcBef>
                <a:spcPts val="500"/>
              </a:spcBef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    for pulsed H</a:t>
            </a:r>
            <a:r>
              <a:rPr lang="en-US" baseline="-25000" dirty="0" smtClean="0">
                <a:latin typeface="Calibri" panose="020F0502020204030204" pitchFamily="34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</a:rPr>
              <a:t> jet</a:t>
            </a:r>
          </a:p>
          <a:p>
            <a:pPr marL="285750" indent="-285750" algn="l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</a:rPr>
              <a:t>L</a:t>
            </a:r>
            <a:r>
              <a:rPr lang="en-US" dirty="0" smtClean="0">
                <a:latin typeface="Calibri" panose="020F0502020204030204" pitchFamily="34" charset="0"/>
              </a:rPr>
              <a:t>ower emittance </a:t>
            </a:r>
          </a:p>
          <a:p>
            <a:pPr algn="l">
              <a:spcBef>
                <a:spcPts val="500"/>
              </a:spcBef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    due to lower straggling</a:t>
            </a: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467544" y="3431659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500"/>
              </a:spcBef>
            </a:pPr>
            <a:r>
              <a:rPr lang="en-US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Talk by Simon </a:t>
            </a:r>
            <a:r>
              <a:rPr lang="en-US" b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Lauber</a:t>
            </a:r>
            <a:r>
              <a:rPr lang="en-US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: Novel beam dynamics for heavy ion acceleration</a:t>
            </a:r>
            <a:endParaRPr lang="en-US" dirty="0" smtClean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12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2237</Words>
  <Application>Microsoft Office PowerPoint</Application>
  <PresentationFormat>Bildschirmpräsentation (4:3)</PresentationFormat>
  <Paragraphs>506</Paragraphs>
  <Slides>22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5" baseType="lpstr">
      <vt:lpstr>ＭＳ Ｐゴシック</vt:lpstr>
      <vt:lpstr>Arial</vt:lpstr>
      <vt:lpstr>Arial Unicode MS</vt:lpstr>
      <vt:lpstr>Calibri</vt:lpstr>
      <vt:lpstr>Cambria Math</vt:lpstr>
      <vt:lpstr>Comic Sans MS</vt:lpstr>
      <vt:lpstr>Courier New</vt:lpstr>
      <vt:lpstr>Symbol</vt:lpstr>
      <vt:lpstr>Times</vt:lpstr>
      <vt:lpstr>Times New Roman</vt:lpstr>
      <vt:lpstr>Verdana</vt:lpstr>
      <vt:lpstr>Wingdings</vt:lpstr>
      <vt:lpstr>gsi-folienmaster-2014-II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Demo</dc:creator>
  <cp:lastModifiedBy>Forck, Peter Dr.</cp:lastModifiedBy>
  <cp:revision>1747</cp:revision>
  <cp:lastPrinted>2019-10-09T14:42:14Z</cp:lastPrinted>
  <dcterms:created xsi:type="dcterms:W3CDTF">2001-11-19T11:22:51Z</dcterms:created>
  <dcterms:modified xsi:type="dcterms:W3CDTF">2022-09-19T10:07:30Z</dcterms:modified>
</cp:coreProperties>
</file>