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67" r:id="rId2"/>
    <p:sldId id="543" r:id="rId3"/>
    <p:sldId id="547" r:id="rId4"/>
    <p:sldId id="546" r:id="rId5"/>
    <p:sldId id="545" r:id="rId6"/>
    <p:sldId id="542" r:id="rId7"/>
    <p:sldId id="451" r:id="rId8"/>
    <p:sldId id="548" r:id="rId9"/>
    <p:sldId id="549" r:id="rId10"/>
    <p:sldId id="54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anlard" initials="J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79900"/>
    <a:srgbClr val="00CC00"/>
    <a:srgbClr val="56C82E"/>
    <a:srgbClr val="82DB63"/>
    <a:srgbClr val="D5E4C3"/>
    <a:srgbClr val="F27348"/>
    <a:srgbClr val="C1D5DE"/>
    <a:srgbClr val="FF99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7" autoAdjust="0"/>
    <p:restoredTop sz="87282" autoAdjust="0"/>
  </p:normalViewPr>
  <p:slideViewPr>
    <p:cSldViewPr showGuides="1">
      <p:cViewPr>
        <p:scale>
          <a:sx n="75" d="100"/>
          <a:sy n="75" d="100"/>
        </p:scale>
        <p:origin x="902" y="43"/>
      </p:cViewPr>
      <p:guideLst>
        <p:guide orient="horz" pos="913"/>
        <p:guide pos="25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2274" y="-33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pPr/>
              <a:t>07.09.2022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pPr/>
              <a:t>07.09.2022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TDS: transverse deflecting structure</a:t>
            </a:r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8266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TDS: transverse deflecting structure</a:t>
            </a:r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4157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TDS: transverse deflecting structure</a:t>
            </a:r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943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TDS: transverse deflecting structure</a:t>
            </a:r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112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070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608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935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804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74" y="5587135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5"/>
          <a:stretch/>
        </p:blipFill>
        <p:spPr>
          <a:xfrm>
            <a:off x="6312024" y="5733401"/>
            <a:ext cx="2709310" cy="54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8861FE-B515-453D-8D79-DB12026765D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dirty="0"/>
              <a:t>Comparative Evaluation of Semi-Supervised Anomaly Detection Algorithms | Gianluca Martino, 02.09.2021</a:t>
            </a:r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1790B7-051E-44C1-A35E-013F43DCD3A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dirty="0"/>
              <a:t>Comparative Evaluation of Semi-Supervised Anomaly Detection Algorithms | Gianluca Martino, 02.09.2021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A05F79-ACF0-47AE-A2E0-11F6875AA97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dirty="0"/>
              <a:t>Comparative Evaluation of Semi-Supervised Anomaly Detection Algorithms | Gianluca Martino, 02.09.2021</a:t>
            </a:r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7FEA73-8CB6-4B18-9AD6-107AF17994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dirty="0"/>
              <a:t>Comparative Evaluation of Semi-Supervised Anomaly Detection Algorithms | Gianluca Martino, 02.09.2021</a:t>
            </a:r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A3DB3C-D70C-47AC-B4CD-7986DD994F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dirty="0"/>
              <a:t>Comparative Evaluation of Semi-Supervised Anomaly Detection Algorithms | Gianluca Martino, 02.09.2021</a:t>
            </a:r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09B21A-E204-4AF3-A96A-D1474799A0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dirty="0"/>
              <a:t>Comparative Evaluation of Semi-Supervised Anomaly Detection Algorithms | Gianluca Martino, 02.09.2021</a:t>
            </a:r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E1222-0131-40E5-BB9E-A19F64DE12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dirty="0"/>
              <a:t>Comparative Evaluation of Semi-Supervised Anomaly Detection Algorithms | Gianluca Martino, 02.09.2021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A6CF62-FDA0-4FCD-82FA-A2AB991685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dirty="0"/>
              <a:t>Comparative Evaluation of Semi-Supervised Anomaly Detection Algorithms | Gianluca Martino, 02.09.2021</a:t>
            </a:r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6AC5F75-5379-4CAD-8F1E-354FACDA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/>
              <a:t>Thanks for your attention!</a:t>
            </a:r>
            <a:br>
              <a:rPr lang="en-US" dirty="0"/>
            </a:br>
            <a:endParaRPr lang="en-15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F60CAA8-C37A-4DE0-9AAC-AB12E367F2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987" y="1406427"/>
            <a:ext cx="11376025" cy="5010249"/>
          </a:xfrm>
        </p:spPr>
        <p:txBody>
          <a:bodyPr/>
          <a:lstStyle>
            <a:lvl1pPr marL="361950" indent="-361950">
              <a:defRPr/>
            </a:lvl1pPr>
          </a:lstStyle>
          <a:p>
            <a:pPr marL="0" indent="0">
              <a:buNone/>
            </a:pPr>
            <a:r>
              <a:rPr lang="en-US" dirty="0"/>
              <a:t>Gianluca Martino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" name="Grafik 8">
            <a:extLst>
              <a:ext uri="{FF2B5EF4-FFF2-40B4-BE49-F238E27FC236}">
                <a16:creationId xmlns:a16="http://schemas.microsoft.com/office/drawing/2014/main" id="{D84BE4AE-9F83-4A23-AE13-A1F10FEADF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74" y="5587135"/>
            <a:ext cx="793750" cy="794193"/>
          </a:xfrm>
          <a:prstGeom prst="rect">
            <a:avLst/>
          </a:prstGeom>
        </p:spPr>
      </p:pic>
      <p:pic>
        <p:nvPicPr>
          <p:cNvPr id="18" name="Grafik 6">
            <a:extLst>
              <a:ext uri="{FF2B5EF4-FFF2-40B4-BE49-F238E27FC236}">
                <a16:creationId xmlns:a16="http://schemas.microsoft.com/office/drawing/2014/main" id="{4F50DF4A-7D88-44CE-9C6A-9CE49BE7A4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74" y="5733401"/>
            <a:ext cx="4940871" cy="5452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DC1580-9560-4D02-ACDB-D717C72425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7186" y="5639449"/>
            <a:ext cx="1346872" cy="700373"/>
          </a:xfrm>
          <a:prstGeom prst="rect">
            <a:avLst/>
          </a:prstGeom>
        </p:spPr>
      </p:pic>
      <p:pic>
        <p:nvPicPr>
          <p:cNvPr id="20" name="Bildplatzhalter 6">
            <a:extLst>
              <a:ext uri="{FF2B5EF4-FFF2-40B4-BE49-F238E27FC236}">
                <a16:creationId xmlns:a16="http://schemas.microsoft.com/office/drawing/2014/main" id="{E34243DB-C366-4052-81E3-2C911B8366FE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407920" y="1932366"/>
            <a:ext cx="11376025" cy="3199509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2E220605-22A1-4200-A883-E0D46ECD430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dirty="0"/>
              <a:t>Comparative Evaluation of Semi-Supervised Anomaly Detection Algorithms | Gianluca Martino, 02.09.2021</a:t>
            </a:r>
          </a:p>
        </p:txBody>
      </p:sp>
    </p:spTree>
    <p:extLst>
      <p:ext uri="{BB962C8B-B14F-4D97-AF65-F5344CB8AC3E}">
        <p14:creationId xmlns:p14="http://schemas.microsoft.com/office/powerpoint/2010/main" val="395334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B997B3B-EE91-4EEC-B032-D11731179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1CBD50-E93F-4018-9FF9-84A08244F6B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dirty="0"/>
              <a:t>Comparative Evaluation of Semi-Supervised Anomaly Detection Algorithms | Gianluca Martino, 02.09.2021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C662746-FA81-44C5-A1E4-AF87E19D44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Comparative Evaluation of Semi-Supervised Anomaly Detection Algorithms | Gianluca Martino, 02.09.2021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5B4EB-F16D-4279-9EE5-0E7EF41CD6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dirty="0"/>
              <a:t>Comparative Evaluation of Semi-Supervised Anomaly Detection Algorithms | Gianluca Martino, 02.09.2021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A88F7-C9F3-4866-A5F4-DF38C0009F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dirty="0"/>
              <a:t>Comparative Evaluation of Semi-Supervised Anomaly Detection Algorithms | Gianluca Martino, 02.09.2021</a:t>
            </a:r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865A75-C045-4DF6-9C8F-FE1E990E654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dirty="0"/>
              <a:t>Comparative Evaluation of Semi-Supervised Anomaly Detection Algorithms | Gianluca Martino, 02.09.2021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D0707-38B6-474B-B5B3-43FB84FEE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7" y="6508389"/>
            <a:ext cx="7745413" cy="2130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Comparative Evaluation of Semi-Supervised Anomaly Detection Algorithms | Gianluca Martino, 02.09.2021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33520-8A2E-4A95-98CF-6F79A2FD4011}"/>
              </a:ext>
            </a:extLst>
          </p:cNvPr>
          <p:cNvSpPr txBox="1"/>
          <p:nvPr userDrawn="1"/>
        </p:nvSpPr>
        <p:spPr>
          <a:xfrm>
            <a:off x="11083179" y="6476432"/>
            <a:ext cx="70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</a:t>
            </a:r>
            <a:fld id="{5ED8624D-9E7F-40A6-B504-DC0668DED18C}" type="slidenum">
              <a:rPr lang="en-US" sz="1200" smtClean="0"/>
              <a:t>‹#›</a:t>
            </a:fld>
            <a:endParaRPr lang="en-150" sz="1200" dirty="0" err="1"/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  <p:sldLayoutId id="2147483682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2359309"/>
          </a:xfrm>
        </p:spPr>
        <p:txBody>
          <a:bodyPr/>
          <a:lstStyle/>
          <a:p>
            <a:r>
              <a:rPr lang="en-US" sz="5400" dirty="0"/>
              <a:t>Adaptive Computing Accelerator Platform (ACAP) first experience and </a:t>
            </a:r>
            <a:r>
              <a:rPr lang="en-US" sz="5400" dirty="0" err="1"/>
              <a:t>Vitis</a:t>
            </a:r>
            <a:r>
              <a:rPr lang="en-US" sz="5400" dirty="0"/>
              <a:t> AI toolchain</a:t>
            </a:r>
            <a:r>
              <a:rPr lang="en-US" sz="5400" dirty="0">
                <a:solidFill>
                  <a:srgbClr val="F18F1F"/>
                </a:solidFill>
                <a:ea typeface="+mn-ea"/>
                <a:cs typeface="+mn-cs"/>
              </a:rPr>
              <a:t>.</a:t>
            </a:r>
            <a:endParaRPr lang="en-US" sz="5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7987" y="3703413"/>
            <a:ext cx="11376025" cy="152578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08.09.2022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14396" y="4816859"/>
            <a:ext cx="11369549" cy="70037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Ahmad Al-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Zoubi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Gianluca Martino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Fin H.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Bahnsen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Jun Zhu, Holger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Schlarb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Goerschwin Fey</a:t>
            </a: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D208A-DC06-454C-B1A5-BD4F78928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44" y="5685638"/>
            <a:ext cx="2852223" cy="651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DD020-CECA-46E2-928D-FE2347B97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64" y="5690956"/>
            <a:ext cx="2014786" cy="6516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4C433A4-35C4-423D-B374-6735457C9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370" y="5196929"/>
            <a:ext cx="1704695" cy="170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ED208A-DC06-454C-B1A5-BD4F78928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44" y="5685638"/>
            <a:ext cx="2852223" cy="651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DD020-CECA-46E2-928D-FE2347B97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64" y="5690956"/>
            <a:ext cx="2014786" cy="6516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4C433A4-35C4-423D-B374-6735457C9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370" y="5196929"/>
            <a:ext cx="1704695" cy="170469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0F05A4C-4143-4AB5-BFAB-21E56E77674C}"/>
              </a:ext>
            </a:extLst>
          </p:cNvPr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Thanks for your attention!</a:t>
            </a:r>
            <a:br>
              <a:rPr lang="en-US" sz="3000" dirty="0"/>
            </a:br>
            <a:endParaRPr lang="en-150" sz="3000" dirty="0"/>
          </a:p>
        </p:txBody>
      </p:sp>
      <p:pic>
        <p:nvPicPr>
          <p:cNvPr id="15" name="Bildplatzhalter 6">
            <a:extLst>
              <a:ext uri="{FF2B5EF4-FFF2-40B4-BE49-F238E27FC236}">
                <a16:creationId xmlns:a16="http://schemas.microsoft.com/office/drawing/2014/main" id="{A9B4E9AE-E605-49CD-BD85-414562F3C095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1" t="12500" r="35441" b="12500"/>
          <a:stretch/>
        </p:blipFill>
        <p:spPr>
          <a:xfrm>
            <a:off x="5807280" y="1700808"/>
            <a:ext cx="5976665" cy="3199509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6E1463-FCD0-4260-8497-9372206769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9" r="6251" b="5836"/>
          <a:stretch/>
        </p:blipFill>
        <p:spPr>
          <a:xfrm>
            <a:off x="406681" y="1705001"/>
            <a:ext cx="5247153" cy="3195316"/>
          </a:xfrm>
          <a:prstGeom prst="rect">
            <a:avLst/>
          </a:prstGeom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AB18E39-DAAF-4EBE-917C-CF5E411A6A97}"/>
              </a:ext>
            </a:extLst>
          </p:cNvPr>
          <p:cNvSpPr txBox="1">
            <a:spLocks/>
          </p:cNvSpPr>
          <p:nvPr/>
        </p:nvSpPr>
        <p:spPr>
          <a:xfrm>
            <a:off x="407987" y="6488061"/>
            <a:ext cx="7745413" cy="2130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ACAP first experience and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Vitis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AI toolchain | Gianluca Martino, 08.09.2022</a:t>
            </a:r>
          </a:p>
        </p:txBody>
      </p:sp>
    </p:spTree>
    <p:extLst>
      <p:ext uri="{BB962C8B-B14F-4D97-AF65-F5344CB8AC3E}">
        <p14:creationId xmlns:p14="http://schemas.microsoft.com/office/powerpoint/2010/main" val="1614694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14146-59EE-4BA6-9582-2749A0469B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</a:t>
            </a:r>
            <a:endParaRPr lang="en-1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E7786B-E084-410D-BAC9-989F7854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en-15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96A24-3CA6-4757-A678-502C41697E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dirty="0"/>
              <a:t>ACAP first experience and </a:t>
            </a:r>
            <a:r>
              <a:rPr lang="en-US" dirty="0" err="1"/>
              <a:t>Vitis</a:t>
            </a:r>
            <a:r>
              <a:rPr lang="en-US" dirty="0"/>
              <a:t> AI toolchain | Gianluca Martino, 08.09.2022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16C4DE-8E93-492A-A3DD-50A45C041F40}"/>
              </a:ext>
            </a:extLst>
          </p:cNvPr>
          <p:cNvCxnSpPr>
            <a:cxnSpLocks/>
          </p:cNvCxnSpPr>
          <p:nvPr/>
        </p:nvCxnSpPr>
        <p:spPr>
          <a:xfrm flipV="1">
            <a:off x="2845480" y="2519070"/>
            <a:ext cx="792088" cy="22240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3FC8C5C-57D1-4E04-A83A-FFF566DD1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83" y="1124744"/>
            <a:ext cx="10076033" cy="29829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DB4A7B-C24D-48F1-8155-F5FB989721E1}"/>
              </a:ext>
            </a:extLst>
          </p:cNvPr>
          <p:cNvCxnSpPr>
            <a:cxnSpLocks/>
          </p:cNvCxnSpPr>
          <p:nvPr/>
        </p:nvCxnSpPr>
        <p:spPr>
          <a:xfrm flipH="1">
            <a:off x="8247225" y="3429000"/>
            <a:ext cx="1665199" cy="98598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95C6715-31CE-40E2-9A2A-CEECF0699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4" t="59499" r="87960" b="22217"/>
          <a:stretch/>
        </p:blipFill>
        <p:spPr>
          <a:xfrm>
            <a:off x="1343472" y="1402562"/>
            <a:ext cx="720080" cy="54539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2772CF-91D8-4A8D-A622-8DCDA94F40E4}"/>
              </a:ext>
            </a:extLst>
          </p:cNvPr>
          <p:cNvCxnSpPr/>
          <p:nvPr/>
        </p:nvCxnSpPr>
        <p:spPr>
          <a:xfrm>
            <a:off x="1919536" y="1983508"/>
            <a:ext cx="288032" cy="3529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AA87E-C8F4-471F-9ADA-5DA248C8FCAF}"/>
              </a:ext>
            </a:extLst>
          </p:cNvPr>
          <p:cNvSpPr/>
          <p:nvPr/>
        </p:nvSpPr>
        <p:spPr>
          <a:xfrm>
            <a:off x="1415480" y="2560005"/>
            <a:ext cx="864096" cy="10850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89D062-13BB-428F-95D2-418B4FFFF8A6}"/>
              </a:ext>
            </a:extLst>
          </p:cNvPr>
          <p:cNvSpPr/>
          <p:nvPr/>
        </p:nvSpPr>
        <p:spPr>
          <a:xfrm>
            <a:off x="2058472" y="2407519"/>
            <a:ext cx="216024" cy="10850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85873F-F65E-4CBF-BED2-DAD1596CE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7"/>
          <a:stretch/>
        </p:blipFill>
        <p:spPr>
          <a:xfrm>
            <a:off x="4280693" y="3922997"/>
            <a:ext cx="3966532" cy="241699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3936AA8-E019-4AAE-A6EC-AD1D4E996F56}"/>
              </a:ext>
            </a:extLst>
          </p:cNvPr>
          <p:cNvSpPr txBox="1"/>
          <p:nvPr/>
        </p:nvSpPr>
        <p:spPr>
          <a:xfrm>
            <a:off x="8400256" y="5013176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Longitudinal phase-space image at the European XFEL photoinjector</a:t>
            </a:r>
            <a:endParaRPr lang="en-150" sz="1600" dirty="0" err="1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29F6D5-8E45-4863-AB8A-E82AC72DAFD1}"/>
              </a:ext>
            </a:extLst>
          </p:cNvPr>
          <p:cNvSpPr/>
          <p:nvPr/>
        </p:nvSpPr>
        <p:spPr>
          <a:xfrm>
            <a:off x="767408" y="4293096"/>
            <a:ext cx="1584176" cy="715181"/>
          </a:xfrm>
          <a:prstGeom prst="rect">
            <a:avLst/>
          </a:prstGeom>
          <a:solidFill>
            <a:srgbClr val="FFFFFF">
              <a:alpha val="8980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29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14146-59EE-4BA6-9582-2749A0469B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</a:t>
            </a:r>
            <a:endParaRPr lang="en-1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E7786B-E084-410D-BAC9-989F7854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en-15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96A24-3CA6-4757-A678-502C41697E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dirty="0"/>
              <a:t>ACAP first experience and </a:t>
            </a:r>
            <a:r>
              <a:rPr lang="en-US" dirty="0" err="1"/>
              <a:t>Vitis</a:t>
            </a:r>
            <a:r>
              <a:rPr lang="en-US" dirty="0"/>
              <a:t> AI toolchain | Gianluca Martino, 08.09.2022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16C4DE-8E93-492A-A3DD-50A45C041F40}"/>
              </a:ext>
            </a:extLst>
          </p:cNvPr>
          <p:cNvCxnSpPr>
            <a:cxnSpLocks/>
          </p:cNvCxnSpPr>
          <p:nvPr/>
        </p:nvCxnSpPr>
        <p:spPr>
          <a:xfrm flipV="1">
            <a:off x="2845480" y="2519070"/>
            <a:ext cx="792088" cy="22240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3FC8C5C-57D1-4E04-A83A-FFF566DD1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83" y="1124744"/>
            <a:ext cx="10076033" cy="29829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DB4A7B-C24D-48F1-8155-F5FB989721E1}"/>
              </a:ext>
            </a:extLst>
          </p:cNvPr>
          <p:cNvCxnSpPr>
            <a:cxnSpLocks/>
          </p:cNvCxnSpPr>
          <p:nvPr/>
        </p:nvCxnSpPr>
        <p:spPr>
          <a:xfrm flipH="1">
            <a:off x="8247225" y="3429000"/>
            <a:ext cx="1665199" cy="98598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95C6715-31CE-40E2-9A2A-CEECF0699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4" t="59499" r="87960" b="22217"/>
          <a:stretch/>
        </p:blipFill>
        <p:spPr>
          <a:xfrm>
            <a:off x="1343472" y="1402562"/>
            <a:ext cx="720080" cy="54539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2772CF-91D8-4A8D-A622-8DCDA94F40E4}"/>
              </a:ext>
            </a:extLst>
          </p:cNvPr>
          <p:cNvCxnSpPr/>
          <p:nvPr/>
        </p:nvCxnSpPr>
        <p:spPr>
          <a:xfrm>
            <a:off x="1919536" y="1983508"/>
            <a:ext cx="288032" cy="3529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AA87E-C8F4-471F-9ADA-5DA248C8FCAF}"/>
              </a:ext>
            </a:extLst>
          </p:cNvPr>
          <p:cNvSpPr/>
          <p:nvPr/>
        </p:nvSpPr>
        <p:spPr>
          <a:xfrm>
            <a:off x="1415480" y="2560005"/>
            <a:ext cx="864096" cy="10850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89D062-13BB-428F-95D2-418B4FFFF8A6}"/>
              </a:ext>
            </a:extLst>
          </p:cNvPr>
          <p:cNvSpPr/>
          <p:nvPr/>
        </p:nvSpPr>
        <p:spPr>
          <a:xfrm>
            <a:off x="2058472" y="2407519"/>
            <a:ext cx="216024" cy="10850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434B23-A97F-4EB1-9E4F-620805399C7B}"/>
              </a:ext>
            </a:extLst>
          </p:cNvPr>
          <p:cNvCxnSpPr>
            <a:cxnSpLocks/>
          </p:cNvCxnSpPr>
          <p:nvPr/>
        </p:nvCxnSpPr>
        <p:spPr>
          <a:xfrm flipH="1" flipV="1">
            <a:off x="1847528" y="2699160"/>
            <a:ext cx="3811677" cy="141736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C016DF-581D-4254-B653-E4FA600DD684}"/>
              </a:ext>
            </a:extLst>
          </p:cNvPr>
          <p:cNvCxnSpPr>
            <a:cxnSpLocks/>
          </p:cNvCxnSpPr>
          <p:nvPr/>
        </p:nvCxnSpPr>
        <p:spPr>
          <a:xfrm flipH="1" flipV="1">
            <a:off x="3241524" y="2921565"/>
            <a:ext cx="2854475" cy="129952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B45178-57DD-4804-8DF7-EED04E9E2EC0}"/>
              </a:ext>
            </a:extLst>
          </p:cNvPr>
          <p:cNvCxnSpPr>
            <a:cxnSpLocks/>
          </p:cNvCxnSpPr>
          <p:nvPr/>
        </p:nvCxnSpPr>
        <p:spPr>
          <a:xfrm flipH="1" flipV="1">
            <a:off x="4463117" y="2778710"/>
            <a:ext cx="1766110" cy="144237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85873F-F65E-4CBF-BED2-DAD1596CE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7"/>
          <a:stretch/>
        </p:blipFill>
        <p:spPr>
          <a:xfrm>
            <a:off x="4280693" y="3922997"/>
            <a:ext cx="3966532" cy="241699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3936AA8-E019-4AAE-A6EC-AD1D4E996F56}"/>
              </a:ext>
            </a:extLst>
          </p:cNvPr>
          <p:cNvSpPr txBox="1"/>
          <p:nvPr/>
        </p:nvSpPr>
        <p:spPr>
          <a:xfrm>
            <a:off x="8400256" y="5013176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Longitudinal phase-space image at the European XFEL photoinjector</a:t>
            </a:r>
            <a:endParaRPr lang="en-150" sz="1600" dirty="0" err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07EBC4-1E3F-4B77-A7D0-071096DFDA0D}"/>
              </a:ext>
            </a:extLst>
          </p:cNvPr>
          <p:cNvSpPr txBox="1"/>
          <p:nvPr/>
        </p:nvSpPr>
        <p:spPr>
          <a:xfrm>
            <a:off x="958646" y="3737532"/>
            <a:ext cx="285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Prediction of RF phase 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RF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AH1</a:t>
            </a:r>
            <a:endParaRPr lang="en-150" sz="1600" dirty="0" err="1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29F6D5-8E45-4863-AB8A-E82AC72DAFD1}"/>
              </a:ext>
            </a:extLst>
          </p:cNvPr>
          <p:cNvSpPr/>
          <p:nvPr/>
        </p:nvSpPr>
        <p:spPr>
          <a:xfrm>
            <a:off x="767408" y="4293096"/>
            <a:ext cx="1584176" cy="715181"/>
          </a:xfrm>
          <a:prstGeom prst="rect">
            <a:avLst/>
          </a:prstGeom>
          <a:solidFill>
            <a:srgbClr val="FFFFFF">
              <a:alpha val="8980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653953F-DBFD-4946-B49D-6DA4918946E2}"/>
              </a:ext>
            </a:extLst>
          </p:cNvPr>
          <p:cNvSpPr/>
          <p:nvPr/>
        </p:nvSpPr>
        <p:spPr>
          <a:xfrm>
            <a:off x="4389074" y="2746303"/>
            <a:ext cx="1525909" cy="1205402"/>
          </a:xfrm>
          <a:custGeom>
            <a:avLst/>
            <a:gdLst>
              <a:gd name="connsiteX0" fmla="*/ 0 w 983649"/>
              <a:gd name="connsiteY0" fmla="*/ 0 h 641876"/>
              <a:gd name="connsiteX1" fmla="*/ 983649 w 983649"/>
              <a:gd name="connsiteY1" fmla="*/ 0 h 641876"/>
              <a:gd name="connsiteX2" fmla="*/ 983649 w 983649"/>
              <a:gd name="connsiteY2" fmla="*/ 641876 h 641876"/>
              <a:gd name="connsiteX3" fmla="*/ 0 w 983649"/>
              <a:gd name="connsiteY3" fmla="*/ 641876 h 641876"/>
              <a:gd name="connsiteX4" fmla="*/ 0 w 983649"/>
              <a:gd name="connsiteY4" fmla="*/ 0 h 641876"/>
              <a:gd name="connsiteX0" fmla="*/ 0 w 1525909"/>
              <a:gd name="connsiteY0" fmla="*/ 0 h 1205402"/>
              <a:gd name="connsiteX1" fmla="*/ 983649 w 1525909"/>
              <a:gd name="connsiteY1" fmla="*/ 0 h 1205402"/>
              <a:gd name="connsiteX2" fmla="*/ 1525909 w 1525909"/>
              <a:gd name="connsiteY2" fmla="*/ 1205402 h 1205402"/>
              <a:gd name="connsiteX3" fmla="*/ 0 w 1525909"/>
              <a:gd name="connsiteY3" fmla="*/ 641876 h 1205402"/>
              <a:gd name="connsiteX4" fmla="*/ 0 w 1525909"/>
              <a:gd name="connsiteY4" fmla="*/ 0 h 1205402"/>
              <a:gd name="connsiteX0" fmla="*/ 0 w 1525909"/>
              <a:gd name="connsiteY0" fmla="*/ 0 h 1205402"/>
              <a:gd name="connsiteX1" fmla="*/ 983649 w 1525909"/>
              <a:gd name="connsiteY1" fmla="*/ 0 h 1205402"/>
              <a:gd name="connsiteX2" fmla="*/ 1525909 w 1525909"/>
              <a:gd name="connsiteY2" fmla="*/ 1205402 h 1205402"/>
              <a:gd name="connsiteX3" fmla="*/ 265814 w 1525909"/>
              <a:gd name="connsiteY3" fmla="*/ 567448 h 1205402"/>
              <a:gd name="connsiteX4" fmla="*/ 0 w 1525909"/>
              <a:gd name="connsiteY4" fmla="*/ 0 h 1205402"/>
              <a:gd name="connsiteX0" fmla="*/ 0 w 1525909"/>
              <a:gd name="connsiteY0" fmla="*/ 0 h 1205402"/>
              <a:gd name="connsiteX1" fmla="*/ 792263 w 1525909"/>
              <a:gd name="connsiteY1" fmla="*/ 223284 h 1205402"/>
              <a:gd name="connsiteX2" fmla="*/ 1525909 w 1525909"/>
              <a:gd name="connsiteY2" fmla="*/ 1205402 h 1205402"/>
              <a:gd name="connsiteX3" fmla="*/ 265814 w 1525909"/>
              <a:gd name="connsiteY3" fmla="*/ 567448 h 1205402"/>
              <a:gd name="connsiteX4" fmla="*/ 0 w 1525909"/>
              <a:gd name="connsiteY4" fmla="*/ 0 h 120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909" h="1205402">
                <a:moveTo>
                  <a:pt x="0" y="0"/>
                </a:moveTo>
                <a:lnTo>
                  <a:pt x="792263" y="223284"/>
                </a:lnTo>
                <a:lnTo>
                  <a:pt x="1525909" y="1205402"/>
                </a:lnTo>
                <a:lnTo>
                  <a:pt x="265814" y="5674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339E0C-91A7-47F2-BF0D-FA795CF67B6D}"/>
              </a:ext>
            </a:extLst>
          </p:cNvPr>
          <p:cNvSpPr/>
          <p:nvPr/>
        </p:nvSpPr>
        <p:spPr>
          <a:xfrm>
            <a:off x="3185154" y="2804599"/>
            <a:ext cx="2365308" cy="1138660"/>
          </a:xfrm>
          <a:custGeom>
            <a:avLst/>
            <a:gdLst>
              <a:gd name="connsiteX0" fmla="*/ 0 w 555244"/>
              <a:gd name="connsiteY0" fmla="*/ 0 h 398555"/>
              <a:gd name="connsiteX1" fmla="*/ 555244 w 555244"/>
              <a:gd name="connsiteY1" fmla="*/ 0 h 398555"/>
              <a:gd name="connsiteX2" fmla="*/ 555244 w 555244"/>
              <a:gd name="connsiteY2" fmla="*/ 398555 h 398555"/>
              <a:gd name="connsiteX3" fmla="*/ 0 w 555244"/>
              <a:gd name="connsiteY3" fmla="*/ 398555 h 398555"/>
              <a:gd name="connsiteX4" fmla="*/ 0 w 555244"/>
              <a:gd name="connsiteY4" fmla="*/ 0 h 398555"/>
              <a:gd name="connsiteX0" fmla="*/ 0 w 2309616"/>
              <a:gd name="connsiteY0" fmla="*/ 0 h 951448"/>
              <a:gd name="connsiteX1" fmla="*/ 2309616 w 2309616"/>
              <a:gd name="connsiteY1" fmla="*/ 552893 h 951448"/>
              <a:gd name="connsiteX2" fmla="*/ 2309616 w 2309616"/>
              <a:gd name="connsiteY2" fmla="*/ 951448 h 951448"/>
              <a:gd name="connsiteX3" fmla="*/ 1754372 w 2309616"/>
              <a:gd name="connsiteY3" fmla="*/ 951448 h 951448"/>
              <a:gd name="connsiteX4" fmla="*/ 0 w 2309616"/>
              <a:gd name="connsiteY4" fmla="*/ 0 h 951448"/>
              <a:gd name="connsiteX0" fmla="*/ 0 w 2309616"/>
              <a:gd name="connsiteY0" fmla="*/ 89798 h 1041246"/>
              <a:gd name="connsiteX1" fmla="*/ 2309616 w 2309616"/>
              <a:gd name="connsiteY1" fmla="*/ 642691 h 1041246"/>
              <a:gd name="connsiteX2" fmla="*/ 2309616 w 2309616"/>
              <a:gd name="connsiteY2" fmla="*/ 1041246 h 1041246"/>
              <a:gd name="connsiteX3" fmla="*/ 1754372 w 2309616"/>
              <a:gd name="connsiteY3" fmla="*/ 1041246 h 1041246"/>
              <a:gd name="connsiteX4" fmla="*/ 0 w 2309616"/>
              <a:gd name="connsiteY4" fmla="*/ 89798 h 1041246"/>
              <a:gd name="connsiteX0" fmla="*/ 2382 w 2311998"/>
              <a:gd name="connsiteY0" fmla="*/ 89798 h 1041246"/>
              <a:gd name="connsiteX1" fmla="*/ 2311998 w 2311998"/>
              <a:gd name="connsiteY1" fmla="*/ 642691 h 1041246"/>
              <a:gd name="connsiteX2" fmla="*/ 2311998 w 2311998"/>
              <a:gd name="connsiteY2" fmla="*/ 1041246 h 1041246"/>
              <a:gd name="connsiteX3" fmla="*/ 1756754 w 2311998"/>
              <a:gd name="connsiteY3" fmla="*/ 1041246 h 1041246"/>
              <a:gd name="connsiteX4" fmla="*/ 2382 w 2311998"/>
              <a:gd name="connsiteY4" fmla="*/ 89798 h 1041246"/>
              <a:gd name="connsiteX0" fmla="*/ 2382 w 2311998"/>
              <a:gd name="connsiteY0" fmla="*/ 80886 h 1032334"/>
              <a:gd name="connsiteX1" fmla="*/ 2024919 w 2311998"/>
              <a:gd name="connsiteY1" fmla="*/ 740104 h 1032334"/>
              <a:gd name="connsiteX2" fmla="*/ 2311998 w 2311998"/>
              <a:gd name="connsiteY2" fmla="*/ 1032334 h 1032334"/>
              <a:gd name="connsiteX3" fmla="*/ 1756754 w 2311998"/>
              <a:gd name="connsiteY3" fmla="*/ 1032334 h 1032334"/>
              <a:gd name="connsiteX4" fmla="*/ 2382 w 2311998"/>
              <a:gd name="connsiteY4" fmla="*/ 80886 h 1032334"/>
              <a:gd name="connsiteX0" fmla="*/ 2529 w 2312145"/>
              <a:gd name="connsiteY0" fmla="*/ 80886 h 1032334"/>
              <a:gd name="connsiteX1" fmla="*/ 2025066 w 2312145"/>
              <a:gd name="connsiteY1" fmla="*/ 740104 h 1032334"/>
              <a:gd name="connsiteX2" fmla="*/ 2312145 w 2312145"/>
              <a:gd name="connsiteY2" fmla="*/ 1032334 h 1032334"/>
              <a:gd name="connsiteX3" fmla="*/ 1682473 w 2312145"/>
              <a:gd name="connsiteY3" fmla="*/ 947273 h 1032334"/>
              <a:gd name="connsiteX4" fmla="*/ 2529 w 2312145"/>
              <a:gd name="connsiteY4" fmla="*/ 80886 h 1032334"/>
              <a:gd name="connsiteX0" fmla="*/ 2529 w 2365308"/>
              <a:gd name="connsiteY0" fmla="*/ 80886 h 1138660"/>
              <a:gd name="connsiteX1" fmla="*/ 2025066 w 2365308"/>
              <a:gd name="connsiteY1" fmla="*/ 740104 h 1138660"/>
              <a:gd name="connsiteX2" fmla="*/ 2365308 w 2365308"/>
              <a:gd name="connsiteY2" fmla="*/ 1138660 h 1138660"/>
              <a:gd name="connsiteX3" fmla="*/ 1682473 w 2365308"/>
              <a:gd name="connsiteY3" fmla="*/ 947273 h 1138660"/>
              <a:gd name="connsiteX4" fmla="*/ 2529 w 2365308"/>
              <a:gd name="connsiteY4" fmla="*/ 80886 h 1138660"/>
              <a:gd name="connsiteX0" fmla="*/ 2529 w 2365308"/>
              <a:gd name="connsiteY0" fmla="*/ 80886 h 1138660"/>
              <a:gd name="connsiteX1" fmla="*/ 2025066 w 2365308"/>
              <a:gd name="connsiteY1" fmla="*/ 740104 h 1138660"/>
              <a:gd name="connsiteX2" fmla="*/ 2365308 w 2365308"/>
              <a:gd name="connsiteY2" fmla="*/ 1138660 h 1138660"/>
              <a:gd name="connsiteX3" fmla="*/ 1682473 w 2365308"/>
              <a:gd name="connsiteY3" fmla="*/ 947273 h 1138660"/>
              <a:gd name="connsiteX4" fmla="*/ 2529 w 2365308"/>
              <a:gd name="connsiteY4" fmla="*/ 80886 h 113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5308" h="1138660">
                <a:moveTo>
                  <a:pt x="2529" y="80886"/>
                </a:moveTo>
                <a:cubicBezTo>
                  <a:pt x="729871" y="-255811"/>
                  <a:pt x="1255194" y="555806"/>
                  <a:pt x="2025066" y="740104"/>
                </a:cubicBezTo>
                <a:lnTo>
                  <a:pt x="2365308" y="1138660"/>
                </a:lnTo>
                <a:cubicBezTo>
                  <a:pt x="2073900" y="1117394"/>
                  <a:pt x="1910085" y="1011069"/>
                  <a:pt x="1682473" y="947273"/>
                </a:cubicBezTo>
                <a:cubicBezTo>
                  <a:pt x="1097682" y="630124"/>
                  <a:pt x="-61266" y="238547"/>
                  <a:pt x="2529" y="80886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70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14146-59EE-4BA6-9582-2749A0469B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</a:t>
            </a:r>
            <a:endParaRPr lang="en-1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E7786B-E084-410D-BAC9-989F7854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en-15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96A24-3CA6-4757-A678-502C41697E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dirty="0"/>
              <a:t>ACAP first experience and </a:t>
            </a:r>
            <a:r>
              <a:rPr lang="en-US" dirty="0" err="1"/>
              <a:t>Vitis</a:t>
            </a:r>
            <a:r>
              <a:rPr lang="en-US" dirty="0"/>
              <a:t> AI toolchain | Gianluca Martino, 08.09.2022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16C4DE-8E93-492A-A3DD-50A45C041F40}"/>
              </a:ext>
            </a:extLst>
          </p:cNvPr>
          <p:cNvCxnSpPr>
            <a:cxnSpLocks/>
          </p:cNvCxnSpPr>
          <p:nvPr/>
        </p:nvCxnSpPr>
        <p:spPr>
          <a:xfrm flipV="1">
            <a:off x="2845480" y="2519070"/>
            <a:ext cx="792088" cy="22240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3FC8C5C-57D1-4E04-A83A-FFF566DD1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83" y="1124744"/>
            <a:ext cx="10076033" cy="29829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DB4A7B-C24D-48F1-8155-F5FB989721E1}"/>
              </a:ext>
            </a:extLst>
          </p:cNvPr>
          <p:cNvCxnSpPr>
            <a:cxnSpLocks/>
          </p:cNvCxnSpPr>
          <p:nvPr/>
        </p:nvCxnSpPr>
        <p:spPr>
          <a:xfrm flipH="1">
            <a:off x="8247225" y="3429000"/>
            <a:ext cx="1665199" cy="98598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95C6715-31CE-40E2-9A2A-CEECF0699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4" t="59499" r="87960" b="22217"/>
          <a:stretch/>
        </p:blipFill>
        <p:spPr>
          <a:xfrm>
            <a:off x="1343472" y="1402562"/>
            <a:ext cx="720080" cy="54539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2772CF-91D8-4A8D-A622-8DCDA94F40E4}"/>
              </a:ext>
            </a:extLst>
          </p:cNvPr>
          <p:cNvCxnSpPr/>
          <p:nvPr/>
        </p:nvCxnSpPr>
        <p:spPr>
          <a:xfrm>
            <a:off x="1919536" y="1983508"/>
            <a:ext cx="288032" cy="3529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AA87E-C8F4-471F-9ADA-5DA248C8FCAF}"/>
              </a:ext>
            </a:extLst>
          </p:cNvPr>
          <p:cNvSpPr/>
          <p:nvPr/>
        </p:nvSpPr>
        <p:spPr>
          <a:xfrm>
            <a:off x="1415480" y="2560005"/>
            <a:ext cx="864096" cy="10850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89D062-13BB-428F-95D2-418B4FFFF8A6}"/>
              </a:ext>
            </a:extLst>
          </p:cNvPr>
          <p:cNvSpPr/>
          <p:nvPr/>
        </p:nvSpPr>
        <p:spPr>
          <a:xfrm>
            <a:off x="2058472" y="2407519"/>
            <a:ext cx="216024" cy="10850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434B23-A97F-4EB1-9E4F-620805399C7B}"/>
              </a:ext>
            </a:extLst>
          </p:cNvPr>
          <p:cNvCxnSpPr>
            <a:cxnSpLocks/>
          </p:cNvCxnSpPr>
          <p:nvPr/>
        </p:nvCxnSpPr>
        <p:spPr>
          <a:xfrm flipH="1" flipV="1">
            <a:off x="1847528" y="2699160"/>
            <a:ext cx="3811677" cy="141736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C016DF-581D-4254-B653-E4FA600DD684}"/>
              </a:ext>
            </a:extLst>
          </p:cNvPr>
          <p:cNvCxnSpPr>
            <a:cxnSpLocks/>
          </p:cNvCxnSpPr>
          <p:nvPr/>
        </p:nvCxnSpPr>
        <p:spPr>
          <a:xfrm flipH="1" flipV="1">
            <a:off x="3241524" y="2921565"/>
            <a:ext cx="2854475" cy="129952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B45178-57DD-4804-8DF7-EED04E9E2EC0}"/>
              </a:ext>
            </a:extLst>
          </p:cNvPr>
          <p:cNvCxnSpPr>
            <a:cxnSpLocks/>
          </p:cNvCxnSpPr>
          <p:nvPr/>
        </p:nvCxnSpPr>
        <p:spPr>
          <a:xfrm flipH="1" flipV="1">
            <a:off x="4463117" y="2778710"/>
            <a:ext cx="1766110" cy="144237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85873F-F65E-4CBF-BED2-DAD1596CE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7"/>
          <a:stretch/>
        </p:blipFill>
        <p:spPr>
          <a:xfrm>
            <a:off x="4280693" y="3922997"/>
            <a:ext cx="3966532" cy="241699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3936AA8-E019-4AAE-A6EC-AD1D4E996F56}"/>
              </a:ext>
            </a:extLst>
          </p:cNvPr>
          <p:cNvSpPr txBox="1"/>
          <p:nvPr/>
        </p:nvSpPr>
        <p:spPr>
          <a:xfrm>
            <a:off x="8400256" y="5013176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Longitudinal phase-space image at the European XFEL photoinjector</a:t>
            </a:r>
            <a:endParaRPr lang="en-150" sz="1600" dirty="0" err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07EBC4-1E3F-4B77-A7D0-071096DFDA0D}"/>
              </a:ext>
            </a:extLst>
          </p:cNvPr>
          <p:cNvSpPr txBox="1"/>
          <p:nvPr/>
        </p:nvSpPr>
        <p:spPr>
          <a:xfrm>
            <a:off x="958646" y="3737532"/>
            <a:ext cx="285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Prediction of RF phase 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RF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AH1</a:t>
            </a:r>
            <a:endParaRPr lang="en-150" sz="1600" dirty="0" err="1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29F6D5-8E45-4863-AB8A-E82AC72DAFD1}"/>
              </a:ext>
            </a:extLst>
          </p:cNvPr>
          <p:cNvSpPr/>
          <p:nvPr/>
        </p:nvSpPr>
        <p:spPr>
          <a:xfrm>
            <a:off x="767408" y="4514019"/>
            <a:ext cx="1584176" cy="715181"/>
          </a:xfrm>
          <a:prstGeom prst="rect">
            <a:avLst/>
          </a:prstGeom>
          <a:solidFill>
            <a:srgbClr val="FFFFFF">
              <a:alpha val="8980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653953F-DBFD-4946-B49D-6DA4918946E2}"/>
              </a:ext>
            </a:extLst>
          </p:cNvPr>
          <p:cNvSpPr/>
          <p:nvPr/>
        </p:nvSpPr>
        <p:spPr>
          <a:xfrm>
            <a:off x="4389074" y="2746303"/>
            <a:ext cx="1525909" cy="1205402"/>
          </a:xfrm>
          <a:custGeom>
            <a:avLst/>
            <a:gdLst>
              <a:gd name="connsiteX0" fmla="*/ 0 w 983649"/>
              <a:gd name="connsiteY0" fmla="*/ 0 h 641876"/>
              <a:gd name="connsiteX1" fmla="*/ 983649 w 983649"/>
              <a:gd name="connsiteY1" fmla="*/ 0 h 641876"/>
              <a:gd name="connsiteX2" fmla="*/ 983649 w 983649"/>
              <a:gd name="connsiteY2" fmla="*/ 641876 h 641876"/>
              <a:gd name="connsiteX3" fmla="*/ 0 w 983649"/>
              <a:gd name="connsiteY3" fmla="*/ 641876 h 641876"/>
              <a:gd name="connsiteX4" fmla="*/ 0 w 983649"/>
              <a:gd name="connsiteY4" fmla="*/ 0 h 641876"/>
              <a:gd name="connsiteX0" fmla="*/ 0 w 1525909"/>
              <a:gd name="connsiteY0" fmla="*/ 0 h 1205402"/>
              <a:gd name="connsiteX1" fmla="*/ 983649 w 1525909"/>
              <a:gd name="connsiteY1" fmla="*/ 0 h 1205402"/>
              <a:gd name="connsiteX2" fmla="*/ 1525909 w 1525909"/>
              <a:gd name="connsiteY2" fmla="*/ 1205402 h 1205402"/>
              <a:gd name="connsiteX3" fmla="*/ 0 w 1525909"/>
              <a:gd name="connsiteY3" fmla="*/ 641876 h 1205402"/>
              <a:gd name="connsiteX4" fmla="*/ 0 w 1525909"/>
              <a:gd name="connsiteY4" fmla="*/ 0 h 1205402"/>
              <a:gd name="connsiteX0" fmla="*/ 0 w 1525909"/>
              <a:gd name="connsiteY0" fmla="*/ 0 h 1205402"/>
              <a:gd name="connsiteX1" fmla="*/ 983649 w 1525909"/>
              <a:gd name="connsiteY1" fmla="*/ 0 h 1205402"/>
              <a:gd name="connsiteX2" fmla="*/ 1525909 w 1525909"/>
              <a:gd name="connsiteY2" fmla="*/ 1205402 h 1205402"/>
              <a:gd name="connsiteX3" fmla="*/ 265814 w 1525909"/>
              <a:gd name="connsiteY3" fmla="*/ 567448 h 1205402"/>
              <a:gd name="connsiteX4" fmla="*/ 0 w 1525909"/>
              <a:gd name="connsiteY4" fmla="*/ 0 h 1205402"/>
              <a:gd name="connsiteX0" fmla="*/ 0 w 1525909"/>
              <a:gd name="connsiteY0" fmla="*/ 0 h 1205402"/>
              <a:gd name="connsiteX1" fmla="*/ 792263 w 1525909"/>
              <a:gd name="connsiteY1" fmla="*/ 223284 h 1205402"/>
              <a:gd name="connsiteX2" fmla="*/ 1525909 w 1525909"/>
              <a:gd name="connsiteY2" fmla="*/ 1205402 h 1205402"/>
              <a:gd name="connsiteX3" fmla="*/ 265814 w 1525909"/>
              <a:gd name="connsiteY3" fmla="*/ 567448 h 1205402"/>
              <a:gd name="connsiteX4" fmla="*/ 0 w 1525909"/>
              <a:gd name="connsiteY4" fmla="*/ 0 h 120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909" h="1205402">
                <a:moveTo>
                  <a:pt x="0" y="0"/>
                </a:moveTo>
                <a:lnTo>
                  <a:pt x="792263" y="223284"/>
                </a:lnTo>
                <a:lnTo>
                  <a:pt x="1525909" y="1205402"/>
                </a:lnTo>
                <a:lnTo>
                  <a:pt x="265814" y="5674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204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14146-59EE-4BA6-9582-2749A0469B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</a:t>
            </a:r>
            <a:endParaRPr lang="en-1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E7786B-E084-410D-BAC9-989F7854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en-15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96A24-3CA6-4757-A678-502C41697E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dirty="0"/>
              <a:t>ACAP first experience and </a:t>
            </a:r>
            <a:r>
              <a:rPr lang="en-US" dirty="0" err="1"/>
              <a:t>Vitis</a:t>
            </a:r>
            <a:r>
              <a:rPr lang="en-US" dirty="0"/>
              <a:t> AI toolchain | Gianluca Martino, 08.09.2022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16C4DE-8E93-492A-A3DD-50A45C041F40}"/>
              </a:ext>
            </a:extLst>
          </p:cNvPr>
          <p:cNvCxnSpPr>
            <a:cxnSpLocks/>
          </p:cNvCxnSpPr>
          <p:nvPr/>
        </p:nvCxnSpPr>
        <p:spPr>
          <a:xfrm flipV="1">
            <a:off x="2845480" y="2519070"/>
            <a:ext cx="792088" cy="22240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3FC8C5C-57D1-4E04-A83A-FFF566DD1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83" y="1124744"/>
            <a:ext cx="10076033" cy="29829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DB4A7B-C24D-48F1-8155-F5FB989721E1}"/>
              </a:ext>
            </a:extLst>
          </p:cNvPr>
          <p:cNvCxnSpPr>
            <a:cxnSpLocks/>
          </p:cNvCxnSpPr>
          <p:nvPr/>
        </p:nvCxnSpPr>
        <p:spPr>
          <a:xfrm flipH="1">
            <a:off x="8247225" y="3429000"/>
            <a:ext cx="1665199" cy="98598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95C6715-31CE-40E2-9A2A-CEECF0699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4" t="59499" r="87960" b="22217"/>
          <a:stretch/>
        </p:blipFill>
        <p:spPr>
          <a:xfrm>
            <a:off x="1343472" y="1402562"/>
            <a:ext cx="720080" cy="54539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2772CF-91D8-4A8D-A622-8DCDA94F40E4}"/>
              </a:ext>
            </a:extLst>
          </p:cNvPr>
          <p:cNvCxnSpPr/>
          <p:nvPr/>
        </p:nvCxnSpPr>
        <p:spPr>
          <a:xfrm>
            <a:off x="1919536" y="1983508"/>
            <a:ext cx="288032" cy="3529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AA87E-C8F4-471F-9ADA-5DA248C8FCAF}"/>
              </a:ext>
            </a:extLst>
          </p:cNvPr>
          <p:cNvSpPr/>
          <p:nvPr/>
        </p:nvSpPr>
        <p:spPr>
          <a:xfrm>
            <a:off x="1415480" y="2560005"/>
            <a:ext cx="864096" cy="10850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89D062-13BB-428F-95D2-418B4FFFF8A6}"/>
              </a:ext>
            </a:extLst>
          </p:cNvPr>
          <p:cNvSpPr/>
          <p:nvPr/>
        </p:nvSpPr>
        <p:spPr>
          <a:xfrm>
            <a:off x="2058472" y="2407519"/>
            <a:ext cx="216024" cy="10850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434B23-A97F-4EB1-9E4F-620805399C7B}"/>
              </a:ext>
            </a:extLst>
          </p:cNvPr>
          <p:cNvCxnSpPr>
            <a:cxnSpLocks/>
          </p:cNvCxnSpPr>
          <p:nvPr/>
        </p:nvCxnSpPr>
        <p:spPr>
          <a:xfrm flipH="1" flipV="1">
            <a:off x="1847528" y="2699160"/>
            <a:ext cx="3811677" cy="141736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C016DF-581D-4254-B653-E4FA600DD684}"/>
              </a:ext>
            </a:extLst>
          </p:cNvPr>
          <p:cNvCxnSpPr>
            <a:cxnSpLocks/>
          </p:cNvCxnSpPr>
          <p:nvPr/>
        </p:nvCxnSpPr>
        <p:spPr>
          <a:xfrm flipH="1" flipV="1">
            <a:off x="3241524" y="2921565"/>
            <a:ext cx="2854475" cy="129952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B45178-57DD-4804-8DF7-EED04E9E2EC0}"/>
              </a:ext>
            </a:extLst>
          </p:cNvPr>
          <p:cNvCxnSpPr>
            <a:cxnSpLocks/>
          </p:cNvCxnSpPr>
          <p:nvPr/>
        </p:nvCxnSpPr>
        <p:spPr>
          <a:xfrm flipH="1" flipV="1">
            <a:off x="4463117" y="2778710"/>
            <a:ext cx="1766110" cy="144237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85873F-F65E-4CBF-BED2-DAD1596CE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7"/>
          <a:stretch/>
        </p:blipFill>
        <p:spPr>
          <a:xfrm>
            <a:off x="4280693" y="3922997"/>
            <a:ext cx="3966532" cy="241699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3936AA8-E019-4AAE-A6EC-AD1D4E996F56}"/>
              </a:ext>
            </a:extLst>
          </p:cNvPr>
          <p:cNvSpPr txBox="1"/>
          <p:nvPr/>
        </p:nvSpPr>
        <p:spPr>
          <a:xfrm>
            <a:off x="8400256" y="5013176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Longitudinal phase-space image at the European XFEL photoinjector</a:t>
            </a:r>
            <a:endParaRPr lang="en-150" sz="1600" dirty="0" err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07EBC4-1E3F-4B77-A7D0-071096DFDA0D}"/>
              </a:ext>
            </a:extLst>
          </p:cNvPr>
          <p:cNvSpPr txBox="1"/>
          <p:nvPr/>
        </p:nvSpPr>
        <p:spPr>
          <a:xfrm>
            <a:off x="958646" y="3737532"/>
            <a:ext cx="285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Prediction of RF phase 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RF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AH1</a:t>
            </a:r>
            <a:endParaRPr lang="en-150" sz="1600" dirty="0" err="1"/>
          </a:p>
        </p:txBody>
      </p:sp>
    </p:spTree>
    <p:extLst>
      <p:ext uri="{BB962C8B-B14F-4D97-AF65-F5344CB8AC3E}">
        <p14:creationId xmlns:p14="http://schemas.microsoft.com/office/powerpoint/2010/main" val="3183488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llout: Line 26">
            <a:extLst>
              <a:ext uri="{FF2B5EF4-FFF2-40B4-BE49-F238E27FC236}">
                <a16:creationId xmlns:a16="http://schemas.microsoft.com/office/drawing/2014/main" id="{853CC3D9-2958-48C1-838E-E96883FFFCEE}"/>
              </a:ext>
            </a:extLst>
          </p:cNvPr>
          <p:cNvSpPr/>
          <p:nvPr/>
        </p:nvSpPr>
        <p:spPr>
          <a:xfrm>
            <a:off x="4455323" y="144174"/>
            <a:ext cx="7113285" cy="6021130"/>
          </a:xfrm>
          <a:prstGeom prst="borderCallout1">
            <a:avLst>
              <a:gd name="adj1" fmla="val 54506"/>
              <a:gd name="adj2" fmla="val -4"/>
              <a:gd name="adj3" fmla="val 66748"/>
              <a:gd name="adj4" fmla="val -2798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14146-59EE-4BA6-9582-2749A0469B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Target network</a:t>
            </a:r>
            <a:endParaRPr lang="en-1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E7786B-E084-410D-BAC9-989F7854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en-15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96A24-3CA6-4757-A678-502C41697E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dirty="0"/>
              <a:t>ACAP first experience and </a:t>
            </a:r>
            <a:r>
              <a:rPr lang="en-US" dirty="0" err="1"/>
              <a:t>Vitis</a:t>
            </a:r>
            <a:r>
              <a:rPr lang="en-US" dirty="0"/>
              <a:t> AI toolchain | Gianluca Martino, 08.09.2022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482DBA-AF98-4BF5-A9DB-729216CF9E4D}"/>
              </a:ext>
            </a:extLst>
          </p:cNvPr>
          <p:cNvGrpSpPr/>
          <p:nvPr/>
        </p:nvGrpSpPr>
        <p:grpSpPr>
          <a:xfrm>
            <a:off x="4583832" y="0"/>
            <a:ext cx="6984776" cy="6068034"/>
            <a:chOff x="407368" y="313294"/>
            <a:chExt cx="6984776" cy="6068034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68AF5243-D4B4-46B8-A22C-4D712DFD51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5"/>
            <a:stretch/>
          </p:blipFill>
          <p:spPr bwMode="auto">
            <a:xfrm>
              <a:off x="3719736" y="313294"/>
              <a:ext cx="3672408" cy="556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77665A-28EC-47FC-ACF8-04E9DEC24D85}"/>
                </a:ext>
              </a:extLst>
            </p:cNvPr>
            <p:cNvGrpSpPr/>
            <p:nvPr/>
          </p:nvGrpSpPr>
          <p:grpSpPr>
            <a:xfrm>
              <a:off x="407368" y="1319553"/>
              <a:ext cx="2692547" cy="5061775"/>
              <a:chOff x="6885694" y="14811313"/>
              <a:chExt cx="3901810" cy="8973172"/>
            </a:xfrm>
          </p:grpSpPr>
          <p:pic>
            <p:nvPicPr>
              <p:cNvPr id="14" name="Picture 5">
                <a:extLst>
                  <a:ext uri="{FF2B5EF4-FFF2-40B4-BE49-F238E27FC236}">
                    <a16:creationId xmlns:a16="http://schemas.microsoft.com/office/drawing/2014/main" id="{1479C87C-AD5B-46F5-98E5-F964A21C22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614" r="13000"/>
              <a:stretch/>
            </p:blipFill>
            <p:spPr bwMode="auto">
              <a:xfrm>
                <a:off x="7918728" y="14815110"/>
                <a:ext cx="2868776" cy="8969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5">
                <a:extLst>
                  <a:ext uri="{FF2B5EF4-FFF2-40B4-BE49-F238E27FC236}">
                    <a16:creationId xmlns:a16="http://schemas.microsoft.com/office/drawing/2014/main" id="{7391E644-5E09-4566-B9CF-1FCCA65837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duotone>
                  <a:prstClr val="black"/>
                  <a:srgbClr val="3C515A">
                    <a:tint val="45000"/>
                    <a:satMod val="400000"/>
                  </a:srgbClr>
                </a:duotone>
              </a:blip>
              <a:srcRect l="87549"/>
              <a:stretch/>
            </p:blipFill>
            <p:spPr bwMode="auto">
              <a:xfrm>
                <a:off x="6885694" y="14811313"/>
                <a:ext cx="1215297" cy="897023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E16C4DE-8E93-492A-A3DD-50A45C041F4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2855640" y="2806190"/>
              <a:ext cx="864096" cy="28990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1D9BCB4-A143-4B33-834A-30302AD8A5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95" t="4076" r="3262" b="19977"/>
          <a:stretch/>
        </p:blipFill>
        <p:spPr>
          <a:xfrm>
            <a:off x="739157" y="1517272"/>
            <a:ext cx="2980579" cy="18639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1D37581-E955-4FD2-9FE5-B074B6486917}"/>
              </a:ext>
            </a:extLst>
          </p:cNvPr>
          <p:cNvSpPr txBox="1"/>
          <p:nvPr/>
        </p:nvSpPr>
        <p:spPr>
          <a:xfrm>
            <a:off x="374140" y="5165486"/>
            <a:ext cx="4171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[RF gun phase, A1 phase, AH1 phase]</a:t>
            </a:r>
            <a:endParaRPr lang="en-150" sz="2000" dirty="0" err="1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A1261DB5-25A2-429B-A75F-BD5CB5451F37}"/>
              </a:ext>
            </a:extLst>
          </p:cNvPr>
          <p:cNvSpPr/>
          <p:nvPr/>
        </p:nvSpPr>
        <p:spPr>
          <a:xfrm>
            <a:off x="1954138" y="3919457"/>
            <a:ext cx="550616" cy="869227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27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9A770F-F790-42B8-B0AC-D7F112C73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196752"/>
            <a:ext cx="5821586" cy="50101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14146-59EE-4BA6-9582-2749A0469B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Vitis</a:t>
            </a:r>
            <a:r>
              <a:rPr lang="en-US" dirty="0"/>
              <a:t> AI</a:t>
            </a:r>
            <a:endParaRPr lang="en-1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E7786B-E084-410D-BAC9-989F7854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br>
              <a:rPr lang="en-150" dirty="0"/>
            </a:br>
            <a:endParaRPr lang="en-15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96A24-3CA6-4757-A678-502C41697E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dirty="0"/>
              <a:t>ACAP first experience and </a:t>
            </a:r>
            <a:r>
              <a:rPr lang="en-US" dirty="0" err="1"/>
              <a:t>Vitis</a:t>
            </a:r>
            <a:r>
              <a:rPr lang="en-US" dirty="0"/>
              <a:t> AI toolchain | Gianluca Martino, 08.09.2022</a:t>
            </a:r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E49295E4-88CD-4483-8F9C-44CBBBD7E8DE}"/>
              </a:ext>
            </a:extLst>
          </p:cNvPr>
          <p:cNvSpPr/>
          <p:nvPr/>
        </p:nvSpPr>
        <p:spPr>
          <a:xfrm>
            <a:off x="6528048" y="144173"/>
            <a:ext cx="5255964" cy="6372783"/>
          </a:xfrm>
          <a:prstGeom prst="borderCallout1">
            <a:avLst>
              <a:gd name="adj1" fmla="val 58523"/>
              <a:gd name="adj2" fmla="val 15"/>
              <a:gd name="adj3" fmla="val 60754"/>
              <a:gd name="adj4" fmla="val -9043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600" dirty="0" err="1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2B076D-EABD-4DBE-81C9-A130803AF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99" y="188640"/>
            <a:ext cx="4905375" cy="2057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8EDE22-424E-4D2C-86B5-38A6BDF87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86" y="2331273"/>
            <a:ext cx="4438650" cy="2057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551F54-D999-4F71-B6FB-C612AB7CB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327" y="4459557"/>
            <a:ext cx="44958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03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14146-59EE-4BA6-9582-2749A0469B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Versal</a:t>
            </a:r>
            <a:r>
              <a:rPr lang="en-US" dirty="0"/>
              <a:t> ACAP VCK 190</a:t>
            </a:r>
            <a:endParaRPr lang="en-1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E7786B-E084-410D-BAC9-989F7854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15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96A24-3CA6-4757-A678-502C41697E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dirty="0"/>
              <a:t>ACAP first experience and </a:t>
            </a:r>
            <a:r>
              <a:rPr lang="en-US" dirty="0" err="1"/>
              <a:t>Vitis</a:t>
            </a:r>
            <a:r>
              <a:rPr lang="en-US" dirty="0"/>
              <a:t> AI toolchain | Gianluca Martino, 08.09.2022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8E7462-D726-468E-8EEE-6F4A3570E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734" y="1672728"/>
            <a:ext cx="8326902" cy="4684917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299FBD4-4657-4505-B760-06A130DCA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575160"/>
            <a:ext cx="5334000" cy="4762500"/>
          </a:xfr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D6658D-17F4-4A06-997A-1792E31D01F0}"/>
              </a:ext>
            </a:extLst>
          </p:cNvPr>
          <p:cNvCxnSpPr>
            <a:cxnSpLocks/>
          </p:cNvCxnSpPr>
          <p:nvPr/>
        </p:nvCxnSpPr>
        <p:spPr>
          <a:xfrm flipH="1">
            <a:off x="2927648" y="2956410"/>
            <a:ext cx="4032448" cy="616606"/>
          </a:xfrm>
          <a:prstGeom prst="straightConnector1">
            <a:avLst/>
          </a:prstGeom>
          <a:ln w="38100">
            <a:solidFill>
              <a:srgbClr val="E35D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33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14146-59EE-4BA6-9582-2749A0469B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E7786B-E084-410D-BAC9-989F7854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en-15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96A24-3CA6-4757-A678-502C41697E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dirty="0"/>
              <a:t>ACAP first experience and </a:t>
            </a:r>
            <a:r>
              <a:rPr lang="en-US" dirty="0" err="1"/>
              <a:t>Vitis</a:t>
            </a:r>
            <a:r>
              <a:rPr lang="en-US" dirty="0"/>
              <a:t> AI toolchain | Gianluca Martino, 08.09.2022</a:t>
            </a:r>
          </a:p>
        </p:txBody>
      </p:sp>
      <p:pic>
        <p:nvPicPr>
          <p:cNvPr id="11" name="Picture 5224">
            <a:extLst>
              <a:ext uri="{FF2B5EF4-FFF2-40B4-BE49-F238E27FC236}">
                <a16:creationId xmlns:a16="http://schemas.microsoft.com/office/drawing/2014/main" id="{DC5C52E3-5752-44AB-9849-8559C5BCC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3337602"/>
            <a:ext cx="4999711" cy="280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23">
            <a:extLst>
              <a:ext uri="{FF2B5EF4-FFF2-40B4-BE49-F238E27FC236}">
                <a16:creationId xmlns:a16="http://schemas.microsoft.com/office/drawing/2014/main" id="{C8FDE1FF-E00D-4EDA-827C-D01A21727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3142335"/>
            <a:ext cx="4999711" cy="309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7773196-EA60-4410-AFBC-DCB097384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042948"/>
              </p:ext>
            </p:extLst>
          </p:nvPr>
        </p:nvGraphicFramePr>
        <p:xfrm>
          <a:off x="4416581" y="851420"/>
          <a:ext cx="6719979" cy="178549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103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8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6373">
                <a:tc rowSpan="2"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Configurations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83127" marR="83127" marT="41564" marB="41564"/>
                </a:tc>
                <a:tc gridSpan="4"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Device Latency (</a:t>
                      </a:r>
                      <a:r>
                        <a:rPr lang="en-US" sz="1500" u="none" strike="noStrike" kern="1200" cap="none" dirty="0" err="1">
                          <a:ln>
                            <a:noFill/>
                          </a:ln>
                        </a:rPr>
                        <a:t>ms</a:t>
                      </a: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)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83127" marR="83127" marT="41564" marB="41564"/>
                </a:tc>
                <a:tc hMerge="1"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endParaRPr lang="en-US" sz="2000" b="1" i="0" u="none" strike="noStrike" kern="1200" cap="none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endParaRPr lang="en-US" sz="20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endParaRPr lang="en-US" sz="20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373">
                <a:tc vMerge="1"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2000" b="1" i="0" u="none" strike="noStrike" kern="1200" cap="none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CPU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75567" marR="75567" marT="34356" marB="34356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GPU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75567" marR="75567" marT="34356" marB="34356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B4096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75567" marR="75567" marT="34356" marB="34356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C32B3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75567" marR="75567" marT="34356" marB="34356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373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Partial Support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75567" marR="75567" marT="34356" marB="34356"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51.40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75567" marR="75567" marT="34356" marB="34356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55.68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75567" marR="75567" marT="34356" marB="34356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53.04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75567" marR="75567" marT="34356" marB="34356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24.01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75567" marR="75567" marT="34356" marB="34356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373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Full Support 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75567" marR="75567" marT="34356" marB="34356"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50.8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75567" marR="75567" marT="34356" marB="34356"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54.30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75567" marR="75567" marT="34356" marB="34356"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4.60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75567" marR="75567" marT="34356" marB="34356"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/>
                      </a:pPr>
                      <a:r>
                        <a:rPr lang="en-US" sz="1500" u="none" strike="noStrike" kern="1200" cap="none" dirty="0">
                          <a:ln>
                            <a:noFill/>
                          </a:ln>
                        </a:rPr>
                        <a:t>2.98</a:t>
                      </a:r>
                      <a:endParaRPr lang="en-US" sz="1500" b="1" i="0" u="none" strike="noStrike" kern="1200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 pitchFamily="18"/>
                        <a:ea typeface="DejaVu Sans" pitchFamily="2"/>
                        <a:cs typeface="DejaVu Sans" pitchFamily="2"/>
                      </a:endParaRPr>
                    </a:p>
                  </a:txBody>
                  <a:tcPr marL="75567" marR="75567" marT="34356" marB="343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C696F7-C4C4-4276-ADD5-D8A2755B1A78}"/>
              </a:ext>
            </a:extLst>
          </p:cNvPr>
          <p:cNvCxnSpPr>
            <a:cxnSpLocks/>
          </p:cNvCxnSpPr>
          <p:nvPr/>
        </p:nvCxnSpPr>
        <p:spPr>
          <a:xfrm>
            <a:off x="6096000" y="2475789"/>
            <a:ext cx="1680570" cy="80919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A1B512-17BA-4C33-8E9A-46430B328185}"/>
              </a:ext>
            </a:extLst>
          </p:cNvPr>
          <p:cNvCxnSpPr>
            <a:cxnSpLocks/>
          </p:cNvCxnSpPr>
          <p:nvPr/>
        </p:nvCxnSpPr>
        <p:spPr>
          <a:xfrm flipH="1">
            <a:off x="3769129" y="2060848"/>
            <a:ext cx="1102735" cy="103563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884498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293</Words>
  <Application>Microsoft Office PowerPoint</Application>
  <PresentationFormat>Widescreen</PresentationFormat>
  <Paragraphs>76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DejaVu Sans</vt:lpstr>
      <vt:lpstr>Liberation Sans</vt:lpstr>
      <vt:lpstr>DESY</vt:lpstr>
      <vt:lpstr>Adaptive Computing Accelerator Platform (ACAP) first experience and Vitis AI toolchain.</vt:lpstr>
      <vt:lpstr>Motivation</vt:lpstr>
      <vt:lpstr>Motivation</vt:lpstr>
      <vt:lpstr>Motivation</vt:lpstr>
      <vt:lpstr>Motivation</vt:lpstr>
      <vt:lpstr>Motivation</vt:lpstr>
      <vt:lpstr>Introduction </vt:lpstr>
      <vt:lpstr>Introduction</vt:lpstr>
      <vt:lpstr>Results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Microsoft Office-Anwender</dc:creator>
  <cp:lastModifiedBy>Gianluca</cp:lastModifiedBy>
  <cp:revision>733</cp:revision>
  <dcterms:created xsi:type="dcterms:W3CDTF">2018-01-19T12:33:44Z</dcterms:created>
  <dcterms:modified xsi:type="dcterms:W3CDTF">2022-09-07T20:52:54Z</dcterms:modified>
</cp:coreProperties>
</file>