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7" r:id="rId2"/>
    <p:sldId id="314" r:id="rId3"/>
    <p:sldId id="323" r:id="rId4"/>
    <p:sldId id="32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FF"/>
    <a:srgbClr val="3283BA"/>
    <a:srgbClr val="009500"/>
    <a:srgbClr val="134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1" autoAdjust="0"/>
    <p:restoredTop sz="96931" autoAdjust="0"/>
  </p:normalViewPr>
  <p:slideViewPr>
    <p:cSldViewPr showGuides="1">
      <p:cViewPr varScale="1">
        <p:scale>
          <a:sx n="71" d="100"/>
          <a:sy n="71" d="100"/>
        </p:scale>
        <p:origin x="78" y="510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23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2022-09-08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2022-09-08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Global Longitudinal Feedbacks at FLASH and EuXFEL | M.K.Czwalinna, 29.06. - 01.07.2022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Global Longitudinal Feedbacks at FLASH and EuXFEL | M.K.Czwalinna, 29.06. - 01.07.2022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Ocean wave impacting arrival time stability at </a:t>
            </a:r>
            <a:r>
              <a:rPr lang="en-US" sz="3600" b="0" dirty="0" err="1"/>
              <a:t>EuXFEL</a:t>
            </a:r>
            <a:r>
              <a:rPr lang="en-US" b="0" dirty="0">
                <a:solidFill>
                  <a:srgbClr val="FFC000"/>
                </a:solidFill>
              </a:rPr>
              <a:t>.</a:t>
            </a:r>
            <a:br>
              <a:rPr lang="en-US" b="0" dirty="0"/>
            </a:br>
            <a:endParaRPr lang="en-US" sz="4800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1579" y="3789040"/>
            <a:ext cx="11376025" cy="1525787"/>
          </a:xfrm>
        </p:spPr>
        <p:txBody>
          <a:bodyPr/>
          <a:lstStyle/>
          <a:p>
            <a:r>
              <a:rPr lang="en-US" dirty="0"/>
              <a:t>10th MT ARD ST3 Meeting</a:t>
            </a:r>
          </a:p>
          <a:p>
            <a:endParaRPr lang="en-US" dirty="0"/>
          </a:p>
          <a:p>
            <a:r>
              <a:rPr lang="en-US" noProof="0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4312803"/>
            <a:ext cx="11369549" cy="134844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M.K. Czwalinna*, J. Kral, B. Lautenschlager, J. Müller, H. Schlarb, S. Schulz, M. Schütte, B. Steffen,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Deutsches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Elektronen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-Synchrotron DESY, Germany</a:t>
            </a:r>
          </a:p>
          <a:p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 7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9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2022, Berlin</a:t>
            </a:r>
          </a:p>
        </p:txBody>
      </p:sp>
      <p:pic>
        <p:nvPicPr>
          <p:cNvPr id="6" name="Picture 2" descr="C:\Users\mbock\Desktop\xfel-logo.png">
            <a:extLst>
              <a:ext uri="{FF2B5EF4-FFF2-40B4-BE49-F238E27FC236}">
                <a16:creationId xmlns:a16="http://schemas.microsoft.com/office/drawing/2014/main" id="{ABF8C620-7CE0-4477-A799-E65ADEB1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5661248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BBE653-066B-49F8-B061-FF21CCF8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0" y="1421428"/>
            <a:ext cx="7562850" cy="4133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0CD107-EF6C-4E74-9841-7ED073E4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Geographical location of </a:t>
            </a:r>
            <a:r>
              <a:rPr lang="en-US" b="0" dirty="0" err="1"/>
              <a:t>EuXFEL</a:t>
            </a:r>
            <a:endParaRPr lang="en-US" b="0" dirty="0"/>
          </a:p>
        </p:txBody>
      </p:sp>
      <p:sp>
        <p:nvSpPr>
          <p:cNvPr id="91" name="Fußzeilenplatzhalter 3">
            <a:extLst>
              <a:ext uri="{FF2B5EF4-FFF2-40B4-BE49-F238E27FC236}">
                <a16:creationId xmlns:a16="http://schemas.microsoft.com/office/drawing/2014/main" id="{D6ED67B7-6D76-415D-AB05-752DBCAD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/>
              <a:t>Ocean wave impacting arrival time stability at </a:t>
            </a:r>
            <a:r>
              <a:rPr lang="en-US" noProof="0" dirty="0" err="1"/>
              <a:t>EuXFEL</a:t>
            </a:r>
            <a:r>
              <a:rPr lang="en-US" noProof="0" dirty="0"/>
              <a:t> | </a:t>
            </a:r>
            <a:r>
              <a:rPr lang="en-US" noProof="0" dirty="0" err="1"/>
              <a:t>M.K.Czwalinna</a:t>
            </a:r>
            <a:r>
              <a:rPr lang="en-US" noProof="0" dirty="0"/>
              <a:t>, 07.-09.09.2022, ARD-ST3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D45BC-F77A-4873-9A52-35977916CD74}"/>
              </a:ext>
            </a:extLst>
          </p:cNvPr>
          <p:cNvCxnSpPr>
            <a:cxnSpLocks/>
          </p:cNvCxnSpPr>
          <p:nvPr/>
        </p:nvCxnSpPr>
        <p:spPr>
          <a:xfrm flipV="1">
            <a:off x="6370988" y="4279156"/>
            <a:ext cx="2520280" cy="5416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3142D3-B011-4EE2-866A-4D2A7DCD83ED}"/>
              </a:ext>
            </a:extLst>
          </p:cNvPr>
          <p:cNvCxnSpPr>
            <a:cxnSpLocks/>
          </p:cNvCxnSpPr>
          <p:nvPr/>
        </p:nvCxnSpPr>
        <p:spPr>
          <a:xfrm>
            <a:off x="6370988" y="4820780"/>
            <a:ext cx="2437494" cy="11285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69223C-705B-4EA1-A9E5-D0F5AC07C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82" y="4279156"/>
            <a:ext cx="2904142" cy="167012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56F498-17CD-4723-AE92-D5E7FC0A9623}"/>
              </a:ext>
            </a:extLst>
          </p:cNvPr>
          <p:cNvCxnSpPr>
            <a:cxnSpLocks/>
          </p:cNvCxnSpPr>
          <p:nvPr/>
        </p:nvCxnSpPr>
        <p:spPr>
          <a:xfrm>
            <a:off x="9035284" y="4604756"/>
            <a:ext cx="2520280" cy="950522"/>
          </a:xfrm>
          <a:prstGeom prst="line">
            <a:avLst/>
          </a:prstGeom>
          <a:ln w="952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3FEADCA-63F5-4FC5-BE1D-86F0C36A18CA}"/>
              </a:ext>
            </a:extLst>
          </p:cNvPr>
          <p:cNvSpPr txBox="1"/>
          <p:nvPr/>
        </p:nvSpPr>
        <p:spPr>
          <a:xfrm>
            <a:off x="10187412" y="46767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3.5km</a:t>
            </a:r>
          </a:p>
        </p:txBody>
      </p:sp>
    </p:spTree>
    <p:extLst>
      <p:ext uri="{BB962C8B-B14F-4D97-AF65-F5344CB8AC3E}">
        <p14:creationId xmlns:p14="http://schemas.microsoft.com/office/powerpoint/2010/main" val="345896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D107-EF6C-4E74-9841-7ED073E4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Observation : oscillations in arrival time </a:t>
            </a:r>
          </a:p>
        </p:txBody>
      </p:sp>
      <p:sp>
        <p:nvSpPr>
          <p:cNvPr id="91" name="Fußzeilenplatzhalter 3">
            <a:extLst>
              <a:ext uri="{FF2B5EF4-FFF2-40B4-BE49-F238E27FC236}">
                <a16:creationId xmlns:a16="http://schemas.microsoft.com/office/drawing/2014/main" id="{D6ED67B7-6D76-415D-AB05-752DBCAD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/>
              <a:t>Ocean wave impacting arrival time stability at </a:t>
            </a:r>
            <a:r>
              <a:rPr lang="en-US" noProof="0" dirty="0" err="1"/>
              <a:t>EuXFEL</a:t>
            </a:r>
            <a:r>
              <a:rPr lang="en-US" noProof="0" dirty="0"/>
              <a:t> | </a:t>
            </a:r>
            <a:r>
              <a:rPr lang="en-US" noProof="0" dirty="0" err="1"/>
              <a:t>M.K.Czwalinna</a:t>
            </a:r>
            <a:r>
              <a:rPr lang="en-US" noProof="0" dirty="0"/>
              <a:t>, 07.-09.09.2022, ARD-ST3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0031C-962E-4693-96C8-A69639A9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12" y="3470665"/>
            <a:ext cx="6658744" cy="2647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6DD848-D5D2-43BD-9532-5EE0C57F7D40}"/>
              </a:ext>
            </a:extLst>
          </p:cNvPr>
          <p:cNvSpPr/>
          <p:nvPr/>
        </p:nvSpPr>
        <p:spPr>
          <a:xfrm>
            <a:off x="6959222" y="604003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Romain Letrun, Tokushi Sato, Henry Kirkwood, Jayanath Koliyadu</a:t>
            </a:r>
            <a:br>
              <a:rPr lang="en-US" sz="1200" dirty="0"/>
            </a:br>
            <a:r>
              <a:rPr lang="en-US" sz="1200" dirty="0">
                <a:latin typeface="Arial" panose="020B0604020202020204" pitchFamily="34" charset="0"/>
              </a:rPr>
              <a:t>SPB/SFX Instrument, European XFEL</a:t>
            </a:r>
            <a:br>
              <a:rPr lang="en-US" sz="1200" dirty="0"/>
            </a:br>
            <a:r>
              <a:rPr lang="en-US" sz="1200" b="1" dirty="0"/>
              <a:t>Oct.2020 – Mar. </a:t>
            </a:r>
            <a:r>
              <a:rPr lang="en-US" sz="1200" b="1" dirty="0">
                <a:latin typeface="Arial" panose="020B0604020202020204" pitchFamily="34" charset="0"/>
              </a:rPr>
              <a:t>2021</a:t>
            </a:r>
            <a:endParaRPr lang="en-US" sz="1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9D191A-9A05-4531-A627-A150998FFE8C}"/>
              </a:ext>
            </a:extLst>
          </p:cNvPr>
          <p:cNvGrpSpPr>
            <a:grpSpLocks noChangeAspect="1"/>
          </p:cNvGrpSpPr>
          <p:nvPr/>
        </p:nvGrpSpPr>
        <p:grpSpPr>
          <a:xfrm>
            <a:off x="60330" y="855578"/>
            <a:ext cx="11398592" cy="3189307"/>
            <a:chOff x="-305425" y="1479701"/>
            <a:chExt cx="11873538" cy="332219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9960FD-E3E0-414C-93FF-F95A1A1D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507" y="1811076"/>
              <a:ext cx="10300606" cy="1899225"/>
            </a:xfrm>
            <a:prstGeom prst="rect">
              <a:avLst/>
            </a:prstGeom>
          </p:spPr>
        </p:pic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48AE8B4B-2FE2-4BED-A956-BB2D5EB7616F}"/>
                </a:ext>
              </a:extLst>
            </p:cNvPr>
            <p:cNvCxnSpPr>
              <a:cxnSpLocks/>
              <a:stCxn id="32" idx="3"/>
              <a:endCxn id="29" idx="1"/>
            </p:cNvCxnSpPr>
            <p:nvPr/>
          </p:nvCxnSpPr>
          <p:spPr>
            <a:xfrm>
              <a:off x="922140" y="2421732"/>
              <a:ext cx="349161" cy="30273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322B20-68AE-46E4-8680-75F757D7B9F2}"/>
                </a:ext>
              </a:extLst>
            </p:cNvPr>
            <p:cNvSpPr/>
            <p:nvPr/>
          </p:nvSpPr>
          <p:spPr>
            <a:xfrm>
              <a:off x="1162668" y="2894321"/>
              <a:ext cx="363033" cy="129120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RF</a:t>
              </a:r>
              <a:endParaRPr lang="de-DE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E7953C-0B4E-4DCA-8660-F2E5E3B0E8C6}"/>
                </a:ext>
              </a:extLst>
            </p:cNvPr>
            <p:cNvSpPr/>
            <p:nvPr/>
          </p:nvSpPr>
          <p:spPr>
            <a:xfrm>
              <a:off x="3307897" y="2542332"/>
              <a:ext cx="363033" cy="129120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RF</a:t>
              </a:r>
              <a:endParaRPr lang="de-DE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C2C00A-FBD9-4B62-854D-EFB3625621F1}"/>
                </a:ext>
              </a:extLst>
            </p:cNvPr>
            <p:cNvSpPr/>
            <p:nvPr/>
          </p:nvSpPr>
          <p:spPr>
            <a:xfrm>
              <a:off x="4650670" y="2551857"/>
              <a:ext cx="363033" cy="129120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RF</a:t>
              </a:r>
              <a:endParaRPr lang="de-DE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E19D27-7861-4D80-A4BC-6BBB76CCC769}"/>
                </a:ext>
              </a:extLst>
            </p:cNvPr>
            <p:cNvSpPr/>
            <p:nvPr/>
          </p:nvSpPr>
          <p:spPr>
            <a:xfrm>
              <a:off x="5993443" y="2562568"/>
              <a:ext cx="363033" cy="129120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RF</a:t>
              </a:r>
              <a:endParaRPr lang="de-DE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F54B0F-3E21-4011-A839-0041888EC28C}"/>
                </a:ext>
              </a:extLst>
            </p:cNvPr>
            <p:cNvSpPr/>
            <p:nvPr/>
          </p:nvSpPr>
          <p:spPr>
            <a:xfrm>
              <a:off x="1733900" y="2742528"/>
              <a:ext cx="363033" cy="129120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RF</a:t>
              </a:r>
              <a:endParaRPr lang="de-DE" sz="10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542A285C-E8F1-4D21-B04A-996AA6B68903}"/>
                </a:ext>
              </a:extLst>
            </p:cNvPr>
            <p:cNvCxnSpPr>
              <a:cxnSpLocks/>
              <a:stCxn id="32" idx="3"/>
              <a:endCxn id="19" idx="1"/>
            </p:cNvCxnSpPr>
            <p:nvPr/>
          </p:nvCxnSpPr>
          <p:spPr>
            <a:xfrm>
              <a:off x="922140" y="2421732"/>
              <a:ext cx="240528" cy="53714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7950B8A4-338B-429C-98FF-59DE755C6CA1}"/>
                </a:ext>
              </a:extLst>
            </p:cNvPr>
            <p:cNvCxnSpPr>
              <a:cxnSpLocks/>
              <a:stCxn id="32" idx="3"/>
              <a:endCxn id="23" idx="0"/>
            </p:cNvCxnSpPr>
            <p:nvPr/>
          </p:nvCxnSpPr>
          <p:spPr>
            <a:xfrm>
              <a:off x="922140" y="2421732"/>
              <a:ext cx="993277" cy="320796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1A37ADEC-ACF5-4A13-8D6D-13F96DD7FEB7}"/>
                </a:ext>
              </a:extLst>
            </p:cNvPr>
            <p:cNvCxnSpPr>
              <a:cxnSpLocks/>
              <a:stCxn id="32" idx="3"/>
              <a:endCxn id="20" idx="0"/>
            </p:cNvCxnSpPr>
            <p:nvPr/>
          </p:nvCxnSpPr>
          <p:spPr>
            <a:xfrm>
              <a:off x="922140" y="2421732"/>
              <a:ext cx="2567274" cy="120600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DB3E92BB-5397-4255-86B3-2C6771D43497}"/>
                </a:ext>
              </a:extLst>
            </p:cNvPr>
            <p:cNvCxnSpPr>
              <a:cxnSpLocks/>
              <a:stCxn id="32" idx="3"/>
              <a:endCxn id="21" idx="0"/>
            </p:cNvCxnSpPr>
            <p:nvPr/>
          </p:nvCxnSpPr>
          <p:spPr>
            <a:xfrm>
              <a:off x="922140" y="2421732"/>
              <a:ext cx="3910047" cy="130125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521D2B58-8D50-4366-BA24-1ECDDD17FAC1}"/>
                </a:ext>
              </a:extLst>
            </p:cNvPr>
            <p:cNvCxnSpPr>
              <a:cxnSpLocks/>
              <a:stCxn id="32" idx="3"/>
              <a:endCxn id="22" idx="0"/>
            </p:cNvCxnSpPr>
            <p:nvPr/>
          </p:nvCxnSpPr>
          <p:spPr>
            <a:xfrm>
              <a:off x="922140" y="2421732"/>
              <a:ext cx="5252820" cy="140836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6B7161-CF6E-42D1-A897-E64BDC1F7B31}"/>
                </a:ext>
              </a:extLst>
            </p:cNvPr>
            <p:cNvSpPr/>
            <p:nvPr/>
          </p:nvSpPr>
          <p:spPr>
            <a:xfrm>
              <a:off x="1271301" y="2663945"/>
              <a:ext cx="122023" cy="121046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0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C69CF112-9A0D-451F-83B3-BFC2E34E8A4D}"/>
                </a:ext>
              </a:extLst>
            </p:cNvPr>
            <p:cNvCxnSpPr>
              <a:cxnSpLocks/>
              <a:stCxn id="32" idx="3"/>
              <a:endCxn id="31" idx="1"/>
            </p:cNvCxnSpPr>
            <p:nvPr/>
          </p:nvCxnSpPr>
          <p:spPr>
            <a:xfrm flipV="1">
              <a:off x="922140" y="2087843"/>
              <a:ext cx="284353" cy="33388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43197FC-0784-4BB6-BB5C-B6CEB5A470AA}"/>
                </a:ext>
              </a:extLst>
            </p:cNvPr>
            <p:cNvSpPr/>
            <p:nvPr/>
          </p:nvSpPr>
          <p:spPr>
            <a:xfrm>
              <a:off x="1206493" y="2027320"/>
              <a:ext cx="122023" cy="121046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F37D98-CA9A-44D6-B877-B197D6058234}"/>
                </a:ext>
              </a:extLst>
            </p:cNvPr>
            <p:cNvSpPr/>
            <p:nvPr/>
          </p:nvSpPr>
          <p:spPr>
            <a:xfrm>
              <a:off x="488281" y="2324100"/>
              <a:ext cx="433859" cy="195263"/>
            </a:xfrm>
            <a:prstGeom prst="rect">
              <a:avLst/>
            </a:prstGeom>
            <a:solidFill>
              <a:srgbClr val="0070C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MO</a:t>
              </a:r>
              <a:endParaRPr lang="de-DE" sz="1000" dirty="0" err="1">
                <a:solidFill>
                  <a:schemeClr val="bg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60681BD-DD2F-4123-8C7A-9626117A3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281" y="2524372"/>
              <a:ext cx="433859" cy="43088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62020A-08CE-45A9-ADAA-C01D80D8795D}"/>
                </a:ext>
              </a:extLst>
            </p:cNvPr>
            <p:cNvSpPr txBox="1"/>
            <p:nvPr/>
          </p:nvSpPr>
          <p:spPr>
            <a:xfrm>
              <a:off x="-305425" y="1985843"/>
              <a:ext cx="1336607" cy="31529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0" i="1" dirty="0">
                  <a:solidFill>
                    <a:schemeClr val="tx1"/>
                  </a:solidFill>
                </a:rPr>
                <a:t>Main RF Clock</a:t>
              </a:r>
              <a:endParaRPr lang="de-DE" sz="1400" b="0" i="1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D45181-C603-41DB-89E9-01F23B6A0EC2}"/>
                </a:ext>
              </a:extLst>
            </p:cNvPr>
            <p:cNvSpPr txBox="1"/>
            <p:nvPr/>
          </p:nvSpPr>
          <p:spPr>
            <a:xfrm>
              <a:off x="506123" y="1574340"/>
              <a:ext cx="1479377" cy="34365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i="1" dirty="0"/>
                <a:t>Main Optical</a:t>
              </a:r>
              <a:r>
                <a:rPr lang="en-US" sz="1400" b="0" i="1" dirty="0">
                  <a:solidFill>
                    <a:schemeClr val="tx1"/>
                  </a:solidFill>
                </a:rPr>
                <a:t> Clock</a:t>
              </a:r>
              <a:endParaRPr lang="de-DE" sz="1400" b="0" i="1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0A7038-E4FA-418F-91B7-65362D1CF3B4}"/>
                </a:ext>
              </a:extLst>
            </p:cNvPr>
            <p:cNvSpPr txBox="1"/>
            <p:nvPr/>
          </p:nvSpPr>
          <p:spPr>
            <a:xfrm>
              <a:off x="9498789" y="4418896"/>
              <a:ext cx="1966892" cy="382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400" i="1" dirty="0"/>
                <a:t>X-ray Photon </a:t>
              </a:r>
              <a:br>
                <a:rPr lang="en-US" sz="1400" i="1" dirty="0"/>
              </a:br>
              <a:r>
                <a:rPr lang="en-US" sz="1400" i="1" dirty="0"/>
                <a:t>Arrival Monitor (PAM)</a:t>
              </a:r>
              <a:endParaRPr lang="de-DE" sz="1400" b="0" i="1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722DAF-49CE-46FA-B1D4-EDCECD13DD3A}"/>
                </a:ext>
              </a:extLst>
            </p:cNvPr>
            <p:cNvSpPr txBox="1"/>
            <p:nvPr/>
          </p:nvSpPr>
          <p:spPr>
            <a:xfrm>
              <a:off x="5981733" y="1479701"/>
              <a:ext cx="1650185" cy="2994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0" i="1" dirty="0">
                  <a:solidFill>
                    <a:schemeClr val="tx1"/>
                  </a:solidFill>
                </a:rPr>
                <a:t>Stabilized fiber links</a:t>
              </a:r>
              <a:endParaRPr lang="de-DE" sz="1400" b="0" i="1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AEDF89-5868-430D-996D-60F4B9D839A4}"/>
                </a:ext>
              </a:extLst>
            </p:cNvPr>
            <p:cNvSpPr txBox="1"/>
            <p:nvPr/>
          </p:nvSpPr>
          <p:spPr>
            <a:xfrm>
              <a:off x="9657143" y="1559663"/>
              <a:ext cx="1650185" cy="2994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0" i="1" dirty="0">
                  <a:solidFill>
                    <a:schemeClr val="tx1"/>
                  </a:solidFill>
                </a:rPr>
                <a:t>Remote clocks</a:t>
              </a:r>
              <a:endParaRPr lang="de-DE" sz="1400" b="0" i="1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8625A4-72F7-42B8-A019-0C5038D7E347}"/>
                </a:ext>
              </a:extLst>
            </p:cNvPr>
            <p:cNvSpPr txBox="1"/>
            <p:nvPr/>
          </p:nvSpPr>
          <p:spPr>
            <a:xfrm>
              <a:off x="5794177" y="3860315"/>
              <a:ext cx="1966892" cy="47742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i="1" dirty="0"/>
                <a:t>e-Bunch Arrival </a:t>
              </a:r>
              <a:br>
                <a:rPr lang="en-US" sz="1400" i="1" dirty="0"/>
              </a:br>
              <a:r>
                <a:rPr lang="en-US" sz="1400" i="1" dirty="0"/>
                <a:t>Monitors (BAM)</a:t>
              </a:r>
              <a:endParaRPr lang="de-DE" sz="1400" b="0" i="1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C2CEF5-4402-447E-88F1-9C42444EF38A}"/>
              </a:ext>
            </a:extLst>
          </p:cNvPr>
          <p:cNvCxnSpPr>
            <a:cxnSpLocks/>
          </p:cNvCxnSpPr>
          <p:nvPr/>
        </p:nvCxnSpPr>
        <p:spPr>
          <a:xfrm>
            <a:off x="5951984" y="2213613"/>
            <a:ext cx="284600" cy="256955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B5BAA82-E895-41CF-8644-4AE0F33850AB}"/>
              </a:ext>
            </a:extLst>
          </p:cNvPr>
          <p:cNvCxnSpPr>
            <a:cxnSpLocks/>
          </p:cNvCxnSpPr>
          <p:nvPr/>
        </p:nvCxnSpPr>
        <p:spPr>
          <a:xfrm>
            <a:off x="7536511" y="2512541"/>
            <a:ext cx="124282" cy="209862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5601CF-8C67-4738-8A12-94B0E9641CD3}"/>
              </a:ext>
            </a:extLst>
          </p:cNvPr>
          <p:cNvCxnSpPr>
            <a:cxnSpLocks/>
          </p:cNvCxnSpPr>
          <p:nvPr/>
        </p:nvCxnSpPr>
        <p:spPr>
          <a:xfrm flipH="1">
            <a:off x="7804162" y="2831179"/>
            <a:ext cx="3150356" cy="173311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C178639-06CA-4556-8763-08234C897AB8}"/>
              </a:ext>
            </a:extLst>
          </p:cNvPr>
          <p:cNvSpPr txBox="1"/>
          <p:nvPr/>
        </p:nvSpPr>
        <p:spPr>
          <a:xfrm>
            <a:off x="6553153" y="270816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1500m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A2EF7AC-1CDE-4CC8-B960-C439173F9BC0}"/>
              </a:ext>
            </a:extLst>
          </p:cNvPr>
          <p:cNvCxnSpPr/>
          <p:nvPr/>
        </p:nvCxnSpPr>
        <p:spPr>
          <a:xfrm>
            <a:off x="6034942" y="2984008"/>
            <a:ext cx="1501569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63A2789-067A-4EC3-A5B1-6E948FCCBE52}"/>
              </a:ext>
            </a:extLst>
          </p:cNvPr>
          <p:cNvCxnSpPr>
            <a:cxnSpLocks/>
          </p:cNvCxnSpPr>
          <p:nvPr/>
        </p:nvCxnSpPr>
        <p:spPr>
          <a:xfrm flipV="1">
            <a:off x="7611965" y="2984008"/>
            <a:ext cx="3175685" cy="12946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EA6CA91-6B0F-4420-83A7-8251E2D54AD5}"/>
              </a:ext>
            </a:extLst>
          </p:cNvPr>
          <p:cNvSpPr txBox="1"/>
          <p:nvPr/>
        </p:nvSpPr>
        <p:spPr>
          <a:xfrm>
            <a:off x="8719250" y="2691690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~1500m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D8DA2E-C2B1-4166-A819-0D457CDE4CDE}"/>
              </a:ext>
            </a:extLst>
          </p:cNvPr>
          <p:cNvSpPr txBox="1"/>
          <p:nvPr/>
        </p:nvSpPr>
        <p:spPr>
          <a:xfrm>
            <a:off x="571341" y="6065137"/>
            <a:ext cx="6387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600" b="1" dirty="0"/>
              <a:t>Origin of oscillations in BAM and PAM signal (~0.2Hz) ??</a:t>
            </a:r>
          </a:p>
        </p:txBody>
      </p:sp>
    </p:spTree>
    <p:extLst>
      <p:ext uri="{BB962C8B-B14F-4D97-AF65-F5344CB8AC3E}">
        <p14:creationId xmlns:p14="http://schemas.microsoft.com/office/powerpoint/2010/main" val="406620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D107-EF6C-4E74-9841-7ED073E4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ym typeface="Wingdings" panose="05000000000000000000" pitchFamily="2" charset="2"/>
              </a:rPr>
              <a:t> Insights from s</a:t>
            </a:r>
            <a:r>
              <a:rPr lang="en-US" b="0" dirty="0"/>
              <a:t>eismic network</a:t>
            </a:r>
          </a:p>
        </p:txBody>
      </p:sp>
      <p:sp>
        <p:nvSpPr>
          <p:cNvPr id="91" name="Fußzeilenplatzhalter 3">
            <a:extLst>
              <a:ext uri="{FF2B5EF4-FFF2-40B4-BE49-F238E27FC236}">
                <a16:creationId xmlns:a16="http://schemas.microsoft.com/office/drawing/2014/main" id="{D6ED67B7-6D76-415D-AB05-752DBCAD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/>
              <a:t>Ocean wave impacting arrival time stability at </a:t>
            </a:r>
            <a:r>
              <a:rPr lang="en-US" noProof="0" dirty="0" err="1"/>
              <a:t>EuXFEL</a:t>
            </a:r>
            <a:r>
              <a:rPr lang="en-US" noProof="0" dirty="0"/>
              <a:t> | </a:t>
            </a:r>
            <a:r>
              <a:rPr lang="en-US" noProof="0" dirty="0" err="1"/>
              <a:t>M.K.Czwalinna</a:t>
            </a:r>
            <a:r>
              <a:rPr lang="en-US" noProof="0" dirty="0"/>
              <a:t>, 07.-09.09.2022, ARD-ST3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B9421-3B6D-4AD5-AA6E-A1D61099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3899">
            <a:off x="7774527" y="544938"/>
            <a:ext cx="4233281" cy="18224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43592-B917-4121-88AB-7352DB55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2" y="2629892"/>
            <a:ext cx="4707214" cy="3396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AD9AB-776B-48A7-A0E4-A04C75203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825234"/>
            <a:ext cx="4952042" cy="297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9191C-0D40-4154-9E4A-31B4D760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30123"/>
            <a:ext cx="5273890" cy="36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570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Arrival time stabilisation at XFEL and FLASH</Template>
  <TotalTime>0</TotalTime>
  <Words>213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Wingdings</vt:lpstr>
      <vt:lpstr>DESY</vt:lpstr>
      <vt:lpstr>Ocean wave impacting arrival time stability at EuXFEL. </vt:lpstr>
      <vt:lpstr>Geographical location of EuXFEL</vt:lpstr>
      <vt:lpstr>Observation : oscillations in arrival time </vt:lpstr>
      <vt:lpstr> Insights from seismic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Arrival time stabilization at FLASH and EuXFEL</dc:title>
  <dc:creator>Lautenschlager, Bjoern</dc:creator>
  <cp:lastModifiedBy>Czwalinna, Marie Kristin</cp:lastModifiedBy>
  <cp:revision>249</cp:revision>
  <dcterms:created xsi:type="dcterms:W3CDTF">2022-03-28T11:39:31Z</dcterms:created>
  <dcterms:modified xsi:type="dcterms:W3CDTF">2022-09-08T13:19:37Z</dcterms:modified>
</cp:coreProperties>
</file>