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1067" r:id="rId5"/>
    <p:sldId id="1083" r:id="rId6"/>
    <p:sldId id="1079" r:id="rId7"/>
    <p:sldId id="340" r:id="rId8"/>
    <p:sldId id="1072" r:id="rId9"/>
    <p:sldId id="1080" r:id="rId10"/>
    <p:sldId id="1085" r:id="rId11"/>
    <p:sldId id="1061" r:id="rId12"/>
    <p:sldId id="1086" r:id="rId13"/>
    <p:sldId id="1088" r:id="rId14"/>
    <p:sldId id="1089" r:id="rId15"/>
    <p:sldId id="1078" r:id="rId16"/>
    <p:sldId id="264" r:id="rId17"/>
    <p:sldId id="266" r:id="rId18"/>
    <p:sldId id="337" r:id="rId19"/>
    <p:sldId id="1068" r:id="rId20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296">
          <p15:clr>
            <a:srgbClr val="A4A3A4"/>
          </p15:clr>
        </p15:guide>
        <p15:guide id="4" pos="3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  <a:srgbClr val="FEB43C"/>
    <a:srgbClr val="FD8207"/>
    <a:srgbClr val="215968"/>
    <a:srgbClr val="C09200"/>
    <a:srgbClr val="0000FF"/>
    <a:srgbClr val="007E39"/>
    <a:srgbClr val="FFFFCC"/>
    <a:srgbClr val="9900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5" autoAdjust="0"/>
    <p:restoredTop sz="95692" autoAdjust="0"/>
  </p:normalViewPr>
  <p:slideViewPr>
    <p:cSldViewPr snapToGrid="0">
      <p:cViewPr varScale="1">
        <p:scale>
          <a:sx n="63" d="100"/>
          <a:sy n="63" d="100"/>
        </p:scale>
        <p:origin x="536" y="64"/>
      </p:cViewPr>
      <p:guideLst>
        <p:guide orient="horz" pos="2160"/>
        <p:guide pos="3840"/>
        <p:guide orient="horz" pos="4296"/>
        <p:guide pos="38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486" cy="496031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496" y="0"/>
            <a:ext cx="2944486" cy="496031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r">
              <a:defRPr sz="1200"/>
            </a:lvl1pPr>
          </a:lstStyle>
          <a:p>
            <a:fld id="{CCC7E6CB-7541-4A0E-86CC-B47BF2238A57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3829"/>
            <a:ext cx="2944486" cy="496031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496" y="9433829"/>
            <a:ext cx="2944486" cy="496031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r">
              <a:defRPr sz="1200"/>
            </a:lvl1pPr>
          </a:lstStyle>
          <a:p>
            <a:fld id="{C43469FE-E27B-4851-88A6-35110116461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6087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12E1A3EA-EF90-48FC-BE2F-1F321E28235C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16700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6" rIns="95571" bIns="47786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71" tIns="47786" rIns="95571" bIns="47786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73CD1ECF-CEBB-456B-9BCE-2BFE06158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930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D1ECF-CEBB-456B-9BCE-2BFE0615847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823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D1ECF-CEBB-456B-9BCE-2BFE0615847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280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D1ECF-CEBB-456B-9BCE-2BFE0615847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097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pic>
        <p:nvPicPr>
          <p:cNvPr id="7" name="Picture 2" descr="C:\Users\chahn\Desktop\LEAPS Slide\LEAPS Slide\LEAPS slide background no tx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069"/>
          <a:stretch/>
        </p:blipFill>
        <p:spPr bwMode="auto">
          <a:xfrm>
            <a:off x="1686" y="-1"/>
            <a:ext cx="15783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95617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2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685751" y="637212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9B2FE738-146D-49F4-AF37-EE8327504D7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600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63552" y="274638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063552" y="1600203"/>
            <a:ext cx="95188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pic>
        <p:nvPicPr>
          <p:cNvPr id="9" name="Picture 2" descr="C:\Users\chahn\Desktop\LEAPS Slide\LEAPS Slide\LEAPS slide background no txt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069"/>
          <a:stretch/>
        </p:blipFill>
        <p:spPr bwMode="auto">
          <a:xfrm>
            <a:off x="1686" y="-1"/>
            <a:ext cx="15783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037255" y="6309057"/>
            <a:ext cx="2844800" cy="365125"/>
          </a:xfrm>
          <a:prstGeom prst="rect">
            <a:avLst/>
          </a:prstGeom>
        </p:spPr>
        <p:txBody>
          <a:bodyPr/>
          <a:lstStyle/>
          <a:p>
            <a:fld id="{9B2FE738-146D-49F4-AF37-EE8327504D7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E2CAB35-0EC4-4AB0-A757-FECE4580B1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626" y="6218966"/>
            <a:ext cx="1148774" cy="545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62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>
    <p:push dir="u"/>
  </p:transition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sv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hyperlink" Target="https://www.femtochip.eu/" TargetMode="External"/><Relationship Id="rId5" Type="http://schemas.openxmlformats.org/officeDocument/2006/relationships/image" Target="../media/image17.svg"/><Relationship Id="rId10" Type="http://schemas.openxmlformats.org/officeDocument/2006/relationships/image" Target="../media/image22.sv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leaps-innov.e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hahn\Desktop\LEAPS Slide\LEAPS Slide\LEAPS slide background no tx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5" r="7334" b="2697"/>
          <a:stretch/>
        </p:blipFill>
        <p:spPr bwMode="auto">
          <a:xfrm>
            <a:off x="861116" y="1343"/>
            <a:ext cx="11330884" cy="686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246" y="5754818"/>
            <a:ext cx="3789452" cy="105931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696226" y="2160967"/>
            <a:ext cx="4562842" cy="241103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endParaRPr lang="en-GB" sz="25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785191" y="1371442"/>
            <a:ext cx="6895001" cy="4097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1</a:t>
            </a:r>
            <a:r>
              <a:rPr lang="en-GB" sz="4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st</a:t>
            </a:r>
            <a:r>
              <a:rPr lang="en-GB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Annual Meeting</a:t>
            </a:r>
          </a:p>
          <a:p>
            <a:pPr>
              <a:spcAft>
                <a:spcPts val="1200"/>
              </a:spcAft>
            </a:pPr>
            <a:r>
              <a:rPr lang="en-GB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Welcome and Overview</a:t>
            </a:r>
            <a:b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endParaRPr lang="en-GB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chemeClr val="bg1"/>
                </a:solidFill>
              </a:rPr>
              <a:t>4 May 2022</a:t>
            </a:r>
          </a:p>
          <a:p>
            <a:endParaRPr lang="de-DE" sz="2400" b="1" dirty="0">
              <a:solidFill>
                <a:schemeClr val="bg1"/>
              </a:solidFill>
            </a:endParaRPr>
          </a:p>
          <a:p>
            <a:r>
              <a:rPr lang="de-DE" sz="2400" dirty="0">
                <a:solidFill>
                  <a:schemeClr val="bg1"/>
                </a:solidFill>
              </a:rPr>
              <a:t>Elke Plönjes (DESY) – Scientific </a:t>
            </a:r>
            <a:r>
              <a:rPr lang="de-DE" sz="2400" dirty="0" err="1">
                <a:solidFill>
                  <a:schemeClr val="bg1"/>
                </a:solidFill>
              </a:rPr>
              <a:t>Coordinator</a:t>
            </a:r>
            <a:endParaRPr lang="de-DE" sz="2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de-DE" sz="32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8CC579-AE91-4563-AA79-7F34CD78A6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955" y="348645"/>
            <a:ext cx="3295667" cy="1563580"/>
          </a:xfrm>
          <a:prstGeom prst="rect">
            <a:avLst/>
          </a:prstGeom>
        </p:spPr>
      </p:pic>
      <p:sp>
        <p:nvSpPr>
          <p:cNvPr id="11" name="TextBox 21">
            <a:extLst>
              <a:ext uri="{FF2B5EF4-FFF2-40B4-BE49-F238E27FC236}">
                <a16:creationId xmlns:a16="http://schemas.microsoft.com/office/drawing/2014/main" id="{D91B632E-AF1F-48A1-A8CD-9F789C8B1252}"/>
              </a:ext>
            </a:extLst>
          </p:cNvPr>
          <p:cNvSpPr txBox="1"/>
          <p:nvPr/>
        </p:nvSpPr>
        <p:spPr>
          <a:xfrm>
            <a:off x="1128128" y="6096092"/>
            <a:ext cx="4495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  <a:sym typeface="Wingdings" panose="05000000000000000000" pitchFamily="2" charset="2"/>
              </a:rPr>
              <a:t>This </a:t>
            </a:r>
            <a:r>
              <a:rPr lang="de-DE" sz="1000" dirty="0" err="1">
                <a:solidFill>
                  <a:schemeClr val="bg1"/>
                </a:solidFill>
                <a:sym typeface="Wingdings" panose="05000000000000000000" pitchFamily="2" charset="2"/>
              </a:rPr>
              <a:t>project</a:t>
            </a:r>
            <a:r>
              <a:rPr lang="de-DE" sz="1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1000" dirty="0" err="1">
                <a:solidFill>
                  <a:schemeClr val="bg1"/>
                </a:solidFill>
                <a:sym typeface="Wingdings" panose="05000000000000000000" pitchFamily="2" charset="2"/>
              </a:rPr>
              <a:t>has</a:t>
            </a:r>
            <a:r>
              <a:rPr lang="de-DE" sz="1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1000" dirty="0" err="1">
                <a:solidFill>
                  <a:schemeClr val="bg1"/>
                </a:solidFill>
                <a:sym typeface="Wingdings" panose="05000000000000000000" pitchFamily="2" charset="2"/>
              </a:rPr>
              <a:t>received</a:t>
            </a:r>
            <a:r>
              <a:rPr lang="de-DE" sz="1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1000" dirty="0" err="1">
                <a:solidFill>
                  <a:schemeClr val="bg1"/>
                </a:solidFill>
                <a:sym typeface="Wingdings" panose="05000000000000000000" pitchFamily="2" charset="2"/>
              </a:rPr>
              <a:t>funding</a:t>
            </a:r>
            <a:r>
              <a:rPr lang="de-DE" sz="1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1000" dirty="0" err="1">
                <a:solidFill>
                  <a:schemeClr val="bg1"/>
                </a:solidFill>
                <a:sym typeface="Wingdings" panose="05000000000000000000" pitchFamily="2" charset="2"/>
              </a:rPr>
              <a:t>from</a:t>
            </a:r>
            <a:r>
              <a:rPr lang="de-DE" sz="1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1000" dirty="0" err="1">
                <a:solidFill>
                  <a:schemeClr val="bg1"/>
                </a:solidFill>
                <a:sym typeface="Wingdings" panose="05000000000000000000" pitchFamily="2" charset="2"/>
              </a:rPr>
              <a:t>the</a:t>
            </a:r>
            <a:r>
              <a:rPr lang="de-DE" sz="1000" dirty="0">
                <a:solidFill>
                  <a:schemeClr val="bg1"/>
                </a:solidFill>
                <a:sym typeface="Wingdings" panose="05000000000000000000" pitchFamily="2" charset="2"/>
              </a:rPr>
              <a:t> European </a:t>
            </a:r>
            <a:r>
              <a:rPr lang="de-DE" sz="1000" dirty="0" err="1">
                <a:solidFill>
                  <a:schemeClr val="bg1"/>
                </a:solidFill>
                <a:sym typeface="Wingdings" panose="05000000000000000000" pitchFamily="2" charset="2"/>
              </a:rPr>
              <a:t>Union´s</a:t>
            </a:r>
            <a:r>
              <a:rPr lang="de-DE" sz="1000" dirty="0">
                <a:solidFill>
                  <a:schemeClr val="bg1"/>
                </a:solidFill>
                <a:sym typeface="Wingdings" panose="05000000000000000000" pitchFamily="2" charset="2"/>
              </a:rPr>
              <a:t> Horizon 2020 </a:t>
            </a:r>
            <a:r>
              <a:rPr lang="de-DE" sz="1000" dirty="0" err="1">
                <a:solidFill>
                  <a:schemeClr val="bg1"/>
                </a:solidFill>
                <a:sym typeface="Wingdings" panose="05000000000000000000" pitchFamily="2" charset="2"/>
              </a:rPr>
              <a:t>research</a:t>
            </a:r>
            <a:r>
              <a:rPr lang="de-DE" sz="1000" dirty="0">
                <a:solidFill>
                  <a:schemeClr val="bg1"/>
                </a:solidFill>
                <a:sym typeface="Wingdings" panose="05000000000000000000" pitchFamily="2" charset="2"/>
              </a:rPr>
              <a:t> and </a:t>
            </a:r>
            <a:r>
              <a:rPr lang="de-DE" sz="1000" dirty="0" err="1">
                <a:solidFill>
                  <a:schemeClr val="bg1"/>
                </a:solidFill>
                <a:sym typeface="Wingdings" panose="05000000000000000000" pitchFamily="2" charset="2"/>
              </a:rPr>
              <a:t>innovation</a:t>
            </a:r>
            <a:r>
              <a:rPr lang="de-DE" sz="1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1000" dirty="0" err="1">
                <a:solidFill>
                  <a:schemeClr val="bg1"/>
                </a:solidFill>
                <a:sym typeface="Wingdings" panose="05000000000000000000" pitchFamily="2" charset="2"/>
              </a:rPr>
              <a:t>programme</a:t>
            </a:r>
            <a:r>
              <a:rPr lang="de-DE" sz="1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1000" dirty="0" err="1">
                <a:solidFill>
                  <a:schemeClr val="bg1"/>
                </a:solidFill>
                <a:sym typeface="Wingdings" panose="05000000000000000000" pitchFamily="2" charset="2"/>
              </a:rPr>
              <a:t>under</a:t>
            </a:r>
            <a:r>
              <a:rPr lang="de-DE" sz="1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1000" dirty="0" err="1">
                <a:solidFill>
                  <a:schemeClr val="bg1"/>
                </a:solidFill>
                <a:sym typeface="Wingdings" panose="05000000000000000000" pitchFamily="2" charset="2"/>
              </a:rPr>
              <a:t>grant</a:t>
            </a:r>
            <a:r>
              <a:rPr lang="de-DE" sz="1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1000" dirty="0" err="1">
                <a:solidFill>
                  <a:schemeClr val="bg1"/>
                </a:solidFill>
                <a:sym typeface="Wingdings" panose="05000000000000000000" pitchFamily="2" charset="2"/>
              </a:rPr>
              <a:t>agreement</a:t>
            </a:r>
            <a:r>
              <a:rPr lang="de-DE" sz="1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1000" dirty="0" err="1">
                <a:solidFill>
                  <a:schemeClr val="bg1"/>
                </a:solidFill>
                <a:sym typeface="Wingdings" panose="05000000000000000000" pitchFamily="2" charset="2"/>
              </a:rPr>
              <a:t>No</a:t>
            </a:r>
            <a:r>
              <a:rPr lang="de-DE" sz="1000" dirty="0">
                <a:solidFill>
                  <a:schemeClr val="bg1"/>
                </a:solidFill>
                <a:sym typeface="Wingdings" panose="05000000000000000000" pitchFamily="2" charset="2"/>
              </a:rPr>
              <a:t>. </a:t>
            </a:r>
            <a:r>
              <a:rPr lang="en-US" sz="1000" dirty="0">
                <a:solidFill>
                  <a:schemeClr val="bg1"/>
                </a:solidFill>
              </a:rPr>
              <a:t>101004728</a:t>
            </a:r>
            <a:endParaRPr lang="de-DE" sz="10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de-DE" sz="1000" dirty="0">
              <a:solidFill>
                <a:schemeClr val="bg1"/>
              </a:solidFill>
            </a:endParaRPr>
          </a:p>
        </p:txBody>
      </p:sp>
      <p:pic>
        <p:nvPicPr>
          <p:cNvPr id="12" name="Picture 20">
            <a:extLst>
              <a:ext uri="{FF2B5EF4-FFF2-40B4-BE49-F238E27FC236}">
                <a16:creationId xmlns:a16="http://schemas.microsoft.com/office/drawing/2014/main" id="{7F692EB9-0EDC-4EE4-BB07-1F89CFE938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87" y="6158375"/>
            <a:ext cx="413141" cy="2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640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44BB9-C669-4C07-BDB0-309582471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E738-146D-49F4-AF37-EE8327504D71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Inhaltsplatzhalter 79">
            <a:extLst>
              <a:ext uri="{FF2B5EF4-FFF2-40B4-BE49-F238E27FC236}">
                <a16:creationId xmlns:a16="http://schemas.microsoft.com/office/drawing/2014/main" id="{30D5D215-E62E-44E3-AC26-9A5FFC7FB707}"/>
              </a:ext>
            </a:extLst>
          </p:cNvPr>
          <p:cNvSpPr>
            <a:spLocks noGrp="1"/>
          </p:cNvSpPr>
          <p:nvPr/>
        </p:nvSpPr>
        <p:spPr>
          <a:xfrm>
            <a:off x="294738" y="1179000"/>
            <a:ext cx="11520000" cy="4860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200" kern="1200" smtClean="0">
                <a:solidFill>
                  <a:srgbClr val="0F4281"/>
                </a:solidFill>
                <a:latin typeface="Frutiger LT Std 45 Light" panose="020B0402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2000" kern="1200" smtClean="0">
                <a:solidFill>
                  <a:srgbClr val="0F4281"/>
                </a:solidFill>
                <a:latin typeface="Frutiger LT Std 45 Light" panose="020B0402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 smtClean="0">
                <a:solidFill>
                  <a:srgbClr val="0F4281"/>
                </a:solidFill>
                <a:latin typeface="Frutiger LT Std 45 Light" panose="020B0402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600" kern="1200" smtClean="0">
                <a:solidFill>
                  <a:srgbClr val="0F4281"/>
                </a:solidFill>
                <a:latin typeface="Frutiger LT Std 45 Light" panose="020B0402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600" kern="1200">
                <a:solidFill>
                  <a:srgbClr val="0F4281"/>
                </a:solidFill>
                <a:latin typeface="Frutiger LT Std 45 Light" panose="020B0402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6" name="Textplatzhalter 80">
            <a:extLst>
              <a:ext uri="{FF2B5EF4-FFF2-40B4-BE49-F238E27FC236}">
                <a16:creationId xmlns:a16="http://schemas.microsoft.com/office/drawing/2014/main" id="{EA952BCC-449F-47CF-8364-A2B10B9D5EF4}"/>
              </a:ext>
            </a:extLst>
          </p:cNvPr>
          <p:cNvSpPr>
            <a:spLocks noGrp="1"/>
          </p:cNvSpPr>
          <p:nvPr/>
        </p:nvSpPr>
        <p:spPr>
          <a:xfrm>
            <a:off x="2230298" y="1163957"/>
            <a:ext cx="4491866" cy="360000"/>
          </a:xfrm>
          <a:prstGeom prst="rect">
            <a:avLst/>
          </a:prstGeom>
          <a:noFill/>
        </p:spPr>
        <p:txBody>
          <a:bodyPr wrap="square" lIns="0" tIns="0" bIns="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0" lang="de-DE" sz="1400" b="0" i="0" u="none" strike="noStrike" kern="1200" cap="all" spc="0" normalizeH="0" baseline="0" smtClean="0">
                <a:ln>
                  <a:noFill/>
                </a:ln>
                <a:solidFill>
                  <a:srgbClr val="0F4281"/>
                </a:solidFill>
                <a:effectLst/>
                <a:uLnTx/>
                <a:uFillTx/>
                <a:latin typeface="Frutiger LT 57 Cn" panose="02000506040000020004" pitchFamily="2" charset="0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2000" kern="1200" smtClean="0">
                <a:solidFill>
                  <a:srgbClr val="0F4281"/>
                </a:solidFill>
                <a:latin typeface="Frutiger LT Std 45 Light" panose="020B0402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 smtClean="0">
                <a:solidFill>
                  <a:srgbClr val="0F4281"/>
                </a:solidFill>
                <a:latin typeface="Frutiger LT Std 45 Light" panose="020B0402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600" kern="1200" smtClean="0">
                <a:solidFill>
                  <a:srgbClr val="0F4281"/>
                </a:solidFill>
                <a:latin typeface="Frutiger LT Std 45 Light" panose="020B0402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600" kern="1200">
                <a:solidFill>
                  <a:srgbClr val="0F4281"/>
                </a:solidFill>
                <a:latin typeface="Frutiger LT Std 45 Light" panose="020B0402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dirty="0"/>
              <a:t>Future and Emerging Technologies</a:t>
            </a:r>
          </a:p>
        </p:txBody>
      </p:sp>
      <p:pic>
        <p:nvPicPr>
          <p:cNvPr id="7" name="Grafik 59" descr="Gruppenbrainstorming">
            <a:extLst>
              <a:ext uri="{FF2B5EF4-FFF2-40B4-BE49-F238E27FC236}">
                <a16:creationId xmlns:a16="http://schemas.microsoft.com/office/drawing/2014/main" id="{AF9BE4AA-7170-4CF7-92BC-3BA975753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76829" y="1836063"/>
            <a:ext cx="828843" cy="828843"/>
          </a:xfrm>
          <a:prstGeom prst="rect">
            <a:avLst/>
          </a:prstGeom>
        </p:spPr>
      </p:pic>
      <p:pic>
        <p:nvPicPr>
          <p:cNvPr id="8" name="Grafik 60" descr="Becherglas">
            <a:extLst>
              <a:ext uri="{FF2B5EF4-FFF2-40B4-BE49-F238E27FC236}">
                <a16:creationId xmlns:a16="http://schemas.microsoft.com/office/drawing/2014/main" id="{A75FC9B8-FAB8-46B3-BC59-EA470DB4D4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66294" y="3011902"/>
            <a:ext cx="828844" cy="828844"/>
          </a:xfrm>
          <a:prstGeom prst="rect">
            <a:avLst/>
          </a:prstGeom>
        </p:spPr>
      </p:pic>
      <p:pic>
        <p:nvPicPr>
          <p:cNvPr id="9" name="Grafik 61">
            <a:extLst>
              <a:ext uri="{FF2B5EF4-FFF2-40B4-BE49-F238E27FC236}">
                <a16:creationId xmlns:a16="http://schemas.microsoft.com/office/drawing/2014/main" id="{D8C52502-E7FE-4D8D-AE06-E9EEF883A06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0"/>
          <a:stretch/>
        </p:blipFill>
        <p:spPr>
          <a:xfrm>
            <a:off x="2235560" y="4205446"/>
            <a:ext cx="951525" cy="819738"/>
          </a:xfrm>
          <a:prstGeom prst="rect">
            <a:avLst/>
          </a:prstGeom>
        </p:spPr>
      </p:pic>
      <p:sp>
        <p:nvSpPr>
          <p:cNvPr id="10" name="Textfeld 62">
            <a:extLst>
              <a:ext uri="{FF2B5EF4-FFF2-40B4-BE49-F238E27FC236}">
                <a16:creationId xmlns:a16="http://schemas.microsoft.com/office/drawing/2014/main" id="{ADE865CA-D1A7-47EE-8E44-9B6C4AB67F74}"/>
              </a:ext>
            </a:extLst>
          </p:cNvPr>
          <p:cNvSpPr txBox="1"/>
          <p:nvPr/>
        </p:nvSpPr>
        <p:spPr>
          <a:xfrm>
            <a:off x="3195945" y="1524128"/>
            <a:ext cx="2560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>
                <a:solidFill>
                  <a:schemeClr val="accent1"/>
                </a:solidFill>
                <a:latin typeface="Frutiger LT Std 45 Light" panose="020B0402020204020204" pitchFamily="34" charset="0"/>
              </a:rPr>
              <a:t>1. </a:t>
            </a:r>
            <a:r>
              <a:rPr lang="de-DE" sz="2000" b="1" dirty="0" err="1">
                <a:solidFill>
                  <a:schemeClr val="accent1"/>
                </a:solidFill>
                <a:latin typeface="Frutiger LT Std 45 Light" panose="020B0402020204020204" pitchFamily="34" charset="0"/>
              </a:rPr>
              <a:t>Radical</a:t>
            </a:r>
            <a:r>
              <a:rPr lang="de-DE" sz="2000" b="1" dirty="0">
                <a:solidFill>
                  <a:schemeClr val="accent1"/>
                </a:solidFill>
                <a:latin typeface="Frutiger LT Std 45 Light" panose="020B0402020204020204" pitchFamily="34" charset="0"/>
              </a:rPr>
              <a:t> Vision</a:t>
            </a:r>
          </a:p>
          <a:p>
            <a:endParaRPr lang="de-DE" sz="2000" b="1" dirty="0">
              <a:solidFill>
                <a:schemeClr val="accent1"/>
              </a:solidFill>
              <a:latin typeface="Frutiger LT Std 45 Light" panose="020B0402020204020204" pitchFamily="34" charset="0"/>
            </a:endParaRPr>
          </a:p>
        </p:txBody>
      </p:sp>
      <p:sp>
        <p:nvSpPr>
          <p:cNvPr id="11" name="Textfeld 63">
            <a:extLst>
              <a:ext uri="{FF2B5EF4-FFF2-40B4-BE49-F238E27FC236}">
                <a16:creationId xmlns:a16="http://schemas.microsoft.com/office/drawing/2014/main" id="{03FD9D6B-4236-4979-8514-EFB3DF011909}"/>
              </a:ext>
            </a:extLst>
          </p:cNvPr>
          <p:cNvSpPr txBox="1"/>
          <p:nvPr/>
        </p:nvSpPr>
        <p:spPr>
          <a:xfrm>
            <a:off x="3195945" y="2718654"/>
            <a:ext cx="5075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>
                <a:solidFill>
                  <a:schemeClr val="accent1"/>
                </a:solidFill>
              </a:rPr>
              <a:t>2. Breakthrough </a:t>
            </a:r>
            <a:r>
              <a:rPr lang="de-DE" sz="2000" b="1" dirty="0" err="1">
                <a:solidFill>
                  <a:schemeClr val="accent1"/>
                </a:solidFill>
              </a:rPr>
              <a:t>technological</a:t>
            </a:r>
            <a:r>
              <a:rPr lang="de-DE" sz="2000" b="1" dirty="0">
                <a:solidFill>
                  <a:schemeClr val="accent1"/>
                </a:solidFill>
              </a:rPr>
              <a:t> </a:t>
            </a:r>
            <a:r>
              <a:rPr lang="de-DE" sz="2000" b="1" dirty="0" err="1">
                <a:solidFill>
                  <a:schemeClr val="accent1"/>
                </a:solidFill>
              </a:rPr>
              <a:t>goal</a:t>
            </a:r>
            <a:endParaRPr lang="de-DE" sz="2000" b="1" dirty="0">
              <a:solidFill>
                <a:schemeClr val="accent1"/>
              </a:solidFill>
            </a:endParaRPr>
          </a:p>
        </p:txBody>
      </p:sp>
      <p:sp>
        <p:nvSpPr>
          <p:cNvPr id="12" name="Textfeld 64">
            <a:extLst>
              <a:ext uri="{FF2B5EF4-FFF2-40B4-BE49-F238E27FC236}">
                <a16:creationId xmlns:a16="http://schemas.microsoft.com/office/drawing/2014/main" id="{271FE7FC-E7FB-42B1-8967-C6576EAFF5A5}"/>
              </a:ext>
            </a:extLst>
          </p:cNvPr>
          <p:cNvSpPr txBox="1"/>
          <p:nvPr/>
        </p:nvSpPr>
        <p:spPr>
          <a:xfrm>
            <a:off x="3195945" y="3993887"/>
            <a:ext cx="5469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>
                <a:solidFill>
                  <a:schemeClr val="accent1"/>
                </a:solidFill>
              </a:rPr>
              <a:t>3. </a:t>
            </a:r>
            <a:r>
              <a:rPr lang="de-DE" sz="2000" b="1" dirty="0" err="1">
                <a:solidFill>
                  <a:schemeClr val="accent1"/>
                </a:solidFill>
                <a:latin typeface="Frutiger LT Std 45 Light" panose="020B0402020204020204" pitchFamily="34" charset="0"/>
              </a:rPr>
              <a:t>Ambitious</a:t>
            </a:r>
            <a:r>
              <a:rPr lang="de-DE" sz="2000" b="1" dirty="0">
                <a:solidFill>
                  <a:schemeClr val="accent1"/>
                </a:solidFill>
                <a:latin typeface="Frutiger LT Std 45 Light" panose="020B0402020204020204" pitchFamily="34" charset="0"/>
              </a:rPr>
              <a:t> </a:t>
            </a:r>
            <a:r>
              <a:rPr lang="de-DE" sz="2000" b="1" dirty="0" err="1">
                <a:solidFill>
                  <a:schemeClr val="accent1"/>
                </a:solidFill>
                <a:latin typeface="Frutiger LT Std 45 Light" panose="020B0402020204020204" pitchFamily="34" charset="0"/>
              </a:rPr>
              <a:t>interdisciplinary</a:t>
            </a:r>
            <a:r>
              <a:rPr lang="de-DE" sz="2000" b="1" dirty="0">
                <a:solidFill>
                  <a:schemeClr val="accent1"/>
                </a:solidFill>
                <a:latin typeface="Frutiger LT Std 45 Light" panose="020B0402020204020204" pitchFamily="34" charset="0"/>
              </a:rPr>
              <a:t> </a:t>
            </a:r>
            <a:r>
              <a:rPr lang="de-DE" sz="2000" b="1" dirty="0" err="1">
                <a:solidFill>
                  <a:schemeClr val="accent1"/>
                </a:solidFill>
                <a:latin typeface="Frutiger LT Std 45 Light" panose="020B0402020204020204" pitchFamily="34" charset="0"/>
              </a:rPr>
              <a:t>research</a:t>
            </a:r>
            <a:endParaRPr lang="de-DE" sz="2000" b="1" dirty="0">
              <a:solidFill>
                <a:schemeClr val="accent1"/>
              </a:solidFill>
            </a:endParaRPr>
          </a:p>
        </p:txBody>
      </p:sp>
      <p:sp>
        <p:nvSpPr>
          <p:cNvPr id="13" name="Textfeld 65">
            <a:extLst>
              <a:ext uri="{FF2B5EF4-FFF2-40B4-BE49-F238E27FC236}">
                <a16:creationId xmlns:a16="http://schemas.microsoft.com/office/drawing/2014/main" id="{40FC5359-4F7A-4B06-936F-BFD5C0EFE617}"/>
              </a:ext>
            </a:extLst>
          </p:cNvPr>
          <p:cNvSpPr txBox="1"/>
          <p:nvPr/>
        </p:nvSpPr>
        <p:spPr>
          <a:xfrm>
            <a:off x="3775425" y="1871519"/>
            <a:ext cx="5853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accent1"/>
                </a:solidFill>
              </a:rPr>
              <a:t>Radically new, unsubstantiated approach, questioning current paradigms</a:t>
            </a:r>
            <a:endParaRPr lang="de-DE" sz="1600" dirty="0">
              <a:solidFill>
                <a:schemeClr val="accent1"/>
              </a:solidFill>
            </a:endParaRPr>
          </a:p>
        </p:txBody>
      </p:sp>
      <p:sp>
        <p:nvSpPr>
          <p:cNvPr id="14" name="Textfeld 66">
            <a:extLst>
              <a:ext uri="{FF2B5EF4-FFF2-40B4-BE49-F238E27FC236}">
                <a16:creationId xmlns:a16="http://schemas.microsoft.com/office/drawing/2014/main" id="{6442DBC8-5C72-49F1-A943-1E6C711AA049}"/>
              </a:ext>
            </a:extLst>
          </p:cNvPr>
          <p:cNvSpPr txBox="1"/>
          <p:nvPr/>
        </p:nvSpPr>
        <p:spPr>
          <a:xfrm>
            <a:off x="3775423" y="2406682"/>
            <a:ext cx="5479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accent1"/>
                </a:solidFill>
              </a:rPr>
              <a:t>Further development of already researched ideas</a:t>
            </a:r>
            <a:endParaRPr lang="de-DE" sz="1600" dirty="0">
              <a:solidFill>
                <a:schemeClr val="accent1"/>
              </a:solidFill>
            </a:endParaRPr>
          </a:p>
        </p:txBody>
      </p:sp>
      <p:sp>
        <p:nvSpPr>
          <p:cNvPr id="15" name="Textfeld 67">
            <a:extLst>
              <a:ext uri="{FF2B5EF4-FFF2-40B4-BE49-F238E27FC236}">
                <a16:creationId xmlns:a16="http://schemas.microsoft.com/office/drawing/2014/main" id="{BBDEF2B9-39A7-49D9-8620-1B816FFB0FD1}"/>
              </a:ext>
            </a:extLst>
          </p:cNvPr>
          <p:cNvSpPr txBox="1"/>
          <p:nvPr/>
        </p:nvSpPr>
        <p:spPr>
          <a:xfrm>
            <a:off x="3775424" y="3095362"/>
            <a:ext cx="5479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accent1"/>
                </a:solidFill>
              </a:rPr>
              <a:t>Ambitious research into a groundbreaking new technology (proof of concept)</a:t>
            </a:r>
            <a:endParaRPr lang="de-DE" sz="1600" dirty="0">
              <a:solidFill>
                <a:schemeClr val="accent1"/>
              </a:solidFill>
            </a:endParaRPr>
          </a:p>
        </p:txBody>
      </p:sp>
      <p:sp>
        <p:nvSpPr>
          <p:cNvPr id="16" name="Textfeld 68">
            <a:extLst>
              <a:ext uri="{FF2B5EF4-FFF2-40B4-BE49-F238E27FC236}">
                <a16:creationId xmlns:a16="http://schemas.microsoft.com/office/drawing/2014/main" id="{71C776B7-7D9D-45CE-8645-9BB0C2F1A4F8}"/>
              </a:ext>
            </a:extLst>
          </p:cNvPr>
          <p:cNvSpPr txBox="1"/>
          <p:nvPr/>
        </p:nvSpPr>
        <p:spPr>
          <a:xfrm>
            <a:off x="3773809" y="3648397"/>
            <a:ext cx="4147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accent1"/>
                </a:solidFill>
              </a:rPr>
              <a:t>No funding for “only” risky research</a:t>
            </a:r>
            <a:endParaRPr lang="de-DE" sz="1600" dirty="0">
              <a:solidFill>
                <a:schemeClr val="accent1"/>
              </a:solidFill>
            </a:endParaRPr>
          </a:p>
        </p:txBody>
      </p:sp>
      <p:sp>
        <p:nvSpPr>
          <p:cNvPr id="17" name="Textfeld 69">
            <a:extLst>
              <a:ext uri="{FF2B5EF4-FFF2-40B4-BE49-F238E27FC236}">
                <a16:creationId xmlns:a16="http://schemas.microsoft.com/office/drawing/2014/main" id="{A88C4DBA-3A17-462D-9CB9-E198D98DDCB2}"/>
              </a:ext>
            </a:extLst>
          </p:cNvPr>
          <p:cNvSpPr txBox="1"/>
          <p:nvPr/>
        </p:nvSpPr>
        <p:spPr>
          <a:xfrm>
            <a:off x="3775423" y="4396981"/>
            <a:ext cx="7518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accent1"/>
                </a:solidFill>
              </a:rPr>
              <a:t>Research that breaks new ground</a:t>
            </a:r>
            <a:endParaRPr lang="de-DE" sz="1600" dirty="0">
              <a:solidFill>
                <a:schemeClr val="accent1"/>
              </a:solidFill>
            </a:endParaRPr>
          </a:p>
        </p:txBody>
      </p:sp>
      <p:sp>
        <p:nvSpPr>
          <p:cNvPr id="18" name="Textfeld 70">
            <a:extLst>
              <a:ext uri="{FF2B5EF4-FFF2-40B4-BE49-F238E27FC236}">
                <a16:creationId xmlns:a16="http://schemas.microsoft.com/office/drawing/2014/main" id="{0BF44529-69A1-44C7-866B-E094DD460910}"/>
              </a:ext>
            </a:extLst>
          </p:cNvPr>
          <p:cNvSpPr txBox="1"/>
          <p:nvPr/>
        </p:nvSpPr>
        <p:spPr>
          <a:xfrm>
            <a:off x="3775423" y="4715290"/>
            <a:ext cx="7042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accent1"/>
                </a:solidFill>
              </a:rPr>
              <a:t>No funding for interdisciplinary research that only promises to improve an approach that has already been tried and tested</a:t>
            </a:r>
            <a:endParaRPr lang="de-DE" sz="1600" dirty="0">
              <a:solidFill>
                <a:schemeClr val="accent1"/>
              </a:solidFill>
            </a:endParaRPr>
          </a:p>
        </p:txBody>
      </p:sp>
      <p:pic>
        <p:nvPicPr>
          <p:cNvPr id="19" name="Grafik 71" descr="Schließen">
            <a:extLst>
              <a:ext uri="{FF2B5EF4-FFF2-40B4-BE49-F238E27FC236}">
                <a16:creationId xmlns:a16="http://schemas.microsoft.com/office/drawing/2014/main" id="{473C7082-04FA-40B6-846A-D3492D84E8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05503" y="2445989"/>
            <a:ext cx="327796" cy="327796"/>
          </a:xfrm>
          <a:prstGeom prst="rect">
            <a:avLst/>
          </a:prstGeom>
        </p:spPr>
      </p:pic>
      <p:pic>
        <p:nvPicPr>
          <p:cNvPr id="20" name="Grafik 72" descr="Schließen">
            <a:extLst>
              <a:ext uri="{FF2B5EF4-FFF2-40B4-BE49-F238E27FC236}">
                <a16:creationId xmlns:a16="http://schemas.microsoft.com/office/drawing/2014/main" id="{2DCC04F1-D030-4516-8BF2-49DA26CC03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39744" y="3663019"/>
            <a:ext cx="334065" cy="334065"/>
          </a:xfrm>
          <a:prstGeom prst="rect">
            <a:avLst/>
          </a:prstGeom>
        </p:spPr>
      </p:pic>
      <p:pic>
        <p:nvPicPr>
          <p:cNvPr id="21" name="Grafik 73" descr="Schließen">
            <a:extLst>
              <a:ext uri="{FF2B5EF4-FFF2-40B4-BE49-F238E27FC236}">
                <a16:creationId xmlns:a16="http://schemas.microsoft.com/office/drawing/2014/main" id="{D2BEBC7E-33B9-408B-ADD4-E6BF534A3B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46781" y="4761001"/>
            <a:ext cx="329411" cy="329411"/>
          </a:xfrm>
          <a:prstGeom prst="rect">
            <a:avLst/>
          </a:prstGeom>
        </p:spPr>
      </p:pic>
      <p:pic>
        <p:nvPicPr>
          <p:cNvPr id="22" name="Grafik 74" descr="Häkchen">
            <a:extLst>
              <a:ext uri="{FF2B5EF4-FFF2-40B4-BE49-F238E27FC236}">
                <a16:creationId xmlns:a16="http://schemas.microsoft.com/office/drawing/2014/main" id="{29C96AE2-4B6B-42A5-9235-D93E1044418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71299" y="1978783"/>
            <a:ext cx="327796" cy="327796"/>
          </a:xfrm>
          <a:prstGeom prst="rect">
            <a:avLst/>
          </a:prstGeom>
        </p:spPr>
      </p:pic>
      <p:pic>
        <p:nvPicPr>
          <p:cNvPr id="23" name="Grafik 75" descr="Häkchen">
            <a:extLst>
              <a:ext uri="{FF2B5EF4-FFF2-40B4-BE49-F238E27FC236}">
                <a16:creationId xmlns:a16="http://schemas.microsoft.com/office/drawing/2014/main" id="{8888C1FD-3870-4480-812F-5FD68F6F836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63191" y="3172512"/>
            <a:ext cx="327798" cy="327798"/>
          </a:xfrm>
          <a:prstGeom prst="rect">
            <a:avLst/>
          </a:prstGeom>
        </p:spPr>
      </p:pic>
      <p:pic>
        <p:nvPicPr>
          <p:cNvPr id="24" name="Grafik 76" descr="Häkchen">
            <a:extLst>
              <a:ext uri="{FF2B5EF4-FFF2-40B4-BE49-F238E27FC236}">
                <a16:creationId xmlns:a16="http://schemas.microsoft.com/office/drawing/2014/main" id="{BBDA48B2-5C50-4E19-9EEF-BDF94B1B238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61578" y="4426790"/>
            <a:ext cx="329411" cy="329411"/>
          </a:xfrm>
          <a:prstGeom prst="rect">
            <a:avLst/>
          </a:prstGeom>
        </p:spPr>
      </p:pic>
      <p:sp>
        <p:nvSpPr>
          <p:cNvPr id="25" name="Titel 1">
            <a:extLst>
              <a:ext uri="{FF2B5EF4-FFF2-40B4-BE49-F238E27FC236}">
                <a16:creationId xmlns:a16="http://schemas.microsoft.com/office/drawing/2014/main" id="{40D84D34-E20B-47D0-A6BE-5248B4810F53}"/>
              </a:ext>
            </a:extLst>
          </p:cNvPr>
          <p:cNvSpPr txBox="1">
            <a:spLocks/>
          </p:cNvSpPr>
          <p:nvPr/>
        </p:nvSpPr>
        <p:spPr>
          <a:xfrm>
            <a:off x="1798263" y="13601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EIC Pathfinder Open     </a:t>
            </a:r>
            <a:r>
              <a:rPr lang="de-DE" b="0" i="1" dirty="0" err="1"/>
              <a:t>calls</a:t>
            </a:r>
            <a:r>
              <a:rPr lang="de-DE" b="0" i="1" dirty="0"/>
              <a:t> </a:t>
            </a:r>
            <a:r>
              <a:rPr lang="de-DE" b="0" i="1" dirty="0" err="1"/>
              <a:t>every</a:t>
            </a:r>
            <a:r>
              <a:rPr lang="de-DE" b="0" i="1" dirty="0"/>
              <a:t> </a:t>
            </a:r>
            <a:r>
              <a:rPr lang="de-DE" b="0" i="1" dirty="0" err="1"/>
              <a:t>year</a:t>
            </a:r>
            <a:r>
              <a:rPr lang="de-DE" b="0" i="1" dirty="0"/>
              <a:t> 		</a:t>
            </a:r>
            <a:r>
              <a:rPr lang="de-DE" b="0" i="1" dirty="0" err="1"/>
              <a:t>deadline</a:t>
            </a:r>
            <a:r>
              <a:rPr lang="de-DE" b="0" i="1" dirty="0"/>
              <a:t>  ~ May</a:t>
            </a:r>
          </a:p>
        </p:txBody>
      </p:sp>
      <p:sp>
        <p:nvSpPr>
          <p:cNvPr id="26" name="Textfeld 7">
            <a:extLst>
              <a:ext uri="{FF2B5EF4-FFF2-40B4-BE49-F238E27FC236}">
                <a16:creationId xmlns:a16="http://schemas.microsoft.com/office/drawing/2014/main" id="{0AE7A26D-D0D6-4C0F-AC8B-2401FEFEBCC2}"/>
              </a:ext>
            </a:extLst>
          </p:cNvPr>
          <p:cNvSpPr txBox="1"/>
          <p:nvPr/>
        </p:nvSpPr>
        <p:spPr>
          <a:xfrm>
            <a:off x="9623371" y="1156601"/>
            <a:ext cx="2088004" cy="175432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Budget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3M€	   </a:t>
            </a:r>
          </a:p>
          <a:p>
            <a:endParaRPr lang="de-DE" dirty="0"/>
          </a:p>
          <a:p>
            <a:r>
              <a:rPr lang="de-DE" dirty="0" err="1"/>
              <a:t>Consortium</a:t>
            </a:r>
            <a:r>
              <a:rPr lang="de-DE" dirty="0"/>
              <a:t> </a:t>
            </a:r>
            <a:r>
              <a:rPr lang="de-DE" dirty="0" err="1"/>
              <a:t>small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3-7 incl. </a:t>
            </a:r>
            <a:r>
              <a:rPr lang="de-DE" dirty="0" err="1"/>
              <a:t>industry</a:t>
            </a:r>
            <a:r>
              <a:rPr lang="de-DE" dirty="0"/>
              <a:t> 	 	</a:t>
            </a:r>
            <a:br>
              <a:rPr lang="de-DE" dirty="0"/>
            </a:br>
            <a:r>
              <a:rPr lang="de-DE" dirty="0"/>
              <a:t>TRL 1-4   </a:t>
            </a:r>
          </a:p>
        </p:txBody>
      </p:sp>
      <p:sp>
        <p:nvSpPr>
          <p:cNvPr id="27" name="Textfeld 8">
            <a:extLst>
              <a:ext uri="{FF2B5EF4-FFF2-40B4-BE49-F238E27FC236}">
                <a16:creationId xmlns:a16="http://schemas.microsoft.com/office/drawing/2014/main" id="{96E744A9-79B7-4869-869F-8A4AD7E06800}"/>
              </a:ext>
            </a:extLst>
          </p:cNvPr>
          <p:cNvSpPr txBox="1"/>
          <p:nvPr/>
        </p:nvSpPr>
        <p:spPr>
          <a:xfrm>
            <a:off x="2010672" y="5410070"/>
            <a:ext cx="8317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1400" b="1" dirty="0" err="1"/>
              <a:t>Sucsessful</a:t>
            </a:r>
            <a:r>
              <a:rPr lang="de-DE" sz="1400" b="1" dirty="0"/>
              <a:t> </a:t>
            </a:r>
            <a:r>
              <a:rPr lang="de-DE" sz="1400" b="1" dirty="0" err="1"/>
              <a:t>projects</a:t>
            </a:r>
            <a:r>
              <a:rPr lang="de-DE" sz="1400" b="1" dirty="0"/>
              <a:t> in H2020/HE:</a:t>
            </a:r>
            <a:endParaRPr lang="de-DE" sz="1400" dirty="0"/>
          </a:p>
          <a:p>
            <a:pPr>
              <a:spcBef>
                <a:spcPts val="600"/>
              </a:spcBef>
            </a:pPr>
            <a:r>
              <a:rPr lang="de-DE" sz="1400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https://www.femtochip.eu/</a:t>
            </a:r>
            <a:r>
              <a:rPr lang="de-DE" sz="1400" dirty="0"/>
              <a:t> (Laser)</a:t>
            </a:r>
          </a:p>
          <a:p>
            <a:pPr>
              <a:spcBef>
                <a:spcPts val="600"/>
              </a:spcBef>
            </a:pPr>
            <a:r>
              <a:rPr lang="de-DE" sz="1400" dirty="0"/>
              <a:t>MHz </a:t>
            </a:r>
            <a:r>
              <a:rPr lang="de-DE" sz="1400" dirty="0" err="1"/>
              <a:t>Tomoscopy</a:t>
            </a:r>
            <a:r>
              <a:rPr lang="de-DE" sz="1400" dirty="0"/>
              <a:t> ( MHz rate multiple </a:t>
            </a:r>
            <a:r>
              <a:rPr lang="de-DE" sz="1400" dirty="0" err="1"/>
              <a:t>projection</a:t>
            </a:r>
            <a:r>
              <a:rPr lang="de-DE" sz="1400" dirty="0"/>
              <a:t> </a:t>
            </a:r>
            <a:r>
              <a:rPr lang="de-DE" sz="1400" dirty="0" err="1"/>
              <a:t>Xray</a:t>
            </a:r>
            <a:r>
              <a:rPr lang="de-DE" sz="1400" dirty="0"/>
              <a:t> </a:t>
            </a:r>
            <a:r>
              <a:rPr lang="de-DE" sz="1400" dirty="0" err="1"/>
              <a:t>Microscopy</a:t>
            </a:r>
            <a:r>
              <a:rPr lang="de-DE" sz="1400" dirty="0"/>
              <a:t>; European XFEL)</a:t>
            </a:r>
          </a:p>
          <a:p>
            <a:pPr>
              <a:spcBef>
                <a:spcPts val="600"/>
              </a:spcBef>
            </a:pPr>
            <a:r>
              <a:rPr lang="de-DE" sz="1400" dirty="0"/>
              <a:t>TWAC (</a:t>
            </a:r>
            <a:r>
              <a:rPr lang="de-DE" sz="1400" dirty="0" err="1"/>
              <a:t>THz</a:t>
            </a:r>
            <a:r>
              <a:rPr lang="de-DE" sz="1400" dirty="0"/>
              <a:t> </a:t>
            </a:r>
            <a:r>
              <a:rPr lang="de-DE" sz="1400" dirty="0" err="1"/>
              <a:t>wave</a:t>
            </a:r>
            <a:r>
              <a:rPr lang="de-DE" sz="1400" dirty="0"/>
              <a:t> </a:t>
            </a:r>
            <a:r>
              <a:rPr lang="de-DE" sz="1400" dirty="0" err="1"/>
              <a:t>accelerating</a:t>
            </a:r>
            <a:r>
              <a:rPr lang="de-DE" sz="1400" dirty="0"/>
              <a:t> </a:t>
            </a:r>
            <a:r>
              <a:rPr lang="de-DE" sz="1400" dirty="0" err="1"/>
              <a:t>cavity</a:t>
            </a:r>
            <a:r>
              <a:rPr lang="de-DE" sz="1400" dirty="0"/>
              <a:t> for ultrafast </a:t>
            </a:r>
            <a:r>
              <a:rPr lang="de-DE" sz="1400" dirty="0" err="1"/>
              <a:t>science</a:t>
            </a:r>
            <a:r>
              <a:rPr lang="de-DE" sz="1400" dirty="0"/>
              <a:t>)</a:t>
            </a:r>
          </a:p>
          <a:p>
            <a:pPr>
              <a:spcBef>
                <a:spcPts val="600"/>
              </a:spcBef>
            </a:pPr>
            <a:r>
              <a:rPr lang="de-DE" sz="1400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50615250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E738-146D-49F4-AF37-EE8327504D71}" type="slidenum">
              <a:rPr lang="en-GB" smtClean="0"/>
              <a:t>11</a:t>
            </a:fld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750" y="3849763"/>
            <a:ext cx="5619434" cy="2900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Geschweifte Klammer rechts 2">
            <a:extLst>
              <a:ext uri="{FF2B5EF4-FFF2-40B4-BE49-F238E27FC236}">
                <a16:creationId xmlns:a16="http://schemas.microsoft.com/office/drawing/2014/main" id="{F63992CD-6685-4D8A-A190-F973EC8162F1}"/>
              </a:ext>
            </a:extLst>
          </p:cNvPr>
          <p:cNvSpPr/>
          <p:nvPr/>
        </p:nvSpPr>
        <p:spPr>
          <a:xfrm>
            <a:off x="7369621" y="1446940"/>
            <a:ext cx="413773" cy="1428549"/>
          </a:xfrm>
          <a:prstGeom prst="rightBrace">
            <a:avLst/>
          </a:prstGeom>
          <a:ln w="76200">
            <a:solidFill>
              <a:srgbClr val="FBA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EDC9852-77C9-4BCE-9FD7-6E9C896CC3F3}"/>
              </a:ext>
            </a:extLst>
          </p:cNvPr>
          <p:cNvSpPr txBox="1"/>
          <p:nvPr/>
        </p:nvSpPr>
        <p:spPr>
          <a:xfrm>
            <a:off x="8528423" y="1195863"/>
            <a:ext cx="1737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b="1" dirty="0" err="1"/>
              <a:t>represented</a:t>
            </a:r>
            <a:r>
              <a:rPr lang="de-DE" sz="2000" b="1" dirty="0"/>
              <a:t> in</a:t>
            </a:r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E0FBFA52-9588-468F-BC2B-47678597B910}"/>
              </a:ext>
            </a:extLst>
          </p:cNvPr>
          <p:cNvSpPr/>
          <p:nvPr/>
        </p:nvSpPr>
        <p:spPr>
          <a:xfrm>
            <a:off x="7274540" y="4937075"/>
            <a:ext cx="762644" cy="662571"/>
          </a:xfrm>
          <a:prstGeom prst="rightArrow">
            <a:avLst/>
          </a:prstGeom>
          <a:solidFill>
            <a:srgbClr val="FBA905"/>
          </a:solidFill>
          <a:ln>
            <a:solidFill>
              <a:srgbClr val="FBA9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50F45DAE-F531-4E43-9AF5-95689D262BC3}"/>
              </a:ext>
            </a:extLst>
          </p:cNvPr>
          <p:cNvSpPr/>
          <p:nvPr/>
        </p:nvSpPr>
        <p:spPr>
          <a:xfrm rot="5400000">
            <a:off x="8754942" y="3207933"/>
            <a:ext cx="1713957" cy="662571"/>
          </a:xfrm>
          <a:prstGeom prst="rightArrow">
            <a:avLst/>
          </a:prstGeom>
          <a:solidFill>
            <a:srgbClr val="FBA905"/>
          </a:solidFill>
          <a:ln>
            <a:solidFill>
              <a:srgbClr val="FBA9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80274768-AF1D-4FFB-9930-586FEBFCC121}"/>
              </a:ext>
            </a:extLst>
          </p:cNvPr>
          <p:cNvSpPr/>
          <p:nvPr/>
        </p:nvSpPr>
        <p:spPr>
          <a:xfrm rot="5400000">
            <a:off x="4183823" y="2078909"/>
            <a:ext cx="608336" cy="2844798"/>
          </a:xfrm>
          <a:prstGeom prst="rightArrow">
            <a:avLst/>
          </a:prstGeom>
          <a:solidFill>
            <a:srgbClr val="FBA905"/>
          </a:solidFill>
          <a:ln>
            <a:solidFill>
              <a:srgbClr val="FBA9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BC465EB-459D-4342-96D3-B1ACB37DFC3A}"/>
              </a:ext>
            </a:extLst>
          </p:cNvPr>
          <p:cNvSpPr txBox="1"/>
          <p:nvPr/>
        </p:nvSpPr>
        <p:spPr>
          <a:xfrm>
            <a:off x="1708376" y="3217968"/>
            <a:ext cx="839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Tools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95E8A5C-5BAA-4F19-A328-2FCED643603A}"/>
              </a:ext>
            </a:extLst>
          </p:cNvPr>
          <p:cNvSpPr txBox="1"/>
          <p:nvPr/>
        </p:nvSpPr>
        <p:spPr>
          <a:xfrm>
            <a:off x="10866122" y="1669602"/>
            <a:ext cx="10836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reflect</a:t>
            </a:r>
            <a:endParaRPr lang="de-DE" dirty="0"/>
          </a:p>
          <a:p>
            <a:r>
              <a:rPr lang="de-DE" dirty="0" err="1"/>
              <a:t>advise</a:t>
            </a:r>
            <a:endParaRPr lang="de-DE" dirty="0"/>
          </a:p>
          <a:p>
            <a:r>
              <a:rPr lang="de-DE" dirty="0" err="1"/>
              <a:t>co</a:t>
            </a:r>
            <a:r>
              <a:rPr lang="de-DE" dirty="0"/>
              <a:t>-design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A59C72-5AAB-4D4E-9DF9-7A8EB8E87164}"/>
              </a:ext>
            </a:extLst>
          </p:cNvPr>
          <p:cNvCxnSpPr>
            <a:cxnSpLocks/>
          </p:cNvCxnSpPr>
          <p:nvPr/>
        </p:nvCxnSpPr>
        <p:spPr>
          <a:xfrm flipV="1">
            <a:off x="10360719" y="1851679"/>
            <a:ext cx="505403" cy="174945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D005609-08C9-4E1B-804C-9F26932CB11A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10375457" y="2131267"/>
            <a:ext cx="490665" cy="2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FEBFC78-8A13-41BC-8BE8-5FD76BE81B52}"/>
              </a:ext>
            </a:extLst>
          </p:cNvPr>
          <p:cNvCxnSpPr>
            <a:cxnSpLocks/>
          </p:cNvCxnSpPr>
          <p:nvPr/>
        </p:nvCxnSpPr>
        <p:spPr>
          <a:xfrm>
            <a:off x="10384221" y="2249564"/>
            <a:ext cx="451945" cy="136635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>
            <a:extLst>
              <a:ext uri="{FF2B5EF4-FFF2-40B4-BE49-F238E27FC236}">
                <a16:creationId xmlns:a16="http://schemas.microsoft.com/office/drawing/2014/main" id="{0C6A4310-DD52-4344-97AB-2D2683C312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51" t="27481" b="35361"/>
          <a:stretch/>
        </p:blipFill>
        <p:spPr bwMode="auto">
          <a:xfrm>
            <a:off x="8318105" y="4618224"/>
            <a:ext cx="2548018" cy="121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D47CFF9-8C8E-4B1A-9CDE-750E464DD4D6}"/>
              </a:ext>
            </a:extLst>
          </p:cNvPr>
          <p:cNvSpPr/>
          <p:nvPr/>
        </p:nvSpPr>
        <p:spPr>
          <a:xfrm>
            <a:off x="8135007" y="4552459"/>
            <a:ext cx="2963917" cy="1396311"/>
          </a:xfrm>
          <a:prstGeom prst="roundRect">
            <a:avLst/>
          </a:prstGeom>
          <a:noFill/>
          <a:ln w="635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6">
            <a:extLst>
              <a:ext uri="{FF2B5EF4-FFF2-40B4-BE49-F238E27FC236}">
                <a16:creationId xmlns:a16="http://schemas.microsoft.com/office/drawing/2014/main" id="{F25881D9-52AA-48D2-9707-DFF179DC0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8626" y="1738799"/>
            <a:ext cx="2015867" cy="827832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75DCCCF-EF60-4B93-B2C3-50CDA1A6B885}"/>
              </a:ext>
            </a:extLst>
          </p:cNvPr>
          <p:cNvSpPr/>
          <p:nvPr/>
        </p:nvSpPr>
        <p:spPr>
          <a:xfrm>
            <a:off x="1989905" y="1374529"/>
            <a:ext cx="5261279" cy="1582792"/>
          </a:xfrm>
          <a:prstGeom prst="roundRect">
            <a:avLst/>
          </a:prstGeom>
          <a:solidFill>
            <a:srgbClr val="FBA900">
              <a:alpha val="50000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">
            <a:extLst>
              <a:ext uri="{FF2B5EF4-FFF2-40B4-BE49-F238E27FC236}">
                <a16:creationId xmlns:a16="http://schemas.microsoft.com/office/drawing/2014/main" id="{A41441CD-2709-4C2C-A97D-963F40C53FD7}"/>
              </a:ext>
            </a:extLst>
          </p:cNvPr>
          <p:cNvSpPr txBox="1"/>
          <p:nvPr/>
        </p:nvSpPr>
        <p:spPr>
          <a:xfrm>
            <a:off x="2102219" y="1446940"/>
            <a:ext cx="5487581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de-DE" sz="1600" dirty="0"/>
              <a:t>LEAPS </a:t>
            </a:r>
            <a:r>
              <a:rPr lang="de-DE" sz="1600" dirty="0" err="1"/>
              <a:t>approach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involve</a:t>
            </a:r>
            <a:r>
              <a:rPr lang="de-DE" sz="1600" dirty="0"/>
              <a:t> </a:t>
            </a:r>
            <a:r>
              <a:rPr lang="de-DE" sz="1600" dirty="0" err="1"/>
              <a:t>industry</a:t>
            </a:r>
            <a:r>
              <a:rPr lang="de-DE" sz="1600" dirty="0"/>
              <a:t> in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innovation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 err="1"/>
              <a:t>of</a:t>
            </a:r>
            <a:r>
              <a:rPr lang="de-DE" sz="1600" dirty="0"/>
              <a:t> SR &amp; FELs in Europe</a:t>
            </a:r>
            <a:r>
              <a:rPr lang="de-DE" sz="1600" b="1" dirty="0"/>
              <a:t> </a:t>
            </a:r>
            <a:r>
              <a:rPr lang="de-DE" sz="1600" dirty="0"/>
              <a:t>in </a:t>
            </a:r>
            <a:r>
              <a:rPr lang="de-DE" sz="1600" b="1" dirty="0" err="1"/>
              <a:t>three</a:t>
            </a:r>
            <a:r>
              <a:rPr lang="de-DE" sz="1600" b="1" dirty="0"/>
              <a:t> </a:t>
            </a:r>
            <a:r>
              <a:rPr lang="de-DE" sz="1600" b="1" dirty="0" err="1"/>
              <a:t>capacities</a:t>
            </a:r>
            <a:endParaRPr lang="de-DE" sz="1600" b="1" dirty="0"/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600" b="1" dirty="0"/>
              <a:t>Industry </a:t>
            </a:r>
            <a:r>
              <a:rPr lang="de-DE" sz="1600" b="1" dirty="0" err="1"/>
              <a:t>as</a:t>
            </a:r>
            <a:r>
              <a:rPr lang="de-DE" sz="1600" b="1" dirty="0"/>
              <a:t> supplier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600" b="1" dirty="0"/>
              <a:t>Industry </a:t>
            </a:r>
            <a:r>
              <a:rPr lang="de-DE" sz="1600" b="1" dirty="0" err="1"/>
              <a:t>as</a:t>
            </a:r>
            <a:r>
              <a:rPr lang="de-DE" sz="1600" b="1" dirty="0"/>
              <a:t> </a:t>
            </a:r>
            <a:r>
              <a:rPr lang="de-DE" sz="1600" b="1" dirty="0" err="1"/>
              <a:t>user</a:t>
            </a:r>
            <a:endParaRPr lang="de-DE" sz="1600" b="1" dirty="0"/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600" b="1" dirty="0"/>
              <a:t>Industry </a:t>
            </a:r>
            <a:r>
              <a:rPr lang="de-DE" sz="1600" b="1" dirty="0" err="1"/>
              <a:t>as</a:t>
            </a:r>
            <a:r>
              <a:rPr lang="de-DE" sz="1600" b="1" dirty="0"/>
              <a:t> </a:t>
            </a:r>
            <a:r>
              <a:rPr lang="de-DE" sz="1600" b="1" dirty="0" err="1"/>
              <a:t>trigger</a:t>
            </a:r>
            <a:r>
              <a:rPr lang="de-DE" sz="1600" b="1" dirty="0"/>
              <a:t> </a:t>
            </a:r>
            <a:r>
              <a:rPr lang="de-DE" sz="1600" b="1" dirty="0" err="1"/>
              <a:t>of</a:t>
            </a:r>
            <a:r>
              <a:rPr lang="de-DE" sz="1600" b="1" dirty="0"/>
              <a:t> </a:t>
            </a:r>
            <a:r>
              <a:rPr lang="de-DE" sz="1600" b="1" dirty="0" err="1"/>
              <a:t>science</a:t>
            </a:r>
            <a:r>
              <a:rPr lang="de-DE" sz="1600" b="1" dirty="0"/>
              <a:t> in European Partnerships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A56E31F-DA2F-45C7-B46C-89BA94D30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772" y="76386"/>
            <a:ext cx="9518848" cy="1143000"/>
          </a:xfrm>
        </p:spPr>
        <p:txBody>
          <a:bodyPr>
            <a:normAutofit/>
          </a:bodyPr>
          <a:lstStyle/>
          <a:p>
            <a:r>
              <a:rPr lang="en-GB" sz="2400" dirty="0"/>
              <a:t>Foster technological development through open innovation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52657726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4D9A8-F492-4CB1-8A8A-A15D7C85B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IAB </a:t>
            </a:r>
            <a:r>
              <a:rPr lang="de-DE" dirty="0" err="1"/>
              <a:t>members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DF8760-F78E-4E74-A5D7-57D1AF099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E738-146D-49F4-AF37-EE8327504D71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32E3802-1506-433B-82EF-B465D9ECC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16537" y="3658851"/>
            <a:ext cx="1660785" cy="5254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F7C1F9-9486-4DCE-ADB0-2AA68654F7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37" y="2159941"/>
            <a:ext cx="1859829" cy="77163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F99794F-7B9F-4C21-8CAC-17E7E305A570}"/>
              </a:ext>
            </a:extLst>
          </p:cNvPr>
          <p:cNvSpPr txBox="1">
            <a:spLocks/>
          </p:cNvSpPr>
          <p:nvPr/>
        </p:nvSpPr>
        <p:spPr>
          <a:xfrm>
            <a:off x="2063552" y="1640607"/>
            <a:ext cx="5308209" cy="386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">
              <a:spcBef>
                <a:spcPts val="3000"/>
              </a:spcBef>
            </a:pPr>
            <a:r>
              <a:rPr lang="de-DE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Peter Anastasi </a:t>
            </a:r>
          </a:p>
          <a:p>
            <a:pPr>
              <a:spcBef>
                <a:spcPts val="3000"/>
              </a:spcBef>
            </a:pPr>
            <a:r>
              <a:rPr lang="de-DE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Guillaume </a:t>
            </a:r>
            <a:r>
              <a:rPr lang="de-DE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Dovillaire</a:t>
            </a:r>
            <a:endParaRPr lang="de-DE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3000"/>
              </a:spcBef>
            </a:pPr>
            <a:r>
              <a:rPr lang="de-DE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Michael Henning</a:t>
            </a:r>
          </a:p>
          <a:p>
            <a:pPr>
              <a:spcBef>
                <a:spcPts val="3000"/>
              </a:spcBef>
            </a:pPr>
            <a:r>
              <a:rPr lang="de-DE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Christoph Quitmann</a:t>
            </a:r>
          </a:p>
          <a:p>
            <a:pPr>
              <a:spcBef>
                <a:spcPts val="3000"/>
              </a:spcBef>
            </a:pPr>
            <a:r>
              <a:rPr lang="de-DE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Nikolaj Zangenberg</a:t>
            </a:r>
          </a:p>
          <a:p>
            <a:pPr>
              <a:spcBef>
                <a:spcPts val="3000"/>
              </a:spcBef>
            </a:pPr>
            <a:endParaRPr lang="de-DE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3000"/>
              </a:spcBef>
            </a:pPr>
            <a:endParaRPr lang="de-DE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3000"/>
              </a:spcBef>
            </a:pPr>
            <a:endParaRPr lang="de-DE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3000"/>
              </a:spcBef>
            </a:pPr>
            <a:endParaRPr lang="de-DE" sz="2000" dirty="0"/>
          </a:p>
          <a:p>
            <a:pPr marL="342900" lvl="1" indent="0">
              <a:spcBef>
                <a:spcPts val="3000"/>
              </a:spcBef>
              <a:buFont typeface="Arial" panose="020B0604020202020204" pitchFamily="34" charset="0"/>
              <a:buNone/>
            </a:pPr>
            <a:endParaRPr lang="de-DE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34FE88-BFB9-44BB-83CD-E20289E475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37" y="1508699"/>
            <a:ext cx="1429928" cy="5774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B528E6-6076-4E01-A1E9-2D2CE39C28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37" y="3079113"/>
            <a:ext cx="1497386" cy="3119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49EF726-3AB7-48E8-B68E-67DEA08BBF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37" y="4316205"/>
            <a:ext cx="1166921" cy="57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5494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21EDF6-3BFB-4106-BBE1-01ABC02BF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0880" y="365126"/>
            <a:ext cx="9392920" cy="770948"/>
          </a:xfrm>
        </p:spPr>
        <p:txBody>
          <a:bodyPr/>
          <a:lstStyle/>
          <a:p>
            <a:r>
              <a:rPr lang="de-DE" dirty="0" err="1"/>
              <a:t>Periodic</a:t>
            </a:r>
            <a:r>
              <a:rPr lang="de-DE" dirty="0"/>
              <a:t> Report (PR)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4BE82C-41C7-45B7-AC3F-186CF6B5C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0880" y="1231708"/>
            <a:ext cx="9474200" cy="5364884"/>
          </a:xfrm>
        </p:spPr>
        <p:txBody>
          <a:bodyPr>
            <a:normAutofit/>
          </a:bodyPr>
          <a:lstStyle/>
          <a:p>
            <a:r>
              <a:rPr lang="de-DE" dirty="0"/>
              <a:t>Reporting </a:t>
            </a:r>
            <a:r>
              <a:rPr lang="de-DE" dirty="0" err="1"/>
              <a:t>period</a:t>
            </a:r>
            <a:r>
              <a:rPr lang="de-DE" dirty="0"/>
              <a:t> 1: </a:t>
            </a:r>
            <a:r>
              <a:rPr lang="de-DE" b="1" dirty="0">
                <a:solidFill>
                  <a:srgbClr val="FD8207"/>
                </a:solidFill>
                <a:latin typeface="Calibri" panose="020F0502020204030204" pitchFamily="34" charset="0"/>
              </a:rPr>
              <a:t>1 Apr. 2021 – 30 Sep. 2022</a:t>
            </a:r>
          </a:p>
          <a:p>
            <a:r>
              <a:rPr lang="de-DE" dirty="0" err="1"/>
              <a:t>Submit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EC: 		</a:t>
            </a:r>
            <a:r>
              <a:rPr lang="de-DE" b="1" dirty="0">
                <a:solidFill>
                  <a:srgbClr val="FD8207"/>
                </a:solidFill>
                <a:latin typeface="Calibri" panose="020F0502020204030204" pitchFamily="34" charset="0"/>
              </a:rPr>
              <a:t>30. Nov. 2022</a:t>
            </a:r>
          </a:p>
          <a:p>
            <a:r>
              <a:rPr lang="de-DE" b="1" dirty="0">
                <a:latin typeface="Calibri" panose="020F0502020204030204" pitchFamily="34" charset="0"/>
              </a:rPr>
              <a:t>EC review</a:t>
            </a:r>
            <a:r>
              <a:rPr lang="de-DE" dirty="0">
                <a:latin typeface="Calibri" panose="020F0502020204030204" pitchFamily="34" charset="0"/>
              </a:rPr>
              <a:t>:</a:t>
            </a:r>
            <a:r>
              <a:rPr lang="de-DE" b="1" dirty="0">
                <a:solidFill>
                  <a:srgbClr val="FF0000"/>
                </a:solidFill>
                <a:latin typeface="Calibri" panose="020F0502020204030204" pitchFamily="34" charset="0"/>
              </a:rPr>
              <a:t> 		</a:t>
            </a:r>
            <a:r>
              <a:rPr lang="de-DE" b="1" dirty="0">
                <a:solidFill>
                  <a:srgbClr val="FD8207"/>
                </a:solidFill>
                <a:latin typeface="Calibri" panose="020F0502020204030204" pitchFamily="34" charset="0"/>
              </a:rPr>
              <a:t>Mid </a:t>
            </a:r>
            <a:r>
              <a:rPr lang="de-DE" b="1" dirty="0" err="1">
                <a:solidFill>
                  <a:srgbClr val="FD8207"/>
                </a:solidFill>
                <a:latin typeface="Calibri" panose="020F0502020204030204" pitchFamily="34" charset="0"/>
              </a:rPr>
              <a:t>December</a:t>
            </a:r>
            <a:r>
              <a:rPr lang="de-DE" b="1" dirty="0">
                <a:solidFill>
                  <a:srgbClr val="FD8207"/>
                </a:solidFill>
                <a:latin typeface="Calibri" panose="020F0502020204030204" pitchFamily="34" charset="0"/>
              </a:rPr>
              <a:t> 2022 </a:t>
            </a:r>
            <a:r>
              <a:rPr lang="de-DE" b="1" dirty="0" err="1">
                <a:latin typeface="Calibri" panose="020F0502020204030204" pitchFamily="34" charset="0"/>
              </a:rPr>
              <a:t>with</a:t>
            </a:r>
            <a:r>
              <a:rPr lang="de-DE" b="1" dirty="0">
                <a:latin typeface="Calibri" panose="020F0502020204030204" pitchFamily="34" charset="0"/>
              </a:rPr>
              <a:t> all WP </a:t>
            </a:r>
            <a:r>
              <a:rPr lang="de-DE" b="1" dirty="0" err="1">
                <a:latin typeface="Calibri" panose="020F0502020204030204" pitchFamily="34" charset="0"/>
              </a:rPr>
              <a:t>leaders</a:t>
            </a:r>
            <a:endParaRPr lang="de-DE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1600" b="1" dirty="0"/>
              <a:t>				</a:t>
            </a:r>
          </a:p>
          <a:p>
            <a:pPr marL="0" indent="0">
              <a:buNone/>
            </a:pPr>
            <a:r>
              <a:rPr lang="de-DE" b="1" dirty="0"/>
              <a:t>			      </a:t>
            </a:r>
            <a:r>
              <a:rPr lang="de-DE" sz="2800" b="1" dirty="0"/>
              <a:t>PR </a:t>
            </a:r>
            <a:r>
              <a:rPr lang="de-DE" sz="2800" b="1" dirty="0" err="1"/>
              <a:t>consists</a:t>
            </a:r>
            <a:r>
              <a:rPr lang="de-DE" sz="2800" b="1" dirty="0"/>
              <a:t> </a:t>
            </a:r>
            <a:r>
              <a:rPr lang="de-DE" sz="2800" b="1" dirty="0" err="1"/>
              <a:t>of</a:t>
            </a:r>
            <a:r>
              <a:rPr lang="de-DE" sz="2800" b="1" dirty="0"/>
              <a:t> </a:t>
            </a:r>
            <a:r>
              <a:rPr lang="de-DE" sz="2800" b="1" dirty="0" err="1"/>
              <a:t>two</a:t>
            </a:r>
            <a:r>
              <a:rPr lang="de-DE" sz="2800" b="1" dirty="0"/>
              <a:t> </a:t>
            </a:r>
            <a:r>
              <a:rPr lang="de-DE" sz="2800" b="1" dirty="0" err="1"/>
              <a:t>parts</a:t>
            </a:r>
            <a:endParaRPr lang="de-DE" sz="2800" b="1" dirty="0"/>
          </a:p>
          <a:p>
            <a:endParaRPr lang="de-DE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de-DE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de-DE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de-DE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de-DE" sz="2000" dirty="0"/>
              <a:t>Reporting </a:t>
            </a:r>
            <a:r>
              <a:rPr lang="de-DE" sz="2000" dirty="0" err="1"/>
              <a:t>period</a:t>
            </a:r>
            <a:r>
              <a:rPr lang="de-DE" sz="2000" dirty="0"/>
              <a:t> 2:</a:t>
            </a:r>
            <a:r>
              <a:rPr lang="de-DE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	</a:t>
            </a:r>
            <a:r>
              <a:rPr lang="de-DE" sz="2000" b="1" dirty="0">
                <a:solidFill>
                  <a:srgbClr val="FD8207"/>
                </a:solidFill>
                <a:latin typeface="Calibri" panose="020F0502020204030204" pitchFamily="34" charset="0"/>
              </a:rPr>
              <a:t>1 </a:t>
            </a:r>
            <a:r>
              <a:rPr lang="de-DE" sz="2000" b="1" dirty="0" err="1">
                <a:solidFill>
                  <a:srgbClr val="FD8207"/>
                </a:solidFill>
                <a:latin typeface="Calibri" panose="020F0502020204030204" pitchFamily="34" charset="0"/>
              </a:rPr>
              <a:t>Oct</a:t>
            </a:r>
            <a:r>
              <a:rPr lang="de-DE" sz="2000" b="1" dirty="0">
                <a:solidFill>
                  <a:srgbClr val="FD8207"/>
                </a:solidFill>
                <a:latin typeface="Calibri" panose="020F0502020204030204" pitchFamily="34" charset="0"/>
              </a:rPr>
              <a:t>. 2022 – 31 Mar. 2023</a:t>
            </a:r>
            <a:endParaRPr lang="de-DE" sz="2000" dirty="0">
              <a:solidFill>
                <a:srgbClr val="FD8207"/>
              </a:solidFill>
            </a:endParaRPr>
          </a:p>
          <a:p>
            <a:r>
              <a:rPr lang="de-DE" sz="2000" dirty="0"/>
              <a:t>Final report: 		</a:t>
            </a:r>
            <a:r>
              <a:rPr lang="de-DE" sz="2000" b="1" dirty="0">
                <a:solidFill>
                  <a:srgbClr val="FD8207"/>
                </a:solidFill>
                <a:latin typeface="Calibri" panose="020F0502020204030204" pitchFamily="34" charset="0"/>
              </a:rPr>
              <a:t>1 Apr. 2023 – 31 Mar. 2024</a:t>
            </a:r>
            <a:endParaRPr lang="de-DE" sz="2000" dirty="0">
              <a:solidFill>
                <a:srgbClr val="FD8207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B11DA80-5649-4FB6-964D-7A9B0DC92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4B5F-564D-4EE0-9DC2-043DFC65AE79}" type="slidenum">
              <a:rPr lang="de-DE" smtClean="0"/>
              <a:t>13</a:t>
            </a:fld>
            <a:endParaRPr lang="de-DE"/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63BA6556-A6E5-4441-B6C6-E2EE95FB55A6}"/>
              </a:ext>
            </a:extLst>
          </p:cNvPr>
          <p:cNvCxnSpPr>
            <a:cxnSpLocks/>
          </p:cNvCxnSpPr>
          <p:nvPr/>
        </p:nvCxnSpPr>
        <p:spPr>
          <a:xfrm flipH="1">
            <a:off x="4460241" y="3362960"/>
            <a:ext cx="345439" cy="4595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3CE2F6DA-5AA1-4E0F-8311-40E46EB860BE}"/>
              </a:ext>
            </a:extLst>
          </p:cNvPr>
          <p:cNvCxnSpPr>
            <a:cxnSpLocks/>
          </p:cNvCxnSpPr>
          <p:nvPr/>
        </p:nvCxnSpPr>
        <p:spPr>
          <a:xfrm>
            <a:off x="7731760" y="3362960"/>
            <a:ext cx="419099" cy="4595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A6407B7E-DE86-4A8A-BF9B-5D347E5D0E56}"/>
              </a:ext>
            </a:extLst>
          </p:cNvPr>
          <p:cNvSpPr txBox="1"/>
          <p:nvPr/>
        </p:nvSpPr>
        <p:spPr>
          <a:xfrm>
            <a:off x="6826586" y="3915430"/>
            <a:ext cx="2648546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rgbClr val="164194"/>
                </a:solidFill>
              </a:rPr>
              <a:t>Technical Report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9D5A70A-7BD9-4C09-B3F2-A97DD2BA2CA0}"/>
              </a:ext>
            </a:extLst>
          </p:cNvPr>
          <p:cNvSpPr txBox="1"/>
          <p:nvPr/>
        </p:nvSpPr>
        <p:spPr>
          <a:xfrm>
            <a:off x="3189637" y="3915430"/>
            <a:ext cx="254120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rgbClr val="164194"/>
                </a:solidFill>
              </a:rPr>
              <a:t>Financial Report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50DE27-A14E-4538-8E3D-D6719CF81096}"/>
              </a:ext>
            </a:extLst>
          </p:cNvPr>
          <p:cNvSpPr txBox="1"/>
          <p:nvPr/>
        </p:nvSpPr>
        <p:spPr>
          <a:xfrm>
            <a:off x="3114467" y="4511542"/>
            <a:ext cx="3450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WP1 </a:t>
            </a:r>
            <a:r>
              <a:rPr lang="de-DE" dirty="0" err="1"/>
              <a:t>talk</a:t>
            </a:r>
            <a:r>
              <a:rPr lang="de-DE" dirty="0"/>
              <a:t> Tom Minniberger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Financial </a:t>
            </a:r>
            <a:r>
              <a:rPr lang="de-DE" dirty="0" err="1"/>
              <a:t>workshop</a:t>
            </a:r>
            <a:r>
              <a:rPr lang="de-DE" dirty="0"/>
              <a:t> – June 2022</a:t>
            </a:r>
          </a:p>
        </p:txBody>
      </p:sp>
    </p:spTree>
    <p:extLst>
      <p:ext uri="{BB962C8B-B14F-4D97-AF65-F5344CB8AC3E}">
        <p14:creationId xmlns:p14="http://schemas.microsoft.com/office/powerpoint/2010/main" val="321640752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1208EF5-0CD0-4279-8ECE-719187B36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4B5F-564D-4EE0-9DC2-043DFC65AE79}" type="slidenum">
              <a:rPr lang="de-DE" smtClean="0"/>
              <a:t>14</a:t>
            </a:fld>
            <a:endParaRPr lang="de-D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5C7A8AB-5095-42B0-BB3F-8909AC4DB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320" y="365126"/>
            <a:ext cx="9555480" cy="770948"/>
          </a:xfrm>
        </p:spPr>
        <p:txBody>
          <a:bodyPr/>
          <a:lstStyle/>
          <a:p>
            <a:r>
              <a:rPr lang="de-DE" dirty="0"/>
              <a:t>Technical Report </a:t>
            </a:r>
            <a:r>
              <a:rPr lang="de-DE" b="0" dirty="0"/>
              <a:t>(</a:t>
            </a:r>
            <a:r>
              <a:rPr lang="de-DE" b="0" dirty="0" err="1"/>
              <a:t>coordination</a:t>
            </a:r>
            <a:r>
              <a:rPr lang="de-DE" b="0" dirty="0"/>
              <a:t> </a:t>
            </a:r>
            <a:r>
              <a:rPr lang="de-DE" b="0" dirty="0" err="1"/>
              <a:t>by</a:t>
            </a:r>
            <a:r>
              <a:rPr lang="de-DE" b="0" dirty="0"/>
              <a:t> Elena Hengstmann)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E4CB85D5-5AB0-434A-BC12-B787D3439C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367166"/>
              </p:ext>
            </p:extLst>
          </p:nvPr>
        </p:nvGraphicFramePr>
        <p:xfrm>
          <a:off x="838199" y="1473809"/>
          <a:ext cx="10945306" cy="4681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8160">
                  <a:extLst>
                    <a:ext uri="{9D8B030D-6E8A-4147-A177-3AD203B41FA5}">
                      <a16:colId xmlns:a16="http://schemas.microsoft.com/office/drawing/2014/main" val="1836454717"/>
                    </a:ext>
                  </a:extLst>
                </a:gridCol>
                <a:gridCol w="6157146">
                  <a:extLst>
                    <a:ext uri="{9D8B030D-6E8A-4147-A177-3AD203B41FA5}">
                      <a16:colId xmlns:a16="http://schemas.microsoft.com/office/drawing/2014/main" val="3204513696"/>
                    </a:ext>
                  </a:extLst>
                </a:gridCol>
              </a:tblGrid>
              <a:tr h="919772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Part A</a:t>
                      </a:r>
                    </a:p>
                    <a:p>
                      <a:pPr algn="ctr"/>
                      <a:r>
                        <a:rPr lang="de-DE" sz="2400" b="0" dirty="0"/>
                        <a:t>(All </a:t>
                      </a:r>
                      <a:r>
                        <a:rPr lang="de-DE" sz="2400" b="0" dirty="0" err="1"/>
                        <a:t>beneficiaries</a:t>
                      </a:r>
                      <a:r>
                        <a:rPr lang="de-DE" sz="2400" b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Part B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0" dirty="0"/>
                        <a:t>(Work </a:t>
                      </a:r>
                      <a:r>
                        <a:rPr lang="de-DE" sz="2400" b="0" dirty="0" err="1"/>
                        <a:t>packages</a:t>
                      </a:r>
                      <a:r>
                        <a:rPr lang="de-DE" sz="2400" b="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208073"/>
                  </a:ext>
                </a:extLst>
              </a:tr>
              <a:tr h="3762122">
                <a:tc>
                  <a:txBody>
                    <a:bodyPr/>
                    <a:lstStyle/>
                    <a:p>
                      <a:r>
                        <a:rPr lang="de-DE" dirty="0" err="1"/>
                        <a:t>Detailed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information</a:t>
                      </a:r>
                      <a:r>
                        <a:rPr lang="de-DE" dirty="0"/>
                        <a:t> on: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Gender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Publications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Events (</a:t>
                      </a:r>
                      <a:r>
                        <a:rPr lang="de-DE" dirty="0" err="1"/>
                        <a:t>meetings</a:t>
                      </a:r>
                      <a:r>
                        <a:rPr lang="de-DE" dirty="0"/>
                        <a:t>, </a:t>
                      </a:r>
                      <a:r>
                        <a:rPr lang="de-DE" dirty="0" err="1"/>
                        <a:t>conferences</a:t>
                      </a:r>
                      <a:r>
                        <a:rPr lang="de-DE" dirty="0"/>
                        <a:t>, etc.)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Press </a:t>
                      </a:r>
                      <a:r>
                        <a:rPr lang="de-DE" dirty="0" err="1"/>
                        <a:t>releases</a:t>
                      </a:r>
                      <a:endParaRPr lang="de-DE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 err="1"/>
                        <a:t>Social</a:t>
                      </a:r>
                      <a:r>
                        <a:rPr lang="de-DE" dirty="0"/>
                        <a:t> Media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Communication </a:t>
                      </a:r>
                      <a:r>
                        <a:rPr lang="de-DE" dirty="0" err="1"/>
                        <a:t>efforts</a:t>
                      </a:r>
                      <a:endParaRPr lang="de-DE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dirty="0" err="1"/>
                        <a:t>Questionnaire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provided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by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the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Coordinator</a:t>
                      </a:r>
                      <a:endParaRPr lang="de-DE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b="1" dirty="0"/>
                        <a:t>Timeline:</a:t>
                      </a:r>
                    </a:p>
                    <a:p>
                      <a:r>
                        <a:rPr lang="de-DE" sz="1200" b="0" i="1" dirty="0"/>
                        <a:t>Tasks </a:t>
                      </a:r>
                      <a:r>
                        <a:rPr lang="de-DE" sz="1200" b="0" i="1" dirty="0" err="1"/>
                        <a:t>by</a:t>
                      </a:r>
                      <a:r>
                        <a:rPr lang="de-DE" sz="1200" b="0" i="1" dirty="0"/>
                        <a:t>:</a:t>
                      </a:r>
                    </a:p>
                    <a:p>
                      <a:r>
                        <a:rPr lang="de-DE" sz="1200" b="0" i="1" dirty="0" err="1">
                          <a:solidFill>
                            <a:srgbClr val="008E40"/>
                          </a:solidFill>
                        </a:rPr>
                        <a:t>Beneficiary</a:t>
                      </a:r>
                      <a:endParaRPr lang="de-DE" sz="1200" b="0" i="1" dirty="0">
                        <a:solidFill>
                          <a:srgbClr val="008E40"/>
                        </a:solidFill>
                      </a:endParaRPr>
                    </a:p>
                    <a:p>
                      <a:r>
                        <a:rPr lang="de-DE" sz="1200" b="0" i="1" dirty="0" err="1">
                          <a:solidFill>
                            <a:srgbClr val="7030A0"/>
                          </a:solidFill>
                        </a:rPr>
                        <a:t>Coordinator</a:t>
                      </a:r>
                      <a:endParaRPr lang="de-DE" sz="1200" b="0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dirty="0"/>
                        <a:t>Progress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M1-M18 on LEAPS-INNOV </a:t>
                      </a:r>
                      <a:r>
                        <a:rPr lang="de-DE" dirty="0" err="1"/>
                        <a:t>project</a:t>
                      </a:r>
                      <a:r>
                        <a:rPr lang="de-DE" dirty="0"/>
                        <a:t> (</a:t>
                      </a:r>
                      <a:r>
                        <a:rPr lang="de-DE" dirty="0" err="1"/>
                        <a:t>each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work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package</a:t>
                      </a:r>
                      <a:r>
                        <a:rPr lang="de-DE" dirty="0"/>
                        <a:t>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dirty="0"/>
                        <a:t>Template </a:t>
                      </a:r>
                      <a:r>
                        <a:rPr lang="de-DE" dirty="0" err="1"/>
                        <a:t>provided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by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the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Coordinator</a:t>
                      </a:r>
                      <a:r>
                        <a:rPr lang="de-DE" dirty="0"/>
                        <a:t>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dirty="0" err="1"/>
                        <a:t>Coordinator</a:t>
                      </a:r>
                      <a:r>
                        <a:rPr lang="de-DE" dirty="0"/>
                        <a:t> will </a:t>
                      </a:r>
                      <a:r>
                        <a:rPr lang="de-DE" dirty="0" err="1"/>
                        <a:t>submit</a:t>
                      </a:r>
                      <a:r>
                        <a:rPr lang="de-DE" dirty="0"/>
                        <a:t> Part B </a:t>
                      </a:r>
                      <a:r>
                        <a:rPr lang="de-DE" dirty="0" err="1"/>
                        <a:t>to</a:t>
                      </a:r>
                      <a:r>
                        <a:rPr lang="de-DE" dirty="0"/>
                        <a:t> EC</a:t>
                      </a:r>
                    </a:p>
                    <a:p>
                      <a:r>
                        <a:rPr lang="de-DE" b="1" dirty="0"/>
                        <a:t>Timeline:</a:t>
                      </a:r>
                    </a:p>
                    <a:p>
                      <a:r>
                        <a:rPr lang="de-DE" sz="1200" b="0" i="1" dirty="0"/>
                        <a:t>Tasks </a:t>
                      </a:r>
                      <a:r>
                        <a:rPr lang="de-DE" sz="1200" b="0" i="1" dirty="0" err="1"/>
                        <a:t>by</a:t>
                      </a:r>
                      <a:r>
                        <a:rPr lang="de-DE" sz="1200" b="0" i="1" dirty="0"/>
                        <a:t>:</a:t>
                      </a:r>
                    </a:p>
                    <a:p>
                      <a:r>
                        <a:rPr lang="de-DE" sz="1200" b="0" i="1" dirty="0">
                          <a:solidFill>
                            <a:srgbClr val="008E40"/>
                          </a:solidFill>
                        </a:rPr>
                        <a:t>Work </a:t>
                      </a:r>
                      <a:r>
                        <a:rPr lang="de-DE" sz="1200" b="0" i="1" dirty="0" err="1">
                          <a:solidFill>
                            <a:srgbClr val="008E40"/>
                          </a:solidFill>
                        </a:rPr>
                        <a:t>package</a:t>
                      </a:r>
                      <a:endParaRPr lang="de-DE" sz="1200" b="0" i="1" dirty="0">
                        <a:solidFill>
                          <a:srgbClr val="008E40"/>
                        </a:solidFill>
                      </a:endParaRPr>
                    </a:p>
                    <a:p>
                      <a:r>
                        <a:rPr lang="de-DE" sz="1200" b="0" i="1" dirty="0" err="1">
                          <a:solidFill>
                            <a:srgbClr val="7030A0"/>
                          </a:solidFill>
                        </a:rPr>
                        <a:t>Coordinator</a:t>
                      </a:r>
                      <a:endParaRPr lang="de-DE" sz="1200" b="0" i="1" dirty="0">
                        <a:solidFill>
                          <a:srgbClr val="7030A0"/>
                        </a:solidFill>
                      </a:endParaRPr>
                    </a:p>
                    <a:p>
                      <a:endParaRPr lang="de-DE" b="1" dirty="0"/>
                    </a:p>
                    <a:p>
                      <a:endParaRPr lang="de-D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602725"/>
                  </a:ext>
                </a:extLst>
              </a:tr>
            </a:tbl>
          </a:graphicData>
        </a:graphic>
      </p:graphicFrame>
      <p:sp>
        <p:nvSpPr>
          <p:cNvPr id="8" name="Rechteck 7">
            <a:extLst>
              <a:ext uri="{FF2B5EF4-FFF2-40B4-BE49-F238E27FC236}">
                <a16:creationId xmlns:a16="http://schemas.microsoft.com/office/drawing/2014/main" id="{B9F9FA15-1A7A-4921-8FDE-C275C7C8E40B}"/>
              </a:ext>
            </a:extLst>
          </p:cNvPr>
          <p:cNvSpPr/>
          <p:nvPr/>
        </p:nvSpPr>
        <p:spPr>
          <a:xfrm>
            <a:off x="5823744" y="4751115"/>
            <a:ext cx="707010" cy="36764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June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0099086-A467-4DC0-A7D3-09354308C119}"/>
              </a:ext>
            </a:extLst>
          </p:cNvPr>
          <p:cNvSpPr/>
          <p:nvPr/>
        </p:nvSpPr>
        <p:spPr>
          <a:xfrm>
            <a:off x="7332034" y="4751113"/>
            <a:ext cx="707010" cy="36764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Aug.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4A2A8B2-7875-4BD5-BA14-8379BE1D9444}"/>
              </a:ext>
            </a:extLst>
          </p:cNvPr>
          <p:cNvSpPr/>
          <p:nvPr/>
        </p:nvSpPr>
        <p:spPr>
          <a:xfrm>
            <a:off x="10985931" y="4741286"/>
            <a:ext cx="707010" cy="36764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Dec</a:t>
            </a:r>
            <a:r>
              <a:rPr lang="de-DE" dirty="0"/>
              <a:t>.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76E77435-A07E-4635-9A83-FE0E27E951C3}"/>
              </a:ext>
            </a:extLst>
          </p:cNvPr>
          <p:cNvSpPr/>
          <p:nvPr/>
        </p:nvSpPr>
        <p:spPr>
          <a:xfrm>
            <a:off x="8840324" y="4751112"/>
            <a:ext cx="707010" cy="36764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Oct</a:t>
            </a:r>
            <a:r>
              <a:rPr lang="de-DE" dirty="0"/>
              <a:t>.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D2E619C-E4FB-4EC7-B204-247787450229}"/>
              </a:ext>
            </a:extLst>
          </p:cNvPr>
          <p:cNvSpPr/>
          <p:nvPr/>
        </p:nvSpPr>
        <p:spPr>
          <a:xfrm>
            <a:off x="9594469" y="4751111"/>
            <a:ext cx="707010" cy="36764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Nov.</a:t>
            </a:r>
          </a:p>
        </p:txBody>
      </p: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61EF86FD-C5CF-4473-BF8C-2F980E394BD0}"/>
              </a:ext>
            </a:extLst>
          </p:cNvPr>
          <p:cNvSpPr/>
          <p:nvPr/>
        </p:nvSpPr>
        <p:spPr>
          <a:xfrm>
            <a:off x="10348614" y="4572005"/>
            <a:ext cx="546754" cy="735291"/>
          </a:xfrm>
          <a:prstGeom prst="rightArrow">
            <a:avLst>
              <a:gd name="adj1" fmla="val 50000"/>
              <a:gd name="adj2" fmla="val 576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27800EA-BDAF-4F0B-A1A4-90021BB7DF60}"/>
              </a:ext>
            </a:extLst>
          </p:cNvPr>
          <p:cNvSpPr txBox="1"/>
          <p:nvPr/>
        </p:nvSpPr>
        <p:spPr>
          <a:xfrm>
            <a:off x="5748168" y="4433509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2022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EC688A5-1A83-461A-B0FE-768D104AE74B}"/>
              </a:ext>
            </a:extLst>
          </p:cNvPr>
          <p:cNvSpPr txBox="1"/>
          <p:nvPr/>
        </p:nvSpPr>
        <p:spPr>
          <a:xfrm>
            <a:off x="5766744" y="5445655"/>
            <a:ext cx="875561" cy="523220"/>
          </a:xfrm>
          <a:prstGeom prst="rect">
            <a:avLst/>
          </a:prstGeom>
          <a:solidFill>
            <a:schemeClr val="accent1">
              <a:tint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400" dirty="0">
                <a:solidFill>
                  <a:srgbClr val="7030A0"/>
                </a:solidFill>
              </a:rPr>
              <a:t>Send out </a:t>
            </a:r>
          </a:p>
          <a:p>
            <a:pPr algn="ctr"/>
            <a:r>
              <a:rPr lang="de-DE" sz="1400" dirty="0" err="1">
                <a:solidFill>
                  <a:srgbClr val="7030A0"/>
                </a:solidFill>
              </a:rPr>
              <a:t>template</a:t>
            </a:r>
            <a:endParaRPr lang="de-DE" sz="1400" dirty="0">
              <a:solidFill>
                <a:srgbClr val="7030A0"/>
              </a:solidFill>
            </a:endParaRP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189C9022-3172-46E4-9595-9F7C9089BC78}"/>
              </a:ext>
            </a:extLst>
          </p:cNvPr>
          <p:cNvCxnSpPr>
            <a:cxnSpLocks/>
          </p:cNvCxnSpPr>
          <p:nvPr/>
        </p:nvCxnSpPr>
        <p:spPr>
          <a:xfrm flipV="1">
            <a:off x="6177249" y="5148263"/>
            <a:ext cx="0" cy="324000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Geschweifte Klammer links 22">
            <a:extLst>
              <a:ext uri="{FF2B5EF4-FFF2-40B4-BE49-F238E27FC236}">
                <a16:creationId xmlns:a16="http://schemas.microsoft.com/office/drawing/2014/main" id="{71A6A6C6-831B-4998-8F97-1693BEA3645B}"/>
              </a:ext>
            </a:extLst>
          </p:cNvPr>
          <p:cNvSpPr/>
          <p:nvPr/>
        </p:nvSpPr>
        <p:spPr>
          <a:xfrm rot="5400000">
            <a:off x="7074727" y="3675016"/>
            <a:ext cx="222342" cy="1775158"/>
          </a:xfrm>
          <a:prstGeom prst="leftBrace">
            <a:avLst>
              <a:gd name="adj1" fmla="val 8333"/>
              <a:gd name="adj2" fmla="val 4872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AFA58E0-2A9B-40E9-B222-222E8FD51969}"/>
              </a:ext>
            </a:extLst>
          </p:cNvPr>
          <p:cNvSpPr txBox="1"/>
          <p:nvPr/>
        </p:nvSpPr>
        <p:spPr>
          <a:xfrm>
            <a:off x="6699970" y="3914613"/>
            <a:ext cx="1264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err="1">
                <a:solidFill>
                  <a:srgbClr val="008E40"/>
                </a:solidFill>
              </a:rPr>
              <a:t>Completion</a:t>
            </a:r>
            <a:r>
              <a:rPr lang="de-DE" sz="1400" dirty="0">
                <a:solidFill>
                  <a:srgbClr val="008E40"/>
                </a:solidFill>
              </a:rPr>
              <a:t> </a:t>
            </a:r>
            <a:r>
              <a:rPr lang="de-DE" sz="1400" dirty="0" err="1">
                <a:solidFill>
                  <a:srgbClr val="008E40"/>
                </a:solidFill>
              </a:rPr>
              <a:t>of</a:t>
            </a:r>
            <a:r>
              <a:rPr lang="de-DE" sz="1400" dirty="0">
                <a:solidFill>
                  <a:srgbClr val="008E40"/>
                </a:solidFill>
              </a:rPr>
              <a:t> </a:t>
            </a:r>
          </a:p>
          <a:p>
            <a:pPr algn="ctr"/>
            <a:r>
              <a:rPr lang="de-DE" sz="1400" dirty="0" err="1">
                <a:solidFill>
                  <a:srgbClr val="008E40"/>
                </a:solidFill>
              </a:rPr>
              <a:t>the</a:t>
            </a:r>
            <a:r>
              <a:rPr lang="de-DE" sz="1400" dirty="0">
                <a:solidFill>
                  <a:srgbClr val="008E40"/>
                </a:solidFill>
              </a:rPr>
              <a:t> </a:t>
            </a:r>
            <a:r>
              <a:rPr lang="de-DE" sz="1400" dirty="0" err="1">
                <a:solidFill>
                  <a:srgbClr val="008E40"/>
                </a:solidFill>
              </a:rPr>
              <a:t>template</a:t>
            </a:r>
            <a:endParaRPr lang="de-DE" sz="1400" dirty="0">
              <a:solidFill>
                <a:srgbClr val="008E40"/>
              </a:solidFill>
            </a:endParaRPr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FC0F0B8F-353D-491B-9014-FDEBCF363E66}"/>
              </a:ext>
            </a:extLst>
          </p:cNvPr>
          <p:cNvCxnSpPr>
            <a:cxnSpLocks/>
          </p:cNvCxnSpPr>
          <p:nvPr/>
        </p:nvCxnSpPr>
        <p:spPr>
          <a:xfrm>
            <a:off x="8062848" y="5172494"/>
            <a:ext cx="1" cy="329934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5B3E8E3E-E811-4AB8-B99F-1DC3ADE03694}"/>
              </a:ext>
            </a:extLst>
          </p:cNvPr>
          <p:cNvSpPr txBox="1"/>
          <p:nvPr/>
        </p:nvSpPr>
        <p:spPr>
          <a:xfrm>
            <a:off x="7436666" y="5489965"/>
            <a:ext cx="1245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8E40"/>
                </a:solidFill>
              </a:rPr>
              <a:t>Submission </a:t>
            </a:r>
            <a:r>
              <a:rPr lang="de-DE" sz="1400" dirty="0" err="1">
                <a:solidFill>
                  <a:srgbClr val="008E40"/>
                </a:solidFill>
              </a:rPr>
              <a:t>to</a:t>
            </a:r>
            <a:r>
              <a:rPr lang="de-DE" sz="1400" dirty="0">
                <a:solidFill>
                  <a:srgbClr val="008E40"/>
                </a:solidFill>
              </a:rPr>
              <a:t> </a:t>
            </a:r>
          </a:p>
          <a:p>
            <a:pPr algn="ctr"/>
            <a:r>
              <a:rPr lang="de-DE" sz="1400" dirty="0" err="1">
                <a:solidFill>
                  <a:srgbClr val="008E40"/>
                </a:solidFill>
              </a:rPr>
              <a:t>coordinator</a:t>
            </a:r>
            <a:endParaRPr lang="de-DE" sz="1400" dirty="0">
              <a:solidFill>
                <a:srgbClr val="008E40"/>
              </a:solidFill>
            </a:endParaRPr>
          </a:p>
        </p:txBody>
      </p:sp>
      <p:sp>
        <p:nvSpPr>
          <p:cNvPr id="29" name="Geschweifte Klammer links 28">
            <a:extLst>
              <a:ext uri="{FF2B5EF4-FFF2-40B4-BE49-F238E27FC236}">
                <a16:creationId xmlns:a16="http://schemas.microsoft.com/office/drawing/2014/main" id="{C578632C-53BF-4235-88D4-14EBF0E18060}"/>
              </a:ext>
            </a:extLst>
          </p:cNvPr>
          <p:cNvSpPr/>
          <p:nvPr/>
        </p:nvSpPr>
        <p:spPr>
          <a:xfrm rot="5400000">
            <a:off x="8722796" y="3854348"/>
            <a:ext cx="222341" cy="1426713"/>
          </a:xfrm>
          <a:prstGeom prst="leftBrace">
            <a:avLst>
              <a:gd name="adj1" fmla="val 8333"/>
              <a:gd name="adj2" fmla="val 4872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E8CD15C-E4F1-4205-878F-3A8E85B0D0D6}"/>
              </a:ext>
            </a:extLst>
          </p:cNvPr>
          <p:cNvSpPr txBox="1"/>
          <p:nvPr/>
        </p:nvSpPr>
        <p:spPr>
          <a:xfrm>
            <a:off x="8307747" y="3928204"/>
            <a:ext cx="1039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>
                <a:solidFill>
                  <a:srgbClr val="7030A0"/>
                </a:solidFill>
              </a:rPr>
              <a:t>Review </a:t>
            </a:r>
            <a:r>
              <a:rPr lang="de-DE" sz="1400" dirty="0" err="1">
                <a:solidFill>
                  <a:srgbClr val="7030A0"/>
                </a:solidFill>
              </a:rPr>
              <a:t>by</a:t>
            </a:r>
            <a:r>
              <a:rPr lang="de-DE" sz="1400" dirty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de-DE" sz="1400" dirty="0" err="1">
                <a:solidFill>
                  <a:srgbClr val="7030A0"/>
                </a:solidFill>
              </a:rPr>
              <a:t>coordinator</a:t>
            </a:r>
            <a:endParaRPr lang="de-DE" sz="1400" dirty="0">
              <a:solidFill>
                <a:srgbClr val="7030A0"/>
              </a:solidFill>
            </a:endParaRPr>
          </a:p>
        </p:txBody>
      </p:sp>
      <p:sp>
        <p:nvSpPr>
          <p:cNvPr id="31" name="Geschweifte Klammer links 30">
            <a:extLst>
              <a:ext uri="{FF2B5EF4-FFF2-40B4-BE49-F238E27FC236}">
                <a16:creationId xmlns:a16="http://schemas.microsoft.com/office/drawing/2014/main" id="{A871D4CE-B947-4C5C-83D5-ACF2BE4E2335}"/>
              </a:ext>
            </a:extLst>
          </p:cNvPr>
          <p:cNvSpPr/>
          <p:nvPr/>
        </p:nvSpPr>
        <p:spPr>
          <a:xfrm rot="16200000">
            <a:off x="9853354" y="4883443"/>
            <a:ext cx="189239" cy="707011"/>
          </a:xfrm>
          <a:prstGeom prst="leftBrace">
            <a:avLst>
              <a:gd name="adj1" fmla="val 8333"/>
              <a:gd name="adj2" fmla="val 4872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1B533235-8637-4100-B999-957867815182}"/>
              </a:ext>
            </a:extLst>
          </p:cNvPr>
          <p:cNvSpPr txBox="1"/>
          <p:nvPr/>
        </p:nvSpPr>
        <p:spPr>
          <a:xfrm>
            <a:off x="9382363" y="5489965"/>
            <a:ext cx="1217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 err="1">
                <a:solidFill>
                  <a:srgbClr val="7030A0"/>
                </a:solidFill>
              </a:rPr>
              <a:t>Finalising</a:t>
            </a:r>
            <a:r>
              <a:rPr lang="de-DE" sz="1200" dirty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de-DE" sz="1200" dirty="0">
                <a:solidFill>
                  <a:srgbClr val="7030A0"/>
                </a:solidFill>
              </a:rPr>
              <a:t>Technical Report</a:t>
            </a:r>
          </a:p>
        </p:txBody>
      </p: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52E4B6FC-72BC-4273-8E82-0B265E4D1466}"/>
              </a:ext>
            </a:extLst>
          </p:cNvPr>
          <p:cNvCxnSpPr>
            <a:cxnSpLocks/>
          </p:cNvCxnSpPr>
          <p:nvPr/>
        </p:nvCxnSpPr>
        <p:spPr>
          <a:xfrm flipV="1">
            <a:off x="10301479" y="4391111"/>
            <a:ext cx="0" cy="324000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>
            <a:extLst>
              <a:ext uri="{FF2B5EF4-FFF2-40B4-BE49-F238E27FC236}">
                <a16:creationId xmlns:a16="http://schemas.microsoft.com/office/drawing/2014/main" id="{3A62A5C9-FAF8-4B5F-B2E8-2CF824AB15D8}"/>
              </a:ext>
            </a:extLst>
          </p:cNvPr>
          <p:cNvSpPr txBox="1"/>
          <p:nvPr/>
        </p:nvSpPr>
        <p:spPr>
          <a:xfrm>
            <a:off x="9915830" y="3905621"/>
            <a:ext cx="740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err="1">
                <a:solidFill>
                  <a:srgbClr val="7030A0"/>
                </a:solidFill>
              </a:rPr>
              <a:t>Submit</a:t>
            </a:r>
            <a:r>
              <a:rPr lang="de-DE" sz="1400" dirty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de-DE" sz="1400" dirty="0" err="1">
                <a:solidFill>
                  <a:srgbClr val="7030A0"/>
                </a:solidFill>
              </a:rPr>
              <a:t>to</a:t>
            </a:r>
            <a:r>
              <a:rPr lang="de-DE" sz="1400" dirty="0">
                <a:solidFill>
                  <a:srgbClr val="7030A0"/>
                </a:solidFill>
              </a:rPr>
              <a:t> EC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8B8382CF-D7FB-49D1-B9D3-1A42B81A8DE5}"/>
              </a:ext>
            </a:extLst>
          </p:cNvPr>
          <p:cNvSpPr/>
          <p:nvPr/>
        </p:nvSpPr>
        <p:spPr>
          <a:xfrm>
            <a:off x="2551408" y="5290010"/>
            <a:ext cx="707010" cy="36764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Sept.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F7B1B4F8-A5E5-4553-8967-7E137F2B284E}"/>
              </a:ext>
            </a:extLst>
          </p:cNvPr>
          <p:cNvSpPr/>
          <p:nvPr/>
        </p:nvSpPr>
        <p:spPr>
          <a:xfrm>
            <a:off x="3305553" y="5290009"/>
            <a:ext cx="707010" cy="36764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Oct</a:t>
            </a:r>
            <a:r>
              <a:rPr lang="de-DE" dirty="0"/>
              <a:t>.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17DF2961-B657-421A-B151-45DCF5AA1AC8}"/>
              </a:ext>
            </a:extLst>
          </p:cNvPr>
          <p:cNvSpPr/>
          <p:nvPr/>
        </p:nvSpPr>
        <p:spPr>
          <a:xfrm>
            <a:off x="4059698" y="5290008"/>
            <a:ext cx="707010" cy="36764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Nov.</a:t>
            </a:r>
          </a:p>
        </p:txBody>
      </p:sp>
      <p:sp>
        <p:nvSpPr>
          <p:cNvPr id="38" name="Pfeil: nach rechts 37">
            <a:extLst>
              <a:ext uri="{FF2B5EF4-FFF2-40B4-BE49-F238E27FC236}">
                <a16:creationId xmlns:a16="http://schemas.microsoft.com/office/drawing/2014/main" id="{40A5AB9F-18A3-495E-B44E-5F22E1BFF611}"/>
              </a:ext>
            </a:extLst>
          </p:cNvPr>
          <p:cNvSpPr/>
          <p:nvPr/>
        </p:nvSpPr>
        <p:spPr>
          <a:xfrm>
            <a:off x="4813843" y="5110902"/>
            <a:ext cx="546754" cy="735291"/>
          </a:xfrm>
          <a:prstGeom prst="rightArrow">
            <a:avLst>
              <a:gd name="adj1" fmla="val 50000"/>
              <a:gd name="adj2" fmla="val 576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2D4C0CEC-1B93-43A1-935C-62CE58535434}"/>
              </a:ext>
            </a:extLst>
          </p:cNvPr>
          <p:cNvSpPr txBox="1"/>
          <p:nvPr/>
        </p:nvSpPr>
        <p:spPr>
          <a:xfrm>
            <a:off x="2572240" y="5037227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2022</a:t>
            </a:r>
          </a:p>
        </p:txBody>
      </p: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32696DBF-D66F-4071-B0E0-4550CC86CAEB}"/>
              </a:ext>
            </a:extLst>
          </p:cNvPr>
          <p:cNvCxnSpPr>
            <a:cxnSpLocks/>
          </p:cNvCxnSpPr>
          <p:nvPr/>
        </p:nvCxnSpPr>
        <p:spPr>
          <a:xfrm flipV="1">
            <a:off x="2904913" y="5707265"/>
            <a:ext cx="0" cy="288000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>
            <a:extLst>
              <a:ext uri="{FF2B5EF4-FFF2-40B4-BE49-F238E27FC236}">
                <a16:creationId xmlns:a16="http://schemas.microsoft.com/office/drawing/2014/main" id="{02246E71-6766-4412-9A0A-FE78A0D5C9DA}"/>
              </a:ext>
            </a:extLst>
          </p:cNvPr>
          <p:cNvSpPr txBox="1"/>
          <p:nvPr/>
        </p:nvSpPr>
        <p:spPr>
          <a:xfrm>
            <a:off x="1272085" y="5765010"/>
            <a:ext cx="1631216" cy="276999"/>
          </a:xfrm>
          <a:prstGeom prst="rect">
            <a:avLst/>
          </a:prstGeom>
          <a:solidFill>
            <a:schemeClr val="accent1">
              <a:tint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solidFill>
                  <a:srgbClr val="7030A0"/>
                </a:solidFill>
              </a:rPr>
              <a:t>Send out </a:t>
            </a:r>
            <a:r>
              <a:rPr lang="de-DE" sz="1200" dirty="0" err="1">
                <a:solidFill>
                  <a:srgbClr val="7030A0"/>
                </a:solidFill>
              </a:rPr>
              <a:t>questionnaire</a:t>
            </a:r>
            <a:endParaRPr lang="de-DE" sz="1200" dirty="0">
              <a:solidFill>
                <a:srgbClr val="7030A0"/>
              </a:solidFill>
            </a:endParaRPr>
          </a:p>
        </p:txBody>
      </p:sp>
      <p:sp>
        <p:nvSpPr>
          <p:cNvPr id="42" name="Geschweifte Klammer links 41">
            <a:extLst>
              <a:ext uri="{FF2B5EF4-FFF2-40B4-BE49-F238E27FC236}">
                <a16:creationId xmlns:a16="http://schemas.microsoft.com/office/drawing/2014/main" id="{D5328FEB-B98B-4487-B007-F648CC41AAAB}"/>
              </a:ext>
            </a:extLst>
          </p:cNvPr>
          <p:cNvSpPr/>
          <p:nvPr/>
        </p:nvSpPr>
        <p:spPr>
          <a:xfrm rot="5400000">
            <a:off x="3712500" y="4671822"/>
            <a:ext cx="228523" cy="1042425"/>
          </a:xfrm>
          <a:prstGeom prst="leftBrace">
            <a:avLst>
              <a:gd name="adj1" fmla="val 8333"/>
              <a:gd name="adj2" fmla="val 4872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9D0683-70DC-4830-AF44-7BCB92CFC014}"/>
              </a:ext>
            </a:extLst>
          </p:cNvPr>
          <p:cNvSpPr txBox="1"/>
          <p:nvPr/>
        </p:nvSpPr>
        <p:spPr>
          <a:xfrm>
            <a:off x="3199223" y="4613764"/>
            <a:ext cx="1290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 err="1">
                <a:solidFill>
                  <a:srgbClr val="008E40"/>
                </a:solidFill>
              </a:rPr>
              <a:t>Completion</a:t>
            </a:r>
            <a:r>
              <a:rPr lang="de-DE" sz="1200" dirty="0">
                <a:solidFill>
                  <a:srgbClr val="008E40"/>
                </a:solidFill>
              </a:rPr>
              <a:t> </a:t>
            </a:r>
            <a:r>
              <a:rPr lang="de-DE" sz="1200" dirty="0" err="1">
                <a:solidFill>
                  <a:srgbClr val="008E40"/>
                </a:solidFill>
              </a:rPr>
              <a:t>of</a:t>
            </a:r>
            <a:r>
              <a:rPr lang="de-DE" sz="1200" dirty="0">
                <a:solidFill>
                  <a:srgbClr val="008E40"/>
                </a:solidFill>
              </a:rPr>
              <a:t> </a:t>
            </a:r>
          </a:p>
          <a:p>
            <a:pPr algn="ctr"/>
            <a:r>
              <a:rPr lang="de-DE" sz="1200" dirty="0" err="1">
                <a:solidFill>
                  <a:srgbClr val="008E40"/>
                </a:solidFill>
              </a:rPr>
              <a:t>the</a:t>
            </a:r>
            <a:r>
              <a:rPr lang="de-DE" sz="1200" dirty="0">
                <a:solidFill>
                  <a:srgbClr val="008E40"/>
                </a:solidFill>
              </a:rPr>
              <a:t> </a:t>
            </a:r>
            <a:r>
              <a:rPr lang="de-DE" sz="1200" dirty="0" err="1">
                <a:solidFill>
                  <a:srgbClr val="008E40"/>
                </a:solidFill>
              </a:rPr>
              <a:t>questionnaire</a:t>
            </a:r>
            <a:endParaRPr lang="de-DE" sz="1200" dirty="0">
              <a:solidFill>
                <a:srgbClr val="008E40"/>
              </a:solidFill>
            </a:endParaRPr>
          </a:p>
        </p:txBody>
      </p: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643BF22A-A8BC-43C2-B9B1-E3290B078F21}"/>
              </a:ext>
            </a:extLst>
          </p:cNvPr>
          <p:cNvCxnSpPr>
            <a:cxnSpLocks/>
          </p:cNvCxnSpPr>
          <p:nvPr/>
        </p:nvCxnSpPr>
        <p:spPr>
          <a:xfrm>
            <a:off x="4079269" y="5718613"/>
            <a:ext cx="1" cy="180000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feld 44">
            <a:extLst>
              <a:ext uri="{FF2B5EF4-FFF2-40B4-BE49-F238E27FC236}">
                <a16:creationId xmlns:a16="http://schemas.microsoft.com/office/drawing/2014/main" id="{0D491A71-2877-49AB-919F-0F60D41AB104}"/>
              </a:ext>
            </a:extLst>
          </p:cNvPr>
          <p:cNvSpPr txBox="1"/>
          <p:nvPr/>
        </p:nvSpPr>
        <p:spPr>
          <a:xfrm>
            <a:off x="3637874" y="5841913"/>
            <a:ext cx="18160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8E40"/>
                </a:solidFill>
              </a:rPr>
              <a:t>Submission </a:t>
            </a:r>
            <a:r>
              <a:rPr lang="de-DE" sz="1200" dirty="0" err="1">
                <a:solidFill>
                  <a:srgbClr val="008E40"/>
                </a:solidFill>
              </a:rPr>
              <a:t>to</a:t>
            </a:r>
            <a:r>
              <a:rPr lang="de-DE" sz="1200" dirty="0">
                <a:solidFill>
                  <a:srgbClr val="008E40"/>
                </a:solidFill>
              </a:rPr>
              <a:t> </a:t>
            </a:r>
            <a:r>
              <a:rPr lang="de-DE" sz="1200" dirty="0" err="1">
                <a:solidFill>
                  <a:srgbClr val="008E40"/>
                </a:solidFill>
              </a:rPr>
              <a:t>coordinator</a:t>
            </a:r>
            <a:endParaRPr lang="de-DE" sz="1200" dirty="0">
              <a:solidFill>
                <a:srgbClr val="008E40"/>
              </a:solidFill>
            </a:endParaRPr>
          </a:p>
        </p:txBody>
      </p:sp>
      <p:sp>
        <p:nvSpPr>
          <p:cNvPr id="46" name="Rechteck 9">
            <a:extLst>
              <a:ext uri="{FF2B5EF4-FFF2-40B4-BE49-F238E27FC236}">
                <a16:creationId xmlns:a16="http://schemas.microsoft.com/office/drawing/2014/main" id="{2FF50E8D-B6B8-4E24-8962-D8B3EAB53C50}"/>
              </a:ext>
            </a:extLst>
          </p:cNvPr>
          <p:cNvSpPr/>
          <p:nvPr/>
        </p:nvSpPr>
        <p:spPr>
          <a:xfrm>
            <a:off x="6578366" y="4755062"/>
            <a:ext cx="707010" cy="36764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July</a:t>
            </a:r>
            <a:endParaRPr lang="de-DE" dirty="0"/>
          </a:p>
        </p:txBody>
      </p:sp>
      <p:sp>
        <p:nvSpPr>
          <p:cNvPr id="47" name="Rechteck 11">
            <a:extLst>
              <a:ext uri="{FF2B5EF4-FFF2-40B4-BE49-F238E27FC236}">
                <a16:creationId xmlns:a16="http://schemas.microsoft.com/office/drawing/2014/main" id="{661C9B34-5C53-4EC2-8AE3-1A6A83AF450B}"/>
              </a:ext>
            </a:extLst>
          </p:cNvPr>
          <p:cNvSpPr/>
          <p:nvPr/>
        </p:nvSpPr>
        <p:spPr>
          <a:xfrm>
            <a:off x="8086179" y="4751111"/>
            <a:ext cx="707010" cy="36764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Sep.</a:t>
            </a:r>
          </a:p>
        </p:txBody>
      </p:sp>
      <p:cxnSp>
        <p:nvCxnSpPr>
          <p:cNvPr id="48" name="Gerade Verbindung mit Pfeil 32">
            <a:extLst>
              <a:ext uri="{FF2B5EF4-FFF2-40B4-BE49-F238E27FC236}">
                <a16:creationId xmlns:a16="http://schemas.microsoft.com/office/drawing/2014/main" id="{2791538F-F8B3-4AF1-A5F7-5347F3F191C4}"/>
              </a:ext>
            </a:extLst>
          </p:cNvPr>
          <p:cNvCxnSpPr>
            <a:cxnSpLocks/>
          </p:cNvCxnSpPr>
          <p:nvPr/>
        </p:nvCxnSpPr>
        <p:spPr>
          <a:xfrm flipV="1">
            <a:off x="11338308" y="4349766"/>
            <a:ext cx="0" cy="324000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feld 23">
            <a:extLst>
              <a:ext uri="{FF2B5EF4-FFF2-40B4-BE49-F238E27FC236}">
                <a16:creationId xmlns:a16="http://schemas.microsoft.com/office/drawing/2014/main" id="{E0E2DD1C-6950-4F4A-AADB-3F232C76D795}"/>
              </a:ext>
            </a:extLst>
          </p:cNvPr>
          <p:cNvSpPr txBox="1"/>
          <p:nvPr/>
        </p:nvSpPr>
        <p:spPr>
          <a:xfrm>
            <a:off x="10944891" y="4012031"/>
            <a:ext cx="708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>
                <a:solidFill>
                  <a:srgbClr val="FF0000"/>
                </a:solidFill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376553473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E738-146D-49F4-AF37-EE8327504D71}" type="slidenum">
              <a:rPr lang="en-GB" smtClean="0"/>
              <a:t>15</a:t>
            </a:fld>
            <a:endParaRPr lang="en-GB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D79E09D-DF44-4F8D-8B30-10FF677A6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320" y="365126"/>
            <a:ext cx="9555480" cy="770948"/>
          </a:xfrm>
        </p:spPr>
        <p:txBody>
          <a:bodyPr/>
          <a:lstStyle/>
          <a:p>
            <a:r>
              <a:rPr lang="de-DE" dirty="0"/>
              <a:t>Outlook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0A92C4-99D1-4D9D-9A1E-58351C658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848" y="2102015"/>
            <a:ext cx="2881903" cy="233851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9D9C0F-D2A4-4307-BBA9-89DE08CC3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552" y="1338947"/>
            <a:ext cx="6646815" cy="3864650"/>
          </a:xfrm>
        </p:spPr>
        <p:txBody>
          <a:bodyPr>
            <a:normAutofit/>
          </a:bodyPr>
          <a:lstStyle/>
          <a:p>
            <a:r>
              <a:rPr lang="de-DE" sz="2000" dirty="0" err="1"/>
              <a:t>Please</a:t>
            </a:r>
            <a:r>
              <a:rPr lang="de-DE" sz="2000" dirty="0"/>
              <a:t>, report all </a:t>
            </a:r>
            <a:r>
              <a:rPr lang="de-DE" sz="2000" dirty="0" err="1"/>
              <a:t>industry-related</a:t>
            </a:r>
            <a:r>
              <a:rPr lang="de-DE" sz="2000" dirty="0"/>
              <a:t> </a:t>
            </a:r>
            <a:r>
              <a:rPr lang="de-DE" sz="2000" dirty="0" err="1"/>
              <a:t>activities</a:t>
            </a:r>
            <a:r>
              <a:rPr lang="de-DE" sz="2000" dirty="0"/>
              <a:t>:</a:t>
            </a:r>
          </a:p>
          <a:p>
            <a:pPr lvl="1"/>
            <a:r>
              <a:rPr lang="de-DE" sz="2000" dirty="0"/>
              <a:t>Report form</a:t>
            </a:r>
          </a:p>
          <a:p>
            <a:pPr lvl="1"/>
            <a:r>
              <a:rPr lang="de-DE" sz="2000" dirty="0"/>
              <a:t>Website </a:t>
            </a:r>
            <a:r>
              <a:rPr lang="de-DE" sz="2000" dirty="0" err="1"/>
              <a:t>news</a:t>
            </a:r>
            <a:endParaRPr lang="de-DE" sz="2000" dirty="0"/>
          </a:p>
          <a:p>
            <a:pPr marL="342900" lvl="1" indent="0">
              <a:buNone/>
            </a:pPr>
            <a:endParaRPr lang="de-DE" sz="2000" dirty="0"/>
          </a:p>
          <a:p>
            <a:r>
              <a:rPr lang="de-DE" sz="2000" dirty="0"/>
              <a:t>Next annual </a:t>
            </a:r>
            <a:r>
              <a:rPr lang="de-DE" sz="2000" dirty="0" err="1"/>
              <a:t>meeting</a:t>
            </a:r>
            <a:r>
              <a:rPr lang="de-DE" sz="2000" dirty="0"/>
              <a:t>:</a:t>
            </a:r>
          </a:p>
          <a:p>
            <a:pPr lvl="1"/>
            <a:r>
              <a:rPr lang="de-DE" sz="2000" dirty="0"/>
              <a:t>Virtual </a:t>
            </a:r>
            <a:r>
              <a:rPr lang="de-DE" sz="2000" dirty="0" err="1"/>
              <a:t>meeting</a:t>
            </a:r>
            <a:r>
              <a:rPr lang="de-DE" sz="2000" dirty="0"/>
              <a:t> May 2-5, 2023 and </a:t>
            </a:r>
            <a:r>
              <a:rPr lang="de-DE" sz="2000" dirty="0" err="1"/>
              <a:t>one</a:t>
            </a:r>
            <a:r>
              <a:rPr lang="de-DE" sz="2000" dirty="0"/>
              <a:t> extra </a:t>
            </a:r>
            <a:r>
              <a:rPr lang="de-DE" sz="2000" dirty="0" err="1"/>
              <a:t>day</a:t>
            </a:r>
            <a:r>
              <a:rPr lang="de-DE" sz="2000" dirty="0"/>
              <a:t> at LEAPS </a:t>
            </a:r>
            <a:r>
              <a:rPr lang="de-DE" sz="2000" dirty="0" err="1"/>
              <a:t>meeting</a:t>
            </a:r>
            <a:r>
              <a:rPr lang="de-DE" sz="2000" dirty="0"/>
              <a:t> in </a:t>
            </a:r>
            <a:r>
              <a:rPr lang="de-DE" sz="2000" dirty="0" err="1"/>
              <a:t>autumn</a:t>
            </a:r>
            <a:r>
              <a:rPr lang="de-DE" sz="2000" dirty="0"/>
              <a:t> 2023</a:t>
            </a:r>
            <a:br>
              <a:rPr lang="de-DE" sz="2000" dirty="0"/>
            </a:br>
            <a:r>
              <a:rPr lang="de-DE" sz="2000" dirty="0" err="1"/>
              <a:t>or</a:t>
            </a:r>
            <a:endParaRPr lang="de-DE" sz="2000" dirty="0"/>
          </a:p>
          <a:p>
            <a:pPr lvl="1"/>
            <a:r>
              <a:rPr lang="de-DE" sz="2000" dirty="0"/>
              <a:t>Onsite </a:t>
            </a:r>
            <a:r>
              <a:rPr lang="de-DE" sz="2000" dirty="0" err="1"/>
              <a:t>meeting</a:t>
            </a:r>
            <a:r>
              <a:rPr lang="de-DE" sz="2000" dirty="0"/>
              <a:t> May 2-5,2023</a:t>
            </a:r>
            <a:br>
              <a:rPr lang="de-DE" sz="2000" dirty="0"/>
            </a:br>
            <a:r>
              <a:rPr lang="de-DE" sz="2000" dirty="0"/>
              <a:t>not </a:t>
            </a:r>
            <a:r>
              <a:rPr lang="de-DE" sz="2000" dirty="0" err="1"/>
              <a:t>as</a:t>
            </a:r>
            <a:r>
              <a:rPr lang="de-DE" sz="2000" dirty="0"/>
              <a:t> hybrid!!</a:t>
            </a:r>
            <a:br>
              <a:rPr lang="de-DE" sz="2000" dirty="0"/>
            </a:br>
            <a:r>
              <a:rPr lang="de-DE" sz="2000" dirty="0"/>
              <a:t>→ </a:t>
            </a:r>
            <a:r>
              <a:rPr lang="de-DE" sz="2000" dirty="0" err="1"/>
              <a:t>feedback</a:t>
            </a:r>
            <a:r>
              <a:rPr lang="de-DE" sz="2000" dirty="0"/>
              <a:t> </a:t>
            </a:r>
            <a:r>
              <a:rPr lang="de-DE" sz="2000" dirty="0" err="1"/>
              <a:t>questionnaire</a:t>
            </a:r>
            <a:endParaRPr lang="de-DE" sz="2000" dirty="0"/>
          </a:p>
          <a:p>
            <a:pPr marL="342900" lvl="1" indent="0">
              <a:buNone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56198006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33" y="0"/>
            <a:ext cx="106256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1"/>
          <p:cNvSpPr txBox="1"/>
          <p:nvPr/>
        </p:nvSpPr>
        <p:spPr>
          <a:xfrm>
            <a:off x="6426910" y="2728695"/>
            <a:ext cx="842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Thanks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071108" y="1612405"/>
            <a:ext cx="493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Tak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720668" y="1797071"/>
            <a:ext cx="591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Tack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191087" y="3345180"/>
            <a:ext cx="95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Bedankt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606148" y="3513204"/>
            <a:ext cx="771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Danke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312112" y="3219492"/>
            <a:ext cx="980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</a:t>
            </a:r>
            <a:r>
              <a:rPr lang="pl-PL" dirty="0">
                <a:solidFill>
                  <a:srgbClr val="FFFFFF"/>
                </a:solidFill>
              </a:rPr>
              <a:t>ziękuję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980571" y="4641913"/>
            <a:ext cx="776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Grazie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162622" y="4146331"/>
            <a:ext cx="724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Merci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091160" y="5194924"/>
            <a:ext cx="86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Gracias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E738-146D-49F4-AF37-EE8327504D71}" type="slidenum">
              <a:rPr lang="en-GB" smtClean="0"/>
              <a:t>16</a:t>
            </a:fld>
            <a:endParaRPr lang="en-GB"/>
          </a:p>
        </p:txBody>
      </p:sp>
      <p:sp>
        <p:nvSpPr>
          <p:cNvPr id="15" name="Textfeld 14"/>
          <p:cNvSpPr txBox="1"/>
          <p:nvPr/>
        </p:nvSpPr>
        <p:spPr>
          <a:xfrm>
            <a:off x="11555571" y="6105125"/>
            <a:ext cx="53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2400" dirty="0">
                <a:solidFill>
                  <a:schemeClr val="bg1"/>
                </a:solidFill>
              </a:rPr>
              <a:t>شك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2156" y="2881822"/>
            <a:ext cx="4593836" cy="1341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 Foster open innovation for accelerator-based </a:t>
            </a:r>
            <a:r>
              <a:rPr lang="en-US" sz="2400" i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lightsources</a:t>
            </a:r>
            <a:r>
              <a:rPr lang="en-US" sz="24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in Europe”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0BAD7718-8E3D-4886-B5E6-77A8B01F142C}"/>
              </a:ext>
            </a:extLst>
          </p:cNvPr>
          <p:cNvSpPr txBox="1"/>
          <p:nvPr/>
        </p:nvSpPr>
        <p:spPr>
          <a:xfrm>
            <a:off x="694161" y="5379590"/>
            <a:ext cx="363458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</a:rPr>
              <a:t>https://leaps-initiative.eu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D351924-F2DD-45AE-8304-320BE48127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405" y="599783"/>
            <a:ext cx="3183164" cy="1510205"/>
          </a:xfrm>
          <a:prstGeom prst="rect">
            <a:avLst/>
          </a:prstGeom>
        </p:spPr>
      </p:pic>
      <p:sp>
        <p:nvSpPr>
          <p:cNvPr id="17" name="TextBox 21">
            <a:extLst>
              <a:ext uri="{FF2B5EF4-FFF2-40B4-BE49-F238E27FC236}">
                <a16:creationId xmlns:a16="http://schemas.microsoft.com/office/drawing/2014/main" id="{D777A201-392C-4E06-9118-89974F75AECC}"/>
              </a:ext>
            </a:extLst>
          </p:cNvPr>
          <p:cNvSpPr txBox="1"/>
          <p:nvPr/>
        </p:nvSpPr>
        <p:spPr>
          <a:xfrm>
            <a:off x="1206957" y="6096092"/>
            <a:ext cx="4495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  <a:sym typeface="Wingdings" panose="05000000000000000000" pitchFamily="2" charset="2"/>
              </a:rPr>
              <a:t>This </a:t>
            </a:r>
            <a:r>
              <a:rPr lang="de-DE" sz="1000" dirty="0" err="1">
                <a:solidFill>
                  <a:schemeClr val="bg1"/>
                </a:solidFill>
                <a:sym typeface="Wingdings" panose="05000000000000000000" pitchFamily="2" charset="2"/>
              </a:rPr>
              <a:t>project</a:t>
            </a:r>
            <a:r>
              <a:rPr lang="de-DE" sz="1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1000" dirty="0" err="1">
                <a:solidFill>
                  <a:schemeClr val="bg1"/>
                </a:solidFill>
                <a:sym typeface="Wingdings" panose="05000000000000000000" pitchFamily="2" charset="2"/>
              </a:rPr>
              <a:t>has</a:t>
            </a:r>
            <a:r>
              <a:rPr lang="de-DE" sz="1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1000" dirty="0" err="1">
                <a:solidFill>
                  <a:schemeClr val="bg1"/>
                </a:solidFill>
                <a:sym typeface="Wingdings" panose="05000000000000000000" pitchFamily="2" charset="2"/>
              </a:rPr>
              <a:t>received</a:t>
            </a:r>
            <a:r>
              <a:rPr lang="de-DE" sz="1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1000" dirty="0" err="1">
                <a:solidFill>
                  <a:schemeClr val="bg1"/>
                </a:solidFill>
                <a:sym typeface="Wingdings" panose="05000000000000000000" pitchFamily="2" charset="2"/>
              </a:rPr>
              <a:t>funding</a:t>
            </a:r>
            <a:r>
              <a:rPr lang="de-DE" sz="1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1000" dirty="0" err="1">
                <a:solidFill>
                  <a:schemeClr val="bg1"/>
                </a:solidFill>
                <a:sym typeface="Wingdings" panose="05000000000000000000" pitchFamily="2" charset="2"/>
              </a:rPr>
              <a:t>from</a:t>
            </a:r>
            <a:r>
              <a:rPr lang="de-DE" sz="1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1000" dirty="0" err="1">
                <a:solidFill>
                  <a:schemeClr val="bg1"/>
                </a:solidFill>
                <a:sym typeface="Wingdings" panose="05000000000000000000" pitchFamily="2" charset="2"/>
              </a:rPr>
              <a:t>the</a:t>
            </a:r>
            <a:r>
              <a:rPr lang="de-DE" sz="1000" dirty="0">
                <a:solidFill>
                  <a:schemeClr val="bg1"/>
                </a:solidFill>
                <a:sym typeface="Wingdings" panose="05000000000000000000" pitchFamily="2" charset="2"/>
              </a:rPr>
              <a:t> European </a:t>
            </a:r>
            <a:r>
              <a:rPr lang="de-DE" sz="1000" dirty="0" err="1">
                <a:solidFill>
                  <a:schemeClr val="bg1"/>
                </a:solidFill>
                <a:sym typeface="Wingdings" panose="05000000000000000000" pitchFamily="2" charset="2"/>
              </a:rPr>
              <a:t>Union´s</a:t>
            </a:r>
            <a:r>
              <a:rPr lang="de-DE" sz="1000" dirty="0">
                <a:solidFill>
                  <a:schemeClr val="bg1"/>
                </a:solidFill>
                <a:sym typeface="Wingdings" panose="05000000000000000000" pitchFamily="2" charset="2"/>
              </a:rPr>
              <a:t> Horizon 2020 </a:t>
            </a:r>
            <a:r>
              <a:rPr lang="de-DE" sz="1000" dirty="0" err="1">
                <a:solidFill>
                  <a:schemeClr val="bg1"/>
                </a:solidFill>
                <a:sym typeface="Wingdings" panose="05000000000000000000" pitchFamily="2" charset="2"/>
              </a:rPr>
              <a:t>research</a:t>
            </a:r>
            <a:r>
              <a:rPr lang="de-DE" sz="1000" dirty="0">
                <a:solidFill>
                  <a:schemeClr val="bg1"/>
                </a:solidFill>
                <a:sym typeface="Wingdings" panose="05000000000000000000" pitchFamily="2" charset="2"/>
              </a:rPr>
              <a:t> and </a:t>
            </a:r>
            <a:r>
              <a:rPr lang="de-DE" sz="1000" dirty="0" err="1">
                <a:solidFill>
                  <a:schemeClr val="bg1"/>
                </a:solidFill>
                <a:sym typeface="Wingdings" panose="05000000000000000000" pitchFamily="2" charset="2"/>
              </a:rPr>
              <a:t>innovation</a:t>
            </a:r>
            <a:r>
              <a:rPr lang="de-DE" sz="1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1000" dirty="0" err="1">
                <a:solidFill>
                  <a:schemeClr val="bg1"/>
                </a:solidFill>
                <a:sym typeface="Wingdings" panose="05000000000000000000" pitchFamily="2" charset="2"/>
              </a:rPr>
              <a:t>programme</a:t>
            </a:r>
            <a:r>
              <a:rPr lang="de-DE" sz="1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1000" dirty="0" err="1">
                <a:solidFill>
                  <a:schemeClr val="bg1"/>
                </a:solidFill>
                <a:sym typeface="Wingdings" panose="05000000000000000000" pitchFamily="2" charset="2"/>
              </a:rPr>
              <a:t>under</a:t>
            </a:r>
            <a:r>
              <a:rPr lang="de-DE" sz="1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1000" dirty="0" err="1">
                <a:solidFill>
                  <a:schemeClr val="bg1"/>
                </a:solidFill>
                <a:sym typeface="Wingdings" panose="05000000000000000000" pitchFamily="2" charset="2"/>
              </a:rPr>
              <a:t>grant</a:t>
            </a:r>
            <a:r>
              <a:rPr lang="de-DE" sz="1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1000" dirty="0" err="1">
                <a:solidFill>
                  <a:schemeClr val="bg1"/>
                </a:solidFill>
                <a:sym typeface="Wingdings" panose="05000000000000000000" pitchFamily="2" charset="2"/>
              </a:rPr>
              <a:t>agreement</a:t>
            </a:r>
            <a:r>
              <a:rPr lang="de-DE" sz="1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1000" dirty="0" err="1">
                <a:solidFill>
                  <a:schemeClr val="bg1"/>
                </a:solidFill>
                <a:sym typeface="Wingdings" panose="05000000000000000000" pitchFamily="2" charset="2"/>
              </a:rPr>
              <a:t>No</a:t>
            </a:r>
            <a:r>
              <a:rPr lang="de-DE" sz="1000" dirty="0">
                <a:solidFill>
                  <a:schemeClr val="bg1"/>
                </a:solidFill>
                <a:sym typeface="Wingdings" panose="05000000000000000000" pitchFamily="2" charset="2"/>
              </a:rPr>
              <a:t>. </a:t>
            </a:r>
            <a:r>
              <a:rPr lang="en-US" sz="1000" dirty="0">
                <a:solidFill>
                  <a:schemeClr val="bg1"/>
                </a:solidFill>
              </a:rPr>
              <a:t>101004728</a:t>
            </a:r>
            <a:endParaRPr lang="de-DE" sz="10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de-DE" sz="1000" dirty="0">
              <a:solidFill>
                <a:schemeClr val="bg1"/>
              </a:solidFill>
            </a:endParaRPr>
          </a:p>
        </p:txBody>
      </p:sp>
      <p:pic>
        <p:nvPicPr>
          <p:cNvPr id="18" name="Picture 20">
            <a:extLst>
              <a:ext uri="{FF2B5EF4-FFF2-40B4-BE49-F238E27FC236}">
                <a16:creationId xmlns:a16="http://schemas.microsoft.com/office/drawing/2014/main" id="{9A401FC6-D11D-4C77-9DB7-7C48091539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16" y="6158375"/>
            <a:ext cx="413141" cy="2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8459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A912E-875E-468A-B3F1-1BF4BC368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FADD3-7F42-4723-A1EF-2D688F90C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552" y="1846157"/>
            <a:ext cx="9518848" cy="4525963"/>
          </a:xfrm>
        </p:spPr>
        <p:txBody>
          <a:bodyPr/>
          <a:lstStyle/>
          <a:p>
            <a:r>
              <a:rPr lang="de-DE" dirty="0"/>
              <a:t>News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coordinator</a:t>
            </a:r>
            <a:endParaRPr lang="de-DE" dirty="0"/>
          </a:p>
          <a:p>
            <a:r>
              <a:rPr lang="de-DE" dirty="0" err="1"/>
              <a:t>Activities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RI Co-Innovation </a:t>
            </a:r>
            <a:r>
              <a:rPr lang="de-DE" dirty="0" err="1"/>
              <a:t>Platform</a:t>
            </a:r>
            <a:endParaRPr lang="de-DE" dirty="0"/>
          </a:p>
          <a:p>
            <a:r>
              <a:rPr lang="de-DE" dirty="0" err="1"/>
              <a:t>Upcoming</a:t>
            </a:r>
            <a:r>
              <a:rPr lang="de-DE" dirty="0"/>
              <a:t> </a:t>
            </a:r>
            <a:r>
              <a:rPr lang="de-DE" dirty="0" err="1"/>
              <a:t>calls</a:t>
            </a:r>
            <a:endParaRPr lang="de-DE" dirty="0"/>
          </a:p>
          <a:p>
            <a:r>
              <a:rPr lang="de-DE" dirty="0"/>
              <a:t>Innovation Advisory Board IAB</a:t>
            </a:r>
          </a:p>
          <a:p>
            <a:r>
              <a:rPr lang="de-DE" dirty="0" err="1"/>
              <a:t>Periodic</a:t>
            </a:r>
            <a:r>
              <a:rPr lang="de-DE" dirty="0"/>
              <a:t>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FB3A1A-CA82-428B-8C7E-8CE9E5459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E738-146D-49F4-AF37-EE8327504D71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927121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22A9F-3461-4B60-A31B-02E215801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552" y="1254103"/>
            <a:ext cx="9622199" cy="4374537"/>
          </a:xfrm>
        </p:spPr>
        <p:txBody>
          <a:bodyPr>
            <a:normAutofit fontScale="85000" lnSpcReduction="20000"/>
          </a:bodyPr>
          <a:lstStyle/>
          <a:p>
            <a:r>
              <a:rPr lang="de-DE" dirty="0"/>
              <a:t>New Faces:  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  <a:p>
            <a:pPr marL="0" indent="0">
              <a:buNone/>
            </a:pPr>
            <a:r>
              <a:rPr lang="de-DE" dirty="0"/>
              <a:t>                            Elena Hengstmann                                       Tom Minniberger</a:t>
            </a:r>
            <a:br>
              <a:rPr lang="de-DE" dirty="0"/>
            </a:br>
            <a:r>
              <a:rPr lang="de-DE" dirty="0"/>
              <a:t>								     (annual </a:t>
            </a:r>
            <a:r>
              <a:rPr lang="de-DE" dirty="0" err="1"/>
              <a:t>meeting</a:t>
            </a:r>
            <a:r>
              <a:rPr lang="de-DE" dirty="0"/>
              <a:t> </a:t>
            </a:r>
            <a:r>
              <a:rPr lang="de-DE" dirty="0" err="1"/>
              <a:t>preparation</a:t>
            </a:r>
            <a:r>
              <a:rPr lang="de-DE" dirty="0"/>
              <a:t>)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LEAPS-INNOV </a:t>
            </a:r>
            <a:r>
              <a:rPr lang="de-DE" dirty="0" err="1"/>
              <a:t>website</a:t>
            </a:r>
            <a:r>
              <a:rPr lang="de-DE" dirty="0"/>
              <a:t>:</a:t>
            </a:r>
            <a:br>
              <a:rPr lang="de-DE" dirty="0"/>
            </a:br>
            <a:br>
              <a:rPr lang="de-DE" dirty="0"/>
            </a:br>
            <a:r>
              <a:rPr lang="de-DE" dirty="0">
                <a:hlinkClick r:id="rId2"/>
              </a:rPr>
              <a:t>http://www.leaps-innov.eu</a:t>
            </a:r>
            <a:br>
              <a:rPr lang="de-DE" dirty="0"/>
            </a:br>
            <a:br>
              <a:rPr lang="de-DE" dirty="0"/>
            </a:br>
            <a:r>
              <a:rPr lang="de-DE" dirty="0"/>
              <a:t>→ </a:t>
            </a:r>
            <a:r>
              <a:rPr lang="de-DE" dirty="0">
                <a:solidFill>
                  <a:srgbClr val="FF0000"/>
                </a:solidFill>
              </a:rPr>
              <a:t>Elena Hengstmann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6EC5D-E472-47CE-8FA3-83B1F091C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E738-146D-49F4-AF37-EE8327504D71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3FF1858-483F-4441-A26B-B3FEBEBC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News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87EC40-91FF-4410-99D2-EF654EFA91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87100"/>
            <a:ext cx="4661017" cy="2512042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219C73-1DAE-4A45-86E6-26AF84482F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230" y="1642218"/>
            <a:ext cx="1160956" cy="16253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6EB669-CEA1-4939-A1D7-2655B100D1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325" y="1737182"/>
            <a:ext cx="1140643" cy="161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0051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E738-146D-49F4-AF37-EE8327504D71}" type="slidenum">
              <a:rPr lang="en-GB" smtClean="0"/>
              <a:t>4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003" y="1544320"/>
            <a:ext cx="9197521" cy="450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07FBBBF3-78E7-46DA-BE07-9C5CA23A2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274638"/>
            <a:ext cx="9518848" cy="1143000"/>
          </a:xfrm>
        </p:spPr>
        <p:txBody>
          <a:bodyPr/>
          <a:lstStyle/>
          <a:p>
            <a:r>
              <a:rPr lang="de-DE" dirty="0"/>
              <a:t>LEAPS-INNOV </a:t>
            </a:r>
            <a:r>
              <a:rPr lang="de-DE" dirty="0" err="1"/>
              <a:t>governance</a:t>
            </a:r>
            <a:r>
              <a:rPr lang="de-DE" dirty="0"/>
              <a:t>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827645-D64B-4E69-AC1A-E892075FC381}"/>
              </a:ext>
            </a:extLst>
          </p:cNvPr>
          <p:cNvSpPr/>
          <p:nvPr/>
        </p:nvSpPr>
        <p:spPr>
          <a:xfrm>
            <a:off x="9022080" y="1330960"/>
            <a:ext cx="2021840" cy="10668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4EAA5D2-D435-4BE7-BE98-46AD9B981B75}"/>
              </a:ext>
            </a:extLst>
          </p:cNvPr>
          <p:cNvSpPr/>
          <p:nvPr/>
        </p:nvSpPr>
        <p:spPr>
          <a:xfrm>
            <a:off x="1778000" y="2235200"/>
            <a:ext cx="2489200" cy="297688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66037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F1F9D23-5687-4C68-B3F8-D38CBEDCA6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22063" y="1312436"/>
            <a:ext cx="2082143" cy="267323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D28DD-813A-4A15-B499-2EBD3E0DB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E738-146D-49F4-AF37-EE8327504D71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1029327-B1DD-477C-9392-2ABFDE38AED8}"/>
              </a:ext>
            </a:extLst>
          </p:cNvPr>
          <p:cNvSpPr txBox="1">
            <a:spLocks/>
          </p:cNvSpPr>
          <p:nvPr/>
        </p:nvSpPr>
        <p:spPr>
          <a:xfrm>
            <a:off x="4378300" y="734374"/>
            <a:ext cx="7598455" cy="599630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None/>
            </a:pPr>
            <a:r>
              <a:rPr lang="en-US" sz="1900" b="1" dirty="0">
                <a:solidFill>
                  <a:schemeClr val="tx2"/>
                </a:solidFill>
              </a:rPr>
              <a:t>RI-INNOV Coordination Group</a:t>
            </a:r>
            <a:endParaRPr lang="en-US" sz="1900" b="1" i="1" dirty="0">
              <a:solidFill>
                <a:srgbClr val="FFC000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GB" sz="1900" b="1" dirty="0">
                <a:solidFill>
                  <a:srgbClr val="FEB43C"/>
                </a:solidFill>
              </a:rPr>
              <a:t>Members: </a:t>
            </a:r>
            <a:r>
              <a:rPr lang="en-GB" sz="1900" dirty="0">
                <a:solidFill>
                  <a:srgbClr val="FEB43C"/>
                </a:solidFill>
              </a:rPr>
              <a:t>3 coordinators and deputies, chair of KTT network, one further 	        representative from each project</a:t>
            </a:r>
          </a:p>
          <a:p>
            <a:pPr lvl="0">
              <a:spcBef>
                <a:spcPts val="600"/>
              </a:spcBef>
            </a:pPr>
            <a:r>
              <a:rPr lang="en-GB" sz="1900" dirty="0"/>
              <a:t>Define a common strategy for scientific areas which are at the boundaries of the innovation pilots, avoid duplication of work </a:t>
            </a:r>
          </a:p>
          <a:p>
            <a:pPr>
              <a:spcBef>
                <a:spcPts val="600"/>
              </a:spcBef>
            </a:pPr>
            <a:r>
              <a:rPr lang="en-GB" sz="1900" dirty="0"/>
              <a:t>Exchange information on follow-ups of the pilot projects and on any future initiatives launched by the communities</a:t>
            </a:r>
          </a:p>
          <a:p>
            <a:pPr>
              <a:spcBef>
                <a:spcPts val="600"/>
              </a:spcBef>
            </a:pPr>
            <a:r>
              <a:rPr lang="en-GB" sz="1900" dirty="0"/>
              <a:t>Identify areas of cooperation and launch common initiatives (workshops, studies, documentation, etc.)</a:t>
            </a:r>
            <a:endParaRPr lang="de-DE" sz="1900" dirty="0"/>
          </a:p>
          <a:p>
            <a:pPr marL="0" indent="0">
              <a:spcBef>
                <a:spcPts val="300"/>
              </a:spcBef>
              <a:buNone/>
            </a:pPr>
            <a:endParaRPr lang="en-US" sz="1900" b="1" dirty="0"/>
          </a:p>
          <a:p>
            <a:pPr marL="0" indent="0">
              <a:spcBef>
                <a:spcPts val="300"/>
              </a:spcBef>
              <a:buNone/>
            </a:pPr>
            <a:r>
              <a:rPr lang="en-US" sz="1900" b="1" dirty="0">
                <a:solidFill>
                  <a:schemeClr val="tx2"/>
                </a:solidFill>
              </a:rPr>
              <a:t>RI-INNOV KTT Network</a:t>
            </a:r>
            <a:endParaRPr lang="en-US" sz="1900" b="1" dirty="0"/>
          </a:p>
          <a:p>
            <a:pPr marL="0" indent="0">
              <a:spcBef>
                <a:spcPts val="300"/>
              </a:spcBef>
              <a:buNone/>
            </a:pPr>
            <a:r>
              <a:rPr lang="en-GB" sz="1900" b="1" dirty="0">
                <a:solidFill>
                  <a:srgbClr val="FEB43C"/>
                </a:solidFill>
              </a:rPr>
              <a:t>Members: </a:t>
            </a:r>
            <a:r>
              <a:rPr lang="en-GB" sz="1900" dirty="0">
                <a:solidFill>
                  <a:srgbClr val="FEB43C"/>
                </a:solidFill>
              </a:rPr>
              <a:t>Knowledge (KT) and technology transfer (TT) experts of 	   	       consortia beneficiaries</a:t>
            </a:r>
            <a:r>
              <a:rPr lang="en-GB" sz="1900" dirty="0"/>
              <a:t>  </a:t>
            </a:r>
            <a:r>
              <a:rPr lang="en-GB" sz="1900" dirty="0">
                <a:solidFill>
                  <a:srgbClr val="FFC000"/>
                </a:solidFill>
              </a:rPr>
              <a:t>(WP8)</a:t>
            </a:r>
          </a:p>
          <a:p>
            <a:pPr>
              <a:spcBef>
                <a:spcPts val="600"/>
              </a:spcBef>
            </a:pPr>
            <a:r>
              <a:rPr lang="en-GB" sz="1900" dirty="0"/>
              <a:t>Exchange knowledge and experience relating to collaboration with industry, , to manage interfaces and overlaps</a:t>
            </a:r>
            <a:endParaRPr lang="de-DE" sz="1900" dirty="0"/>
          </a:p>
          <a:p>
            <a:pPr lvl="0">
              <a:spcBef>
                <a:spcPts val="600"/>
              </a:spcBef>
            </a:pPr>
            <a:r>
              <a:rPr lang="en-GB" sz="1900" dirty="0"/>
              <a:t>Discuss common strategies of communication with industry, standardisation and training</a:t>
            </a:r>
          </a:p>
          <a:p>
            <a:pPr lvl="0">
              <a:spcBef>
                <a:spcPts val="600"/>
              </a:spcBef>
            </a:pPr>
            <a:r>
              <a:rPr lang="en-GB" sz="1900" dirty="0"/>
              <a:t>Support coordination group in implementing joint activities in KT and TT</a:t>
            </a:r>
          </a:p>
          <a:p>
            <a:pPr lvl="0">
              <a:spcBef>
                <a:spcPts val="300"/>
              </a:spcBef>
            </a:pPr>
            <a:endParaRPr lang="en-GB" sz="1900" dirty="0"/>
          </a:p>
          <a:p>
            <a:pPr marL="0" indent="0">
              <a:buNone/>
            </a:pPr>
            <a:endParaRPr lang="en-US" sz="19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357D80A-4540-47C4-9A29-1D24799A7056}"/>
              </a:ext>
            </a:extLst>
          </p:cNvPr>
          <p:cNvSpPr txBox="1"/>
          <p:nvPr/>
        </p:nvSpPr>
        <p:spPr>
          <a:xfrm>
            <a:off x="1503638" y="4991464"/>
            <a:ext cx="29111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Joint Recommendations on 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</a:rPr>
              <a:t>Innovation Strategy for RIs (D1.5 M46)</a:t>
            </a:r>
          </a:p>
          <a:p>
            <a:pPr algn="ctr"/>
            <a:endParaRPr lang="de-DE" sz="1600" b="1" dirty="0">
              <a:solidFill>
                <a:schemeClr val="tx2"/>
              </a:solidFill>
            </a:endParaRPr>
          </a:p>
        </p:txBody>
      </p:sp>
      <p:sp>
        <p:nvSpPr>
          <p:cNvPr id="5" name="Pfeil: nach unten 4">
            <a:extLst>
              <a:ext uri="{FF2B5EF4-FFF2-40B4-BE49-F238E27FC236}">
                <a16:creationId xmlns:a16="http://schemas.microsoft.com/office/drawing/2014/main" id="{5AB9E96C-6A72-4B64-9594-DAF4A513C894}"/>
              </a:ext>
            </a:extLst>
          </p:cNvPr>
          <p:cNvSpPr/>
          <p:nvPr/>
        </p:nvSpPr>
        <p:spPr>
          <a:xfrm>
            <a:off x="2635955" y="4197131"/>
            <a:ext cx="454359" cy="775539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C1AF145-F628-4C30-83B7-6D1B88B7F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963" y="2234231"/>
            <a:ext cx="1162067" cy="523251"/>
          </a:xfrm>
          <a:prstGeom prst="rect">
            <a:avLst/>
          </a:prstGeom>
        </p:spPr>
      </p:pic>
      <p:sp>
        <p:nvSpPr>
          <p:cNvPr id="15" name="Title 5">
            <a:extLst>
              <a:ext uri="{FF2B5EF4-FFF2-40B4-BE49-F238E27FC236}">
                <a16:creationId xmlns:a16="http://schemas.microsoft.com/office/drawing/2014/main" id="{B5ABF7C7-91C3-4477-8E6A-2FC86C645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731" y="72373"/>
            <a:ext cx="3391317" cy="798532"/>
          </a:xfrm>
        </p:spPr>
        <p:txBody>
          <a:bodyPr/>
          <a:lstStyle/>
          <a:p>
            <a:r>
              <a:rPr lang="de-DE" dirty="0"/>
              <a:t>RI Co-Innovation </a:t>
            </a:r>
            <a:r>
              <a:rPr lang="de-DE" dirty="0" err="1"/>
              <a:t>Platform</a:t>
            </a:r>
            <a:endParaRPr lang="de-DE" dirty="0"/>
          </a:p>
        </p:txBody>
      </p:sp>
      <p:pic>
        <p:nvPicPr>
          <p:cNvPr id="1026" name="Picture 8" descr="image001">
            <a:extLst>
              <a:ext uri="{FF2B5EF4-FFF2-40B4-BE49-F238E27FC236}">
                <a16:creationId xmlns:a16="http://schemas.microsoft.com/office/drawing/2014/main" id="{D2E79507-ECC2-4CBB-8B61-8C9DE9BE2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62" y="2888408"/>
            <a:ext cx="1162067" cy="66183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6" name="Grafik 11">
            <a:extLst>
              <a:ext uri="{FF2B5EF4-FFF2-40B4-BE49-F238E27FC236}">
                <a16:creationId xmlns:a16="http://schemas.microsoft.com/office/drawing/2014/main" id="{A70B24E5-7154-461A-8120-1CD7B81FF0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347" y="1560714"/>
            <a:ext cx="1146147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7679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C12A5-0AF5-4F18-AD38-1134C771E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INFRA-INNOV RI </a:t>
            </a:r>
            <a:r>
              <a:rPr lang="de-DE" dirty="0" err="1"/>
              <a:t>platform</a:t>
            </a:r>
            <a:r>
              <a:rPr lang="de-DE" dirty="0"/>
              <a:t> - </a:t>
            </a:r>
            <a:r>
              <a:rPr lang="de-DE" dirty="0" err="1"/>
              <a:t>activities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1st </a:t>
            </a:r>
            <a:r>
              <a:rPr lang="de-DE" dirty="0" err="1"/>
              <a:t>year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07B0A-198B-4662-A6AE-0CCDC8E1D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553" y="1454854"/>
            <a:ext cx="9217158" cy="4750005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GB" sz="2000" dirty="0"/>
              <a:t>INFRA-INNOV MoU signed by consortium partners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Several meetings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en-US" sz="2000" dirty="0"/>
              <a:t>RI-INNOV coordination group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First discussions together with RI-INNOV KTT experts (WP8)</a:t>
            </a:r>
          </a:p>
          <a:p>
            <a:r>
              <a:rPr lang="en-US" sz="2000" dirty="0"/>
              <a:t>Joint statement (March 2022) “Feedback to EC concerning INFRA-INNOV pilots”: Lessons learned from proposal phase and project start</a:t>
            </a:r>
          </a:p>
          <a:p>
            <a:r>
              <a:rPr lang="en-US" sz="2000" dirty="0"/>
              <a:t>Invited to “EC-ESFRI Workshop: R&amp;I needs of Research Infrastructures”, March 30/31, 2022</a:t>
            </a:r>
          </a:p>
          <a:p>
            <a:r>
              <a:rPr lang="en-US" sz="2000" dirty="0"/>
              <a:t>Presentation of projects at the respective annual meetings</a:t>
            </a:r>
            <a:endParaRPr lang="de-DE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spcBef>
                <a:spcPts val="600"/>
              </a:spcBef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/>
              <a:t>→ Notify about upcoming workshops and activities – industry and technology related  (IPR workshops, BSBF, technical workshops ….)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/>
              <a:t>→ Lobby for follow-up EC projects in 2024 (submission)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/>
              <a:t>→ Identify overlaps and gaps (electron and photon diagnostics, ….)</a:t>
            </a:r>
            <a:endParaRPr lang="de-DE" sz="2000" dirty="0"/>
          </a:p>
          <a:p>
            <a:pPr>
              <a:spcBef>
                <a:spcPts val="600"/>
              </a:spcBef>
            </a:pPr>
            <a:endParaRPr lang="de-DE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29ED7-1F6A-40A9-9672-F9DA4D395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E738-146D-49F4-AF37-EE8327504D71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5" name="Grafik 12">
            <a:extLst>
              <a:ext uri="{FF2B5EF4-FFF2-40B4-BE49-F238E27FC236}">
                <a16:creationId xmlns:a16="http://schemas.microsoft.com/office/drawing/2014/main" id="{4DF13F54-482F-4E37-8A98-3D4ABDE41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63" y="2234231"/>
            <a:ext cx="1162067" cy="523251"/>
          </a:xfrm>
          <a:prstGeom prst="rect">
            <a:avLst/>
          </a:prstGeom>
        </p:spPr>
      </p:pic>
      <p:pic>
        <p:nvPicPr>
          <p:cNvPr id="6" name="Picture 8" descr="image001">
            <a:extLst>
              <a:ext uri="{FF2B5EF4-FFF2-40B4-BE49-F238E27FC236}">
                <a16:creationId xmlns:a16="http://schemas.microsoft.com/office/drawing/2014/main" id="{728E9BE5-7803-4474-86DB-A5CAB3E21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62" y="2888408"/>
            <a:ext cx="1162067" cy="66183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7" name="Grafik 11">
            <a:extLst>
              <a:ext uri="{FF2B5EF4-FFF2-40B4-BE49-F238E27FC236}">
                <a16:creationId xmlns:a16="http://schemas.microsoft.com/office/drawing/2014/main" id="{4F9D2E75-43E7-4B7A-87BA-E943C9BA2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347" y="1560714"/>
            <a:ext cx="1146147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0704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98B565-7920-485D-A443-C09BDE7F0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HORIZON-INFRA-2022-TECH-01-01     </a:t>
            </a:r>
            <a:r>
              <a:rPr lang="en-US" sz="2400" b="0" i="1" dirty="0">
                <a:solidFill>
                  <a:schemeClr val="accent1">
                    <a:lumMod val="75000"/>
                  </a:schemeClr>
                </a:solidFill>
              </a:rPr>
              <a:t>call deadline 20 April 2022</a:t>
            </a:r>
            <a:endParaRPr lang="de-DE" b="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207099-59D0-479D-BBF8-DD5F568D3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 </a:t>
            </a:r>
            <a:r>
              <a:rPr lang="de-DE" dirty="0" err="1"/>
              <a:t>Submitted</a:t>
            </a:r>
            <a:r>
              <a:rPr lang="de-DE" dirty="0"/>
              <a:t> </a:t>
            </a:r>
            <a:r>
              <a:rPr lang="de-DE" dirty="0" err="1"/>
              <a:t>Proposals</a:t>
            </a:r>
            <a:r>
              <a:rPr lang="de-DE" dirty="0"/>
              <a:t>:</a:t>
            </a:r>
          </a:p>
          <a:p>
            <a:pPr marL="0" indent="0">
              <a:buNone/>
            </a:pPr>
            <a:endParaRPr lang="de-DE" sz="1200" dirty="0"/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err="1"/>
              <a:t>Weare</a:t>
            </a:r>
            <a:r>
              <a:rPr lang="de-DE" dirty="0"/>
              <a:t> 		</a:t>
            </a:r>
            <a:r>
              <a:rPr lang="de-DE" dirty="0" err="1"/>
              <a:t>coordinated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ELETTRA		12 M€</a:t>
            </a:r>
          </a:p>
          <a:p>
            <a:pPr marL="0" indent="0">
              <a:buNone/>
            </a:pPr>
            <a:r>
              <a:rPr lang="de-DE" sz="1500" dirty="0"/>
              <a:t>			</a:t>
            </a:r>
            <a:r>
              <a:rPr lang="en-US" sz="1500" dirty="0"/>
              <a:t>Wave-mixing Experimental Advanced Setups </a:t>
            </a:r>
            <a:br>
              <a:rPr lang="en-US" sz="1500" dirty="0"/>
            </a:br>
            <a:r>
              <a:rPr lang="en-US" sz="1500" dirty="0"/>
              <a:t>			for users Research in Europe       			9 Partners</a:t>
            </a:r>
            <a:endParaRPr lang="de-DE" sz="1500" dirty="0"/>
          </a:p>
          <a:p>
            <a:pPr marL="0" indent="0">
              <a:buNone/>
            </a:pP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dirty="0"/>
              <a:t>SMART-FIT		</a:t>
            </a:r>
            <a:r>
              <a:rPr lang="de-DE" dirty="0" err="1"/>
              <a:t>coordinated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SOLEIL		8.8 M€</a:t>
            </a:r>
          </a:p>
          <a:p>
            <a:pPr marL="2057400" lvl="6" indent="0">
              <a:buNone/>
            </a:pPr>
            <a:r>
              <a:rPr lang="de-DE" dirty="0"/>
              <a:t>Smart Future Imaging Toolbox			9 Partners</a:t>
            </a:r>
          </a:p>
          <a:p>
            <a:pPr marL="2057400" lvl="6" indent="0">
              <a:buNone/>
            </a:pPr>
            <a:endParaRPr lang="de-DE" sz="2400" dirty="0"/>
          </a:p>
          <a:p>
            <a:pPr marL="85725" indent="0">
              <a:buNone/>
            </a:pPr>
            <a:r>
              <a:rPr lang="de-DE" dirty="0"/>
              <a:t>AI4SI		</a:t>
            </a:r>
            <a:r>
              <a:rPr lang="de-DE" dirty="0" err="1"/>
              <a:t>coordinated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ILL			11.3 M€</a:t>
            </a:r>
          </a:p>
          <a:p>
            <a:pPr marL="2057400" lvl="6" indent="0">
              <a:buNone/>
            </a:pPr>
            <a:r>
              <a:rPr lang="en-US" dirty="0"/>
              <a:t>Artificial Intelligence for Science and Innovation	21 Partners</a:t>
            </a:r>
          </a:p>
          <a:p>
            <a:pPr marL="2057400" lvl="6" indent="0">
              <a:buNone/>
            </a:pP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86545FF-F323-4D9E-8F95-076F88377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E738-146D-49F4-AF37-EE8327504D71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722604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6EA24-BCA4-4360-94DC-74B27EDB2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6466" y="38018"/>
            <a:ext cx="9518848" cy="1143000"/>
          </a:xfrm>
        </p:spPr>
        <p:txBody>
          <a:bodyPr/>
          <a:lstStyle/>
          <a:p>
            <a:r>
              <a:rPr lang="en-GB" sz="2400" kern="0" dirty="0">
                <a:solidFill>
                  <a:schemeClr val="accent1">
                    <a:lumMod val="75000"/>
                  </a:schemeClr>
                </a:solidFill>
              </a:rPr>
              <a:t>HORIZON-INFRA WP2023-2024</a:t>
            </a:r>
            <a:r>
              <a:rPr lang="en-GB" sz="2400" kern="0" dirty="0">
                <a:solidFill>
                  <a:srgbClr val="214A99"/>
                </a:solidFill>
              </a:rPr>
              <a:t>	 </a:t>
            </a:r>
            <a:r>
              <a:rPr lang="en-GB" sz="2000" i="1" kern="0" dirty="0">
                <a:solidFill>
                  <a:srgbClr val="214A99"/>
                </a:solidFill>
              </a:rPr>
              <a:t>draft  March 2022</a:t>
            </a:r>
            <a:r>
              <a:rPr lang="en-GB" sz="2000" kern="0" dirty="0">
                <a:solidFill>
                  <a:srgbClr val="214A99"/>
                </a:solidFill>
              </a:rPr>
              <a:t>              calls in 2023</a:t>
            </a:r>
            <a:endParaRPr lang="de-DE" sz="2000" i="1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BC30E8-FCB1-430F-AF91-45B836689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E738-146D-49F4-AF37-EE8327504D71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606EC58-287A-494E-879B-8919C64445A6}"/>
              </a:ext>
            </a:extLst>
          </p:cNvPr>
          <p:cNvSpPr/>
          <p:nvPr/>
        </p:nvSpPr>
        <p:spPr>
          <a:xfrm>
            <a:off x="1650274" y="1120416"/>
            <a:ext cx="1024282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E46C0A"/>
                </a:solidFill>
              </a:rPr>
              <a:t>HORIZON-INFRA-2023-DEV-01-05: </a:t>
            </a:r>
            <a:r>
              <a:rPr lang="en-US" b="1" dirty="0"/>
              <a:t>Preparation of common strategies for future development of RI technologies and services within broad RI communities</a:t>
            </a:r>
          </a:p>
          <a:p>
            <a:pPr lvl="1"/>
            <a:r>
              <a:rPr lang="en-US" sz="1600" b="1" dirty="0"/>
              <a:t>1.5-2.5 M€ per project</a:t>
            </a:r>
            <a:r>
              <a:rPr lang="en-US" sz="1600" dirty="0"/>
              <a:t>. To define common roadmaps for future RI technology and services. </a:t>
            </a:r>
          </a:p>
          <a:p>
            <a:pPr lvl="1"/>
            <a:endParaRPr lang="en-US" sz="1600" dirty="0"/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HORIZON-INFRA-2023-EOSC-01-01</a:t>
            </a:r>
            <a:r>
              <a:rPr lang="en-US" b="1" dirty="0">
                <a:solidFill>
                  <a:srgbClr val="E46C0A"/>
                </a:solidFill>
              </a:rPr>
              <a:t>: </a:t>
            </a:r>
            <a:r>
              <a:rPr lang="en-US" b="1" dirty="0"/>
              <a:t>Build on the science cluster approach to ensure the uptake of EOSC by research infrastructures and research communities</a:t>
            </a:r>
            <a:r>
              <a:rPr lang="en-GB" b="1" kern="0" dirty="0">
                <a:solidFill>
                  <a:prstClr val="black"/>
                </a:solidFill>
              </a:rPr>
              <a:t>.</a:t>
            </a:r>
          </a:p>
          <a:p>
            <a:pPr lvl="1"/>
            <a:r>
              <a:rPr lang="en-US" sz="1600" b="1" kern="0" dirty="0">
                <a:solidFill>
                  <a:prstClr val="black"/>
                </a:solidFill>
              </a:rPr>
              <a:t>24 M€ per project (18 M€ for third parties)</a:t>
            </a:r>
            <a:r>
              <a:rPr lang="en-US" sz="1600" kern="0" dirty="0">
                <a:solidFill>
                  <a:prstClr val="black"/>
                </a:solidFill>
              </a:rPr>
              <a:t>. </a:t>
            </a:r>
            <a:r>
              <a:rPr lang="en-GB" sz="1600" kern="0" dirty="0">
                <a:solidFill>
                  <a:prstClr val="black"/>
                </a:solidFill>
              </a:rPr>
              <a:t>Cascading grant mechanism: 100-250 K€ for 12-18 months.</a:t>
            </a:r>
          </a:p>
          <a:p>
            <a:pPr lvl="1"/>
            <a:endParaRPr lang="es-ES" sz="1600" b="1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D076D85-48E6-448A-AAA4-8A59EAD3938C}"/>
              </a:ext>
            </a:extLst>
          </p:cNvPr>
          <p:cNvSpPr/>
          <p:nvPr/>
        </p:nvSpPr>
        <p:spPr>
          <a:xfrm>
            <a:off x="1650274" y="3305630"/>
            <a:ext cx="1031441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chemeClr val="accent1"/>
                </a:solidFill>
              </a:rPr>
              <a:t>HORIZON-INFRA-2023-SERV-01-01: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dirty="0"/>
              <a:t>Research infrastructure services to enable R&amp;I addressing main challenges and EU priorities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en-US" sz="1600" b="1" dirty="0"/>
              <a:t>8-14.5 M€ per project</a:t>
            </a:r>
            <a:r>
              <a:rPr lang="en-US" sz="1600" dirty="0"/>
              <a:t>. Providing trans-national access and </a:t>
            </a:r>
            <a:r>
              <a:rPr lang="en-US" sz="1600" dirty="0" err="1"/>
              <a:t>customised</a:t>
            </a:r>
            <a:r>
              <a:rPr lang="en-US" sz="1600" dirty="0"/>
              <a:t> RI services for </a:t>
            </a:r>
            <a:r>
              <a:rPr lang="en-US" sz="1600" u="sng" dirty="0"/>
              <a:t>challenge-driven research </a:t>
            </a:r>
            <a:r>
              <a:rPr lang="en-US" sz="1600" dirty="0"/>
              <a:t>: </a:t>
            </a:r>
            <a:br>
              <a:rPr lang="en-US" sz="1600" dirty="0"/>
            </a:br>
            <a:r>
              <a:rPr lang="en-US" sz="1600" dirty="0">
                <a:solidFill>
                  <a:schemeClr val="accent1"/>
                </a:solidFill>
              </a:rPr>
              <a:t>linking environmental factors to human health; improving clinical research in the pediatric field; climate-change risks; sustainable Arctic/Polar regions; healthy ocean, seas and rivers; sustainable aquaculture, fisheries and blue economy; </a:t>
            </a:r>
            <a:r>
              <a:rPr lang="en-US" sz="1600" b="1" dirty="0">
                <a:solidFill>
                  <a:schemeClr val="accent1"/>
                </a:solidFill>
              </a:rPr>
              <a:t>renewable energy </a:t>
            </a:r>
            <a:r>
              <a:rPr lang="en-US" sz="1600" dirty="0">
                <a:solidFill>
                  <a:schemeClr val="accent1"/>
                </a:solidFill>
              </a:rPr>
              <a:t>and smart grids; for </a:t>
            </a:r>
            <a:r>
              <a:rPr lang="en-US" sz="1600" b="1" dirty="0">
                <a:solidFill>
                  <a:schemeClr val="accent1"/>
                </a:solidFill>
              </a:rPr>
              <a:t>innovative applications of nanoscience and nanotechnology;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b="1" dirty="0">
                <a:solidFill>
                  <a:schemeClr val="accent1"/>
                </a:solidFill>
              </a:rPr>
              <a:t>enhance the EU capacity for the development of semiconductors; </a:t>
            </a:r>
            <a:r>
              <a:rPr lang="en-US" sz="1600" dirty="0">
                <a:solidFill>
                  <a:schemeClr val="accent1"/>
                </a:solidFill>
              </a:rPr>
              <a:t>for shaping the future generation society.</a:t>
            </a:r>
          </a:p>
          <a:p>
            <a:pPr lvl="1"/>
            <a:r>
              <a:rPr lang="en-US" sz="800" dirty="0"/>
              <a:t>  </a:t>
            </a:r>
            <a:endParaRPr lang="en-US" sz="16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1"/>
                </a:solidFill>
              </a:rPr>
              <a:t>HORIZON-INFRA-2023-SERV-01-03: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</a:rPr>
              <a:t>Research infrastructure services advancing frontier knowledge: co-fund pilots with pan-European RIs and/or national RIs</a:t>
            </a:r>
          </a:p>
          <a:p>
            <a:r>
              <a:rPr lang="en-US" sz="1600" dirty="0">
                <a:solidFill>
                  <a:prstClr val="black"/>
                </a:solidFill>
              </a:rPr>
              <a:t>        </a:t>
            </a:r>
            <a:r>
              <a:rPr lang="en-US" sz="1600" b="1" dirty="0">
                <a:solidFill>
                  <a:prstClr val="black"/>
                </a:solidFill>
              </a:rPr>
              <a:t>2-5(10) M€ per project</a:t>
            </a:r>
            <a:r>
              <a:rPr lang="en-US" sz="1600" dirty="0">
                <a:solidFill>
                  <a:prstClr val="black"/>
                </a:solidFill>
              </a:rPr>
              <a:t>. Providing trans-national access to enable </a:t>
            </a:r>
            <a:r>
              <a:rPr lang="en-US" sz="1600" u="sng" dirty="0">
                <a:solidFill>
                  <a:prstClr val="black"/>
                </a:solidFill>
              </a:rPr>
              <a:t>curiosity-driven interdisciplinary research</a:t>
            </a:r>
            <a:r>
              <a:rPr lang="en-US" sz="1600" dirty="0">
                <a:solidFill>
                  <a:prstClr val="black"/>
                </a:solidFill>
              </a:rPr>
              <a:t>.</a:t>
            </a:r>
            <a:endParaRPr lang="en-US" sz="1600" b="1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16C5A45-45FA-45FD-B563-5946851F0C2F}"/>
              </a:ext>
            </a:extLst>
          </p:cNvPr>
          <p:cNvSpPr txBox="1"/>
          <p:nvPr/>
        </p:nvSpPr>
        <p:spPr>
          <a:xfrm flipH="1">
            <a:off x="438345" y="1120416"/>
            <a:ext cx="1127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>
                <a:solidFill>
                  <a:schemeClr val="bg1"/>
                </a:solidFill>
              </a:rPr>
              <a:t>15 March</a:t>
            </a:r>
          </a:p>
          <a:p>
            <a:r>
              <a:rPr lang="de-DE" i="1" dirty="0">
                <a:solidFill>
                  <a:schemeClr val="bg1"/>
                </a:solidFill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57982454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6EA24-BCA4-4360-94DC-74B27EDB2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6466" y="38018"/>
            <a:ext cx="9518848" cy="1143000"/>
          </a:xfrm>
        </p:spPr>
        <p:txBody>
          <a:bodyPr/>
          <a:lstStyle/>
          <a:p>
            <a:r>
              <a:rPr lang="en-GB" sz="2400" kern="0" dirty="0">
                <a:solidFill>
                  <a:schemeClr val="accent1">
                    <a:lumMod val="75000"/>
                  </a:schemeClr>
                </a:solidFill>
              </a:rPr>
              <a:t>HORIZON-INFRA WP2023-2024</a:t>
            </a:r>
            <a:r>
              <a:rPr lang="en-GB" sz="2400" kern="0" dirty="0">
                <a:solidFill>
                  <a:srgbClr val="214A99"/>
                </a:solidFill>
              </a:rPr>
              <a:t>	 </a:t>
            </a:r>
            <a:r>
              <a:rPr lang="en-GB" sz="2000" i="1" kern="0" dirty="0">
                <a:solidFill>
                  <a:srgbClr val="214A99"/>
                </a:solidFill>
              </a:rPr>
              <a:t>draft  March 2022                 c</a:t>
            </a:r>
            <a:r>
              <a:rPr lang="en-GB" sz="2000" kern="0" dirty="0">
                <a:solidFill>
                  <a:srgbClr val="214A99"/>
                </a:solidFill>
              </a:rPr>
              <a:t>alls in 2024</a:t>
            </a:r>
            <a:endParaRPr lang="de-DE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BC30E8-FCB1-430F-AF91-45B836689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E738-146D-49F4-AF37-EE8327504D71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EBED5A29-5A6F-49DF-94FB-8A130A72438D}"/>
              </a:ext>
            </a:extLst>
          </p:cNvPr>
          <p:cNvSpPr/>
          <p:nvPr/>
        </p:nvSpPr>
        <p:spPr>
          <a:xfrm>
            <a:off x="1760745" y="1251479"/>
            <a:ext cx="9999106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000" b="1" dirty="0">
                <a:solidFill>
                  <a:srgbClr val="E46C0A"/>
                </a:solidFill>
              </a:rPr>
              <a:t>HORIZON-INFRA-2024-DEV-01-01: </a:t>
            </a:r>
            <a:r>
              <a:rPr lang="es-ES" sz="2000" b="1" dirty="0"/>
              <a:t>Research </a:t>
            </a:r>
            <a:r>
              <a:rPr lang="es-ES" sz="2000" b="1" dirty="0" err="1"/>
              <a:t>infrastructure</a:t>
            </a:r>
            <a:r>
              <a:rPr lang="es-ES" sz="2000" b="1" dirty="0"/>
              <a:t> concept </a:t>
            </a:r>
            <a:r>
              <a:rPr lang="es-ES" sz="2000" b="1" dirty="0" err="1"/>
              <a:t>development</a:t>
            </a:r>
            <a:endParaRPr lang="es-ES" sz="2000" b="1" dirty="0"/>
          </a:p>
          <a:p>
            <a:pPr lvl="1"/>
            <a:r>
              <a:rPr lang="es-ES" dirty="0"/>
              <a:t>1-3 M€ per </a:t>
            </a:r>
            <a:r>
              <a:rPr lang="es-ES" dirty="0" err="1"/>
              <a:t>project</a:t>
            </a:r>
            <a:r>
              <a:rPr lang="es-ES" dirty="0"/>
              <a:t>. </a:t>
            </a:r>
            <a:r>
              <a:rPr lang="en-US" dirty="0"/>
              <a:t>Major upgrades of existing infrastructures may also be considered.</a:t>
            </a:r>
            <a:endParaRPr lang="es-ES" b="1" dirty="0"/>
          </a:p>
          <a:p>
            <a:pPr lvl="0"/>
            <a:endParaRPr lang="en-US" sz="800" b="1" dirty="0">
              <a:solidFill>
                <a:srgbClr val="FF0000"/>
              </a:solidFill>
            </a:endParaRPr>
          </a:p>
          <a:p>
            <a:pPr lvl="1"/>
            <a:endParaRPr lang="en-US" sz="800" b="1" dirty="0">
              <a:solidFill>
                <a:prstClr val="black"/>
              </a:solidFill>
            </a:endParaRPr>
          </a:p>
          <a:p>
            <a:pPr lvl="0"/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en-US" sz="2000" b="1" dirty="0">
                <a:solidFill>
                  <a:srgbClr val="00B050"/>
                </a:solidFill>
              </a:rPr>
              <a:t>HORIZON-INFRA-2024-TECH-01-01: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</a:rPr>
              <a:t>R&amp;D for the next generation of scientific 						 instrumentation, tools, methods, solutions for RI upgrade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5-10 M€ per project. To deliver innovative scientific instrumentation, tools, methods and solutions which advance the state-of-art of European RIs.</a:t>
            </a:r>
          </a:p>
          <a:p>
            <a:pPr lvl="1"/>
            <a:endParaRPr lang="en-US" dirty="0">
              <a:solidFill>
                <a:prstClr val="black"/>
              </a:solidFill>
            </a:endParaRPr>
          </a:p>
          <a:p>
            <a:pPr lvl="1"/>
            <a:endParaRPr lang="en-US" dirty="0">
              <a:solidFill>
                <a:prstClr val="black"/>
              </a:solidFill>
            </a:endParaRPr>
          </a:p>
          <a:p>
            <a:pPr lvl="1"/>
            <a:r>
              <a:rPr lang="en-US" sz="2000" b="1" dirty="0">
                <a:solidFill>
                  <a:schemeClr val="tx2"/>
                </a:solidFill>
              </a:rPr>
              <a:t>Lobby for a specific topic on Innovation Pilot II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16C5A45-45FA-45FD-B563-5946851F0C2F}"/>
              </a:ext>
            </a:extLst>
          </p:cNvPr>
          <p:cNvSpPr txBox="1"/>
          <p:nvPr/>
        </p:nvSpPr>
        <p:spPr>
          <a:xfrm flipH="1">
            <a:off x="432149" y="1242203"/>
            <a:ext cx="1196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>
                <a:solidFill>
                  <a:schemeClr val="bg1"/>
                </a:solidFill>
              </a:rPr>
              <a:t>20 March 2024</a:t>
            </a:r>
          </a:p>
        </p:txBody>
      </p:sp>
    </p:spTree>
    <p:extLst>
      <p:ext uri="{BB962C8B-B14F-4D97-AF65-F5344CB8AC3E}">
        <p14:creationId xmlns:p14="http://schemas.microsoft.com/office/powerpoint/2010/main" val="81418171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F34C5E13ACC946B43CB8320D155564" ma:contentTypeVersion="2" ma:contentTypeDescription="Create a new document." ma:contentTypeScope="" ma:versionID="81249a7823fdc635460e71824dd07091">
  <xsd:schema xmlns:xsd="http://www.w3.org/2001/XMLSchema" xmlns:xs="http://www.w3.org/2001/XMLSchema" xmlns:p="http://schemas.microsoft.com/office/2006/metadata/properties" xmlns:ns2="49b498c2-5969-4524-b542-f9e2aa952fe9" targetNamespace="http://schemas.microsoft.com/office/2006/metadata/properties" ma:root="true" ma:fieldsID="b27ae4cf2d6694e2393be51aa8bc528e" ns2:_="">
    <xsd:import namespace="49b498c2-5969-4524-b542-f9e2aa952f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b498c2-5969-4524-b542-f9e2aa952f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62EEEF-7642-459F-BCC8-C3FF2488F318}">
  <ds:schemaRefs>
    <ds:schemaRef ds:uri="49b498c2-5969-4524-b542-f9e2aa952fe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B9302C6-E363-418A-ABDD-782EA923AC33}">
  <ds:schemaRefs>
    <ds:schemaRef ds:uri="http://www.w3.org/XML/1998/namespace"/>
    <ds:schemaRef ds:uri="49b498c2-5969-4524-b542-f9e2aa952fe9"/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8A4743CD-4858-498D-966A-FE90E0B6F2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1347</Words>
  <Application>Microsoft Office PowerPoint</Application>
  <PresentationFormat>Widescreen</PresentationFormat>
  <Paragraphs>232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Frutiger LT 57 Cn</vt:lpstr>
      <vt:lpstr>Frutiger LT Std 45 Light</vt:lpstr>
      <vt:lpstr>Wingdings</vt:lpstr>
      <vt:lpstr>Thème Office</vt:lpstr>
      <vt:lpstr>PowerPoint Presentation</vt:lpstr>
      <vt:lpstr>Agenda</vt:lpstr>
      <vt:lpstr>News</vt:lpstr>
      <vt:lpstr>LEAPS-INNOV governance </vt:lpstr>
      <vt:lpstr>RI Co-Innovation Platform</vt:lpstr>
      <vt:lpstr>INFRA-INNOV RI platform - activities of 1st year</vt:lpstr>
      <vt:lpstr>HORIZON-INFRA-2022-TECH-01-01     call deadline 20 April 2022</vt:lpstr>
      <vt:lpstr>HORIZON-INFRA WP2023-2024  draft  March 2022              calls in 2023</vt:lpstr>
      <vt:lpstr>HORIZON-INFRA WP2023-2024  draft  March 2022                 calls in 2024</vt:lpstr>
      <vt:lpstr>PowerPoint Presentation</vt:lpstr>
      <vt:lpstr>Foster technological development through open innovation</vt:lpstr>
      <vt:lpstr>IAB members</vt:lpstr>
      <vt:lpstr>Periodic Report (PR)</vt:lpstr>
      <vt:lpstr>Technical Report (coordination by Elena Hengstmann)</vt:lpstr>
      <vt:lpstr>Outlook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François Cesmat</dc:creator>
  <cp:lastModifiedBy>Ploenjes-Palm, Elke</cp:lastModifiedBy>
  <cp:revision>861</cp:revision>
  <cp:lastPrinted>2019-10-02T13:29:55Z</cp:lastPrinted>
  <dcterms:modified xsi:type="dcterms:W3CDTF">2022-05-04T07:17:01Z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0x0101009AF34C5E13ACC946B43CB8320D155564</vt:lpwstr>
  </property>
</Properties>
</file>