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487" r:id="rId3"/>
    <p:sldId id="494" r:id="rId4"/>
    <p:sldId id="495" r:id="rId5"/>
    <p:sldId id="496" r:id="rId6"/>
    <p:sldId id="497" r:id="rId7"/>
    <p:sldId id="507" r:id="rId8"/>
    <p:sldId id="498" r:id="rId9"/>
    <p:sldId id="499" r:id="rId10"/>
    <p:sldId id="506" r:id="rId11"/>
    <p:sldId id="501" r:id="rId12"/>
    <p:sldId id="503" r:id="rId13"/>
    <p:sldId id="505" r:id="rId14"/>
    <p:sldId id="504" r:id="rId15"/>
    <p:sldId id="272" r:id="rId16"/>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8273" autoAdjust="0"/>
  </p:normalViewPr>
  <p:slideViewPr>
    <p:cSldViewPr>
      <p:cViewPr varScale="1">
        <p:scale>
          <a:sx n="53" d="100"/>
          <a:sy n="53" d="100"/>
        </p:scale>
        <p:origin x="1152" y="40"/>
      </p:cViewPr>
      <p:guideLst>
        <p:guide orient="horz" pos="2880"/>
        <p:guide pos="3312"/>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2D998-BA41-4771-BC24-7FE5B0AA6B9E}" type="doc">
      <dgm:prSet loTypeId="urn:microsoft.com/office/officeart/2017/3/layout/DropPinTimeline" loCatId="process" qsTypeId="urn:microsoft.com/office/officeart/2005/8/quickstyle/simple5" qsCatId="simple" csTypeId="urn:microsoft.com/office/officeart/2005/8/colors/accent1_2" csCatId="accent1" phldr="1"/>
      <dgm:spPr/>
      <dgm:t>
        <a:bodyPr/>
        <a:lstStyle/>
        <a:p>
          <a:endParaRPr lang="en-US"/>
        </a:p>
      </dgm:t>
    </dgm:pt>
    <dgm:pt modelId="{8B1B8BD5-4205-46E7-A2FD-A25730F81492}">
      <dgm:prSet/>
      <dgm:spPr/>
      <dgm:t>
        <a:bodyPr/>
        <a:lstStyle/>
        <a:p>
          <a:pPr>
            <a:defRPr b="1"/>
          </a:pPr>
          <a:r>
            <a:rPr lang="en-US"/>
            <a:t>19 Jan. 2022</a:t>
          </a:r>
        </a:p>
      </dgm:t>
    </dgm:pt>
    <dgm:pt modelId="{1BAC9C33-DD8B-49A3-A724-5D0D5FCFE1F7}" type="parTrans" cxnId="{D0648238-DE96-48B2-A1E4-C74606CAD443}">
      <dgm:prSet/>
      <dgm:spPr/>
      <dgm:t>
        <a:bodyPr/>
        <a:lstStyle/>
        <a:p>
          <a:endParaRPr lang="en-US"/>
        </a:p>
      </dgm:t>
    </dgm:pt>
    <dgm:pt modelId="{B55309D2-222A-4FFF-8BA4-244E1C6D5052}" type="sibTrans" cxnId="{D0648238-DE96-48B2-A1E4-C74606CAD443}">
      <dgm:prSet/>
      <dgm:spPr/>
      <dgm:t>
        <a:bodyPr/>
        <a:lstStyle/>
        <a:p>
          <a:endParaRPr lang="en-US"/>
        </a:p>
      </dgm:t>
    </dgm:pt>
    <dgm:pt modelId="{7044C87A-0B07-4FC9-B76F-40B0513B2922}">
      <dgm:prSet/>
      <dgm:spPr/>
      <dgm:t>
        <a:bodyPr/>
        <a:lstStyle/>
        <a:p>
          <a:r>
            <a:rPr lang="en-US" dirty="0"/>
            <a:t>Meeting with A. </a:t>
          </a:r>
          <a:r>
            <a:rPr lang="en-US" dirty="0" err="1"/>
            <a:t>Karamali</a:t>
          </a:r>
          <a:r>
            <a:rPr lang="en-US" dirty="0"/>
            <a:t> – Head of Unit, Academic R&amp;I, DG RTD</a:t>
          </a:r>
        </a:p>
      </dgm:t>
    </dgm:pt>
    <dgm:pt modelId="{04607A14-4202-42B9-B0E5-1825E2CD7A7B}" type="parTrans" cxnId="{B7F06860-BE72-4641-A3C4-E99AF65DEF32}">
      <dgm:prSet/>
      <dgm:spPr/>
      <dgm:t>
        <a:bodyPr/>
        <a:lstStyle/>
        <a:p>
          <a:endParaRPr lang="en-US"/>
        </a:p>
      </dgm:t>
    </dgm:pt>
    <dgm:pt modelId="{4395B19D-F00E-48E3-AC37-F0E4A287B0D0}" type="sibTrans" cxnId="{B7F06860-BE72-4641-A3C4-E99AF65DEF32}">
      <dgm:prSet/>
      <dgm:spPr/>
      <dgm:t>
        <a:bodyPr/>
        <a:lstStyle/>
        <a:p>
          <a:endParaRPr lang="en-US"/>
        </a:p>
      </dgm:t>
    </dgm:pt>
    <dgm:pt modelId="{79A08901-7F58-42AD-857E-FD87B4DF03F6}">
      <dgm:prSet/>
      <dgm:spPr/>
      <dgm:t>
        <a:bodyPr/>
        <a:lstStyle/>
        <a:p>
          <a:pPr>
            <a:defRPr b="1"/>
          </a:pPr>
          <a:r>
            <a:rPr lang="en-US"/>
            <a:t>21 Mar. 2022</a:t>
          </a:r>
        </a:p>
      </dgm:t>
    </dgm:pt>
    <dgm:pt modelId="{39527D70-D3C8-4B7E-974C-E0DD7BC2E16C}" type="parTrans" cxnId="{B238BB50-4D76-4507-B1AE-26B17F82A139}">
      <dgm:prSet/>
      <dgm:spPr/>
      <dgm:t>
        <a:bodyPr/>
        <a:lstStyle/>
        <a:p>
          <a:endParaRPr lang="en-US"/>
        </a:p>
      </dgm:t>
    </dgm:pt>
    <dgm:pt modelId="{BC01B42A-CBB9-4FA8-80DD-9D08542CB997}" type="sibTrans" cxnId="{B238BB50-4D76-4507-B1AE-26B17F82A139}">
      <dgm:prSet/>
      <dgm:spPr/>
      <dgm:t>
        <a:bodyPr/>
        <a:lstStyle/>
        <a:p>
          <a:endParaRPr lang="en-US"/>
        </a:p>
      </dgm:t>
    </dgm:pt>
    <dgm:pt modelId="{C4E1F7FF-853B-4CC8-9698-A2391E18B32A}">
      <dgm:prSet/>
      <dgm:spPr/>
      <dgm:t>
        <a:bodyPr/>
        <a:lstStyle/>
        <a:p>
          <a:r>
            <a:rPr lang="en-US"/>
            <a:t>Meeting with P. Postigo McLaughlin and D. Sobczak – DG RTD</a:t>
          </a:r>
        </a:p>
      </dgm:t>
    </dgm:pt>
    <dgm:pt modelId="{6F4CD61C-4EFF-4750-AC4A-C335B33A073E}" type="parTrans" cxnId="{B3A51112-A2B1-4B54-8F0B-83FD94E204B9}">
      <dgm:prSet/>
      <dgm:spPr/>
      <dgm:t>
        <a:bodyPr/>
        <a:lstStyle/>
        <a:p>
          <a:endParaRPr lang="en-US"/>
        </a:p>
      </dgm:t>
    </dgm:pt>
    <dgm:pt modelId="{79E82C62-1642-4994-8A23-33551F73B0AF}" type="sibTrans" cxnId="{B3A51112-A2B1-4B54-8F0B-83FD94E204B9}">
      <dgm:prSet/>
      <dgm:spPr/>
      <dgm:t>
        <a:bodyPr/>
        <a:lstStyle/>
        <a:p>
          <a:endParaRPr lang="en-US"/>
        </a:p>
      </dgm:t>
    </dgm:pt>
    <dgm:pt modelId="{3F95730F-F628-46DB-9888-27EB2DDF007A}">
      <dgm:prSet/>
      <dgm:spPr/>
      <dgm:t>
        <a:bodyPr/>
        <a:lstStyle/>
        <a:p>
          <a:pPr>
            <a:defRPr b="1"/>
          </a:pPr>
          <a:r>
            <a:rPr lang="en-US"/>
            <a:t>24 Mar. 2022</a:t>
          </a:r>
        </a:p>
      </dgm:t>
    </dgm:pt>
    <dgm:pt modelId="{592B1131-DC2F-4447-81B4-33A4E9311F6B}" type="parTrans" cxnId="{E12CBC28-AE5F-49D5-9615-B8FADECC67D5}">
      <dgm:prSet/>
      <dgm:spPr/>
      <dgm:t>
        <a:bodyPr/>
        <a:lstStyle/>
        <a:p>
          <a:endParaRPr lang="en-US"/>
        </a:p>
      </dgm:t>
    </dgm:pt>
    <dgm:pt modelId="{E3AD27F4-66EC-4E20-97C7-3EC4E6B83C49}" type="sibTrans" cxnId="{E12CBC28-AE5F-49D5-9615-B8FADECC67D5}">
      <dgm:prSet/>
      <dgm:spPr/>
      <dgm:t>
        <a:bodyPr/>
        <a:lstStyle/>
        <a:p>
          <a:endParaRPr lang="en-US"/>
        </a:p>
      </dgm:t>
    </dgm:pt>
    <dgm:pt modelId="{DB6E67FB-59A3-465F-A341-E90460C028A8}">
      <dgm:prSet/>
      <dgm:spPr/>
      <dgm:t>
        <a:bodyPr/>
        <a:lstStyle/>
        <a:p>
          <a:r>
            <a:rPr lang="en-US" dirty="0"/>
            <a:t>Panelist at the High-Level Launch of the ESFRI Stakeholder Forum</a:t>
          </a:r>
        </a:p>
      </dgm:t>
    </dgm:pt>
    <dgm:pt modelId="{1A9E2E4F-00B4-4EA5-94F3-0A547F7030D6}" type="parTrans" cxnId="{B4AC073B-3822-44C2-ABE4-0136C23452A8}">
      <dgm:prSet/>
      <dgm:spPr/>
      <dgm:t>
        <a:bodyPr/>
        <a:lstStyle/>
        <a:p>
          <a:endParaRPr lang="en-US"/>
        </a:p>
      </dgm:t>
    </dgm:pt>
    <dgm:pt modelId="{2E40DB98-2FFD-4EC0-8ED5-5D77B6A669F2}" type="sibTrans" cxnId="{B4AC073B-3822-44C2-ABE4-0136C23452A8}">
      <dgm:prSet/>
      <dgm:spPr/>
      <dgm:t>
        <a:bodyPr/>
        <a:lstStyle/>
        <a:p>
          <a:endParaRPr lang="en-US"/>
        </a:p>
      </dgm:t>
    </dgm:pt>
    <dgm:pt modelId="{CE53BDD8-6206-4E90-8B8D-FF47D8F08BC2}">
      <dgm:prSet/>
      <dgm:spPr/>
      <dgm:t>
        <a:bodyPr/>
        <a:lstStyle/>
        <a:p>
          <a:pPr>
            <a:defRPr b="1"/>
          </a:pPr>
          <a:r>
            <a:rPr lang="en-US"/>
            <a:t>31 Mar. 2022</a:t>
          </a:r>
        </a:p>
      </dgm:t>
    </dgm:pt>
    <dgm:pt modelId="{1988AE16-E914-48FD-95A7-2E35AB131143}" type="parTrans" cxnId="{9EC612B2-0C38-4E90-8AD6-963B69A514EB}">
      <dgm:prSet/>
      <dgm:spPr/>
      <dgm:t>
        <a:bodyPr/>
        <a:lstStyle/>
        <a:p>
          <a:endParaRPr lang="en-US"/>
        </a:p>
      </dgm:t>
    </dgm:pt>
    <dgm:pt modelId="{11326C07-119E-4283-83D8-F4F4FDB745F3}" type="sibTrans" cxnId="{9EC612B2-0C38-4E90-8AD6-963B69A514EB}">
      <dgm:prSet/>
      <dgm:spPr/>
      <dgm:t>
        <a:bodyPr/>
        <a:lstStyle/>
        <a:p>
          <a:endParaRPr lang="en-US"/>
        </a:p>
      </dgm:t>
    </dgm:pt>
    <dgm:pt modelId="{4151D306-3A46-48F7-8C8C-992B2CC273B9}">
      <dgm:prSet/>
      <dgm:spPr/>
      <dgm:t>
        <a:bodyPr/>
        <a:lstStyle/>
        <a:p>
          <a:r>
            <a:rPr lang="en-US"/>
            <a:t>Panelist (on behalf of ARIE) at the EC - ESFRI Workshop on the WP 2023-2024</a:t>
          </a:r>
        </a:p>
      </dgm:t>
    </dgm:pt>
    <dgm:pt modelId="{82205127-B68C-42D4-9528-25BE22704BB4}" type="parTrans" cxnId="{F309C507-BA88-4F0F-B7D1-3E609AF497A3}">
      <dgm:prSet/>
      <dgm:spPr/>
      <dgm:t>
        <a:bodyPr/>
        <a:lstStyle/>
        <a:p>
          <a:endParaRPr lang="en-US"/>
        </a:p>
      </dgm:t>
    </dgm:pt>
    <dgm:pt modelId="{B3BD4194-AD6A-467F-BB64-138F04C189B6}" type="sibTrans" cxnId="{F309C507-BA88-4F0F-B7D1-3E609AF497A3}">
      <dgm:prSet/>
      <dgm:spPr/>
      <dgm:t>
        <a:bodyPr/>
        <a:lstStyle/>
        <a:p>
          <a:endParaRPr lang="en-US"/>
        </a:p>
      </dgm:t>
    </dgm:pt>
    <dgm:pt modelId="{BD9D9125-1727-477A-8D21-223DEB8DD965}">
      <dgm:prSet/>
      <dgm:spPr/>
      <dgm:t>
        <a:bodyPr/>
        <a:lstStyle/>
        <a:p>
          <a:pPr>
            <a:defRPr b="1"/>
          </a:pPr>
          <a:r>
            <a:rPr lang="en-US"/>
            <a:t>28 Apr. 2022</a:t>
          </a:r>
        </a:p>
      </dgm:t>
    </dgm:pt>
    <dgm:pt modelId="{08FDDC0D-1540-47F5-8FFB-93CF2351ADB8}" type="parTrans" cxnId="{74A5CD1D-7ACA-464E-B15C-924F2504E4F0}">
      <dgm:prSet/>
      <dgm:spPr/>
      <dgm:t>
        <a:bodyPr/>
        <a:lstStyle/>
        <a:p>
          <a:endParaRPr lang="en-US"/>
        </a:p>
      </dgm:t>
    </dgm:pt>
    <dgm:pt modelId="{AC291DBB-843C-4A04-8FBA-C40F22C01480}" type="sibTrans" cxnId="{74A5CD1D-7ACA-464E-B15C-924F2504E4F0}">
      <dgm:prSet/>
      <dgm:spPr/>
      <dgm:t>
        <a:bodyPr/>
        <a:lstStyle/>
        <a:p>
          <a:endParaRPr lang="en-US"/>
        </a:p>
      </dgm:t>
    </dgm:pt>
    <dgm:pt modelId="{5E046868-C96D-425F-835E-A1D7E0240BEE}">
      <dgm:prSet/>
      <dgm:spPr/>
      <dgm:t>
        <a:bodyPr/>
        <a:lstStyle/>
        <a:p>
          <a:r>
            <a:rPr lang="en-US" dirty="0"/>
            <a:t>Participation to the ESFRI RIs Landscape analysis</a:t>
          </a:r>
        </a:p>
      </dgm:t>
    </dgm:pt>
    <dgm:pt modelId="{67A8D0F0-F37A-4865-9CD1-94A127D670A7}" type="parTrans" cxnId="{6602B2B7-3605-4A30-B682-07F2720E6B93}">
      <dgm:prSet/>
      <dgm:spPr/>
      <dgm:t>
        <a:bodyPr/>
        <a:lstStyle/>
        <a:p>
          <a:endParaRPr lang="en-US"/>
        </a:p>
      </dgm:t>
    </dgm:pt>
    <dgm:pt modelId="{F3C49E3A-37F7-4C20-83C1-C4E11B37C320}" type="sibTrans" cxnId="{6602B2B7-3605-4A30-B682-07F2720E6B93}">
      <dgm:prSet/>
      <dgm:spPr/>
      <dgm:t>
        <a:bodyPr/>
        <a:lstStyle/>
        <a:p>
          <a:endParaRPr lang="en-US"/>
        </a:p>
      </dgm:t>
    </dgm:pt>
    <dgm:pt modelId="{5C185B5C-D0F2-4EDF-817F-D3038CC4FE31}" type="pres">
      <dgm:prSet presAssocID="{9D02D998-BA41-4771-BC24-7FE5B0AA6B9E}" presName="root" presStyleCnt="0">
        <dgm:presLayoutVars>
          <dgm:chMax/>
          <dgm:chPref/>
          <dgm:animLvl val="lvl"/>
        </dgm:presLayoutVars>
      </dgm:prSet>
      <dgm:spPr/>
    </dgm:pt>
    <dgm:pt modelId="{66D201A2-B690-491E-878C-F033BF4294B5}" type="pres">
      <dgm:prSet presAssocID="{9D02D998-BA41-4771-BC24-7FE5B0AA6B9E}"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a:outerShdw blurRad="40000" dist="23000" dir="5400000" rotWithShape="0">
            <a:srgbClr val="000000">
              <a:alpha val="35000"/>
            </a:srgbClr>
          </a:outerShdw>
        </a:effectLst>
      </dgm:spPr>
    </dgm:pt>
    <dgm:pt modelId="{4571D9FF-0AE7-48C2-94C7-2518440D063F}" type="pres">
      <dgm:prSet presAssocID="{9D02D998-BA41-4771-BC24-7FE5B0AA6B9E}" presName="nodes" presStyleCnt="0">
        <dgm:presLayoutVars>
          <dgm:chMax/>
          <dgm:chPref/>
          <dgm:animLvl val="lvl"/>
        </dgm:presLayoutVars>
      </dgm:prSet>
      <dgm:spPr/>
    </dgm:pt>
    <dgm:pt modelId="{1643E2F6-82BF-4367-B8CF-6BE11A7FC051}" type="pres">
      <dgm:prSet presAssocID="{8B1B8BD5-4205-46E7-A2FD-A25730F81492}" presName="composite" presStyleCnt="0"/>
      <dgm:spPr/>
    </dgm:pt>
    <dgm:pt modelId="{2F985E21-6CFF-4D74-971E-5E03FA8E7481}" type="pres">
      <dgm:prSet presAssocID="{8B1B8BD5-4205-46E7-A2FD-A25730F81492}" presName="ConnectorPoint" presStyleLbl="lnNode1" presStyleIdx="0" presStyleCnt="5"/>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598D9A53-A80D-4193-B2E7-608801B251F3}" type="pres">
      <dgm:prSet presAssocID="{8B1B8BD5-4205-46E7-A2FD-A25730F81492}" presName="DropPinPlaceHolder" presStyleCnt="0"/>
      <dgm:spPr/>
    </dgm:pt>
    <dgm:pt modelId="{FD6C973D-019F-4708-AB1E-4F4BDDCBDA51}" type="pres">
      <dgm:prSet presAssocID="{8B1B8BD5-4205-46E7-A2FD-A25730F81492}" presName="DropPin" presStyleLbl="alignNode1" presStyleIdx="0" presStyleCnt="5"/>
      <dgm:spPr/>
    </dgm:pt>
    <dgm:pt modelId="{0579F289-3A56-412E-A8B5-FEC918C3D8E4}" type="pres">
      <dgm:prSet presAssocID="{8B1B8BD5-4205-46E7-A2FD-A25730F81492}" presName="Ellipse" presStyleLbl="fgAcc1" presStyleIdx="1" presStyleCnt="6"/>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54D069A2-B02B-4BB1-9389-0469EB7101C6}" type="pres">
      <dgm:prSet presAssocID="{8B1B8BD5-4205-46E7-A2FD-A25730F81492}" presName="L2TextContainer" presStyleLbl="revTx" presStyleIdx="0" presStyleCnt="10">
        <dgm:presLayoutVars>
          <dgm:bulletEnabled val="1"/>
        </dgm:presLayoutVars>
      </dgm:prSet>
      <dgm:spPr/>
    </dgm:pt>
    <dgm:pt modelId="{D02561B6-0C1A-48E9-A8D1-A3207CA10D1F}" type="pres">
      <dgm:prSet presAssocID="{8B1B8BD5-4205-46E7-A2FD-A25730F81492}" presName="L1TextContainer" presStyleLbl="revTx" presStyleIdx="1" presStyleCnt="10">
        <dgm:presLayoutVars>
          <dgm:chMax val="1"/>
          <dgm:chPref val="1"/>
          <dgm:bulletEnabled val="1"/>
        </dgm:presLayoutVars>
      </dgm:prSet>
      <dgm:spPr/>
    </dgm:pt>
    <dgm:pt modelId="{830C7BA2-2D80-4C46-AA52-27E7F25A136F}" type="pres">
      <dgm:prSet presAssocID="{8B1B8BD5-4205-46E7-A2FD-A25730F81492}"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E585DE79-290F-43B6-AF3B-EE8B7BEAB1E8}" type="pres">
      <dgm:prSet presAssocID="{8B1B8BD5-4205-46E7-A2FD-A25730F81492}" presName="EmptyPlaceHolder" presStyleCnt="0"/>
      <dgm:spPr/>
    </dgm:pt>
    <dgm:pt modelId="{79D038C9-5B48-40A1-8ADD-092DB3CFB1D6}" type="pres">
      <dgm:prSet presAssocID="{B55309D2-222A-4FFF-8BA4-244E1C6D5052}" presName="spaceBetweenRectangles" presStyleCnt="0"/>
      <dgm:spPr/>
    </dgm:pt>
    <dgm:pt modelId="{E125E0E8-1D4E-4CD3-8019-9DEA99AEE2D6}" type="pres">
      <dgm:prSet presAssocID="{79A08901-7F58-42AD-857E-FD87B4DF03F6}" presName="composite" presStyleCnt="0"/>
      <dgm:spPr/>
    </dgm:pt>
    <dgm:pt modelId="{F22E9391-4294-4893-966F-80D706C399BA}" type="pres">
      <dgm:prSet presAssocID="{79A08901-7F58-42AD-857E-FD87B4DF03F6}" presName="ConnectorPoint" presStyleLbl="lnNode1" presStyleIdx="1" presStyleCnt="5"/>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CF7577CE-2F48-4231-95E3-AEFDB97DF26B}" type="pres">
      <dgm:prSet presAssocID="{79A08901-7F58-42AD-857E-FD87B4DF03F6}" presName="DropPinPlaceHolder" presStyleCnt="0"/>
      <dgm:spPr/>
    </dgm:pt>
    <dgm:pt modelId="{EF5899CF-7C02-412F-91B0-B8704CDA3306}" type="pres">
      <dgm:prSet presAssocID="{79A08901-7F58-42AD-857E-FD87B4DF03F6}" presName="DropPin" presStyleLbl="alignNode1" presStyleIdx="1" presStyleCnt="5"/>
      <dgm:spPr/>
    </dgm:pt>
    <dgm:pt modelId="{894F5758-E6EA-41DA-8574-E8937F524D59}" type="pres">
      <dgm:prSet presAssocID="{79A08901-7F58-42AD-857E-FD87B4DF03F6}" presName="Ellipse" presStyleLbl="fgAcc1" presStyleIdx="2" presStyleCnt="6"/>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A221E1D7-F369-487B-AB61-6926AC199CEF}" type="pres">
      <dgm:prSet presAssocID="{79A08901-7F58-42AD-857E-FD87B4DF03F6}" presName="L2TextContainer" presStyleLbl="revTx" presStyleIdx="2" presStyleCnt="10">
        <dgm:presLayoutVars>
          <dgm:bulletEnabled val="1"/>
        </dgm:presLayoutVars>
      </dgm:prSet>
      <dgm:spPr/>
    </dgm:pt>
    <dgm:pt modelId="{A18BB856-10CD-4EEF-8443-C27DB9F7E57F}" type="pres">
      <dgm:prSet presAssocID="{79A08901-7F58-42AD-857E-FD87B4DF03F6}" presName="L1TextContainer" presStyleLbl="revTx" presStyleIdx="3" presStyleCnt="10">
        <dgm:presLayoutVars>
          <dgm:chMax val="1"/>
          <dgm:chPref val="1"/>
          <dgm:bulletEnabled val="1"/>
        </dgm:presLayoutVars>
      </dgm:prSet>
      <dgm:spPr/>
    </dgm:pt>
    <dgm:pt modelId="{3E623D9E-14D4-49F5-AD77-4A57FDA9E77D}" type="pres">
      <dgm:prSet presAssocID="{79A08901-7F58-42AD-857E-FD87B4DF03F6}"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CF3E220D-A09A-4E3B-91DC-B8032C1905FF}" type="pres">
      <dgm:prSet presAssocID="{79A08901-7F58-42AD-857E-FD87B4DF03F6}" presName="EmptyPlaceHolder" presStyleCnt="0"/>
      <dgm:spPr/>
    </dgm:pt>
    <dgm:pt modelId="{BB83CB86-DE16-4A99-BC50-6F2693BC2DE4}" type="pres">
      <dgm:prSet presAssocID="{BC01B42A-CBB9-4FA8-80DD-9D08542CB997}" presName="spaceBetweenRectangles" presStyleCnt="0"/>
      <dgm:spPr/>
    </dgm:pt>
    <dgm:pt modelId="{1FD75F3B-4AC4-4DF9-8251-6AF758D43612}" type="pres">
      <dgm:prSet presAssocID="{3F95730F-F628-46DB-9888-27EB2DDF007A}" presName="composite" presStyleCnt="0"/>
      <dgm:spPr/>
    </dgm:pt>
    <dgm:pt modelId="{FFECDD4F-0372-4FB8-B2B2-68277D726861}" type="pres">
      <dgm:prSet presAssocID="{3F95730F-F628-46DB-9888-27EB2DDF007A}" presName="ConnectorPoint" presStyleLbl="lnNode1" presStyleIdx="2" presStyleCnt="5"/>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DB52F5D0-C5FF-4836-8252-EEC47A685E25}" type="pres">
      <dgm:prSet presAssocID="{3F95730F-F628-46DB-9888-27EB2DDF007A}" presName="DropPinPlaceHolder" presStyleCnt="0"/>
      <dgm:spPr/>
    </dgm:pt>
    <dgm:pt modelId="{9496A7E1-5ACD-47F9-933F-52FEF1FDA4DF}" type="pres">
      <dgm:prSet presAssocID="{3F95730F-F628-46DB-9888-27EB2DDF007A}" presName="DropPin" presStyleLbl="alignNode1" presStyleIdx="2" presStyleCnt="5"/>
      <dgm:spPr/>
    </dgm:pt>
    <dgm:pt modelId="{904D574E-C801-4F26-8890-2049CC8C1969}" type="pres">
      <dgm:prSet presAssocID="{3F95730F-F628-46DB-9888-27EB2DDF007A}" presName="Ellipse" presStyleLbl="fgAcc1" presStyleIdx="3" presStyleCnt="6"/>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463542D1-B1DE-4C71-A1DC-9D64A75D6619}" type="pres">
      <dgm:prSet presAssocID="{3F95730F-F628-46DB-9888-27EB2DDF007A}" presName="L2TextContainer" presStyleLbl="revTx" presStyleIdx="4" presStyleCnt="10">
        <dgm:presLayoutVars>
          <dgm:bulletEnabled val="1"/>
        </dgm:presLayoutVars>
      </dgm:prSet>
      <dgm:spPr/>
    </dgm:pt>
    <dgm:pt modelId="{4818D58B-6162-44F8-B260-4008A51936E1}" type="pres">
      <dgm:prSet presAssocID="{3F95730F-F628-46DB-9888-27EB2DDF007A}" presName="L1TextContainer" presStyleLbl="revTx" presStyleIdx="5" presStyleCnt="10">
        <dgm:presLayoutVars>
          <dgm:chMax val="1"/>
          <dgm:chPref val="1"/>
          <dgm:bulletEnabled val="1"/>
        </dgm:presLayoutVars>
      </dgm:prSet>
      <dgm:spPr/>
    </dgm:pt>
    <dgm:pt modelId="{E837D4A5-534A-4888-BEAF-076AAFA5E40C}" type="pres">
      <dgm:prSet presAssocID="{3F95730F-F628-46DB-9888-27EB2DDF007A}"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824D2EE4-4FCC-4DFE-9528-96E32B48CC99}" type="pres">
      <dgm:prSet presAssocID="{3F95730F-F628-46DB-9888-27EB2DDF007A}" presName="EmptyPlaceHolder" presStyleCnt="0"/>
      <dgm:spPr/>
    </dgm:pt>
    <dgm:pt modelId="{4108DEBC-D729-4E9B-8816-D8C7621CDDAC}" type="pres">
      <dgm:prSet presAssocID="{E3AD27F4-66EC-4E20-97C7-3EC4E6B83C49}" presName="spaceBetweenRectangles" presStyleCnt="0"/>
      <dgm:spPr/>
    </dgm:pt>
    <dgm:pt modelId="{9CDFCA35-E050-402F-96C4-17C8A1163E75}" type="pres">
      <dgm:prSet presAssocID="{CE53BDD8-6206-4E90-8B8D-FF47D8F08BC2}" presName="composite" presStyleCnt="0"/>
      <dgm:spPr/>
    </dgm:pt>
    <dgm:pt modelId="{82141831-9658-42B0-A114-C2506830129A}" type="pres">
      <dgm:prSet presAssocID="{CE53BDD8-6206-4E90-8B8D-FF47D8F08BC2}" presName="ConnectorPoint" presStyleLbl="lnNode1" presStyleIdx="3" presStyleCnt="5"/>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0F329A89-7F2F-464A-9D50-16F139D63FBA}" type="pres">
      <dgm:prSet presAssocID="{CE53BDD8-6206-4E90-8B8D-FF47D8F08BC2}" presName="DropPinPlaceHolder" presStyleCnt="0"/>
      <dgm:spPr/>
    </dgm:pt>
    <dgm:pt modelId="{875A4C08-75CC-4481-BC17-2112982363CE}" type="pres">
      <dgm:prSet presAssocID="{CE53BDD8-6206-4E90-8B8D-FF47D8F08BC2}" presName="DropPin" presStyleLbl="alignNode1" presStyleIdx="3" presStyleCnt="5"/>
      <dgm:spPr/>
    </dgm:pt>
    <dgm:pt modelId="{58652B75-7194-4392-A66C-23BD2F5393C8}" type="pres">
      <dgm:prSet presAssocID="{CE53BDD8-6206-4E90-8B8D-FF47D8F08BC2}" presName="Ellipse" presStyleLbl="fgAcc1" presStyleIdx="4" presStyleCnt="6"/>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48F28876-7784-4AEE-8D4A-FD45801C72C9}" type="pres">
      <dgm:prSet presAssocID="{CE53BDD8-6206-4E90-8B8D-FF47D8F08BC2}" presName="L2TextContainer" presStyleLbl="revTx" presStyleIdx="6" presStyleCnt="10">
        <dgm:presLayoutVars>
          <dgm:bulletEnabled val="1"/>
        </dgm:presLayoutVars>
      </dgm:prSet>
      <dgm:spPr/>
    </dgm:pt>
    <dgm:pt modelId="{DA27E9A8-4225-4797-9A77-791DE9D36CD8}" type="pres">
      <dgm:prSet presAssocID="{CE53BDD8-6206-4E90-8B8D-FF47D8F08BC2}" presName="L1TextContainer" presStyleLbl="revTx" presStyleIdx="7" presStyleCnt="10">
        <dgm:presLayoutVars>
          <dgm:chMax val="1"/>
          <dgm:chPref val="1"/>
          <dgm:bulletEnabled val="1"/>
        </dgm:presLayoutVars>
      </dgm:prSet>
      <dgm:spPr/>
    </dgm:pt>
    <dgm:pt modelId="{08A41B66-6557-4654-8EBC-CED7BB686F2D}" type="pres">
      <dgm:prSet presAssocID="{CE53BDD8-6206-4E90-8B8D-FF47D8F08BC2}"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A8B4E801-BA5D-4816-A3A4-B8016F20C617}" type="pres">
      <dgm:prSet presAssocID="{CE53BDD8-6206-4E90-8B8D-FF47D8F08BC2}" presName="EmptyPlaceHolder" presStyleCnt="0"/>
      <dgm:spPr/>
    </dgm:pt>
    <dgm:pt modelId="{AF7A6867-91DF-43D0-A2E8-B4789D3F6CE6}" type="pres">
      <dgm:prSet presAssocID="{11326C07-119E-4283-83D8-F4F4FDB745F3}" presName="spaceBetweenRectangles" presStyleCnt="0"/>
      <dgm:spPr/>
    </dgm:pt>
    <dgm:pt modelId="{FF66BE1A-203B-44E9-B559-1AF1A6D2F2F0}" type="pres">
      <dgm:prSet presAssocID="{BD9D9125-1727-477A-8D21-223DEB8DD965}" presName="composite" presStyleCnt="0"/>
      <dgm:spPr/>
    </dgm:pt>
    <dgm:pt modelId="{4EEBBE8A-DB06-4DB2-A47F-885DF1546846}" type="pres">
      <dgm:prSet presAssocID="{BD9D9125-1727-477A-8D21-223DEB8DD965}" presName="ConnectorPoint" presStyleLbl="lnNode1" presStyleIdx="4" presStyleCnt="5"/>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CAEA0BB8-9ED8-4AE2-A53D-66E8A2C1695D}" type="pres">
      <dgm:prSet presAssocID="{BD9D9125-1727-477A-8D21-223DEB8DD965}" presName="DropPinPlaceHolder" presStyleCnt="0"/>
      <dgm:spPr/>
    </dgm:pt>
    <dgm:pt modelId="{99D97B25-9A07-4A66-9010-6CD01DA185E5}" type="pres">
      <dgm:prSet presAssocID="{BD9D9125-1727-477A-8D21-223DEB8DD965}" presName="DropPin" presStyleLbl="alignNode1" presStyleIdx="4" presStyleCnt="5"/>
      <dgm:spPr/>
    </dgm:pt>
    <dgm:pt modelId="{381497F9-5180-43A2-B200-02B9226BDD82}" type="pres">
      <dgm:prSet presAssocID="{BD9D9125-1727-477A-8D21-223DEB8DD965}" presName="Ellipse" presStyleLbl="fgAcc1" presStyleIdx="5" presStyleCnt="6"/>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C304569F-483D-4AC8-BAAE-9A2303DEA2A6}" type="pres">
      <dgm:prSet presAssocID="{BD9D9125-1727-477A-8D21-223DEB8DD965}" presName="L2TextContainer" presStyleLbl="revTx" presStyleIdx="8" presStyleCnt="10">
        <dgm:presLayoutVars>
          <dgm:bulletEnabled val="1"/>
        </dgm:presLayoutVars>
      </dgm:prSet>
      <dgm:spPr/>
    </dgm:pt>
    <dgm:pt modelId="{150139FB-6368-4B22-9731-955CA13A9920}" type="pres">
      <dgm:prSet presAssocID="{BD9D9125-1727-477A-8D21-223DEB8DD965}" presName="L1TextContainer" presStyleLbl="revTx" presStyleIdx="9" presStyleCnt="10">
        <dgm:presLayoutVars>
          <dgm:chMax val="1"/>
          <dgm:chPref val="1"/>
          <dgm:bulletEnabled val="1"/>
        </dgm:presLayoutVars>
      </dgm:prSet>
      <dgm:spPr/>
    </dgm:pt>
    <dgm:pt modelId="{FA70F09F-6FC7-477C-A03F-8E5DD5F8B284}" type="pres">
      <dgm:prSet presAssocID="{BD9D9125-1727-477A-8D21-223DEB8DD96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2AFF1BA-7F76-4923-8D7A-8ED260868433}" type="pres">
      <dgm:prSet presAssocID="{BD9D9125-1727-477A-8D21-223DEB8DD965}" presName="EmptyPlaceHolder" presStyleCnt="0"/>
      <dgm:spPr/>
    </dgm:pt>
  </dgm:ptLst>
  <dgm:cxnLst>
    <dgm:cxn modelId="{497C2E05-EE7E-43D9-855F-7F461CECE9D1}" type="presOf" srcId="{7044C87A-0B07-4FC9-B76F-40B0513B2922}" destId="{54D069A2-B02B-4BB1-9389-0469EB7101C6}" srcOrd="0" destOrd="0" presId="urn:microsoft.com/office/officeart/2017/3/layout/DropPinTimeline"/>
    <dgm:cxn modelId="{F309C507-BA88-4F0F-B7D1-3E609AF497A3}" srcId="{CE53BDD8-6206-4E90-8B8D-FF47D8F08BC2}" destId="{4151D306-3A46-48F7-8C8C-992B2CC273B9}" srcOrd="0" destOrd="0" parTransId="{82205127-B68C-42D4-9528-25BE22704BB4}" sibTransId="{B3BD4194-AD6A-467F-BB64-138F04C189B6}"/>
    <dgm:cxn modelId="{6DBC3908-CBD0-4995-A508-37520BF3E2F8}" type="presOf" srcId="{3F95730F-F628-46DB-9888-27EB2DDF007A}" destId="{4818D58B-6162-44F8-B260-4008A51936E1}" srcOrd="0" destOrd="0" presId="urn:microsoft.com/office/officeart/2017/3/layout/DropPinTimeline"/>
    <dgm:cxn modelId="{B3A51112-A2B1-4B54-8F0B-83FD94E204B9}" srcId="{79A08901-7F58-42AD-857E-FD87B4DF03F6}" destId="{C4E1F7FF-853B-4CC8-9698-A2391E18B32A}" srcOrd="0" destOrd="0" parTransId="{6F4CD61C-4EFF-4750-AC4A-C335B33A073E}" sibTransId="{79E82C62-1642-4994-8A23-33551F73B0AF}"/>
    <dgm:cxn modelId="{74A5CD1D-7ACA-464E-B15C-924F2504E4F0}" srcId="{9D02D998-BA41-4771-BC24-7FE5B0AA6B9E}" destId="{BD9D9125-1727-477A-8D21-223DEB8DD965}" srcOrd="4" destOrd="0" parTransId="{08FDDC0D-1540-47F5-8FFB-93CF2351ADB8}" sibTransId="{AC291DBB-843C-4A04-8FBA-C40F22C01480}"/>
    <dgm:cxn modelId="{EA759520-3A14-4AF7-8069-BD734F6746AA}" type="presOf" srcId="{5E046868-C96D-425F-835E-A1D7E0240BEE}" destId="{C304569F-483D-4AC8-BAAE-9A2303DEA2A6}" srcOrd="0" destOrd="0" presId="urn:microsoft.com/office/officeart/2017/3/layout/DropPinTimeline"/>
    <dgm:cxn modelId="{E12CBC28-AE5F-49D5-9615-B8FADECC67D5}" srcId="{9D02D998-BA41-4771-BC24-7FE5B0AA6B9E}" destId="{3F95730F-F628-46DB-9888-27EB2DDF007A}" srcOrd="2" destOrd="0" parTransId="{592B1131-DC2F-4447-81B4-33A4E9311F6B}" sibTransId="{E3AD27F4-66EC-4E20-97C7-3EC4E6B83C49}"/>
    <dgm:cxn modelId="{D0648238-DE96-48B2-A1E4-C74606CAD443}" srcId="{9D02D998-BA41-4771-BC24-7FE5B0AA6B9E}" destId="{8B1B8BD5-4205-46E7-A2FD-A25730F81492}" srcOrd="0" destOrd="0" parTransId="{1BAC9C33-DD8B-49A3-A724-5D0D5FCFE1F7}" sibTransId="{B55309D2-222A-4FFF-8BA4-244E1C6D5052}"/>
    <dgm:cxn modelId="{B4AC073B-3822-44C2-ABE4-0136C23452A8}" srcId="{3F95730F-F628-46DB-9888-27EB2DDF007A}" destId="{DB6E67FB-59A3-465F-A341-E90460C028A8}" srcOrd="0" destOrd="0" parTransId="{1A9E2E4F-00B4-4EA5-94F3-0A547F7030D6}" sibTransId="{2E40DB98-2FFD-4EC0-8ED5-5D77B6A669F2}"/>
    <dgm:cxn modelId="{AEF5B93C-F519-4849-83E3-24E1F9C46981}" type="presOf" srcId="{79A08901-7F58-42AD-857E-FD87B4DF03F6}" destId="{A18BB856-10CD-4EEF-8443-C27DB9F7E57F}" srcOrd="0" destOrd="0" presId="urn:microsoft.com/office/officeart/2017/3/layout/DropPinTimeline"/>
    <dgm:cxn modelId="{B7F06860-BE72-4641-A3C4-E99AF65DEF32}" srcId="{8B1B8BD5-4205-46E7-A2FD-A25730F81492}" destId="{7044C87A-0B07-4FC9-B76F-40B0513B2922}" srcOrd="0" destOrd="0" parTransId="{04607A14-4202-42B9-B0E5-1825E2CD7A7B}" sibTransId="{4395B19D-F00E-48E3-AC37-F0E4A287B0D0}"/>
    <dgm:cxn modelId="{B238BB50-4D76-4507-B1AE-26B17F82A139}" srcId="{9D02D998-BA41-4771-BC24-7FE5B0AA6B9E}" destId="{79A08901-7F58-42AD-857E-FD87B4DF03F6}" srcOrd="1" destOrd="0" parTransId="{39527D70-D3C8-4B7E-974C-E0DD7BC2E16C}" sibTransId="{BC01B42A-CBB9-4FA8-80DD-9D08542CB997}"/>
    <dgm:cxn modelId="{6CFF9BB0-96AE-42F9-9035-4FF7AA24985F}" type="presOf" srcId="{C4E1F7FF-853B-4CC8-9698-A2391E18B32A}" destId="{A221E1D7-F369-487B-AB61-6926AC199CEF}" srcOrd="0" destOrd="0" presId="urn:microsoft.com/office/officeart/2017/3/layout/DropPinTimeline"/>
    <dgm:cxn modelId="{9EC612B2-0C38-4E90-8AD6-963B69A514EB}" srcId="{9D02D998-BA41-4771-BC24-7FE5B0AA6B9E}" destId="{CE53BDD8-6206-4E90-8B8D-FF47D8F08BC2}" srcOrd="3" destOrd="0" parTransId="{1988AE16-E914-48FD-95A7-2E35AB131143}" sibTransId="{11326C07-119E-4283-83D8-F4F4FDB745F3}"/>
    <dgm:cxn modelId="{6602B2B7-3605-4A30-B682-07F2720E6B93}" srcId="{BD9D9125-1727-477A-8D21-223DEB8DD965}" destId="{5E046868-C96D-425F-835E-A1D7E0240BEE}" srcOrd="0" destOrd="0" parTransId="{67A8D0F0-F37A-4865-9CD1-94A127D670A7}" sibTransId="{F3C49E3A-37F7-4C20-83C1-C4E11B37C320}"/>
    <dgm:cxn modelId="{A25FCBBA-3CCC-4015-BD34-384314A912F3}" type="presOf" srcId="{BD9D9125-1727-477A-8D21-223DEB8DD965}" destId="{150139FB-6368-4B22-9731-955CA13A9920}" srcOrd="0" destOrd="0" presId="urn:microsoft.com/office/officeart/2017/3/layout/DropPinTimeline"/>
    <dgm:cxn modelId="{5C6D2BC1-4C6B-42F8-9E48-330581461F32}" type="presOf" srcId="{8B1B8BD5-4205-46E7-A2FD-A25730F81492}" destId="{D02561B6-0C1A-48E9-A8D1-A3207CA10D1F}" srcOrd="0" destOrd="0" presId="urn:microsoft.com/office/officeart/2017/3/layout/DropPinTimeline"/>
    <dgm:cxn modelId="{B68C0FCE-6D3C-4A08-97D4-524C801D52BE}" type="presOf" srcId="{9D02D998-BA41-4771-BC24-7FE5B0AA6B9E}" destId="{5C185B5C-D0F2-4EDF-817F-D3038CC4FE31}" srcOrd="0" destOrd="0" presId="urn:microsoft.com/office/officeart/2017/3/layout/DropPinTimeline"/>
    <dgm:cxn modelId="{CA7EF1CE-D29C-4AF0-8D38-1698A88406E6}" type="presOf" srcId="{DB6E67FB-59A3-465F-A341-E90460C028A8}" destId="{463542D1-B1DE-4C71-A1DC-9D64A75D6619}" srcOrd="0" destOrd="0" presId="urn:microsoft.com/office/officeart/2017/3/layout/DropPinTimeline"/>
    <dgm:cxn modelId="{F68E3CDE-6AC9-4BDC-81C4-407F4A3B6B58}" type="presOf" srcId="{CE53BDD8-6206-4E90-8B8D-FF47D8F08BC2}" destId="{DA27E9A8-4225-4797-9A77-791DE9D36CD8}" srcOrd="0" destOrd="0" presId="urn:microsoft.com/office/officeart/2017/3/layout/DropPinTimeline"/>
    <dgm:cxn modelId="{854A09E6-24BF-45D3-860F-30A1CA7500D5}" type="presOf" srcId="{4151D306-3A46-48F7-8C8C-992B2CC273B9}" destId="{48F28876-7784-4AEE-8D4A-FD45801C72C9}" srcOrd="0" destOrd="0" presId="urn:microsoft.com/office/officeart/2017/3/layout/DropPinTimeline"/>
    <dgm:cxn modelId="{99DAC47C-7D3B-477D-A84D-948B6E608B55}" type="presParOf" srcId="{5C185B5C-D0F2-4EDF-817F-D3038CC4FE31}" destId="{66D201A2-B690-491E-878C-F033BF4294B5}" srcOrd="0" destOrd="0" presId="urn:microsoft.com/office/officeart/2017/3/layout/DropPinTimeline"/>
    <dgm:cxn modelId="{A77F2B1A-9206-4A88-B66C-23F82B170E5B}" type="presParOf" srcId="{5C185B5C-D0F2-4EDF-817F-D3038CC4FE31}" destId="{4571D9FF-0AE7-48C2-94C7-2518440D063F}" srcOrd="1" destOrd="0" presId="urn:microsoft.com/office/officeart/2017/3/layout/DropPinTimeline"/>
    <dgm:cxn modelId="{257F248D-2CDA-4730-8BDD-6FDF5F320199}" type="presParOf" srcId="{4571D9FF-0AE7-48C2-94C7-2518440D063F}" destId="{1643E2F6-82BF-4367-B8CF-6BE11A7FC051}" srcOrd="0" destOrd="0" presId="urn:microsoft.com/office/officeart/2017/3/layout/DropPinTimeline"/>
    <dgm:cxn modelId="{C5E6D2A3-B1B5-46BA-95B9-6BC3035FB90D}" type="presParOf" srcId="{1643E2F6-82BF-4367-B8CF-6BE11A7FC051}" destId="{2F985E21-6CFF-4D74-971E-5E03FA8E7481}" srcOrd="0" destOrd="0" presId="urn:microsoft.com/office/officeart/2017/3/layout/DropPinTimeline"/>
    <dgm:cxn modelId="{406CBBB5-4200-4FE0-A2A7-F528211423AD}" type="presParOf" srcId="{1643E2F6-82BF-4367-B8CF-6BE11A7FC051}" destId="{598D9A53-A80D-4193-B2E7-608801B251F3}" srcOrd="1" destOrd="0" presId="urn:microsoft.com/office/officeart/2017/3/layout/DropPinTimeline"/>
    <dgm:cxn modelId="{D86ABC73-FA11-494A-9ECC-7C29656F805D}" type="presParOf" srcId="{598D9A53-A80D-4193-B2E7-608801B251F3}" destId="{FD6C973D-019F-4708-AB1E-4F4BDDCBDA51}" srcOrd="0" destOrd="0" presId="urn:microsoft.com/office/officeart/2017/3/layout/DropPinTimeline"/>
    <dgm:cxn modelId="{E30233CB-A599-4259-A769-3A4D54BF24EC}" type="presParOf" srcId="{598D9A53-A80D-4193-B2E7-608801B251F3}" destId="{0579F289-3A56-412E-A8B5-FEC918C3D8E4}" srcOrd="1" destOrd="0" presId="urn:microsoft.com/office/officeart/2017/3/layout/DropPinTimeline"/>
    <dgm:cxn modelId="{852D4371-70F3-49C9-9F30-6FE5FC7CA41A}" type="presParOf" srcId="{1643E2F6-82BF-4367-B8CF-6BE11A7FC051}" destId="{54D069A2-B02B-4BB1-9389-0469EB7101C6}" srcOrd="2" destOrd="0" presId="urn:microsoft.com/office/officeart/2017/3/layout/DropPinTimeline"/>
    <dgm:cxn modelId="{BCE2DDED-9771-4606-AD92-15186E82E2A4}" type="presParOf" srcId="{1643E2F6-82BF-4367-B8CF-6BE11A7FC051}" destId="{D02561B6-0C1A-48E9-A8D1-A3207CA10D1F}" srcOrd="3" destOrd="0" presId="urn:microsoft.com/office/officeart/2017/3/layout/DropPinTimeline"/>
    <dgm:cxn modelId="{809299D1-650B-4546-A118-40C4AE97A6E2}" type="presParOf" srcId="{1643E2F6-82BF-4367-B8CF-6BE11A7FC051}" destId="{830C7BA2-2D80-4C46-AA52-27E7F25A136F}" srcOrd="4" destOrd="0" presId="urn:microsoft.com/office/officeart/2017/3/layout/DropPinTimeline"/>
    <dgm:cxn modelId="{94294DFA-74F3-4B03-BA6A-66A76F68A51F}" type="presParOf" srcId="{1643E2F6-82BF-4367-B8CF-6BE11A7FC051}" destId="{E585DE79-290F-43B6-AF3B-EE8B7BEAB1E8}" srcOrd="5" destOrd="0" presId="urn:microsoft.com/office/officeart/2017/3/layout/DropPinTimeline"/>
    <dgm:cxn modelId="{B6EE2C35-CF59-4F20-8699-0AD7954A8200}" type="presParOf" srcId="{4571D9FF-0AE7-48C2-94C7-2518440D063F}" destId="{79D038C9-5B48-40A1-8ADD-092DB3CFB1D6}" srcOrd="1" destOrd="0" presId="urn:microsoft.com/office/officeart/2017/3/layout/DropPinTimeline"/>
    <dgm:cxn modelId="{EED3C9AD-E245-4AF6-A8E0-F04310BCB3A9}" type="presParOf" srcId="{4571D9FF-0AE7-48C2-94C7-2518440D063F}" destId="{E125E0E8-1D4E-4CD3-8019-9DEA99AEE2D6}" srcOrd="2" destOrd="0" presId="urn:microsoft.com/office/officeart/2017/3/layout/DropPinTimeline"/>
    <dgm:cxn modelId="{DC2BF089-A729-44AF-A059-E5E75A4B6FDA}" type="presParOf" srcId="{E125E0E8-1D4E-4CD3-8019-9DEA99AEE2D6}" destId="{F22E9391-4294-4893-966F-80D706C399BA}" srcOrd="0" destOrd="0" presId="urn:microsoft.com/office/officeart/2017/3/layout/DropPinTimeline"/>
    <dgm:cxn modelId="{0505C6A4-8BBB-47D0-A9C0-3A7A17EC8B18}" type="presParOf" srcId="{E125E0E8-1D4E-4CD3-8019-9DEA99AEE2D6}" destId="{CF7577CE-2F48-4231-95E3-AEFDB97DF26B}" srcOrd="1" destOrd="0" presId="urn:microsoft.com/office/officeart/2017/3/layout/DropPinTimeline"/>
    <dgm:cxn modelId="{6209A436-800E-4060-944B-16A7C379CEE9}" type="presParOf" srcId="{CF7577CE-2F48-4231-95E3-AEFDB97DF26B}" destId="{EF5899CF-7C02-412F-91B0-B8704CDA3306}" srcOrd="0" destOrd="0" presId="urn:microsoft.com/office/officeart/2017/3/layout/DropPinTimeline"/>
    <dgm:cxn modelId="{E7D222A9-7ADE-43A5-A9B6-9049881390BB}" type="presParOf" srcId="{CF7577CE-2F48-4231-95E3-AEFDB97DF26B}" destId="{894F5758-E6EA-41DA-8574-E8937F524D59}" srcOrd="1" destOrd="0" presId="urn:microsoft.com/office/officeart/2017/3/layout/DropPinTimeline"/>
    <dgm:cxn modelId="{E2640756-91BF-4921-8361-538E42536253}" type="presParOf" srcId="{E125E0E8-1D4E-4CD3-8019-9DEA99AEE2D6}" destId="{A221E1D7-F369-487B-AB61-6926AC199CEF}" srcOrd="2" destOrd="0" presId="urn:microsoft.com/office/officeart/2017/3/layout/DropPinTimeline"/>
    <dgm:cxn modelId="{D103C0CA-F9CF-4FB7-A567-B07A050FE4AF}" type="presParOf" srcId="{E125E0E8-1D4E-4CD3-8019-9DEA99AEE2D6}" destId="{A18BB856-10CD-4EEF-8443-C27DB9F7E57F}" srcOrd="3" destOrd="0" presId="urn:microsoft.com/office/officeart/2017/3/layout/DropPinTimeline"/>
    <dgm:cxn modelId="{693DE2F8-9005-4F84-ADAC-B5BC1688B7EC}" type="presParOf" srcId="{E125E0E8-1D4E-4CD3-8019-9DEA99AEE2D6}" destId="{3E623D9E-14D4-49F5-AD77-4A57FDA9E77D}" srcOrd="4" destOrd="0" presId="urn:microsoft.com/office/officeart/2017/3/layout/DropPinTimeline"/>
    <dgm:cxn modelId="{DD1B86F9-A99F-4378-9D18-9BE8E00A4FB8}" type="presParOf" srcId="{E125E0E8-1D4E-4CD3-8019-9DEA99AEE2D6}" destId="{CF3E220D-A09A-4E3B-91DC-B8032C1905FF}" srcOrd="5" destOrd="0" presId="urn:microsoft.com/office/officeart/2017/3/layout/DropPinTimeline"/>
    <dgm:cxn modelId="{C491FD05-2F9B-4FDE-B6CE-BEB67FC73FB1}" type="presParOf" srcId="{4571D9FF-0AE7-48C2-94C7-2518440D063F}" destId="{BB83CB86-DE16-4A99-BC50-6F2693BC2DE4}" srcOrd="3" destOrd="0" presId="urn:microsoft.com/office/officeart/2017/3/layout/DropPinTimeline"/>
    <dgm:cxn modelId="{05A595A3-D21D-4A51-86DF-129EA0411DBD}" type="presParOf" srcId="{4571D9FF-0AE7-48C2-94C7-2518440D063F}" destId="{1FD75F3B-4AC4-4DF9-8251-6AF758D43612}" srcOrd="4" destOrd="0" presId="urn:microsoft.com/office/officeart/2017/3/layout/DropPinTimeline"/>
    <dgm:cxn modelId="{CAAEECF3-9984-4799-B668-FB0F20FB1D84}" type="presParOf" srcId="{1FD75F3B-4AC4-4DF9-8251-6AF758D43612}" destId="{FFECDD4F-0372-4FB8-B2B2-68277D726861}" srcOrd="0" destOrd="0" presId="urn:microsoft.com/office/officeart/2017/3/layout/DropPinTimeline"/>
    <dgm:cxn modelId="{F5CECA73-B43A-499E-9203-82D70F892599}" type="presParOf" srcId="{1FD75F3B-4AC4-4DF9-8251-6AF758D43612}" destId="{DB52F5D0-C5FF-4836-8252-EEC47A685E25}" srcOrd="1" destOrd="0" presId="urn:microsoft.com/office/officeart/2017/3/layout/DropPinTimeline"/>
    <dgm:cxn modelId="{03292F52-665F-42BC-9C69-BCD76A05AE0E}" type="presParOf" srcId="{DB52F5D0-C5FF-4836-8252-EEC47A685E25}" destId="{9496A7E1-5ACD-47F9-933F-52FEF1FDA4DF}" srcOrd="0" destOrd="0" presId="urn:microsoft.com/office/officeart/2017/3/layout/DropPinTimeline"/>
    <dgm:cxn modelId="{3E13E6EA-5A2E-41F0-B6B8-428E5F618232}" type="presParOf" srcId="{DB52F5D0-C5FF-4836-8252-EEC47A685E25}" destId="{904D574E-C801-4F26-8890-2049CC8C1969}" srcOrd="1" destOrd="0" presId="urn:microsoft.com/office/officeart/2017/3/layout/DropPinTimeline"/>
    <dgm:cxn modelId="{67037E89-8F7A-483F-ACDB-8A7D04297C00}" type="presParOf" srcId="{1FD75F3B-4AC4-4DF9-8251-6AF758D43612}" destId="{463542D1-B1DE-4C71-A1DC-9D64A75D6619}" srcOrd="2" destOrd="0" presId="urn:microsoft.com/office/officeart/2017/3/layout/DropPinTimeline"/>
    <dgm:cxn modelId="{630950C0-8F0D-4413-A45A-1A072AFA25C1}" type="presParOf" srcId="{1FD75F3B-4AC4-4DF9-8251-6AF758D43612}" destId="{4818D58B-6162-44F8-B260-4008A51936E1}" srcOrd="3" destOrd="0" presId="urn:microsoft.com/office/officeart/2017/3/layout/DropPinTimeline"/>
    <dgm:cxn modelId="{FE2EABDF-A6E1-4C3B-B490-E837130A4ADD}" type="presParOf" srcId="{1FD75F3B-4AC4-4DF9-8251-6AF758D43612}" destId="{E837D4A5-534A-4888-BEAF-076AAFA5E40C}" srcOrd="4" destOrd="0" presId="urn:microsoft.com/office/officeart/2017/3/layout/DropPinTimeline"/>
    <dgm:cxn modelId="{7BA42D49-0C99-41CE-9AB2-FD19AF058F8F}" type="presParOf" srcId="{1FD75F3B-4AC4-4DF9-8251-6AF758D43612}" destId="{824D2EE4-4FCC-4DFE-9528-96E32B48CC99}" srcOrd="5" destOrd="0" presId="urn:microsoft.com/office/officeart/2017/3/layout/DropPinTimeline"/>
    <dgm:cxn modelId="{D27E385E-B648-4959-BE81-7724BF1728C9}" type="presParOf" srcId="{4571D9FF-0AE7-48C2-94C7-2518440D063F}" destId="{4108DEBC-D729-4E9B-8816-D8C7621CDDAC}" srcOrd="5" destOrd="0" presId="urn:microsoft.com/office/officeart/2017/3/layout/DropPinTimeline"/>
    <dgm:cxn modelId="{ACF1DB31-79B7-4DBA-B2B4-1A6EA1E87AF3}" type="presParOf" srcId="{4571D9FF-0AE7-48C2-94C7-2518440D063F}" destId="{9CDFCA35-E050-402F-96C4-17C8A1163E75}" srcOrd="6" destOrd="0" presId="urn:microsoft.com/office/officeart/2017/3/layout/DropPinTimeline"/>
    <dgm:cxn modelId="{286CF65D-DBD1-44EB-B00F-56129B5E19D3}" type="presParOf" srcId="{9CDFCA35-E050-402F-96C4-17C8A1163E75}" destId="{82141831-9658-42B0-A114-C2506830129A}" srcOrd="0" destOrd="0" presId="urn:microsoft.com/office/officeart/2017/3/layout/DropPinTimeline"/>
    <dgm:cxn modelId="{297AD1DE-7C58-4A43-89ED-ECB21AC471C1}" type="presParOf" srcId="{9CDFCA35-E050-402F-96C4-17C8A1163E75}" destId="{0F329A89-7F2F-464A-9D50-16F139D63FBA}" srcOrd="1" destOrd="0" presId="urn:microsoft.com/office/officeart/2017/3/layout/DropPinTimeline"/>
    <dgm:cxn modelId="{34B3115D-A026-4713-B893-A61D76822CE8}" type="presParOf" srcId="{0F329A89-7F2F-464A-9D50-16F139D63FBA}" destId="{875A4C08-75CC-4481-BC17-2112982363CE}" srcOrd="0" destOrd="0" presId="urn:microsoft.com/office/officeart/2017/3/layout/DropPinTimeline"/>
    <dgm:cxn modelId="{C9DD614D-8EDE-4C6E-9FDF-223C299EACB5}" type="presParOf" srcId="{0F329A89-7F2F-464A-9D50-16F139D63FBA}" destId="{58652B75-7194-4392-A66C-23BD2F5393C8}" srcOrd="1" destOrd="0" presId="urn:microsoft.com/office/officeart/2017/3/layout/DropPinTimeline"/>
    <dgm:cxn modelId="{5801DB83-E5F5-425E-9351-C90A62417561}" type="presParOf" srcId="{9CDFCA35-E050-402F-96C4-17C8A1163E75}" destId="{48F28876-7784-4AEE-8D4A-FD45801C72C9}" srcOrd="2" destOrd="0" presId="urn:microsoft.com/office/officeart/2017/3/layout/DropPinTimeline"/>
    <dgm:cxn modelId="{9DAB6E56-6466-4106-BF5A-03B7C9AADA1F}" type="presParOf" srcId="{9CDFCA35-E050-402F-96C4-17C8A1163E75}" destId="{DA27E9A8-4225-4797-9A77-791DE9D36CD8}" srcOrd="3" destOrd="0" presId="urn:microsoft.com/office/officeart/2017/3/layout/DropPinTimeline"/>
    <dgm:cxn modelId="{9C875903-7B12-414F-B4FF-839207B89367}" type="presParOf" srcId="{9CDFCA35-E050-402F-96C4-17C8A1163E75}" destId="{08A41B66-6557-4654-8EBC-CED7BB686F2D}" srcOrd="4" destOrd="0" presId="urn:microsoft.com/office/officeart/2017/3/layout/DropPinTimeline"/>
    <dgm:cxn modelId="{C9F5DE3D-0A76-4D9E-A952-1AF9111B6C2B}" type="presParOf" srcId="{9CDFCA35-E050-402F-96C4-17C8A1163E75}" destId="{A8B4E801-BA5D-4816-A3A4-B8016F20C617}" srcOrd="5" destOrd="0" presId="urn:microsoft.com/office/officeart/2017/3/layout/DropPinTimeline"/>
    <dgm:cxn modelId="{6EF27342-2033-45B6-BF86-D5542A76D3D2}" type="presParOf" srcId="{4571D9FF-0AE7-48C2-94C7-2518440D063F}" destId="{AF7A6867-91DF-43D0-A2E8-B4789D3F6CE6}" srcOrd="7" destOrd="0" presId="urn:microsoft.com/office/officeart/2017/3/layout/DropPinTimeline"/>
    <dgm:cxn modelId="{6D709D93-8213-46DA-99F5-DA361FCF3083}" type="presParOf" srcId="{4571D9FF-0AE7-48C2-94C7-2518440D063F}" destId="{FF66BE1A-203B-44E9-B559-1AF1A6D2F2F0}" srcOrd="8" destOrd="0" presId="urn:microsoft.com/office/officeart/2017/3/layout/DropPinTimeline"/>
    <dgm:cxn modelId="{07EC57BF-9E4E-4743-81D5-79C81C9CA793}" type="presParOf" srcId="{FF66BE1A-203B-44E9-B559-1AF1A6D2F2F0}" destId="{4EEBBE8A-DB06-4DB2-A47F-885DF1546846}" srcOrd="0" destOrd="0" presId="urn:microsoft.com/office/officeart/2017/3/layout/DropPinTimeline"/>
    <dgm:cxn modelId="{17FB0BBB-3888-47B3-97F3-E1048DABC951}" type="presParOf" srcId="{FF66BE1A-203B-44E9-B559-1AF1A6D2F2F0}" destId="{CAEA0BB8-9ED8-4AE2-A53D-66E8A2C1695D}" srcOrd="1" destOrd="0" presId="urn:microsoft.com/office/officeart/2017/3/layout/DropPinTimeline"/>
    <dgm:cxn modelId="{46848C20-26CF-4678-ABB4-2EB9698374B4}" type="presParOf" srcId="{CAEA0BB8-9ED8-4AE2-A53D-66E8A2C1695D}" destId="{99D97B25-9A07-4A66-9010-6CD01DA185E5}" srcOrd="0" destOrd="0" presId="urn:microsoft.com/office/officeart/2017/3/layout/DropPinTimeline"/>
    <dgm:cxn modelId="{D523CEF6-1C84-48EE-83F6-655592E23328}" type="presParOf" srcId="{CAEA0BB8-9ED8-4AE2-A53D-66E8A2C1695D}" destId="{381497F9-5180-43A2-B200-02B9226BDD82}" srcOrd="1" destOrd="0" presId="urn:microsoft.com/office/officeart/2017/3/layout/DropPinTimeline"/>
    <dgm:cxn modelId="{9FDE42E7-76E3-4452-A057-D4AAB67DB92B}" type="presParOf" srcId="{FF66BE1A-203B-44E9-B559-1AF1A6D2F2F0}" destId="{C304569F-483D-4AC8-BAAE-9A2303DEA2A6}" srcOrd="2" destOrd="0" presId="urn:microsoft.com/office/officeart/2017/3/layout/DropPinTimeline"/>
    <dgm:cxn modelId="{DC4ACCD3-BB6D-4C22-A7B5-CC27A6C341BB}" type="presParOf" srcId="{FF66BE1A-203B-44E9-B559-1AF1A6D2F2F0}" destId="{150139FB-6368-4B22-9731-955CA13A9920}" srcOrd="3" destOrd="0" presId="urn:microsoft.com/office/officeart/2017/3/layout/DropPinTimeline"/>
    <dgm:cxn modelId="{C09D6E64-5899-4FA3-8438-C5382024164F}" type="presParOf" srcId="{FF66BE1A-203B-44E9-B559-1AF1A6D2F2F0}" destId="{FA70F09F-6FC7-477C-A03F-8E5DD5F8B284}" srcOrd="4" destOrd="0" presId="urn:microsoft.com/office/officeart/2017/3/layout/DropPinTimeline"/>
    <dgm:cxn modelId="{1B78E66B-A788-45E5-866B-5E6FAC9EFE59}" type="presParOf" srcId="{FF66BE1A-203B-44E9-B559-1AF1A6D2F2F0}" destId="{B2AFF1BA-7F76-4923-8D7A-8ED260868433}"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201A2-B690-491E-878C-F033BF4294B5}">
      <dsp:nvSpPr>
        <dsp:cNvPr id="0" name=""/>
        <dsp:cNvSpPr/>
      </dsp:nvSpPr>
      <dsp:spPr>
        <a:xfrm>
          <a:off x="0" y="2442210"/>
          <a:ext cx="88392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D6C973D-019F-4708-AB1E-4F4BDDCBDA51}">
      <dsp:nvSpPr>
        <dsp:cNvPr id="0" name=""/>
        <dsp:cNvSpPr/>
      </dsp:nvSpPr>
      <dsp:spPr>
        <a:xfrm rot="8100000">
          <a:off x="77917" y="563184"/>
          <a:ext cx="358494" cy="358494"/>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579F289-3A56-412E-A8B5-FEC918C3D8E4}">
      <dsp:nvSpPr>
        <dsp:cNvPr id="0" name=""/>
        <dsp:cNvSpPr/>
      </dsp:nvSpPr>
      <dsp:spPr>
        <a:xfrm>
          <a:off x="117742" y="603010"/>
          <a:ext cx="278843" cy="278843"/>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4D069A2-B02B-4BB1-9389-0469EB7101C6}">
      <dsp:nvSpPr>
        <dsp:cNvPr id="0" name=""/>
        <dsp:cNvSpPr/>
      </dsp:nvSpPr>
      <dsp:spPr>
        <a:xfrm>
          <a:off x="510658" y="996421"/>
          <a:ext cx="2447150" cy="144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Meeting with A. </a:t>
          </a:r>
          <a:r>
            <a:rPr lang="en-US" sz="1500" kern="1200" dirty="0" err="1"/>
            <a:t>Karamali</a:t>
          </a:r>
          <a:r>
            <a:rPr lang="en-US" sz="1500" kern="1200" dirty="0"/>
            <a:t> – Head of Unit, Academic R&amp;I, DG RTD</a:t>
          </a:r>
        </a:p>
      </dsp:txBody>
      <dsp:txXfrm>
        <a:off x="510658" y="996421"/>
        <a:ext cx="2447150" cy="1445788"/>
      </dsp:txXfrm>
    </dsp:sp>
    <dsp:sp modelId="{D02561B6-0C1A-48E9-A8D1-A3207CA10D1F}">
      <dsp:nvSpPr>
        <dsp:cNvPr id="0" name=""/>
        <dsp:cNvSpPr/>
      </dsp:nvSpPr>
      <dsp:spPr>
        <a:xfrm>
          <a:off x="510658" y="488442"/>
          <a:ext cx="2447150" cy="50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 Jan. 2022</a:t>
          </a:r>
        </a:p>
      </dsp:txBody>
      <dsp:txXfrm>
        <a:off x="510658" y="488442"/>
        <a:ext cx="2447150" cy="507979"/>
      </dsp:txXfrm>
    </dsp:sp>
    <dsp:sp modelId="{830C7BA2-2D80-4C46-AA52-27E7F25A136F}">
      <dsp:nvSpPr>
        <dsp:cNvPr id="0" name=""/>
        <dsp:cNvSpPr/>
      </dsp:nvSpPr>
      <dsp:spPr>
        <a:xfrm>
          <a:off x="257164" y="996421"/>
          <a:ext cx="0" cy="144578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F985E21-6CFF-4D74-971E-5E03FA8E7481}">
      <dsp:nvSpPr>
        <dsp:cNvPr id="0" name=""/>
        <dsp:cNvSpPr/>
      </dsp:nvSpPr>
      <dsp:spPr>
        <a:xfrm>
          <a:off x="212031" y="2396491"/>
          <a:ext cx="91257" cy="91436"/>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F5899CF-7C02-412F-91B0-B8704CDA3306}">
      <dsp:nvSpPr>
        <dsp:cNvPr id="0" name=""/>
        <dsp:cNvSpPr/>
      </dsp:nvSpPr>
      <dsp:spPr>
        <a:xfrm rot="18900000">
          <a:off x="1547347" y="3962740"/>
          <a:ext cx="358494" cy="358494"/>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94F5758-E6EA-41DA-8574-E8937F524D59}">
      <dsp:nvSpPr>
        <dsp:cNvPr id="0" name=""/>
        <dsp:cNvSpPr/>
      </dsp:nvSpPr>
      <dsp:spPr>
        <a:xfrm>
          <a:off x="1587172" y="4002566"/>
          <a:ext cx="278843" cy="278843"/>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221E1D7-F369-487B-AB61-6926AC199CEF}">
      <dsp:nvSpPr>
        <dsp:cNvPr id="0" name=""/>
        <dsp:cNvSpPr/>
      </dsp:nvSpPr>
      <dsp:spPr>
        <a:xfrm>
          <a:off x="1980088" y="2442210"/>
          <a:ext cx="2447150" cy="144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Meeting with P. Postigo McLaughlin and D. Sobczak – DG RTD</a:t>
          </a:r>
        </a:p>
      </dsp:txBody>
      <dsp:txXfrm>
        <a:off x="1980088" y="2442210"/>
        <a:ext cx="2447150" cy="1445788"/>
      </dsp:txXfrm>
    </dsp:sp>
    <dsp:sp modelId="{A18BB856-10CD-4EEF-8443-C27DB9F7E57F}">
      <dsp:nvSpPr>
        <dsp:cNvPr id="0" name=""/>
        <dsp:cNvSpPr/>
      </dsp:nvSpPr>
      <dsp:spPr>
        <a:xfrm>
          <a:off x="1980088" y="3887998"/>
          <a:ext cx="2447150" cy="50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21 Mar. 2022</a:t>
          </a:r>
        </a:p>
      </dsp:txBody>
      <dsp:txXfrm>
        <a:off x="1980088" y="3887998"/>
        <a:ext cx="2447150" cy="507979"/>
      </dsp:txXfrm>
    </dsp:sp>
    <dsp:sp modelId="{3E623D9E-14D4-49F5-AD77-4A57FDA9E77D}">
      <dsp:nvSpPr>
        <dsp:cNvPr id="0" name=""/>
        <dsp:cNvSpPr/>
      </dsp:nvSpPr>
      <dsp:spPr>
        <a:xfrm>
          <a:off x="1726594" y="2442210"/>
          <a:ext cx="0" cy="144578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22E9391-4294-4893-966F-80D706C399BA}">
      <dsp:nvSpPr>
        <dsp:cNvPr id="0" name=""/>
        <dsp:cNvSpPr/>
      </dsp:nvSpPr>
      <dsp:spPr>
        <a:xfrm>
          <a:off x="1681461" y="2396491"/>
          <a:ext cx="91257" cy="91436"/>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96A7E1-5ACD-47F9-933F-52FEF1FDA4DF}">
      <dsp:nvSpPr>
        <dsp:cNvPr id="0" name=""/>
        <dsp:cNvSpPr/>
      </dsp:nvSpPr>
      <dsp:spPr>
        <a:xfrm rot="8100000">
          <a:off x="3016777" y="563184"/>
          <a:ext cx="358494" cy="358494"/>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04D574E-C801-4F26-8890-2049CC8C1969}">
      <dsp:nvSpPr>
        <dsp:cNvPr id="0" name=""/>
        <dsp:cNvSpPr/>
      </dsp:nvSpPr>
      <dsp:spPr>
        <a:xfrm>
          <a:off x="3056602" y="603010"/>
          <a:ext cx="278843" cy="278843"/>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63542D1-B1DE-4C71-A1DC-9D64A75D6619}">
      <dsp:nvSpPr>
        <dsp:cNvPr id="0" name=""/>
        <dsp:cNvSpPr/>
      </dsp:nvSpPr>
      <dsp:spPr>
        <a:xfrm>
          <a:off x="3449518" y="996421"/>
          <a:ext cx="2447150" cy="144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Panelist at the High-Level Launch of the ESFRI Stakeholder Forum</a:t>
          </a:r>
        </a:p>
      </dsp:txBody>
      <dsp:txXfrm>
        <a:off x="3449518" y="996421"/>
        <a:ext cx="2447150" cy="1445788"/>
      </dsp:txXfrm>
    </dsp:sp>
    <dsp:sp modelId="{4818D58B-6162-44F8-B260-4008A51936E1}">
      <dsp:nvSpPr>
        <dsp:cNvPr id="0" name=""/>
        <dsp:cNvSpPr/>
      </dsp:nvSpPr>
      <dsp:spPr>
        <a:xfrm>
          <a:off x="3449518" y="488442"/>
          <a:ext cx="2447150" cy="50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24 Mar. 2022</a:t>
          </a:r>
        </a:p>
      </dsp:txBody>
      <dsp:txXfrm>
        <a:off x="3449518" y="488442"/>
        <a:ext cx="2447150" cy="507979"/>
      </dsp:txXfrm>
    </dsp:sp>
    <dsp:sp modelId="{E837D4A5-534A-4888-BEAF-076AAFA5E40C}">
      <dsp:nvSpPr>
        <dsp:cNvPr id="0" name=""/>
        <dsp:cNvSpPr/>
      </dsp:nvSpPr>
      <dsp:spPr>
        <a:xfrm>
          <a:off x="3196024" y="996421"/>
          <a:ext cx="0" cy="144578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FECDD4F-0372-4FB8-B2B2-68277D726861}">
      <dsp:nvSpPr>
        <dsp:cNvPr id="0" name=""/>
        <dsp:cNvSpPr/>
      </dsp:nvSpPr>
      <dsp:spPr>
        <a:xfrm>
          <a:off x="3150891" y="2396491"/>
          <a:ext cx="91257" cy="91436"/>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75A4C08-75CC-4481-BC17-2112982363CE}">
      <dsp:nvSpPr>
        <dsp:cNvPr id="0" name=""/>
        <dsp:cNvSpPr/>
      </dsp:nvSpPr>
      <dsp:spPr>
        <a:xfrm rot="18900000">
          <a:off x="4486207" y="3962740"/>
          <a:ext cx="358494" cy="358494"/>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8652B75-7194-4392-A66C-23BD2F5393C8}">
      <dsp:nvSpPr>
        <dsp:cNvPr id="0" name=""/>
        <dsp:cNvSpPr/>
      </dsp:nvSpPr>
      <dsp:spPr>
        <a:xfrm>
          <a:off x="4526032" y="4002566"/>
          <a:ext cx="278843" cy="278843"/>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8F28876-7784-4AEE-8D4A-FD45801C72C9}">
      <dsp:nvSpPr>
        <dsp:cNvPr id="0" name=""/>
        <dsp:cNvSpPr/>
      </dsp:nvSpPr>
      <dsp:spPr>
        <a:xfrm>
          <a:off x="4918948" y="2442210"/>
          <a:ext cx="2447150" cy="144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Panelist (on behalf of ARIE) at the EC - ESFRI Workshop on the WP 2023-2024</a:t>
          </a:r>
        </a:p>
      </dsp:txBody>
      <dsp:txXfrm>
        <a:off x="4918948" y="2442210"/>
        <a:ext cx="2447150" cy="1445788"/>
      </dsp:txXfrm>
    </dsp:sp>
    <dsp:sp modelId="{DA27E9A8-4225-4797-9A77-791DE9D36CD8}">
      <dsp:nvSpPr>
        <dsp:cNvPr id="0" name=""/>
        <dsp:cNvSpPr/>
      </dsp:nvSpPr>
      <dsp:spPr>
        <a:xfrm>
          <a:off x="4918948" y="3887998"/>
          <a:ext cx="2447150" cy="50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31 Mar. 2022</a:t>
          </a:r>
        </a:p>
      </dsp:txBody>
      <dsp:txXfrm>
        <a:off x="4918948" y="3887998"/>
        <a:ext cx="2447150" cy="507979"/>
      </dsp:txXfrm>
    </dsp:sp>
    <dsp:sp modelId="{08A41B66-6557-4654-8EBC-CED7BB686F2D}">
      <dsp:nvSpPr>
        <dsp:cNvPr id="0" name=""/>
        <dsp:cNvSpPr/>
      </dsp:nvSpPr>
      <dsp:spPr>
        <a:xfrm>
          <a:off x="4665454" y="2442210"/>
          <a:ext cx="0" cy="144578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2141831-9658-42B0-A114-C2506830129A}">
      <dsp:nvSpPr>
        <dsp:cNvPr id="0" name=""/>
        <dsp:cNvSpPr/>
      </dsp:nvSpPr>
      <dsp:spPr>
        <a:xfrm>
          <a:off x="4620321" y="2396491"/>
          <a:ext cx="91257" cy="91436"/>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9D97B25-9A07-4A66-9010-6CD01DA185E5}">
      <dsp:nvSpPr>
        <dsp:cNvPr id="0" name=""/>
        <dsp:cNvSpPr/>
      </dsp:nvSpPr>
      <dsp:spPr>
        <a:xfrm rot="8100000">
          <a:off x="5955636" y="563184"/>
          <a:ext cx="358494" cy="358494"/>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81497F9-5180-43A2-B200-02B9226BDD82}">
      <dsp:nvSpPr>
        <dsp:cNvPr id="0" name=""/>
        <dsp:cNvSpPr/>
      </dsp:nvSpPr>
      <dsp:spPr>
        <a:xfrm>
          <a:off x="5995462" y="603010"/>
          <a:ext cx="278843" cy="278843"/>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304569F-483D-4AC8-BAAE-9A2303DEA2A6}">
      <dsp:nvSpPr>
        <dsp:cNvPr id="0" name=""/>
        <dsp:cNvSpPr/>
      </dsp:nvSpPr>
      <dsp:spPr>
        <a:xfrm>
          <a:off x="6388378" y="996421"/>
          <a:ext cx="2447150" cy="144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Participation to the ESFRI RIs Landscape analysis</a:t>
          </a:r>
        </a:p>
      </dsp:txBody>
      <dsp:txXfrm>
        <a:off x="6388378" y="996421"/>
        <a:ext cx="2447150" cy="1445788"/>
      </dsp:txXfrm>
    </dsp:sp>
    <dsp:sp modelId="{150139FB-6368-4B22-9731-955CA13A9920}">
      <dsp:nvSpPr>
        <dsp:cNvPr id="0" name=""/>
        <dsp:cNvSpPr/>
      </dsp:nvSpPr>
      <dsp:spPr>
        <a:xfrm>
          <a:off x="6388378" y="488442"/>
          <a:ext cx="2447150" cy="50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28 Apr. 2022</a:t>
          </a:r>
        </a:p>
      </dsp:txBody>
      <dsp:txXfrm>
        <a:off x="6388378" y="488442"/>
        <a:ext cx="2447150" cy="507979"/>
      </dsp:txXfrm>
    </dsp:sp>
    <dsp:sp modelId="{FA70F09F-6FC7-477C-A03F-8E5DD5F8B284}">
      <dsp:nvSpPr>
        <dsp:cNvPr id="0" name=""/>
        <dsp:cNvSpPr/>
      </dsp:nvSpPr>
      <dsp:spPr>
        <a:xfrm>
          <a:off x="6134884" y="996421"/>
          <a:ext cx="0" cy="144578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EEBBE8A-DB06-4DB2-A47F-885DF1546846}">
      <dsp:nvSpPr>
        <dsp:cNvPr id="0" name=""/>
        <dsp:cNvSpPr/>
      </dsp:nvSpPr>
      <dsp:spPr>
        <a:xfrm>
          <a:off x="6089751" y="2396491"/>
          <a:ext cx="91257" cy="91436"/>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543" cy="341458"/>
          </a:xfrm>
          <a:prstGeom prst="rect">
            <a:avLst/>
          </a:prstGeom>
        </p:spPr>
        <p:txBody>
          <a:bodyPr vert="horz" lIns="80275" tIns="40138" rIns="80275" bIns="40138" rtlCol="0"/>
          <a:lstStyle>
            <a:lvl1pPr algn="l">
              <a:defRPr sz="1100"/>
            </a:lvl1pPr>
          </a:lstStyle>
          <a:p>
            <a:endParaRPr lang="de-DE"/>
          </a:p>
        </p:txBody>
      </p:sp>
      <p:sp>
        <p:nvSpPr>
          <p:cNvPr id="3" name="Datumsplatzhalter 2"/>
          <p:cNvSpPr>
            <a:spLocks noGrp="1"/>
          </p:cNvSpPr>
          <p:nvPr>
            <p:ph type="dt" idx="1"/>
          </p:nvPr>
        </p:nvSpPr>
        <p:spPr>
          <a:xfrm>
            <a:off x="5622510" y="0"/>
            <a:ext cx="4301543" cy="341458"/>
          </a:xfrm>
          <a:prstGeom prst="rect">
            <a:avLst/>
          </a:prstGeom>
        </p:spPr>
        <p:txBody>
          <a:bodyPr vert="horz" lIns="80275" tIns="40138" rIns="80275" bIns="40138" rtlCol="0"/>
          <a:lstStyle>
            <a:lvl1pPr algn="r">
              <a:defRPr sz="1100"/>
            </a:lvl1pPr>
          </a:lstStyle>
          <a:p>
            <a:fld id="{6D91F89A-CBBE-41EB-8EF2-91D43C89899F}" type="datetimeFigureOut">
              <a:rPr lang="de-DE" smtClean="0"/>
              <a:t>04.05.2022</a:t>
            </a:fld>
            <a:endParaRPr lang="de-DE"/>
          </a:p>
        </p:txBody>
      </p:sp>
      <p:sp>
        <p:nvSpPr>
          <p:cNvPr id="4" name="Folienbildplatzhalt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80275" tIns="40138" rIns="80275" bIns="40138" rtlCol="0" anchor="ctr"/>
          <a:lstStyle/>
          <a:p>
            <a:endParaRPr lang="de-DE"/>
          </a:p>
        </p:txBody>
      </p:sp>
      <p:sp>
        <p:nvSpPr>
          <p:cNvPr id="5" name="Notizenplatzhalter 4"/>
          <p:cNvSpPr>
            <a:spLocks noGrp="1"/>
          </p:cNvSpPr>
          <p:nvPr>
            <p:ph type="body" sz="quarter" idx="3"/>
          </p:nvPr>
        </p:nvSpPr>
        <p:spPr>
          <a:xfrm>
            <a:off x="992664" y="3271382"/>
            <a:ext cx="7941310" cy="2676584"/>
          </a:xfrm>
          <a:prstGeom prst="rect">
            <a:avLst/>
          </a:prstGeom>
        </p:spPr>
        <p:txBody>
          <a:bodyPr vert="horz" lIns="80275" tIns="40138" rIns="80275" bIns="401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219"/>
            <a:ext cx="4301543" cy="341457"/>
          </a:xfrm>
          <a:prstGeom prst="rect">
            <a:avLst/>
          </a:prstGeom>
        </p:spPr>
        <p:txBody>
          <a:bodyPr vert="horz" lIns="80275" tIns="40138" rIns="80275" bIns="40138" rtlCol="0" anchor="b"/>
          <a:lstStyle>
            <a:lvl1pPr algn="l">
              <a:defRPr sz="1100"/>
            </a:lvl1pPr>
          </a:lstStyle>
          <a:p>
            <a:endParaRPr lang="de-DE"/>
          </a:p>
        </p:txBody>
      </p:sp>
      <p:sp>
        <p:nvSpPr>
          <p:cNvPr id="7" name="Foliennummernplatzhalter 6"/>
          <p:cNvSpPr>
            <a:spLocks noGrp="1"/>
          </p:cNvSpPr>
          <p:nvPr>
            <p:ph type="sldNum" sz="quarter" idx="5"/>
          </p:nvPr>
        </p:nvSpPr>
        <p:spPr>
          <a:xfrm>
            <a:off x="5622510" y="6456219"/>
            <a:ext cx="4301543" cy="341457"/>
          </a:xfrm>
          <a:prstGeom prst="rect">
            <a:avLst/>
          </a:prstGeom>
        </p:spPr>
        <p:txBody>
          <a:bodyPr vert="horz" lIns="80275" tIns="40138" rIns="80275" bIns="40138" rtlCol="0" anchor="b"/>
          <a:lstStyle>
            <a:lvl1pPr algn="r">
              <a:defRPr sz="1100"/>
            </a:lvl1pPr>
          </a:lstStyle>
          <a:p>
            <a:fld id="{D1F98618-6E0F-4728-BE1B-2562B302D1A9}" type="slidenum">
              <a:rPr lang="de-DE" smtClean="0"/>
              <a:t>‹Nr.›</a:t>
            </a:fld>
            <a:endParaRPr lang="de-DE"/>
          </a:p>
        </p:txBody>
      </p:sp>
    </p:spTree>
    <p:extLst>
      <p:ext uri="{BB962C8B-B14F-4D97-AF65-F5344CB8AC3E}">
        <p14:creationId xmlns:p14="http://schemas.microsoft.com/office/powerpoint/2010/main" val="231062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sbf2020.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 will not go into detail about the activities of the TF</a:t>
            </a:r>
          </a:p>
          <a:p>
            <a:r>
              <a:rPr lang="en-US" dirty="0"/>
              <a:t>To give you some </a:t>
            </a:r>
            <a:r>
              <a:rPr lang="en-US" dirty="0" err="1"/>
              <a:t>exemples</a:t>
            </a:r>
            <a:r>
              <a:rPr lang="en-US" dirty="0"/>
              <a:t> the TF Internal funding works on a </a:t>
            </a:r>
            <a:r>
              <a:rPr lang="en-US" dirty="0" err="1"/>
              <a:t>fremwork</a:t>
            </a:r>
            <a:r>
              <a:rPr lang="en-US" dirty="0"/>
              <a:t> agreement to make internal project funding easier, Era is working on how to establish efficient links with the EU Partners and launched reflections on LEPS becoming a legal entity</a:t>
            </a:r>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3</a:t>
            </a:fld>
            <a:endParaRPr lang="de-DE"/>
          </a:p>
        </p:txBody>
      </p:sp>
    </p:spTree>
    <p:extLst>
      <p:ext uri="{BB962C8B-B14F-4D97-AF65-F5344CB8AC3E}">
        <p14:creationId xmlns:p14="http://schemas.microsoft.com/office/powerpoint/2010/main" val="237694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F98618-6E0F-4728-BE1B-2562B302D1A9}" type="slidenum">
              <a:rPr lang="de-DE" smtClean="0"/>
              <a:t>15</a:t>
            </a:fld>
            <a:endParaRPr lang="de-DE"/>
          </a:p>
        </p:txBody>
      </p:sp>
    </p:spTree>
    <p:extLst>
      <p:ext uri="{BB962C8B-B14F-4D97-AF65-F5344CB8AC3E}">
        <p14:creationId xmlns:p14="http://schemas.microsoft.com/office/powerpoint/2010/main" val="96270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How LEAPS facilities contribute to </a:t>
            </a:r>
            <a:r>
              <a:rPr lang="en-US"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find solution to Grand Challenges </a:t>
            </a:r>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of our society</a:t>
            </a:r>
          </a:p>
          <a:p>
            <a:pPr marL="342900" marR="0" lvl="0" indent="-342900">
              <a:spcBef>
                <a:spcPts val="0"/>
              </a:spcBef>
              <a:spcAft>
                <a:spcPts val="0"/>
              </a:spcAft>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rPr>
              <a:t>user access for challenge-driven research</a:t>
            </a:r>
          </a:p>
          <a:p>
            <a:pPr marL="342900" marR="0" lvl="0" indent="-342900">
              <a:spcBef>
                <a:spcPts val="0"/>
              </a:spcBef>
              <a:spcAft>
                <a:spcPts val="0"/>
              </a:spcAft>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rPr>
              <a:t>transnational user access for discovery-driven research</a:t>
            </a:r>
          </a:p>
          <a:p>
            <a:pPr marL="342900" marR="0" lvl="0" indent="-342900">
              <a:spcBef>
                <a:spcPts val="0"/>
              </a:spcBef>
              <a:spcAft>
                <a:spcPts val="0"/>
              </a:spcAft>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rPr>
              <a:t>development of novel sustainable technologies</a:t>
            </a:r>
          </a:p>
          <a:p>
            <a:pPr marL="342900" marR="0" lvl="0" indent="-342900">
              <a:spcBef>
                <a:spcPts val="0"/>
              </a:spcBef>
              <a:spcAft>
                <a:spcPts val="0"/>
              </a:spcAft>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rPr>
              <a:t>an action plan towards open science and innovation</a:t>
            </a:r>
          </a:p>
          <a:p>
            <a:pPr marL="342900" marR="0" lvl="0" indent="-342900">
              <a:spcBef>
                <a:spcPts val="0"/>
              </a:spcBef>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rPr>
              <a:t>the strategy supporting the European Green Deal</a:t>
            </a:r>
          </a:p>
          <a:p>
            <a:pPr marL="342900" marR="0" lvl="0" indent="-342900">
              <a:spcBef>
                <a:spcPts val="0"/>
              </a:spcBef>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LEAPS </a:t>
            </a:r>
            <a:r>
              <a:rPr lang="en-US"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collaboration</a:t>
            </a:r>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 with neighboring analytical facilities in Europe (ARIE</a:t>
            </a:r>
            <a:endParaRPr lang="en-US" dirty="0">
              <a:solidFill>
                <a:schemeClr val="tx2">
                  <a:lumMod val="75000"/>
                </a:schemeClr>
              </a:solidFill>
              <a:latin typeface="Calibri" panose="020F0502020204030204" pitchFamily="34" charset="0"/>
              <a:ea typeface="Calibri" panose="020F0502020204030204" pitchFamily="34" charset="0"/>
            </a:endParaRPr>
          </a:p>
          <a:p>
            <a:pPr marL="285750" marR="0" lvl="0" indent="-285750">
              <a:spcBef>
                <a:spcPts val="1200"/>
              </a:spcBef>
              <a:buFont typeface="Arial" panose="020B0604020202020204" pitchFamily="34" charset="0"/>
              <a:buChar char="•"/>
            </a:pPr>
            <a:r>
              <a:rPr lang="en-US"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Development</a:t>
            </a:r>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 of the LEAPS facilities</a:t>
            </a:r>
          </a:p>
          <a:p>
            <a:pPr marL="342900" marR="0" lvl="0" indent="-342900">
              <a:spcBef>
                <a:spcPts val="0"/>
              </a:spcBef>
              <a:spcAft>
                <a:spcPts val="0"/>
              </a:spcAft>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rPr>
              <a:t>Technology Roadmap</a:t>
            </a:r>
          </a:p>
          <a:p>
            <a:pPr marL="342900" marR="0" lvl="0" indent="-342900">
              <a:spcBef>
                <a:spcPts val="0"/>
              </a:spcBef>
              <a:spcAft>
                <a:spcPts val="0"/>
              </a:spcAft>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rPr>
              <a:t>Landscape Analysis and its future</a:t>
            </a:r>
            <a:r>
              <a:rPr lang="en-US" b="1" dirty="0">
                <a:latin typeface="Calibri" panose="020F0502020204030204" pitchFamily="34" charset="0"/>
                <a:ea typeface="Calibri" panose="020F0502020204030204" pitchFamily="34" charset="0"/>
              </a:rPr>
              <a:t> </a:t>
            </a:r>
            <a:endPar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1000"/>
              </a:spcBef>
              <a:buFont typeface="Arial" panose="020B0604020202020204" pitchFamily="34" charset="0"/>
              <a:buChar char="•"/>
            </a:pPr>
            <a:r>
              <a:rPr lang="en-US"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High Priority </a:t>
            </a:r>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Items</a:t>
            </a:r>
          </a:p>
          <a:p>
            <a:pPr marL="342900" indent="-342900">
              <a:buFont typeface="Calibri" panose="020F0502020204030204" pitchFamily="34" charset="0"/>
              <a:buChar char="-"/>
            </a:pPr>
            <a:r>
              <a:rPr lang="en-US"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rPr>
              <a:t>Smart specialization and European cohesion</a:t>
            </a:r>
            <a:endPar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dirty="0">
                <a:solidFill>
                  <a:schemeClr val="tx2">
                    <a:lumMod val="75000"/>
                  </a:schemeClr>
                </a:solidFill>
                <a:latin typeface="Calibri" panose="020F0502020204030204" pitchFamily="34" charset="0"/>
                <a:ea typeface="Calibri" panose="020F0502020204030204" pitchFamily="34" charset="0"/>
              </a:rPr>
              <a:t>Impact on a global scale: cooperation with industry</a:t>
            </a:r>
          </a:p>
          <a:p>
            <a:pPr marL="342900" indent="-342900">
              <a:buFont typeface="Calibri" panose="020F0502020204030204" pitchFamily="34" charset="0"/>
              <a:buChar char="-"/>
            </a:pPr>
            <a:r>
              <a:rPr lang="en-US" dirty="0">
                <a:solidFill>
                  <a:schemeClr val="tx2">
                    <a:lumMod val="75000"/>
                  </a:schemeClr>
                </a:solidFill>
              </a:rPr>
              <a:t>DIGITAL transformation of LEAPS facilities</a:t>
            </a:r>
            <a:endPar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1000"/>
              </a:spcBef>
              <a:buFont typeface="Arial" panose="020B0604020202020204" pitchFamily="34" charset="0"/>
              <a:buChar char="•"/>
            </a:pPr>
            <a:r>
              <a:rPr lang="en-US"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Societal impact </a:t>
            </a:r>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of ESAPS</a:t>
            </a:r>
          </a:p>
          <a:p>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4</a:t>
            </a:fld>
            <a:endParaRPr lang="de-DE"/>
          </a:p>
        </p:txBody>
      </p:sp>
    </p:spTree>
    <p:extLst>
      <p:ext uri="{BB962C8B-B14F-4D97-AF65-F5344CB8AC3E}">
        <p14:creationId xmlns:p14="http://schemas.microsoft.com/office/powerpoint/2010/main" val="64787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Synchrotron light sources and free electron lasers have gone through an impressive transformation over the last decade, where Europe is a leading actor in a rapidly changing global scenario. </a:t>
            </a:r>
          </a:p>
          <a:p>
            <a:r>
              <a:rPr lang="en-US" dirty="0"/>
              <a:t>This collection of papers, supported by the LEAPS network (https://leaps-initiative.eu), aims at providing a global view of the European photon science landscape and give insight in which are the main trends and prospects, with a long-term (towards 2030) view. </a:t>
            </a:r>
          </a:p>
          <a:p>
            <a:r>
              <a:rPr lang="en-US" b="1" dirty="0"/>
              <a:t>To that end all 16 European accelerator-based photon science facilities open to users, plus one associate, will be invited to contribute a paper. </a:t>
            </a:r>
          </a:p>
          <a:p>
            <a:r>
              <a:rPr lang="en-US" b="1" dirty="0"/>
              <a:t>In addition two papers will be invited to deal with the global perspective in terms scientific trends and overall strategy, and the critical aspect of data. For these two papers suitable authors will be identified and invited, by using the LEAPS network organization.</a:t>
            </a:r>
          </a:p>
          <a:p>
            <a:endParaRPr lang="en-US" dirty="0"/>
          </a:p>
          <a:p>
            <a:r>
              <a:rPr lang="en-US" dirty="0"/>
              <a:t>Accelerator-based photon sources are a crucial element of the European research infrastructure landscape, serving a very wide scientific and industrial user community across many different areas of science, and pushing technologies to the limit for ultimate insight into the microscopic properties of matter, at multiple time and space scales, down to atomic dimensions and dynamics. </a:t>
            </a:r>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5</a:t>
            </a:fld>
            <a:endParaRPr lang="de-DE"/>
          </a:p>
        </p:txBody>
      </p:sp>
    </p:spTree>
    <p:extLst>
      <p:ext uri="{BB962C8B-B14F-4D97-AF65-F5344CB8AC3E}">
        <p14:creationId xmlns:p14="http://schemas.microsoft.com/office/powerpoint/2010/main" val="90011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2250"/>
              </a:spcAft>
            </a:pPr>
            <a:r>
              <a:rPr lang="en-GB" sz="1800" b="1" dirty="0">
                <a:solidFill>
                  <a:srgbClr val="333333"/>
                </a:solidFill>
                <a:effectLst/>
                <a:latin typeface="Source Sans Pro" panose="020B0503030403020204" pitchFamily="34" charset="0"/>
                <a:ea typeface="Times New Roman" panose="02020603050405020304" pitchFamily="18" charset="0"/>
              </a:rPr>
              <a:t>The DIGITAL LEAPS initiative was triggered in 2020 as a response of LEAPS to the COVID-19pandemic</a:t>
            </a:r>
            <a:r>
              <a:rPr lang="en-GB" sz="1800" dirty="0">
                <a:solidFill>
                  <a:srgbClr val="333333"/>
                </a:solidFill>
                <a:effectLst/>
                <a:latin typeface="Source Sans Pro" panose="020B0503030403020204" pitchFamily="34" charset="0"/>
                <a:ea typeface="Times New Roman" panose="02020603050405020304" pitchFamily="18" charset="0"/>
              </a:rPr>
              <a:t>, with the aim of increasing together, on a European level, the resilience of LEAPS facilities to times of crisis, where massive constraints on operations and mobility are taking place.</a:t>
            </a:r>
            <a:endParaRPr lang="fr-FR"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333333"/>
                </a:solidFill>
                <a:effectLst/>
                <a:latin typeface="Source Sans Pro" panose="020B0503030403020204" pitchFamily="34" charset="0"/>
                <a:ea typeface="Times New Roman" panose="02020603050405020304" pitchFamily="18" charset="0"/>
              </a:rPr>
              <a:t>A preliminary analysis was presented at the 2020 LEAPS Plenary Meeting and it sparked a very positive feedback from both the General Assemble and members at the single facilities.</a:t>
            </a:r>
            <a:endParaRPr lang="fr-FR"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333333"/>
                </a:solidFill>
                <a:effectLst/>
                <a:latin typeface="Source Sans Pro" panose="020B0503030403020204" pitchFamily="34" charset="0"/>
                <a:ea typeface="Times New Roman" panose="02020603050405020304" pitchFamily="18" charset="0"/>
              </a:rPr>
              <a:t>The preparation phase has started right afterwards, including from the very beginning some green aspects, which involve another strategic challenge nowadays where LEAPS contribution can be significant. </a:t>
            </a:r>
          </a:p>
          <a:p>
            <a:pPr>
              <a:spcAft>
                <a:spcPts val="2250"/>
              </a:spcAft>
            </a:pPr>
            <a:r>
              <a:rPr lang="en-GB" sz="1800" b="1" dirty="0">
                <a:solidFill>
                  <a:srgbClr val="333333"/>
                </a:solidFill>
                <a:effectLst/>
                <a:latin typeface="Source Sans Pro" panose="020B0503030403020204" pitchFamily="34" charset="0"/>
                <a:ea typeface="Times New Roman" panose="02020603050405020304" pitchFamily="18" charset="0"/>
              </a:rPr>
              <a:t>DIGITAL LEAPS structure involve three homogenous pillars, STARS, HR</a:t>
            </a:r>
            <a:r>
              <a:rPr lang="en-GB" sz="1800" b="1" baseline="30000" dirty="0">
                <a:solidFill>
                  <a:srgbClr val="333333"/>
                </a:solidFill>
                <a:effectLst/>
                <a:latin typeface="Source Sans Pro" panose="020B0503030403020204" pitchFamily="34" charset="0"/>
                <a:ea typeface="Times New Roman" panose="02020603050405020304" pitchFamily="18" charset="0"/>
              </a:rPr>
              <a:t>4</a:t>
            </a:r>
            <a:r>
              <a:rPr lang="en-GB" sz="1800" b="1" dirty="0">
                <a:solidFill>
                  <a:srgbClr val="333333"/>
                </a:solidFill>
                <a:effectLst/>
                <a:latin typeface="Source Sans Pro" panose="020B0503030403020204" pitchFamily="34" charset="0"/>
                <a:ea typeface="Times New Roman" panose="02020603050405020304" pitchFamily="18" charset="0"/>
              </a:rPr>
              <a:t> and LIP, each one focusing on one specific aspect.</a:t>
            </a:r>
            <a:endParaRPr lang="fr-FR" sz="1800" b="1"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333333"/>
                </a:solidFill>
                <a:effectLst/>
                <a:latin typeface="Source Sans Pro" panose="020B0503030403020204" pitchFamily="34" charset="0"/>
                <a:ea typeface="Times New Roman" panose="02020603050405020304" pitchFamily="18" charset="0"/>
              </a:rPr>
              <a:t>During the preparation phase, a fertile exchange of ideas at the level of the Research and Development Board (R&amp;D Board) allowed to find inspiration from the three pillars for project proposals, which were submitted to the Horizon Europe call INFRA-2021-TECH-01-01 in September 2021. The proposal </a:t>
            </a:r>
            <a:r>
              <a:rPr lang="en-GB" sz="1800" i="1" dirty="0" err="1">
                <a:solidFill>
                  <a:srgbClr val="333333"/>
                </a:solidFill>
                <a:effectLst/>
                <a:latin typeface="Source Sans Pro" panose="020B0503030403020204" pitchFamily="34" charset="0"/>
                <a:ea typeface="Times New Roman" panose="02020603050405020304" pitchFamily="18" charset="0"/>
              </a:rPr>
              <a:t>eRImote</a:t>
            </a:r>
            <a:r>
              <a:rPr lang="en-GB" sz="1800" dirty="0">
                <a:solidFill>
                  <a:srgbClr val="333333"/>
                </a:solidFill>
                <a:effectLst/>
                <a:latin typeface="Source Sans Pro" panose="020B0503030403020204" pitchFamily="34" charset="0"/>
                <a:ea typeface="Times New Roman" panose="02020603050405020304" pitchFamily="18" charset="0"/>
              </a:rPr>
              <a:t> was since then approved and has reached the stage of Grant Agreement preparation.  </a:t>
            </a:r>
            <a:endParaRPr lang="fr-FR" sz="1800" dirty="0">
              <a:effectLst/>
              <a:latin typeface="Times New Roman" panose="02020603050405020304" pitchFamily="18" charset="0"/>
              <a:ea typeface="Times New Roman" panose="02020603050405020304" pitchFamily="18" charset="0"/>
            </a:endParaRPr>
          </a:p>
          <a:p>
            <a:pPr>
              <a:spcAft>
                <a:spcPts val="2250"/>
              </a:spcAft>
            </a:pPr>
            <a:r>
              <a:rPr lang="en-GB" sz="1800" b="1" dirty="0">
                <a:solidFill>
                  <a:srgbClr val="333333"/>
                </a:solidFill>
                <a:effectLst/>
                <a:latin typeface="Source Sans Pro" panose="020B0503030403020204" pitchFamily="34" charset="0"/>
                <a:ea typeface="Times New Roman" panose="02020603050405020304" pitchFamily="18" charset="0"/>
              </a:rPr>
              <a:t>After approval by the LEAPS General Assembly, the DIGITAL LEAPS project proposal has now started the executive phase.</a:t>
            </a:r>
            <a:endParaRPr lang="fr-FR" sz="1800" b="1" dirty="0">
              <a:effectLst/>
              <a:latin typeface="Times New Roman" panose="02020603050405020304" pitchFamily="18" charset="0"/>
              <a:ea typeface="Times New Roman" panose="02020603050405020304" pitchFamily="18" charset="0"/>
            </a:endParaRPr>
          </a:p>
          <a:p>
            <a:pPr>
              <a:spcAft>
                <a:spcPts val="2250"/>
              </a:spcAft>
            </a:pPr>
            <a:r>
              <a:rPr lang="en-GB" sz="1800" b="1" dirty="0">
                <a:solidFill>
                  <a:srgbClr val="333333"/>
                </a:solidFill>
                <a:effectLst/>
                <a:latin typeface="Source Sans Pro" panose="020B0503030403020204" pitchFamily="34" charset="0"/>
                <a:ea typeface="Times New Roman" panose="02020603050405020304" pitchFamily="18" charset="0"/>
              </a:rPr>
              <a:t>During the first year, the focus of the three pillars will be on networking activities, with one pilot project for each pillar. </a:t>
            </a:r>
          </a:p>
          <a:p>
            <a:pPr>
              <a:spcAft>
                <a:spcPts val="2250"/>
              </a:spcAft>
            </a:pPr>
            <a:r>
              <a:rPr lang="en-GB" sz="1800" dirty="0">
                <a:solidFill>
                  <a:srgbClr val="333333"/>
                </a:solidFill>
                <a:effectLst/>
                <a:latin typeface="Source Sans Pro" panose="020B0503030403020204" pitchFamily="34" charset="0"/>
                <a:ea typeface="Times New Roman" panose="02020603050405020304" pitchFamily="18" charset="0"/>
              </a:rPr>
              <a:t>The first phase takes into account both the </a:t>
            </a:r>
            <a:r>
              <a:rPr lang="en-GB" sz="1800" b="1" dirty="0">
                <a:solidFill>
                  <a:srgbClr val="333333"/>
                </a:solidFill>
                <a:effectLst/>
                <a:latin typeface="Source Sans Pro" panose="020B0503030403020204" pitchFamily="34" charset="0"/>
                <a:ea typeface="Times New Roman" panose="02020603050405020304" pitchFamily="18" charset="0"/>
              </a:rPr>
              <a:t>connection with the proposals submitted to the Horizon Europe calls </a:t>
            </a:r>
            <a:r>
              <a:rPr lang="en-GB" sz="1800" dirty="0">
                <a:solidFill>
                  <a:srgbClr val="333333"/>
                </a:solidFill>
                <a:effectLst/>
                <a:latin typeface="Source Sans Pro" panose="020B0503030403020204" pitchFamily="34" charset="0"/>
                <a:ea typeface="Times New Roman" panose="02020603050405020304" pitchFamily="18" charset="0"/>
              </a:rPr>
              <a:t>in September and the information collected during the preparation phase contacting the LEAPS facilities. The pilot projects will allow to complete an overview of the different actions undergoing at the LEAPS facilities to become more resilient, to explore the opportunities to create green facilities including circular economy aspects and interactions with industry, and to foster, in such a way, future common initiatives. The latter may seed both topics and proposals for Horizon Europe calls in the future RI work programs, i.e. 2023 onwards.</a:t>
            </a:r>
          </a:p>
          <a:p>
            <a:pPr>
              <a:spcAft>
                <a:spcPts val="2250"/>
              </a:spcAft>
            </a:pPr>
            <a:r>
              <a:rPr lang="en-GB" sz="1800" dirty="0">
                <a:solidFill>
                  <a:srgbClr val="333333"/>
                </a:solidFill>
                <a:effectLst/>
                <a:latin typeface="Source Sans Pro" panose="020B0503030403020204" pitchFamily="34" charset="0"/>
                <a:ea typeface="Times New Roman" panose="02020603050405020304" pitchFamily="18" charset="0"/>
              </a:rPr>
              <a:t> - Starts KO done ready to start sending questionnaires</a:t>
            </a:r>
          </a:p>
          <a:p>
            <a:pPr>
              <a:spcAft>
                <a:spcPts val="2250"/>
              </a:spcAft>
            </a:pPr>
            <a:r>
              <a:rPr lang="en-GB" sz="1800" dirty="0">
                <a:solidFill>
                  <a:srgbClr val="333333"/>
                </a:solidFill>
                <a:effectLst/>
                <a:latin typeface="Source Sans Pro" panose="020B0503030403020204" pitchFamily="34" charset="0"/>
                <a:ea typeface="Times New Roman" panose="02020603050405020304" pitchFamily="18" charset="0"/>
              </a:rPr>
              <a:t> - HR4: building the network</a:t>
            </a:r>
          </a:p>
          <a:p>
            <a:pPr>
              <a:spcAft>
                <a:spcPts val="2250"/>
              </a:spcAft>
            </a:pPr>
            <a:r>
              <a:rPr lang="en-GB" sz="1800" dirty="0">
                <a:solidFill>
                  <a:srgbClr val="333333"/>
                </a:solidFill>
                <a:effectLst/>
                <a:latin typeface="Source Sans Pro" panose="020B0503030403020204" pitchFamily="34" charset="0"/>
                <a:ea typeface="Times New Roman" panose="02020603050405020304" pitchFamily="18" charset="0"/>
              </a:rPr>
              <a:t> - LIP :seminar on android/robotic approaches</a:t>
            </a:r>
          </a:p>
          <a:p>
            <a:pPr>
              <a:spcAft>
                <a:spcPts val="2250"/>
              </a:spcAft>
            </a:pP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6</a:t>
            </a:fld>
            <a:endParaRPr lang="de-DE"/>
          </a:p>
        </p:txBody>
      </p:sp>
    </p:spTree>
    <p:extLst>
      <p:ext uri="{BB962C8B-B14F-4D97-AF65-F5344CB8AC3E}">
        <p14:creationId xmlns:p14="http://schemas.microsoft.com/office/powerpoint/2010/main" val="228660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Projects</a:t>
            </a:r>
            <a:r>
              <a:rPr lang="fr-FR" sz="1200" dirty="0"/>
              <a:t> </a:t>
            </a:r>
            <a:r>
              <a:rPr lang="fr-FR" sz="1200" dirty="0" err="1"/>
              <a:t>initiated</a:t>
            </a:r>
            <a:r>
              <a:rPr lang="fr-FR" sz="1200" dirty="0"/>
              <a:t> and </a:t>
            </a:r>
            <a:r>
              <a:rPr lang="fr-FR" sz="1200" dirty="0" err="1"/>
              <a:t>supported</a:t>
            </a:r>
            <a:r>
              <a:rPr lang="fr-FR" sz="1200" dirty="0"/>
              <a:t> by LEAPS:</a:t>
            </a:r>
          </a:p>
          <a:p>
            <a:endParaRPr lang="fr-FR" dirty="0"/>
          </a:p>
          <a:p>
            <a:pPr marL="285750" indent="-285750" algn="just">
              <a:lnSpc>
                <a:spcPct val="100000"/>
              </a:lnSpc>
              <a:spcAft>
                <a:spcPts val="601"/>
              </a:spcAft>
              <a:buClr>
                <a:srgbClr val="000000"/>
              </a:buClr>
              <a:buFont typeface="Arial" panose="020B0604020202020204" pitchFamily="34" charset="0"/>
              <a:buChar char="•"/>
            </a:pPr>
            <a:r>
              <a:rPr lang="fr-FR" b="1" dirty="0"/>
              <a:t>HORIZON-INFRA-2021-SERV-01-04:</a:t>
            </a:r>
            <a:r>
              <a:rPr lang="fr-FR" dirty="0"/>
              <a:t> </a:t>
            </a:r>
            <a:r>
              <a:rPr lang="fr-FR" b="1" dirty="0" err="1"/>
              <a:t>ReMade@ARI</a:t>
            </a:r>
            <a:r>
              <a:rPr lang="fr-FR" b="1" dirty="0"/>
              <a:t>,</a:t>
            </a:r>
            <a:r>
              <a:rPr lang="fr-FR" dirty="0"/>
              <a:t> </a:t>
            </a:r>
            <a:r>
              <a:rPr lang="en-US" dirty="0"/>
              <a:t>Recyclable materials development at analytical research infrastructures </a:t>
            </a:r>
          </a:p>
          <a:p>
            <a:pPr marL="742950" lvl="1" indent="-285750" algn="just">
              <a:spcAft>
                <a:spcPts val="601"/>
              </a:spcAft>
              <a:buClr>
                <a:srgbClr val="000000"/>
              </a:buClr>
              <a:buFont typeface="Arial" panose="020B0604020202020204" pitchFamily="34" charset="0"/>
              <a:buChar char="•"/>
            </a:pPr>
            <a:r>
              <a:rPr lang="en-US" dirty="0">
                <a:latin typeface="Calibri" panose="020F0502020204030204" pitchFamily="34" charset="0"/>
                <a:ea typeface="Calibri" panose="020F0502020204030204" pitchFamily="34" charset="0"/>
              </a:rPr>
              <a:t>To pioneer a s</a:t>
            </a:r>
            <a:r>
              <a:rPr lang="en-US" dirty="0">
                <a:effectLst/>
                <a:latin typeface="Calibri" panose="020F0502020204030204" pitchFamily="34" charset="0"/>
                <a:ea typeface="Calibri" panose="020F0502020204030204" pitchFamily="34" charset="0"/>
              </a:rPr>
              <a:t>upport hub for materials research supporting the transition to the Circular Economy by offering coordinated access to Europe´s accelerator-based photon sources and to more than 50 European analytical research infrastructures (LEAPS RIs and other facilities in the </a:t>
            </a:r>
            <a:r>
              <a:rPr lang="en-US" dirty="0">
                <a:latin typeface="Calibri" panose="020F0502020204030204" pitchFamily="34" charset="0"/>
                <a:ea typeface="Calibri" panose="020F0502020204030204" pitchFamily="34" charset="0"/>
              </a:rPr>
              <a:t>A</a:t>
            </a:r>
            <a:r>
              <a:rPr lang="en-US" dirty="0">
                <a:effectLst/>
                <a:latin typeface="Calibri" panose="020F0502020204030204" pitchFamily="34" charset="0"/>
                <a:ea typeface="Calibri" panose="020F0502020204030204" pitchFamily="34" charset="0"/>
              </a:rPr>
              <a:t>RIE network)</a:t>
            </a:r>
          </a:p>
          <a:p>
            <a:pPr marL="742950" lvl="1" indent="-285750" algn="just">
              <a:spcAft>
                <a:spcPts val="601"/>
              </a:spcAft>
              <a:buClr>
                <a:srgbClr val="000000"/>
              </a:buClr>
              <a:buFont typeface="Arial" panose="020B0604020202020204" pitchFamily="34" charset="0"/>
              <a:buChar char="•"/>
            </a:pPr>
            <a:r>
              <a:rPr lang="fr-FR" i="1" dirty="0">
                <a:solidFill>
                  <a:schemeClr val="tx2"/>
                </a:solidFill>
              </a:rPr>
              <a:t>Grant Agreement </a:t>
            </a:r>
            <a:r>
              <a:rPr lang="fr-FR" i="1" dirty="0" err="1">
                <a:solidFill>
                  <a:schemeClr val="tx2"/>
                </a:solidFill>
              </a:rPr>
              <a:t>under</a:t>
            </a:r>
            <a:r>
              <a:rPr lang="fr-FR" i="1" dirty="0">
                <a:solidFill>
                  <a:schemeClr val="tx2"/>
                </a:solidFill>
              </a:rPr>
              <a:t> </a:t>
            </a:r>
            <a:r>
              <a:rPr lang="fr-FR" i="1" dirty="0" err="1">
                <a:solidFill>
                  <a:schemeClr val="tx2"/>
                </a:solidFill>
              </a:rPr>
              <a:t>preparation</a:t>
            </a:r>
            <a:endParaRPr lang="fr-FR" i="1" dirty="0">
              <a:solidFill>
                <a:schemeClr val="tx2"/>
              </a:solidFill>
            </a:endParaRPr>
          </a:p>
          <a:p>
            <a:pPr marL="285750" indent="-285750" algn="just">
              <a:lnSpc>
                <a:spcPct val="100000"/>
              </a:lnSpc>
              <a:spcAft>
                <a:spcPts val="601"/>
              </a:spcAft>
              <a:buClr>
                <a:srgbClr val="000000"/>
              </a:buClr>
              <a:buFont typeface="Arial" panose="020B0604020202020204" pitchFamily="34" charset="0"/>
              <a:buChar char="•"/>
            </a:pPr>
            <a:endParaRPr lang="fr-FR" i="1" dirty="0"/>
          </a:p>
          <a:p>
            <a:pPr marL="285750" indent="-285750" algn="just">
              <a:lnSpc>
                <a:spcPct val="100000"/>
              </a:lnSpc>
              <a:spcAft>
                <a:spcPts val="601"/>
              </a:spcAft>
              <a:buClr>
                <a:srgbClr val="000000"/>
              </a:buClr>
              <a:buFont typeface="Arial" panose="020B0604020202020204" pitchFamily="34" charset="0"/>
              <a:buChar char="•"/>
            </a:pPr>
            <a:r>
              <a:rPr lang="en-US" b="1" dirty="0"/>
              <a:t>HORIZON-INFRA-2021-DEV-01-03: </a:t>
            </a:r>
            <a:r>
              <a:rPr lang="en-US" b="1" dirty="0" err="1"/>
              <a:t>eRImote</a:t>
            </a:r>
            <a:r>
              <a:rPr lang="en-US" b="1" dirty="0"/>
              <a:t>,</a:t>
            </a:r>
            <a:r>
              <a:rPr lang="en-US" dirty="0"/>
              <a:t> Pathways to Improved Resilience through Remote/Digital Access for European Research Infrastructures</a:t>
            </a:r>
            <a:r>
              <a:rPr lang="fr-FR" dirty="0"/>
              <a:t> </a:t>
            </a:r>
          </a:p>
          <a:p>
            <a:pPr marL="742950" lvl="1" indent="-285750" algn="just">
              <a:spcAft>
                <a:spcPts val="601"/>
              </a:spcAft>
              <a:buClr>
                <a:srgbClr val="000000"/>
              </a:buClr>
              <a:buFont typeface="Arial" panose="020B0604020202020204" pitchFamily="34" charset="0"/>
              <a:buChar char="•"/>
            </a:pPr>
            <a:r>
              <a:rPr lang="en-US" dirty="0"/>
              <a:t>To explore digital and remote service provisions across analytical RIs taking beyond the state-of-the-art for concrete solutions. 11 Beneficiaries, from all 4 ESFRI domains; DESY represents: LEAPS, ARIE and APPEC</a:t>
            </a:r>
          </a:p>
          <a:p>
            <a:pPr marL="742950" lvl="1" indent="-285750" algn="just">
              <a:spcAft>
                <a:spcPts val="601"/>
              </a:spcAft>
              <a:buClr>
                <a:srgbClr val="000000"/>
              </a:buClr>
              <a:buFont typeface="Arial" panose="020B0604020202020204" pitchFamily="34" charset="0"/>
              <a:buChar char="•"/>
            </a:pPr>
            <a:r>
              <a:rPr lang="fr-FR" i="1" dirty="0">
                <a:solidFill>
                  <a:schemeClr val="tx2"/>
                </a:solidFill>
              </a:rPr>
              <a:t>Grant Agreement </a:t>
            </a:r>
            <a:r>
              <a:rPr lang="fr-FR" i="1" dirty="0" err="1">
                <a:solidFill>
                  <a:schemeClr val="tx2"/>
                </a:solidFill>
              </a:rPr>
              <a:t>under</a:t>
            </a:r>
            <a:r>
              <a:rPr lang="fr-FR" i="1" dirty="0">
                <a:solidFill>
                  <a:schemeClr val="tx2"/>
                </a:solidFill>
              </a:rPr>
              <a:t> </a:t>
            </a:r>
            <a:r>
              <a:rPr lang="fr-FR" i="1" dirty="0" err="1">
                <a:solidFill>
                  <a:schemeClr val="tx2"/>
                </a:solidFill>
              </a:rPr>
              <a:t>preparation</a:t>
            </a:r>
            <a:endParaRPr lang="fr-FR" i="1" dirty="0">
              <a:solidFill>
                <a:schemeClr val="tx2"/>
              </a:solidFill>
            </a:endParaRPr>
          </a:p>
          <a:p>
            <a:pPr marL="285750" indent="-285750" algn="just">
              <a:lnSpc>
                <a:spcPct val="100000"/>
              </a:lnSpc>
              <a:spcAft>
                <a:spcPts val="601"/>
              </a:spcAft>
              <a:buClr>
                <a:srgbClr val="000000"/>
              </a:buClr>
              <a:buFont typeface="Arial" panose="020B0604020202020204" pitchFamily="34" charset="0"/>
              <a:buChar char="•"/>
            </a:pPr>
            <a:endParaRPr lang="fr-FR" dirty="0"/>
          </a:p>
          <a:p>
            <a:pPr marL="285750" indent="-285750" algn="just">
              <a:lnSpc>
                <a:spcPct val="100000"/>
              </a:lnSpc>
              <a:spcAft>
                <a:spcPts val="601"/>
              </a:spcAft>
              <a:buClr>
                <a:srgbClr val="000000"/>
              </a:buClr>
              <a:buFont typeface="Arial" panose="020B0604020202020204" pitchFamily="34" charset="0"/>
              <a:buChar char="•"/>
            </a:pPr>
            <a:r>
              <a:rPr lang="fr-FR" b="1" dirty="0"/>
              <a:t>HORIZON-INFRA-2022-TECH-01-01:</a:t>
            </a:r>
            <a:r>
              <a:rPr lang="fr-FR" dirty="0"/>
              <a:t> </a:t>
            </a:r>
            <a:r>
              <a:rPr lang="fr-FR" u="sng" dirty="0"/>
              <a:t>3 </a:t>
            </a:r>
            <a:r>
              <a:rPr lang="fr-FR" u="sng" dirty="0" err="1"/>
              <a:t>proposals</a:t>
            </a:r>
            <a:r>
              <a:rPr lang="fr-FR" u="sng" dirty="0"/>
              <a:t> </a:t>
            </a:r>
            <a:r>
              <a:rPr lang="fr-FR" u="sng" dirty="0" err="1"/>
              <a:t>submitted</a:t>
            </a:r>
            <a:r>
              <a:rPr lang="fr-FR" u="sng" dirty="0"/>
              <a:t> on the 20th of April 2022.</a:t>
            </a:r>
            <a:r>
              <a:rPr lang="fr-FR" dirty="0"/>
              <a:t> Diverse </a:t>
            </a:r>
            <a:r>
              <a:rPr lang="fr-FR" dirty="0" err="1"/>
              <a:t>subjects</a:t>
            </a:r>
            <a:r>
              <a:rPr lang="fr-FR" dirty="0"/>
              <a:t> for </a:t>
            </a:r>
            <a:r>
              <a:rPr lang="fr-FR" dirty="0" err="1"/>
              <a:t>different</a:t>
            </a:r>
            <a:r>
              <a:rPr lang="fr-FR" dirty="0"/>
              <a:t> </a:t>
            </a:r>
            <a:r>
              <a:rPr lang="fr-FR" dirty="0" err="1"/>
              <a:t>apects</a:t>
            </a:r>
            <a:r>
              <a:rPr lang="fr-FR" dirty="0"/>
              <a:t> (AI </a:t>
            </a:r>
            <a:r>
              <a:rPr lang="fr-FR" dirty="0" err="1"/>
              <a:t>together</a:t>
            </a:r>
            <a:r>
              <a:rPr lang="fr-FR" dirty="0"/>
              <a:t> </a:t>
            </a:r>
            <a:r>
              <a:rPr lang="fr-FR" dirty="0" err="1"/>
              <a:t>with</a:t>
            </a:r>
            <a:r>
              <a:rPr lang="fr-FR" dirty="0"/>
              <a:t> LENS, </a:t>
            </a:r>
            <a:r>
              <a:rPr lang="fr-FR" dirty="0" err="1"/>
              <a:t>tools</a:t>
            </a:r>
            <a:r>
              <a:rPr lang="fr-FR" dirty="0"/>
              <a:t> for new user </a:t>
            </a:r>
            <a:r>
              <a:rPr lang="fr-FR" dirty="0" err="1"/>
              <a:t>communities</a:t>
            </a:r>
            <a:r>
              <a:rPr lang="fr-FR" dirty="0"/>
              <a:t> of </a:t>
            </a:r>
            <a:r>
              <a:rPr lang="fr-FR" dirty="0" err="1"/>
              <a:t>FELs</a:t>
            </a:r>
            <a:r>
              <a:rPr lang="fr-FR" dirty="0"/>
              <a:t> and Lasers, Innovative Imaging Toolbox)</a:t>
            </a:r>
          </a:p>
          <a:p>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7</a:t>
            </a:fld>
            <a:endParaRPr lang="de-DE"/>
          </a:p>
        </p:txBody>
      </p:sp>
    </p:spTree>
    <p:extLst>
      <p:ext uri="{BB962C8B-B14F-4D97-AF65-F5344CB8AC3E}">
        <p14:creationId xmlns:p14="http://schemas.microsoft.com/office/powerpoint/2010/main" val="97720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666666"/>
                </a:solidFill>
                <a:effectLst/>
                <a:latin typeface="Roboto" panose="02000000000000000000" pitchFamily="2" charset="0"/>
              </a:rPr>
              <a:t>ERA action 8. Strengthen sustainability, accessibility and resilience of </a:t>
            </a:r>
            <a:r>
              <a:rPr lang="en-US" b="1" i="0" dirty="0">
                <a:solidFill>
                  <a:srgbClr val="767676"/>
                </a:solidFill>
                <a:effectLst/>
                <a:latin typeface="Roboto" panose="02000000000000000000" pitchFamily="2" charset="0"/>
              </a:rPr>
              <a:t>research infrastructures</a:t>
            </a:r>
            <a:r>
              <a:rPr lang="en-US" b="0" i="0" dirty="0">
                <a:solidFill>
                  <a:srgbClr val="666666"/>
                </a:solidFill>
                <a:effectLst/>
                <a:latin typeface="Roboto" panose="02000000000000000000" pitchFamily="2" charset="0"/>
              </a:rPr>
              <a:t> in the </a:t>
            </a:r>
            <a:r>
              <a:rPr lang="en-US" b="1" i="0" dirty="0">
                <a:solidFill>
                  <a:srgbClr val="767676"/>
                </a:solidFill>
                <a:effectLst/>
                <a:latin typeface="Roboto" panose="02000000000000000000" pitchFamily="2" charset="0"/>
              </a:rPr>
              <a:t>ERA</a:t>
            </a:r>
          </a:p>
          <a:p>
            <a:r>
              <a:rPr lang="en-US" dirty="0"/>
              <a:t>LEAPS exchange with the EC, A. </a:t>
            </a:r>
            <a:r>
              <a:rPr lang="en-US" dirty="0" err="1"/>
              <a:t>Karamali</a:t>
            </a:r>
            <a:r>
              <a:rPr lang="en-US" dirty="0"/>
              <a:t> (19th of January) </a:t>
            </a:r>
          </a:p>
          <a:p>
            <a:r>
              <a:rPr lang="en-US" dirty="0"/>
              <a:t>o </a:t>
            </a:r>
            <a:r>
              <a:rPr lang="en-US" b="1" dirty="0"/>
              <a:t>LEAPS is now </a:t>
            </a:r>
            <a:r>
              <a:rPr lang="en-US" b="1" dirty="0" err="1"/>
              <a:t>recognised</a:t>
            </a:r>
            <a:r>
              <a:rPr lang="en-US" b="1" dirty="0"/>
              <a:t> by the EC as a “powerful unit”; </a:t>
            </a:r>
            <a:r>
              <a:rPr lang="en-US" dirty="0"/>
              <a:t>o Ms. </a:t>
            </a:r>
            <a:r>
              <a:rPr lang="en-US" dirty="0" err="1"/>
              <a:t>Karamali</a:t>
            </a:r>
            <a:r>
              <a:rPr lang="en-US" dirty="0"/>
              <a:t> asked for feedback/information on: - </a:t>
            </a:r>
            <a:r>
              <a:rPr lang="en-US" dirty="0" err="1"/>
              <a:t>past&amp;current</a:t>
            </a:r>
            <a:r>
              <a:rPr lang="en-US" dirty="0"/>
              <a:t> call texts - HE WP 2023/24 - key scientific topics to be addressed by LEAPS) - Scientific Roadmap (collection of papers as a Focus Point Issue at </a:t>
            </a:r>
            <a:r>
              <a:rPr lang="en-US" dirty="0" err="1"/>
              <a:t>EPJplus</a:t>
            </a:r>
            <a:r>
              <a:rPr lang="en-US" dirty="0"/>
              <a:t>) </a:t>
            </a:r>
          </a:p>
          <a:p>
            <a:r>
              <a:rPr lang="en-US" dirty="0"/>
              <a:t>o EC acknowledges that becoming a legal entity would benefit LEAPS - SWOT analysis on legal entity by the TF on ERA (later by Britta) </a:t>
            </a:r>
          </a:p>
          <a:p>
            <a:r>
              <a:rPr lang="en-US" dirty="0"/>
              <a:t>o ESAPS document needs to be presented to the EC by the LEAPS chairs by the beginning of April (date tbc) (working meeting with P. </a:t>
            </a:r>
            <a:r>
              <a:rPr lang="en-US" dirty="0" err="1"/>
              <a:t>Postigo</a:t>
            </a:r>
            <a:r>
              <a:rPr lang="en-US" dirty="0"/>
              <a:t>-McLaughlin and D. </a:t>
            </a:r>
            <a:r>
              <a:rPr lang="en-US" dirty="0" err="1"/>
              <a:t>Sobczak</a:t>
            </a:r>
            <a:r>
              <a:rPr lang="en-US" dirty="0"/>
              <a:t> on 21st of March)</a:t>
            </a:r>
          </a:p>
          <a:p>
            <a:endParaRPr lang="en-US" dirty="0"/>
          </a:p>
          <a:p>
            <a:r>
              <a:rPr lang="en-US" sz="3400" dirty="0"/>
              <a:t>Forthcoming opinions/positions ESFRI  (by June):</a:t>
            </a:r>
          </a:p>
          <a:p>
            <a:pPr lvl="1"/>
            <a:r>
              <a:rPr lang="en-US" sz="3000" dirty="0"/>
              <a:t>Charter on access to RIs</a:t>
            </a:r>
          </a:p>
          <a:p>
            <a:pPr lvl="1"/>
            <a:r>
              <a:rPr lang="en-US" sz="3000" dirty="0"/>
              <a:t>Synergies of RI funding</a:t>
            </a:r>
          </a:p>
          <a:p>
            <a:pPr lvl="1"/>
            <a:r>
              <a:rPr lang="en-US" sz="3000" dirty="0"/>
              <a:t>ESFRI stakeholder engagement strategy</a:t>
            </a:r>
          </a:p>
          <a:p>
            <a:endParaRPr lang="en-US" dirty="0"/>
          </a:p>
          <a:p>
            <a:endParaRPr lang="fr-FR" dirty="0"/>
          </a:p>
          <a:p>
            <a:pPr>
              <a:lnSpc>
                <a:spcPct val="100000"/>
              </a:lnSpc>
              <a:buNone/>
            </a:pPr>
            <a:r>
              <a:rPr lang="de-DE" sz="1400" b="1" strike="noStrike" spc="-1" dirty="0">
                <a:solidFill>
                  <a:srgbClr val="1F497D"/>
                </a:solidFill>
                <a:latin typeface="Arial"/>
                <a:ea typeface="Arial"/>
              </a:rPr>
              <a:t>LEAPS</a:t>
            </a:r>
            <a:endParaRPr lang="en-US" sz="1400" b="0" strike="noStrike" spc="-1" dirty="0">
              <a:latin typeface="Arial"/>
            </a:endParaRPr>
          </a:p>
          <a:p>
            <a:pPr marL="216000" indent="-216000">
              <a:lnSpc>
                <a:spcPct val="100000"/>
              </a:lnSpc>
              <a:buClr>
                <a:srgbClr val="000000"/>
              </a:buClr>
              <a:buSzPct val="45000"/>
              <a:buFont typeface="Wingdings" charset="2"/>
              <a:buChar char=""/>
            </a:pPr>
            <a:r>
              <a:rPr lang="de-DE" sz="1200" b="0" strike="noStrike" spc="-1" dirty="0" err="1">
                <a:solidFill>
                  <a:srgbClr val="1F497D"/>
                </a:solidFill>
                <a:latin typeface="Arial"/>
                <a:ea typeface="Arial"/>
              </a:rPr>
              <a:t>enthusiastically</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welcomes</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the</a:t>
            </a:r>
            <a:r>
              <a:rPr lang="de-DE" sz="1200" b="0" strike="noStrike" spc="-1" dirty="0">
                <a:solidFill>
                  <a:srgbClr val="1F497D"/>
                </a:solidFill>
                <a:latin typeface="Arial"/>
                <a:ea typeface="Arial"/>
              </a:rPr>
              <a:t> launch </a:t>
            </a:r>
            <a:r>
              <a:rPr lang="de-DE" sz="1200" b="0" strike="noStrike" spc="-1" dirty="0" err="1">
                <a:solidFill>
                  <a:srgbClr val="1F497D"/>
                </a:solidFill>
                <a:latin typeface="Arial"/>
                <a:ea typeface="Arial"/>
              </a:rPr>
              <a:t>of</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the</a:t>
            </a:r>
            <a:r>
              <a:rPr lang="de-DE" sz="1200" b="0" strike="noStrike" spc="-1" dirty="0">
                <a:solidFill>
                  <a:srgbClr val="1F497D"/>
                </a:solidFill>
                <a:latin typeface="Arial"/>
                <a:ea typeface="Arial"/>
              </a:rPr>
              <a:t> ESFRI </a:t>
            </a:r>
            <a:r>
              <a:rPr lang="de-DE" sz="1200" b="0" strike="noStrike" spc="-1" dirty="0" err="1">
                <a:solidFill>
                  <a:srgbClr val="1F497D"/>
                </a:solidFill>
                <a:latin typeface="Arial"/>
                <a:ea typeface="Arial"/>
              </a:rPr>
              <a:t>stakeholder</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forum</a:t>
            </a:r>
            <a:r>
              <a:rPr lang="de-DE" sz="1200" b="0" strike="noStrike" spc="-1" dirty="0">
                <a:solidFill>
                  <a:srgbClr val="1F497D"/>
                </a:solidFill>
                <a:latin typeface="Arial"/>
                <a:ea typeface="Arial"/>
              </a:rPr>
              <a:t>;</a:t>
            </a:r>
            <a:endParaRPr lang="en-US" sz="1200" b="0" strike="noStrike" spc="-1" dirty="0">
              <a:latin typeface="Arial"/>
            </a:endParaRPr>
          </a:p>
          <a:p>
            <a:pPr marL="216000" indent="-216000">
              <a:lnSpc>
                <a:spcPct val="100000"/>
              </a:lnSpc>
              <a:buClr>
                <a:srgbClr val="000000"/>
              </a:buClr>
              <a:buSzPct val="45000"/>
              <a:buFont typeface="Wingdings" charset="2"/>
              <a:buChar char=""/>
            </a:pPr>
            <a:r>
              <a:rPr lang="de-DE" sz="1200" b="0" strike="noStrike" spc="-1" dirty="0" err="1">
                <a:solidFill>
                  <a:srgbClr val="1F497D"/>
                </a:solidFill>
                <a:latin typeface="Arial"/>
                <a:ea typeface="Arial"/>
              </a:rPr>
              <a:t>is</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expecting</a:t>
            </a:r>
            <a:r>
              <a:rPr lang="de-DE" sz="1200" b="0" strike="noStrike" spc="-1" dirty="0">
                <a:solidFill>
                  <a:srgbClr val="1F497D"/>
                </a:solidFill>
                <a:latin typeface="Arial"/>
                <a:ea typeface="Arial"/>
              </a:rPr>
              <a:t> a </a:t>
            </a:r>
            <a:r>
              <a:rPr lang="de-DE" sz="1200" b="0" strike="noStrike" spc="-1" dirty="0" err="1">
                <a:solidFill>
                  <a:srgbClr val="1F497D"/>
                </a:solidFill>
                <a:latin typeface="Arial"/>
                <a:ea typeface="Arial"/>
              </a:rPr>
              <a:t>closer</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strategic</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integration</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with</a:t>
            </a:r>
            <a:r>
              <a:rPr lang="de-DE" sz="1200" b="0" strike="noStrike" spc="-1" dirty="0">
                <a:solidFill>
                  <a:srgbClr val="1F497D"/>
                </a:solidFill>
                <a:latin typeface="Arial"/>
                <a:ea typeface="Arial"/>
              </a:rPr>
              <a:t> ESFRI </a:t>
            </a:r>
            <a:r>
              <a:rPr lang="de-DE" sz="1200" b="0" strike="noStrike" spc="-1" dirty="0" err="1">
                <a:solidFill>
                  <a:srgbClr val="1F497D"/>
                </a:solidFill>
                <a:latin typeface="Arial"/>
                <a:ea typeface="Arial"/>
              </a:rPr>
              <a:t>as</a:t>
            </a:r>
            <a:r>
              <a:rPr lang="de-DE" sz="1200" b="0" strike="noStrike" spc="-1" dirty="0">
                <a:solidFill>
                  <a:srgbClr val="1F497D"/>
                </a:solidFill>
                <a:latin typeface="Arial"/>
                <a:ea typeface="Arial"/>
              </a:rPr>
              <a:t> a network; </a:t>
            </a:r>
            <a:endParaRPr lang="en-US" sz="1200" b="0" strike="noStrike" spc="-1" dirty="0">
              <a:latin typeface="Arial"/>
            </a:endParaRPr>
          </a:p>
          <a:p>
            <a:pPr marL="216000" indent="-216000">
              <a:lnSpc>
                <a:spcPct val="100000"/>
              </a:lnSpc>
              <a:buClr>
                <a:srgbClr val="000000"/>
              </a:buClr>
              <a:buSzPct val="45000"/>
              <a:buFont typeface="Wingdings" charset="2"/>
              <a:buChar char=""/>
            </a:pPr>
            <a:r>
              <a:rPr lang="de-DE" sz="1200" b="0" strike="noStrike" spc="-1" dirty="0" err="1">
                <a:solidFill>
                  <a:srgbClr val="1F497D"/>
                </a:solidFill>
                <a:latin typeface="Arial"/>
                <a:ea typeface="Arial"/>
              </a:rPr>
              <a:t>is</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willing</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to</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expand</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its</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service</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for</a:t>
            </a:r>
            <a:r>
              <a:rPr lang="de-DE" sz="1200" b="0" strike="noStrike" spc="-1" dirty="0">
                <a:solidFill>
                  <a:srgbClr val="1F497D"/>
                </a:solidFill>
                <a:latin typeface="Arial"/>
                <a:ea typeface="Arial"/>
              </a:rPr>
              <a:t> a </a:t>
            </a:r>
            <a:r>
              <a:rPr lang="de-DE" sz="1200" b="0" strike="noStrike" spc="-1" dirty="0" err="1">
                <a:solidFill>
                  <a:srgbClr val="1F497D"/>
                </a:solidFill>
                <a:latin typeface="Arial"/>
                <a:ea typeface="Arial"/>
              </a:rPr>
              <a:t>higher</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impact</a:t>
            </a:r>
            <a:r>
              <a:rPr lang="de-DE" sz="1200" b="0" strike="noStrike" spc="-1" dirty="0">
                <a:solidFill>
                  <a:srgbClr val="1F497D"/>
                </a:solidFill>
                <a:latin typeface="Arial"/>
                <a:ea typeface="Arial"/>
              </a:rPr>
              <a:t> on </a:t>
            </a:r>
            <a:r>
              <a:rPr lang="de-DE" sz="1200" b="0" strike="noStrike" spc="-1" dirty="0" err="1">
                <a:solidFill>
                  <a:srgbClr val="1F497D"/>
                </a:solidFill>
                <a:latin typeface="Arial"/>
                <a:ea typeface="Arial"/>
              </a:rPr>
              <a:t>the</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grand</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challenges</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of</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today</a:t>
            </a:r>
            <a:r>
              <a:rPr lang="de-DE" sz="1200" b="0" strike="noStrike" spc="-1" dirty="0">
                <a:solidFill>
                  <a:srgbClr val="1F497D"/>
                </a:solidFill>
                <a:latin typeface="Arial"/>
                <a:ea typeface="Arial"/>
              </a:rPr>
              <a:t> and </a:t>
            </a:r>
            <a:r>
              <a:rPr lang="de-DE" sz="1200" b="0" strike="noStrike" spc="-1" dirty="0" err="1">
                <a:solidFill>
                  <a:srgbClr val="1F497D"/>
                </a:solidFill>
                <a:latin typeface="Arial"/>
                <a:ea typeface="Arial"/>
              </a:rPr>
              <a:t>tomorrow</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by</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establishing</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pilot</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partnerships</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with</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key</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stakeholders</a:t>
            </a:r>
            <a:r>
              <a:rPr lang="de-DE" sz="1200" b="0" strike="noStrike" spc="-1" dirty="0">
                <a:solidFill>
                  <a:srgbClr val="1F497D"/>
                </a:solidFill>
                <a:latin typeface="Arial"/>
                <a:ea typeface="Arial"/>
              </a:rPr>
              <a:t> and </a:t>
            </a:r>
            <a:r>
              <a:rPr lang="de-DE" sz="1200" b="0" strike="noStrike" spc="-1" dirty="0" err="1">
                <a:solidFill>
                  <a:srgbClr val="1F497D"/>
                </a:solidFill>
                <a:latin typeface="Arial"/>
                <a:ea typeface="Arial"/>
              </a:rPr>
              <a:t>adapting</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its</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service</a:t>
            </a:r>
            <a:r>
              <a:rPr lang="de-DE" sz="1200" b="0" strike="noStrike" spc="-1" dirty="0">
                <a:solidFill>
                  <a:srgbClr val="1F497D"/>
                </a:solidFill>
                <a:latin typeface="Arial"/>
                <a:ea typeface="Arial"/>
              </a:rPr>
              <a:t> </a:t>
            </a:r>
            <a:r>
              <a:rPr lang="de-DE" sz="1200" b="0" strike="noStrike" spc="-1" dirty="0" err="1">
                <a:solidFill>
                  <a:srgbClr val="1F497D"/>
                </a:solidFill>
                <a:latin typeface="Arial"/>
                <a:ea typeface="Arial"/>
              </a:rPr>
              <a:t>provision</a:t>
            </a:r>
            <a:r>
              <a:rPr lang="de-DE" sz="1200" b="0" strike="noStrike" spc="-1" dirty="0">
                <a:solidFill>
                  <a:srgbClr val="1F497D"/>
                </a:solidFill>
                <a:latin typeface="Arial"/>
                <a:ea typeface="Arial"/>
              </a:rPr>
              <a:t>.  </a:t>
            </a:r>
            <a:endParaRPr lang="en-US" sz="1200" b="0" strike="noStrike" spc="-1" dirty="0">
              <a:latin typeface="Arial"/>
            </a:endParaRPr>
          </a:p>
          <a:p>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10</a:t>
            </a:fld>
            <a:endParaRPr lang="de-DE"/>
          </a:p>
        </p:txBody>
      </p:sp>
    </p:spTree>
    <p:extLst>
      <p:ext uri="{BB962C8B-B14F-4D97-AF65-F5344CB8AC3E}">
        <p14:creationId xmlns:p14="http://schemas.microsoft.com/office/powerpoint/2010/main" val="67833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defRPr/>
            </a:pPr>
            <a:r>
              <a:rPr lang="en-US" sz="1200" b="1" dirty="0"/>
              <a:t>Chairperson: Leonid Rivkin </a:t>
            </a:r>
            <a:endParaRPr lang="en-US" sz="1200" dirty="0"/>
          </a:p>
          <a:p>
            <a:pPr lvl="1">
              <a:defRPr/>
            </a:pPr>
            <a:r>
              <a:rPr lang="en-US" sz="1200" b="1" dirty="0"/>
              <a:t>Moderator: </a:t>
            </a:r>
            <a:r>
              <a:rPr lang="en-US" sz="1200" b="1" dirty="0" err="1"/>
              <a:t>Mirjam</a:t>
            </a:r>
            <a:r>
              <a:rPr lang="en-US" sz="1200" b="1" dirty="0"/>
              <a:t> van </a:t>
            </a:r>
            <a:r>
              <a:rPr lang="en-US" sz="1200" b="1" dirty="0" err="1"/>
              <a:t>Daalen</a:t>
            </a:r>
            <a:endParaRPr lang="en-US" sz="1200" dirty="0"/>
          </a:p>
          <a:p>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11</a:t>
            </a:fld>
            <a:endParaRPr lang="de-DE"/>
          </a:p>
        </p:txBody>
      </p:sp>
    </p:spTree>
    <p:extLst>
      <p:ext uri="{BB962C8B-B14F-4D97-AF65-F5344CB8AC3E}">
        <p14:creationId xmlns:p14="http://schemas.microsoft.com/office/powerpoint/2010/main" val="186982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12</a:t>
            </a:fld>
            <a:endParaRPr lang="de-DE"/>
          </a:p>
        </p:txBody>
      </p:sp>
    </p:spTree>
    <p:extLst>
      <p:ext uri="{BB962C8B-B14F-4D97-AF65-F5344CB8AC3E}">
        <p14:creationId xmlns:p14="http://schemas.microsoft.com/office/powerpoint/2010/main" val="30546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Participation to the Round table </a:t>
            </a:r>
            <a:r>
              <a:rPr lang="fr-FR" dirty="0" err="1"/>
              <a:t>organised</a:t>
            </a:r>
            <a:r>
              <a:rPr lang="fr-FR" dirty="0"/>
              <a:t> by the </a:t>
            </a:r>
            <a:r>
              <a:rPr lang="fr-FR" dirty="0" err="1"/>
              <a:t>ExPaNDs</a:t>
            </a:r>
            <a:r>
              <a:rPr lang="fr-FR" dirty="0"/>
              <a:t> and </a:t>
            </a:r>
            <a:r>
              <a:rPr lang="fr-FR" dirty="0" err="1"/>
              <a:t>Panosc</a:t>
            </a:r>
            <a:r>
              <a:rPr lang="fr-FR" dirty="0"/>
              <a:t> projets et the ESOF. </a:t>
            </a:r>
            <a:r>
              <a:rPr lang="en-US" dirty="0"/>
              <a:t>Open Data for healthier societies: a virtuous cycle?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LEAPS has 3 talks and a booth. </a:t>
            </a:r>
            <a:r>
              <a:rPr lang="en-GB"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https://www.bsbf2020.org/"/>
              </a:rPr>
              <a:t>Big Science Business Forum 2022 | CDTI (bsbf2020.org)</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F98618-6E0F-4728-BE1B-2562B302D1A9}" type="slidenum">
              <a:rPr lang="de-DE" smtClean="0"/>
              <a:t>13</a:t>
            </a:fld>
            <a:endParaRPr lang="de-DE"/>
          </a:p>
        </p:txBody>
      </p:sp>
    </p:spTree>
    <p:extLst>
      <p:ext uri="{BB962C8B-B14F-4D97-AF65-F5344CB8AC3E}">
        <p14:creationId xmlns:p14="http://schemas.microsoft.com/office/powerpoint/2010/main" val="259199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42489" y="427482"/>
            <a:ext cx="7907020" cy="33083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0A72B45-EC8A-4272-BC68-4EF5F9EEBFB3}" type="datetime1">
              <a:rPr lang="en-US" smtClean="0"/>
              <a:t>5/4/2022</a:t>
            </a:fld>
            <a:endParaRPr lang="en-US"/>
          </a:p>
        </p:txBody>
      </p:sp>
      <p:sp>
        <p:nvSpPr>
          <p:cNvPr id="6" name="Holder 6"/>
          <p:cNvSpPr>
            <a:spLocks noGrp="1"/>
          </p:cNvSpPr>
          <p:nvPr>
            <p:ph type="sldNum" sz="quarter" idx="7"/>
          </p:nvPr>
        </p:nvSpPr>
        <p:spPr>
          <a:xfrm>
            <a:off x="8778240" y="6377940"/>
            <a:ext cx="2804160" cy="342900"/>
          </a:xfrm>
        </p:spPr>
        <p:txBody>
          <a:bodyPr lIns="0" tIns="0" rIns="0" bIns="0"/>
          <a:lstStyle>
            <a:lvl1pPr algn="r">
              <a:defRPr>
                <a:solidFill>
                  <a:schemeClr val="tx1">
                    <a:tint val="75000"/>
                  </a:schemeClr>
                </a:solidFill>
              </a:defRPr>
            </a:lvl1pPr>
          </a:lstStyle>
          <a:p>
            <a:fld id="{B6F15528-21DE-4FAA-801E-634DDDAF4B2B}" type="slidenum">
              <a:rPr lang="de-DE" smtClean="0"/>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668CF60-8E5D-4853-AC0E-B351AE52CA6D}" type="datetime1">
              <a:rPr lang="en-US" smtClean="0"/>
              <a:t>5/4/2022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51B8B8-2C2E-47F2-8034-0A49B3F15468}" type="datetime1">
              <a:rPr lang="en-US" smtClean="0"/>
              <a:t>5/4/2022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CFE1BF8-08CC-470F-9E90-8DD6DBB60A9B}" type="datetime1">
              <a:rPr lang="en-US" smtClean="0"/>
              <a:t>5/4/2022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88F01F1-237C-4117-95E9-478E59B55F20}" type="datetime1">
              <a:rPr lang="en-US" smtClean="0"/>
              <a:t>5/4/2022</a:t>
            </a:fld>
            <a:endParaRPr lang="en-US"/>
          </a:p>
        </p:txBody>
      </p:sp>
      <p:sp>
        <p:nvSpPr>
          <p:cNvPr id="4" name="Holder 4"/>
          <p:cNvSpPr>
            <a:spLocks noGrp="1"/>
          </p:cNvSpPr>
          <p:nvPr>
            <p:ph type="sldNum" sz="quarter" idx="7"/>
          </p:nvPr>
        </p:nvSpPr>
        <p:spPr>
          <a:xfrm>
            <a:off x="9296400" y="6404776"/>
            <a:ext cx="2804160" cy="342900"/>
          </a:xfrm>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5" y="0"/>
            <a:ext cx="899668" cy="685799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9061704" y="6126479"/>
            <a:ext cx="2520696" cy="573023"/>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62784" y="1814906"/>
            <a:ext cx="8266430" cy="300355"/>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3" name="Holder 3"/>
          <p:cNvSpPr>
            <a:spLocks noGrp="1"/>
          </p:cNvSpPr>
          <p:nvPr>
            <p:ph type="body" idx="1"/>
          </p:nvPr>
        </p:nvSpPr>
        <p:spPr>
          <a:xfrm>
            <a:off x="901192" y="2126488"/>
            <a:ext cx="10389615" cy="353187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4B41995D-A7B5-40C6-B319-5F053354EBDB}" type="datetime1">
              <a:rPr lang="en-US" smtClean="0"/>
              <a:t>5/4/2022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leaps-initiative.eu/event/leaps-meets-quantum-technology-conference/"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leaps-initiative.eu/event/euroscience-open-forum-202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leaps-initiative.eu/event/euroscience-open-forum-2022/" TargetMode="External"/><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s://leaps-initiative.eu/event/international-conference-on-research-infrastructures-icri-2022/" TargetMode="External"/><Relationship Id="rId4" Type="http://schemas.openxmlformats.org/officeDocument/2006/relationships/hyperlink" Target="https://leaps-initiative.eu/event/big-science-business-forum-2022/" TargetMode="Externa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eaps-initiative.eu/event/5th-leaps-plenary-meetin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 y="0"/>
            <a:ext cx="1578863" cy="6857997"/>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9061704" y="6126479"/>
            <a:ext cx="2520696" cy="573023"/>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0"/>
            <a:ext cx="12191999" cy="6857997"/>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800101" y="629792"/>
            <a:ext cx="3788664" cy="1059180"/>
          </a:xfrm>
          <a:prstGeom prst="rect">
            <a:avLst/>
          </a:prstGeom>
          <a:blipFill>
            <a:blip r:embed="rId5" cstate="print"/>
            <a:stretch>
              <a:fillRect/>
            </a:stretch>
          </a:blipFill>
        </p:spPr>
        <p:txBody>
          <a:bodyPr wrap="square" lIns="0" tIns="0" rIns="0" bIns="0" rtlCol="0"/>
          <a:lstStyle/>
          <a:p>
            <a:endParaRPr dirty="0"/>
          </a:p>
        </p:txBody>
      </p:sp>
      <p:sp>
        <p:nvSpPr>
          <p:cNvPr id="9" name="object 9"/>
          <p:cNvSpPr txBox="1"/>
          <p:nvPr/>
        </p:nvSpPr>
        <p:spPr>
          <a:xfrm>
            <a:off x="950964" y="3565931"/>
            <a:ext cx="8345436" cy="567463"/>
          </a:xfrm>
          <a:prstGeom prst="rect">
            <a:avLst/>
          </a:prstGeom>
        </p:spPr>
        <p:txBody>
          <a:bodyPr vert="horz" wrap="square" lIns="0" tIns="13335" rIns="0" bIns="0" rtlCol="0">
            <a:spAutoFit/>
          </a:bodyPr>
          <a:lstStyle/>
          <a:p>
            <a:pPr marL="12700">
              <a:lnSpc>
                <a:spcPct val="100000"/>
              </a:lnSpc>
              <a:spcBef>
                <a:spcPts val="105"/>
              </a:spcBef>
            </a:pPr>
            <a:r>
              <a:rPr lang="fr-FR" sz="3600" b="1" spc="-10" dirty="0">
                <a:solidFill>
                  <a:srgbClr val="FFFFFF"/>
                </a:solidFill>
                <a:latin typeface="Calibri"/>
                <a:cs typeface="Calibri"/>
              </a:rPr>
              <a:t>S</a:t>
            </a:r>
            <a:r>
              <a:rPr lang="en-US" sz="3600" b="1" spc="-10" dirty="0" err="1">
                <a:solidFill>
                  <a:srgbClr val="FFFFFF"/>
                </a:solidFill>
                <a:latin typeface="Calibri"/>
                <a:cs typeface="Calibri"/>
              </a:rPr>
              <a:t>trategy</a:t>
            </a:r>
            <a:r>
              <a:rPr lang="en-US" sz="3600" b="1" spc="-10" dirty="0">
                <a:solidFill>
                  <a:srgbClr val="FFFFFF"/>
                </a:solidFill>
                <a:latin typeface="Calibri"/>
                <a:cs typeface="Calibri"/>
              </a:rPr>
              <a:t> &amp; priorities 2022:  key activities</a:t>
            </a:r>
            <a:endParaRPr sz="3600" dirty="0">
              <a:latin typeface="Calibri"/>
              <a:cs typeface="Calibri"/>
            </a:endParaRPr>
          </a:p>
        </p:txBody>
      </p:sp>
      <p:sp>
        <p:nvSpPr>
          <p:cNvPr id="14" name="object 14"/>
          <p:cNvSpPr txBox="1"/>
          <p:nvPr/>
        </p:nvSpPr>
        <p:spPr>
          <a:xfrm>
            <a:off x="915478" y="4187532"/>
            <a:ext cx="6094922" cy="1528624"/>
          </a:xfrm>
          <a:prstGeom prst="rect">
            <a:avLst/>
          </a:prstGeom>
        </p:spPr>
        <p:txBody>
          <a:bodyPr vert="horz" wrap="square" lIns="0" tIns="12700" rIns="0" bIns="0" rtlCol="0">
            <a:spAutoFit/>
          </a:bodyPr>
          <a:lstStyle/>
          <a:p>
            <a:pPr marL="38100">
              <a:lnSpc>
                <a:spcPct val="100000"/>
              </a:lnSpc>
              <a:spcBef>
                <a:spcPts val="100"/>
              </a:spcBef>
            </a:pPr>
            <a:r>
              <a:rPr lang="fr-FR" sz="2400" i="1" dirty="0">
                <a:solidFill>
                  <a:srgbClr val="FFFFFF"/>
                </a:solidFill>
                <a:latin typeface="Calibri"/>
                <a:cs typeface="Calibri"/>
              </a:rPr>
              <a:t>Ana VALCARCEL ORTI (CB Chair, SOLEIL)</a:t>
            </a:r>
          </a:p>
          <a:p>
            <a:pPr marL="38100">
              <a:lnSpc>
                <a:spcPct val="100000"/>
              </a:lnSpc>
              <a:spcBef>
                <a:spcPts val="100"/>
              </a:spcBef>
            </a:pPr>
            <a:endParaRPr lang="fr-FR" sz="2400" i="1" dirty="0">
              <a:solidFill>
                <a:srgbClr val="FFFFFF"/>
              </a:solidFill>
              <a:latin typeface="Calibri"/>
              <a:cs typeface="Calibri"/>
            </a:endParaRPr>
          </a:p>
          <a:p>
            <a:pPr marL="38100">
              <a:lnSpc>
                <a:spcPct val="100000"/>
              </a:lnSpc>
              <a:spcBef>
                <a:spcPts val="100"/>
              </a:spcBef>
            </a:pPr>
            <a:r>
              <a:rPr lang="fr-FR" sz="2400" i="1" dirty="0">
                <a:solidFill>
                  <a:srgbClr val="FFFFFF"/>
                </a:solidFill>
                <a:latin typeface="Calibri"/>
                <a:cs typeface="Calibri"/>
              </a:rPr>
              <a:t>LEAPS-INNOV PLENARY MEETING</a:t>
            </a:r>
          </a:p>
          <a:p>
            <a:pPr marL="38100">
              <a:lnSpc>
                <a:spcPct val="100000"/>
              </a:lnSpc>
              <a:spcBef>
                <a:spcPts val="100"/>
              </a:spcBef>
            </a:pPr>
            <a:r>
              <a:rPr lang="fr-FR" sz="2400" i="1" spc="-5" dirty="0">
                <a:solidFill>
                  <a:srgbClr val="FFFFFF"/>
                </a:solidFill>
                <a:latin typeface="Calibri"/>
                <a:cs typeface="Calibri"/>
              </a:rPr>
              <a:t>May 4</a:t>
            </a:r>
            <a:r>
              <a:rPr sz="2400" i="1" spc="-7" baseline="24305" dirty="0" err="1">
                <a:solidFill>
                  <a:srgbClr val="FFFFFF"/>
                </a:solidFill>
                <a:latin typeface="Calibri"/>
                <a:cs typeface="Calibri"/>
              </a:rPr>
              <a:t>th</a:t>
            </a:r>
            <a:r>
              <a:rPr sz="2400" i="1" spc="-5" dirty="0">
                <a:solidFill>
                  <a:srgbClr val="FFFFFF"/>
                </a:solidFill>
                <a:latin typeface="Calibri"/>
                <a:cs typeface="Calibri"/>
              </a:rPr>
              <a:t>,</a:t>
            </a:r>
            <a:r>
              <a:rPr sz="2400" i="1" spc="-60" dirty="0">
                <a:solidFill>
                  <a:srgbClr val="FFFFFF"/>
                </a:solidFill>
                <a:latin typeface="Calibri"/>
                <a:cs typeface="Calibri"/>
              </a:rPr>
              <a:t> </a:t>
            </a:r>
            <a:r>
              <a:rPr sz="2400" i="1" spc="-5" dirty="0">
                <a:solidFill>
                  <a:srgbClr val="FFFFFF"/>
                </a:solidFill>
                <a:latin typeface="Calibri"/>
                <a:cs typeface="Calibri"/>
              </a:rPr>
              <a:t>2022</a:t>
            </a:r>
            <a:endParaRPr sz="2400" dirty="0">
              <a:latin typeface="Calibri"/>
              <a:cs typeface="Calibri"/>
            </a:endParaRPr>
          </a:p>
        </p:txBody>
      </p:sp>
      <p:sp>
        <p:nvSpPr>
          <p:cNvPr id="10" name="Foliennummernplatzhalter 9">
            <a:extLst>
              <a:ext uri="{FF2B5EF4-FFF2-40B4-BE49-F238E27FC236}">
                <a16:creationId xmlns:a16="http://schemas.microsoft.com/office/drawing/2014/main" id="{150FAF05-97EA-460F-AFFB-1577B8E734B6}"/>
              </a:ext>
            </a:extLst>
          </p:cNvPr>
          <p:cNvSpPr>
            <a:spLocks noGrp="1"/>
          </p:cNvSpPr>
          <p:nvPr>
            <p:ph type="sldNum" sz="quarter" idx="7"/>
          </p:nvPr>
        </p:nvSpPr>
        <p:spPr/>
        <p:txBody>
          <a:bodyPr/>
          <a:lstStyle/>
          <a:p>
            <a:fld id="{B6F15528-21DE-4FAA-801E-634DDDAF4B2B}" type="slidenum">
              <a:rPr lang="de-DE" smtClean="0"/>
              <a:t>1</a:t>
            </a:fld>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1E7819D8-5DBE-489F-87D5-84A0388EB48C}"/>
              </a:ext>
            </a:extLst>
          </p:cNvPr>
          <p:cNvSpPr txBox="1"/>
          <p:nvPr/>
        </p:nvSpPr>
        <p:spPr>
          <a:xfrm>
            <a:off x="1962784" y="1814906"/>
            <a:ext cx="8266430" cy="300355"/>
          </a:xfrm>
          <a:prstGeom prst="rect">
            <a:avLst/>
          </a:prstGeom>
        </p:spPr>
        <p:txBody>
          <a:bodyPr wrap="square" lIns="0" tIns="0" rIns="0" bIns="0" rtlCol="0">
            <a:normAutofit/>
          </a:bodyPr>
          <a:lstStyle/>
          <a:p>
            <a:pPr>
              <a:spcAft>
                <a:spcPts val="600"/>
              </a:spcAft>
            </a:pPr>
            <a:r>
              <a:rPr lang="sv-SE" b="0" i="0" spc="-1">
                <a:solidFill>
                  <a:schemeClr val="bg1"/>
                </a:solidFill>
                <a:latin typeface="Calibri"/>
                <a:ea typeface="+mj-ea"/>
                <a:cs typeface="Calibri"/>
              </a:rPr>
              <a:t>LEAPS relations with the European Commission and ESFRI</a:t>
            </a:r>
            <a:endParaRPr lang="de-DE" b="0" i="0">
              <a:solidFill>
                <a:schemeClr val="bg1"/>
              </a:solidFill>
              <a:latin typeface="Calibri"/>
              <a:ea typeface="+mj-ea"/>
              <a:cs typeface="Calibri"/>
            </a:endParaRPr>
          </a:p>
        </p:txBody>
      </p:sp>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a:xfrm>
            <a:off x="8778240" y="6377940"/>
            <a:ext cx="2804160" cy="342900"/>
          </a:xfrm>
        </p:spPr>
        <p:txBody>
          <a:bodyPr wrap="square" lIns="0" tIns="0" rIns="0" bIns="0">
            <a:normAutofit/>
          </a:bodyPr>
          <a:lstStyle/>
          <a:p>
            <a:pPr>
              <a:spcAft>
                <a:spcPts val="600"/>
              </a:spcAft>
            </a:pPr>
            <a:fld id="{B6F15528-21DE-4FAA-801E-634DDDAF4B2B}" type="slidenum">
              <a:rPr lang="fr-FR" smtClean="0"/>
              <a:pPr>
                <a:spcAft>
                  <a:spcPts val="600"/>
                </a:spcAft>
              </a:pPr>
              <a:t>10</a:t>
            </a:fld>
            <a:endParaRPr lang="fr-FR"/>
          </a:p>
        </p:txBody>
      </p:sp>
      <p:graphicFrame>
        <p:nvGraphicFramePr>
          <p:cNvPr id="15" name="Inhaltsplatzhalter 2">
            <a:extLst>
              <a:ext uri="{FF2B5EF4-FFF2-40B4-BE49-F238E27FC236}">
                <a16:creationId xmlns:a16="http://schemas.microsoft.com/office/drawing/2014/main" id="{6158E6A4-49DA-B646-D868-41F5B0BE0F48}"/>
              </a:ext>
            </a:extLst>
          </p:cNvPr>
          <p:cNvGraphicFramePr/>
          <p:nvPr>
            <p:extLst>
              <p:ext uri="{D42A27DB-BD31-4B8C-83A1-F6EECF244321}">
                <p14:modId xmlns:p14="http://schemas.microsoft.com/office/powerpoint/2010/main" val="1187893835"/>
              </p:ext>
            </p:extLst>
          </p:nvPr>
        </p:nvGraphicFramePr>
        <p:xfrm>
          <a:off x="1828800" y="1162110"/>
          <a:ext cx="8839200" cy="488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feld 6">
            <a:extLst>
              <a:ext uri="{FF2B5EF4-FFF2-40B4-BE49-F238E27FC236}">
                <a16:creationId xmlns:a16="http://schemas.microsoft.com/office/drawing/2014/main" id="{5802B07E-D189-4EFE-92A4-02A939C04D5B}"/>
              </a:ext>
            </a:extLst>
          </p:cNvPr>
          <p:cNvSpPr txBox="1"/>
          <p:nvPr/>
        </p:nvSpPr>
        <p:spPr>
          <a:xfrm>
            <a:off x="1375032" y="245926"/>
            <a:ext cx="10435967" cy="584775"/>
          </a:xfrm>
          <a:prstGeom prst="rect">
            <a:avLst/>
          </a:prstGeom>
          <a:noFill/>
        </p:spPr>
        <p:txBody>
          <a:bodyPr wrap="square" rtlCol="0">
            <a:spAutoFit/>
          </a:bodyPr>
          <a:lstStyle/>
          <a:p>
            <a:r>
              <a:rPr lang="sv-SE" sz="3200" b="1" spc="-1" dirty="0">
                <a:solidFill>
                  <a:schemeClr val="tx2"/>
                </a:solidFill>
                <a:latin typeface="Calibri"/>
                <a:ea typeface="DejaVu Sans"/>
              </a:rPr>
              <a:t>LEAPS relations with the European Comission and ESFRI</a:t>
            </a:r>
            <a:endParaRPr lang="de-DE" sz="3200" b="1" dirty="0">
              <a:solidFill>
                <a:schemeClr val="tx2"/>
              </a:solidFill>
            </a:endParaRPr>
          </a:p>
        </p:txBody>
      </p:sp>
      <p:sp>
        <p:nvSpPr>
          <p:cNvPr id="3" name="ZoneTexte 2">
            <a:extLst>
              <a:ext uri="{FF2B5EF4-FFF2-40B4-BE49-F238E27FC236}">
                <a16:creationId xmlns:a16="http://schemas.microsoft.com/office/drawing/2014/main" id="{6CCD27E5-4E2F-4858-AFC1-C38FAC400601}"/>
              </a:ext>
            </a:extLst>
          </p:cNvPr>
          <p:cNvSpPr txBox="1"/>
          <p:nvPr/>
        </p:nvSpPr>
        <p:spPr>
          <a:xfrm flipH="1">
            <a:off x="3276600" y="5981403"/>
            <a:ext cx="5341620" cy="461665"/>
          </a:xfrm>
          <a:prstGeom prst="rect">
            <a:avLst/>
          </a:prstGeom>
          <a:noFill/>
        </p:spPr>
        <p:txBody>
          <a:bodyPr wrap="square" rtlCol="0">
            <a:spAutoFit/>
          </a:bodyPr>
          <a:lstStyle/>
          <a:p>
            <a:r>
              <a:rPr lang="fr-FR" sz="2400" dirty="0"/>
              <a:t>… </a:t>
            </a:r>
            <a:r>
              <a:rPr lang="fr-FR" sz="2400" dirty="0" err="1"/>
              <a:t>forthcoming</a:t>
            </a:r>
            <a:r>
              <a:rPr lang="fr-FR" sz="2400" dirty="0"/>
              <a:t> </a:t>
            </a:r>
            <a:r>
              <a:rPr lang="fr-FR" sz="2400" dirty="0" err="1"/>
              <a:t>events</a:t>
            </a:r>
            <a:r>
              <a:rPr lang="fr-FR" sz="2400" dirty="0"/>
              <a:t> in May - June 2022</a:t>
            </a:r>
          </a:p>
        </p:txBody>
      </p:sp>
    </p:spTree>
    <p:extLst>
      <p:ext uri="{BB962C8B-B14F-4D97-AF65-F5344CB8AC3E}">
        <p14:creationId xmlns:p14="http://schemas.microsoft.com/office/powerpoint/2010/main" val="12078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p:txBody>
          <a:bodyPr/>
          <a:lstStyle/>
          <a:p>
            <a:fld id="{B6F15528-21DE-4FAA-801E-634DDDAF4B2B}" type="slidenum">
              <a:rPr lang="fr-FR" smtClean="0"/>
              <a:t>11</a:t>
            </a:fld>
            <a:endParaRPr lang="fr-FR" dirty="0"/>
          </a:p>
        </p:txBody>
      </p:sp>
      <p:sp>
        <p:nvSpPr>
          <p:cNvPr id="5" name="Textfeld 6">
            <a:extLst>
              <a:ext uri="{FF2B5EF4-FFF2-40B4-BE49-F238E27FC236}">
                <a16:creationId xmlns:a16="http://schemas.microsoft.com/office/drawing/2014/main" id="{1E7819D8-5DBE-489F-87D5-84A0388EB48C}"/>
              </a:ext>
            </a:extLst>
          </p:cNvPr>
          <p:cNvSpPr txBox="1"/>
          <p:nvPr/>
        </p:nvSpPr>
        <p:spPr>
          <a:xfrm>
            <a:off x="1375032" y="245926"/>
            <a:ext cx="10435967" cy="584775"/>
          </a:xfrm>
          <a:prstGeom prst="rect">
            <a:avLst/>
          </a:prstGeom>
          <a:noFill/>
        </p:spPr>
        <p:txBody>
          <a:bodyPr wrap="square" rtlCol="0">
            <a:spAutoFit/>
          </a:bodyPr>
          <a:lstStyle/>
          <a:p>
            <a:r>
              <a:rPr lang="sv-SE" sz="3200" b="1" spc="-1" dirty="0">
                <a:solidFill>
                  <a:schemeClr val="tx2"/>
                </a:solidFill>
                <a:latin typeface="Calibri"/>
                <a:ea typeface="DejaVu Sans"/>
              </a:rPr>
              <a:t>LEAPS relations with the European Parliament</a:t>
            </a:r>
            <a:endParaRPr lang="de-DE" sz="3200" b="1" dirty="0">
              <a:solidFill>
                <a:schemeClr val="tx2"/>
              </a:solidFill>
            </a:endParaRPr>
          </a:p>
        </p:txBody>
      </p:sp>
      <p:sp>
        <p:nvSpPr>
          <p:cNvPr id="6" name="Inhaltsplatzhalter 2">
            <a:extLst>
              <a:ext uri="{FF2B5EF4-FFF2-40B4-BE49-F238E27FC236}">
                <a16:creationId xmlns:a16="http://schemas.microsoft.com/office/drawing/2014/main" id="{E45EC855-73C6-48D6-A4B5-EA1B30463BD9}"/>
              </a:ext>
            </a:extLst>
          </p:cNvPr>
          <p:cNvSpPr txBox="1">
            <a:spLocks/>
          </p:cNvSpPr>
          <p:nvPr/>
        </p:nvSpPr>
        <p:spPr>
          <a:xfrm>
            <a:off x="1362333" y="1219200"/>
            <a:ext cx="9610468" cy="523716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lnSpc>
                <a:spcPct val="100000"/>
              </a:lnSpc>
              <a:spcAft>
                <a:spcPts val="601"/>
              </a:spcAft>
              <a:buClr>
                <a:srgbClr val="000000"/>
              </a:buClr>
              <a:buFont typeface="Arial" panose="020B0604020202020204" pitchFamily="34" charset="0"/>
              <a:buChar char="•"/>
            </a:pPr>
            <a:r>
              <a:rPr lang="en-GB" sz="2400" b="1" dirty="0"/>
              <a:t>Organization of a LEAPS event at the European Parliament </a:t>
            </a:r>
            <a:r>
              <a:rPr lang="en-GB" sz="2400" dirty="0"/>
              <a:t>hosted by Lina Galvez - MEP and ITRE vice-chair (May 31, 2022)</a:t>
            </a:r>
          </a:p>
          <a:p>
            <a:pPr lvl="1">
              <a:defRPr/>
            </a:pPr>
            <a:endParaRPr lang="en-US" sz="300" b="1" dirty="0"/>
          </a:p>
        </p:txBody>
      </p:sp>
      <p:pic>
        <p:nvPicPr>
          <p:cNvPr id="4" name="Image 3">
            <a:extLst>
              <a:ext uri="{FF2B5EF4-FFF2-40B4-BE49-F238E27FC236}">
                <a16:creationId xmlns:a16="http://schemas.microsoft.com/office/drawing/2014/main" id="{30724EF6-7498-481E-BD71-D5D63B1624C7}"/>
              </a:ext>
            </a:extLst>
          </p:cNvPr>
          <p:cNvPicPr>
            <a:picLocks noChangeAspect="1"/>
          </p:cNvPicPr>
          <p:nvPr/>
        </p:nvPicPr>
        <p:blipFill>
          <a:blip r:embed="rId3"/>
          <a:stretch>
            <a:fillRect/>
          </a:stretch>
        </p:blipFill>
        <p:spPr>
          <a:xfrm>
            <a:off x="2990995" y="2289279"/>
            <a:ext cx="7204039" cy="3800234"/>
          </a:xfrm>
          <a:prstGeom prst="rect">
            <a:avLst/>
          </a:prstGeom>
        </p:spPr>
      </p:pic>
    </p:spTree>
    <p:extLst>
      <p:ext uri="{BB962C8B-B14F-4D97-AF65-F5344CB8AC3E}">
        <p14:creationId xmlns:p14="http://schemas.microsoft.com/office/powerpoint/2010/main" val="193763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p:txBody>
          <a:bodyPr/>
          <a:lstStyle/>
          <a:p>
            <a:fld id="{B6F15528-21DE-4FAA-801E-634DDDAF4B2B}" type="slidenum">
              <a:rPr lang="fr-FR" smtClean="0"/>
              <a:t>12</a:t>
            </a:fld>
            <a:endParaRPr lang="fr-FR" dirty="0"/>
          </a:p>
        </p:txBody>
      </p:sp>
      <p:sp>
        <p:nvSpPr>
          <p:cNvPr id="5" name="Textfeld 6">
            <a:extLst>
              <a:ext uri="{FF2B5EF4-FFF2-40B4-BE49-F238E27FC236}">
                <a16:creationId xmlns:a16="http://schemas.microsoft.com/office/drawing/2014/main" id="{1E7819D8-5DBE-489F-87D5-84A0388EB48C}"/>
              </a:ext>
            </a:extLst>
          </p:cNvPr>
          <p:cNvSpPr txBox="1"/>
          <p:nvPr/>
        </p:nvSpPr>
        <p:spPr>
          <a:xfrm>
            <a:off x="1375032" y="245926"/>
            <a:ext cx="10435967" cy="523220"/>
          </a:xfrm>
          <a:prstGeom prst="rect">
            <a:avLst/>
          </a:prstGeom>
          <a:noFill/>
        </p:spPr>
        <p:txBody>
          <a:bodyPr wrap="square" rtlCol="0">
            <a:spAutoFit/>
          </a:bodyPr>
          <a:lstStyle/>
          <a:p>
            <a:r>
              <a:rPr lang="en-US" sz="2800" b="1" spc="-1" dirty="0">
                <a:solidFill>
                  <a:schemeClr val="tx2"/>
                </a:solidFill>
                <a:latin typeface="Calibri"/>
                <a:ea typeface="DejaVu Sans"/>
              </a:rPr>
              <a:t>Some of the LEAPS international networking opportunities in 2022</a:t>
            </a:r>
            <a:endParaRPr lang="de-DE" sz="2800" b="1" dirty="0">
              <a:solidFill>
                <a:schemeClr val="tx2"/>
              </a:solidFill>
            </a:endParaRPr>
          </a:p>
        </p:txBody>
      </p:sp>
      <p:sp>
        <p:nvSpPr>
          <p:cNvPr id="6" name="Inhaltsplatzhalter 2">
            <a:extLst>
              <a:ext uri="{FF2B5EF4-FFF2-40B4-BE49-F238E27FC236}">
                <a16:creationId xmlns:a16="http://schemas.microsoft.com/office/drawing/2014/main" id="{E45EC855-73C6-48D6-A4B5-EA1B30463BD9}"/>
              </a:ext>
            </a:extLst>
          </p:cNvPr>
          <p:cNvSpPr txBox="1">
            <a:spLocks/>
          </p:cNvSpPr>
          <p:nvPr/>
        </p:nvSpPr>
        <p:spPr>
          <a:xfrm>
            <a:off x="1375032" y="981443"/>
            <a:ext cx="10045217" cy="523716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7000"/>
              </a:lnSpc>
              <a:spcAft>
                <a:spcPts val="800"/>
              </a:spcAft>
            </a:pPr>
            <a:r>
              <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tooltip="LEAPS meets Quantum Technology – Conference"/>
              </a:rPr>
              <a:t>LEAPS meets Quantum Technology – Conference</a:t>
            </a:r>
            <a:endPar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May 16 - May 20, 2022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Hotel Hermitage</a:t>
            </a:r>
          </a:p>
          <a:p>
            <a:pPr>
              <a:lnSpc>
                <a:spcPct val="107000"/>
              </a:lnSpc>
              <a:spcAft>
                <a:spcPts val="800"/>
              </a:spcAft>
            </a:pPr>
            <a:r>
              <a:rPr lang="es-ES"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La </a:t>
            </a:r>
            <a:r>
              <a:rPr lang="es-ES" sz="160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Biodola</a:t>
            </a:r>
            <a:r>
              <a:rPr lang="es-ES"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Bay 57037 </a:t>
            </a:r>
            <a:r>
              <a:rPr lang="es-ES" sz="160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Portoferraio</a:t>
            </a:r>
            <a:r>
              <a:rPr lang="es-ES"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(LI) Isola </a:t>
            </a:r>
            <a:r>
              <a:rPr lang="es-ES" sz="160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d’Elba</a:t>
            </a:r>
            <a:r>
              <a:rPr lang="es-ES" sz="1600" dirty="0">
                <a:solidFill>
                  <a:srgbClr val="333333"/>
                </a:solidFill>
                <a:latin typeface="Source Sans Pro" panose="020B0503030403020204" pitchFamily="34" charset="0"/>
                <a:ea typeface="Times New Roman" panose="02020603050405020304" pitchFamily="18" charset="0"/>
                <a:cs typeface="Times New Roman" panose="02020603050405020304" pitchFamily="18" charset="0"/>
              </a:rPr>
              <a:t>, </a:t>
            </a:r>
            <a:r>
              <a:rPr lang="es-ES" sz="1600" dirty="0" err="1">
                <a:solidFill>
                  <a:srgbClr val="333333"/>
                </a:solidFill>
                <a:latin typeface="Source Sans Pro" panose="020B0503030403020204" pitchFamily="34" charset="0"/>
                <a:ea typeface="Times New Roman" panose="02020603050405020304" pitchFamily="18" charset="0"/>
                <a:cs typeface="Times New Roman" panose="02020603050405020304" pitchFamily="18" charset="0"/>
              </a:rPr>
              <a:t>I</a:t>
            </a:r>
            <a:r>
              <a:rPr lang="es-ES" sz="160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taly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tooltip="EuroScience Open Forum 2022"/>
            </a:endParaRP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601"/>
              </a:spcAft>
              <a:buClr>
                <a:srgbClr val="000000"/>
              </a:buClr>
            </a:pPr>
            <a:endParaRPr lang="en-US" sz="1600" dirty="0"/>
          </a:p>
          <a:p>
            <a:pPr algn="just">
              <a:lnSpc>
                <a:spcPct val="100000"/>
              </a:lnSpc>
              <a:spcAft>
                <a:spcPts val="601"/>
              </a:spcAft>
              <a:buClr>
                <a:srgbClr val="000000"/>
              </a:buClr>
            </a:pPr>
            <a:endParaRPr lang="en-US" sz="1600" dirty="0"/>
          </a:p>
        </p:txBody>
      </p:sp>
      <p:pic>
        <p:nvPicPr>
          <p:cNvPr id="11" name="Image 10">
            <a:hlinkClick r:id="rId3" tooltip="&quot;LEAPS meets Quantum Technology – Conference&quot;"/>
            <a:extLst>
              <a:ext uri="{FF2B5EF4-FFF2-40B4-BE49-F238E27FC236}">
                <a16:creationId xmlns:a16="http://schemas.microsoft.com/office/drawing/2014/main" id="{50E1FC78-E4AF-4257-97F9-1938E7123BF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77199" y="4463804"/>
            <a:ext cx="3733800" cy="1306830"/>
          </a:xfrm>
          <a:prstGeom prst="rect">
            <a:avLst/>
          </a:prstGeom>
          <a:noFill/>
          <a:ln>
            <a:noFill/>
          </a:ln>
        </p:spPr>
      </p:pic>
      <p:pic>
        <p:nvPicPr>
          <p:cNvPr id="12" name="Image 11">
            <a:extLst>
              <a:ext uri="{FF2B5EF4-FFF2-40B4-BE49-F238E27FC236}">
                <a16:creationId xmlns:a16="http://schemas.microsoft.com/office/drawing/2014/main" id="{B3988671-0A42-4740-A43D-7079D91F4416}"/>
              </a:ext>
            </a:extLst>
          </p:cNvPr>
          <p:cNvPicPr>
            <a:picLocks noChangeAspect="1"/>
          </p:cNvPicPr>
          <p:nvPr/>
        </p:nvPicPr>
        <p:blipFill>
          <a:blip r:embed="rId6"/>
          <a:stretch>
            <a:fillRect/>
          </a:stretch>
        </p:blipFill>
        <p:spPr>
          <a:xfrm>
            <a:off x="6589818" y="834580"/>
            <a:ext cx="5402653" cy="3319528"/>
          </a:xfrm>
          <a:prstGeom prst="rect">
            <a:avLst/>
          </a:prstGeom>
        </p:spPr>
      </p:pic>
      <p:pic>
        <p:nvPicPr>
          <p:cNvPr id="14" name="Image 13">
            <a:extLst>
              <a:ext uri="{FF2B5EF4-FFF2-40B4-BE49-F238E27FC236}">
                <a16:creationId xmlns:a16="http://schemas.microsoft.com/office/drawing/2014/main" id="{AE5C9619-A448-4BBC-AB42-AE0635DAF7DD}"/>
              </a:ext>
            </a:extLst>
          </p:cNvPr>
          <p:cNvPicPr>
            <a:picLocks noChangeAspect="1"/>
          </p:cNvPicPr>
          <p:nvPr/>
        </p:nvPicPr>
        <p:blipFill>
          <a:blip r:embed="rId7"/>
          <a:stretch>
            <a:fillRect/>
          </a:stretch>
        </p:blipFill>
        <p:spPr>
          <a:xfrm>
            <a:off x="1104739" y="3360765"/>
            <a:ext cx="5586963" cy="3251309"/>
          </a:xfrm>
          <a:prstGeom prst="rect">
            <a:avLst/>
          </a:prstGeom>
        </p:spPr>
      </p:pic>
    </p:spTree>
    <p:extLst>
      <p:ext uri="{BB962C8B-B14F-4D97-AF65-F5344CB8AC3E}">
        <p14:creationId xmlns:p14="http://schemas.microsoft.com/office/powerpoint/2010/main" val="49800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p:txBody>
          <a:bodyPr/>
          <a:lstStyle/>
          <a:p>
            <a:fld id="{B6F15528-21DE-4FAA-801E-634DDDAF4B2B}" type="slidenum">
              <a:rPr lang="fr-FR" smtClean="0"/>
              <a:t>13</a:t>
            </a:fld>
            <a:endParaRPr lang="fr-FR" dirty="0"/>
          </a:p>
        </p:txBody>
      </p:sp>
      <p:sp>
        <p:nvSpPr>
          <p:cNvPr id="5" name="Textfeld 6">
            <a:extLst>
              <a:ext uri="{FF2B5EF4-FFF2-40B4-BE49-F238E27FC236}">
                <a16:creationId xmlns:a16="http://schemas.microsoft.com/office/drawing/2014/main" id="{1E7819D8-5DBE-489F-87D5-84A0388EB48C}"/>
              </a:ext>
            </a:extLst>
          </p:cNvPr>
          <p:cNvSpPr txBox="1"/>
          <p:nvPr/>
        </p:nvSpPr>
        <p:spPr>
          <a:xfrm>
            <a:off x="1375032" y="245926"/>
            <a:ext cx="10435967" cy="523220"/>
          </a:xfrm>
          <a:prstGeom prst="rect">
            <a:avLst/>
          </a:prstGeom>
          <a:noFill/>
        </p:spPr>
        <p:txBody>
          <a:bodyPr wrap="square" rtlCol="0">
            <a:spAutoFit/>
          </a:bodyPr>
          <a:lstStyle/>
          <a:p>
            <a:r>
              <a:rPr lang="en-US" sz="2800" b="1" spc="-1" dirty="0">
                <a:solidFill>
                  <a:schemeClr val="tx2"/>
                </a:solidFill>
                <a:latin typeface="Calibri"/>
                <a:ea typeface="DejaVu Sans"/>
              </a:rPr>
              <a:t>Some of the LEAPS international networking opportunities in 2022</a:t>
            </a:r>
            <a:endParaRPr lang="de-DE" sz="2800" b="1" dirty="0">
              <a:solidFill>
                <a:schemeClr val="tx2"/>
              </a:solidFill>
            </a:endParaRPr>
          </a:p>
        </p:txBody>
      </p:sp>
      <p:sp>
        <p:nvSpPr>
          <p:cNvPr id="6" name="Inhaltsplatzhalter 2">
            <a:extLst>
              <a:ext uri="{FF2B5EF4-FFF2-40B4-BE49-F238E27FC236}">
                <a16:creationId xmlns:a16="http://schemas.microsoft.com/office/drawing/2014/main" id="{E45EC855-73C6-48D6-A4B5-EA1B30463BD9}"/>
              </a:ext>
            </a:extLst>
          </p:cNvPr>
          <p:cNvSpPr txBox="1">
            <a:spLocks/>
          </p:cNvSpPr>
          <p:nvPr/>
        </p:nvSpPr>
        <p:spPr>
          <a:xfrm>
            <a:off x="1375032" y="981443"/>
            <a:ext cx="10045217" cy="523716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7000"/>
              </a:lnSpc>
              <a:spcAft>
                <a:spcPts val="800"/>
              </a:spcAft>
            </a:pPr>
            <a:r>
              <a:rPr lang="en-US" sz="1600" b="1" u="sng" dirty="0">
                <a:solidFill>
                  <a:srgbClr val="0000FF"/>
                </a:solidFill>
                <a:latin typeface="Source Sans Pro" panose="020B0503030403020204" pitchFamily="34" charset="0"/>
                <a:cs typeface="Times New Roman" panose="02020603050405020304" pitchFamily="18" charset="0"/>
              </a:rPr>
              <a:t>Conference on Industrial Technologies IndTech2022 </a:t>
            </a:r>
          </a:p>
          <a:p>
            <a:pPr algn="just">
              <a:spcAft>
                <a:spcPts val="601"/>
              </a:spcAft>
              <a:buClr>
                <a:srgbClr val="000000"/>
              </a:buClr>
            </a:pPr>
            <a:r>
              <a:rPr lang="en-GB"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June 27 – June 29, 2022</a:t>
            </a:r>
          </a:p>
          <a:p>
            <a:pPr algn="just">
              <a:spcAft>
                <a:spcPts val="601"/>
              </a:spcAft>
              <a:buClr>
                <a:srgbClr val="000000"/>
              </a:buClr>
            </a:pPr>
            <a:r>
              <a:rPr lang="en-GB" sz="1600" dirty="0">
                <a:solidFill>
                  <a:srgbClr val="333333"/>
                </a:solidFill>
                <a:latin typeface="Source Sans Pro" panose="020B0503030403020204" pitchFamily="34" charset="0"/>
                <a:ea typeface="Times New Roman" panose="02020603050405020304" pitchFamily="18" charset="0"/>
                <a:cs typeface="Times New Roman" panose="02020603050405020304" pitchFamily="18" charset="0"/>
              </a:rPr>
              <a:t>Grenoble, France</a:t>
            </a:r>
          </a:p>
          <a:p>
            <a:pPr algn="just">
              <a:spcAft>
                <a:spcPts val="601"/>
              </a:spcAft>
              <a:buClr>
                <a:srgbClr val="000000"/>
              </a:buClr>
            </a:pPr>
            <a:endPar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tooltip="EuroScience Open Forum 2022"/>
            </a:endParaRPr>
          </a:p>
          <a:p>
            <a:pPr>
              <a:lnSpc>
                <a:spcPct val="107000"/>
              </a:lnSpc>
              <a:spcAft>
                <a:spcPts val="800"/>
              </a:spcAft>
            </a:pPr>
            <a:r>
              <a:rPr lang="en-GB" sz="1600" b="1" u="sng" dirty="0" err="1">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tooltip="EuroScience Open Forum 2022"/>
              </a:rPr>
              <a:t>EuroScience</a:t>
            </a:r>
            <a:r>
              <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tooltip="EuroScience Open Forum 2022"/>
              </a:rPr>
              <a:t> Open Forum 2022</a:t>
            </a:r>
            <a:endPar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algn="just">
              <a:spcAft>
                <a:spcPts val="601"/>
              </a:spcAft>
              <a:buClr>
                <a:srgbClr val="000000"/>
              </a:buClr>
            </a:pPr>
            <a:r>
              <a:rPr lang="en-GB"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July 13 - July 15</a:t>
            </a:r>
            <a:r>
              <a:rPr lang="fr-FR" sz="160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2022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Leiden, The Netherlands</a:t>
            </a:r>
          </a:p>
          <a:p>
            <a:pPr>
              <a:lnSpc>
                <a:spcPct val="107000"/>
              </a:lnSpc>
              <a:spcAft>
                <a:spcPts val="800"/>
              </a:spcAft>
            </a:pPr>
            <a:endParaRPr lang="en-GB" sz="1600" dirty="0">
              <a:solidFill>
                <a:srgbClr val="333333"/>
              </a:solidFill>
              <a:latin typeface="Source Sans Pro" panose="020B05030304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tooltip="Big Science Business Forum 2022"/>
              </a:rPr>
              <a:t>Big Science Business Forum 2022</a:t>
            </a:r>
            <a:endPar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October 4 - October 7, 2022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Granada, Spain</a:t>
            </a:r>
          </a:p>
          <a:p>
            <a:pPr>
              <a:lnSpc>
                <a:spcPct val="107000"/>
              </a:lnSpc>
              <a:spcAft>
                <a:spcPts val="800"/>
              </a:spcAft>
            </a:pPr>
            <a:endParaRPr lang="en-GB" sz="1600" dirty="0">
              <a:solidFill>
                <a:srgbClr val="333333"/>
              </a:solidFill>
              <a:latin typeface="Source Sans Pro" panose="020B05030304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u="sng"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hlinkClick r:id="rId5" tooltip="International Conference on research Infrastructures – ICRI 2022"/>
              </a:rPr>
              <a:t>International Conference on research Infrastructures – ICRI 2022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October 19 - October 21, 2022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Brno, </a:t>
            </a:r>
            <a:r>
              <a:rPr lang="fr-FR" sz="1600" b="0" i="0" dirty="0" err="1">
                <a:solidFill>
                  <a:srgbClr val="141827"/>
                </a:solidFill>
                <a:effectLst/>
                <a:latin typeface="Source Sans Pro" panose="020B0503030403020204" pitchFamily="34" charset="0"/>
              </a:rPr>
              <a:t>Czech</a:t>
            </a:r>
            <a:r>
              <a:rPr lang="fr-FR" sz="1600" b="0" i="0" dirty="0">
                <a:solidFill>
                  <a:srgbClr val="141827"/>
                </a:solidFill>
                <a:effectLst/>
                <a:latin typeface="Source Sans Pro" panose="020B0503030403020204" pitchFamily="34" charset="0"/>
              </a:rPr>
              <a:t> </a:t>
            </a:r>
            <a:r>
              <a:rPr lang="fr-FR" sz="1600" b="0" i="0" dirty="0" err="1">
                <a:solidFill>
                  <a:srgbClr val="141827"/>
                </a:solidFill>
                <a:effectLst/>
                <a:latin typeface="Source Sans Pro" panose="020B0503030403020204" pitchFamily="34" charset="0"/>
              </a:rPr>
              <a:t>Republic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601"/>
              </a:spcAft>
              <a:buClr>
                <a:srgbClr val="000000"/>
              </a:buClr>
            </a:pPr>
            <a:endParaRPr lang="en-US" sz="1600" dirty="0"/>
          </a:p>
          <a:p>
            <a:pPr algn="just">
              <a:lnSpc>
                <a:spcPct val="100000"/>
              </a:lnSpc>
              <a:spcAft>
                <a:spcPts val="601"/>
              </a:spcAft>
              <a:buClr>
                <a:srgbClr val="000000"/>
              </a:buClr>
            </a:pPr>
            <a:endParaRPr lang="en-US" sz="1600" dirty="0"/>
          </a:p>
        </p:txBody>
      </p:sp>
      <p:pic>
        <p:nvPicPr>
          <p:cNvPr id="8" name="Image 7">
            <a:extLst>
              <a:ext uri="{FF2B5EF4-FFF2-40B4-BE49-F238E27FC236}">
                <a16:creationId xmlns:a16="http://schemas.microsoft.com/office/drawing/2014/main" id="{07B57146-D5AD-4647-8B2F-A072B1FFBAD0}"/>
              </a:ext>
            </a:extLst>
          </p:cNvPr>
          <p:cNvPicPr/>
          <p:nvPr/>
        </p:nvPicPr>
        <p:blipFill>
          <a:blip r:embed="rId6"/>
          <a:stretch>
            <a:fillRect/>
          </a:stretch>
        </p:blipFill>
        <p:spPr>
          <a:xfrm>
            <a:off x="6260208" y="1055794"/>
            <a:ext cx="4556760" cy="1306830"/>
          </a:xfrm>
          <a:prstGeom prst="rect">
            <a:avLst/>
          </a:prstGeom>
        </p:spPr>
      </p:pic>
      <p:pic>
        <p:nvPicPr>
          <p:cNvPr id="9" name="Image 8">
            <a:extLst>
              <a:ext uri="{FF2B5EF4-FFF2-40B4-BE49-F238E27FC236}">
                <a16:creationId xmlns:a16="http://schemas.microsoft.com/office/drawing/2014/main" id="{D1967BD6-90C9-494C-B4E5-207116067207}"/>
              </a:ext>
            </a:extLst>
          </p:cNvPr>
          <p:cNvPicPr/>
          <p:nvPr/>
        </p:nvPicPr>
        <p:blipFill>
          <a:blip r:embed="rId7"/>
          <a:stretch>
            <a:fillRect/>
          </a:stretch>
        </p:blipFill>
        <p:spPr>
          <a:xfrm>
            <a:off x="5056248" y="3750579"/>
            <a:ext cx="3185160" cy="1131252"/>
          </a:xfrm>
          <a:prstGeom prst="rect">
            <a:avLst/>
          </a:prstGeom>
        </p:spPr>
      </p:pic>
      <p:pic>
        <p:nvPicPr>
          <p:cNvPr id="10" name="Image 9">
            <a:hlinkClick r:id="rId3" tooltip="&quot;EuroScience Open Forum 2022&quot;"/>
            <a:extLst>
              <a:ext uri="{FF2B5EF4-FFF2-40B4-BE49-F238E27FC236}">
                <a16:creationId xmlns:a16="http://schemas.microsoft.com/office/drawing/2014/main" id="{37C2674C-580B-4CB2-AF6D-F991A6E7FEC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6248" y="2454781"/>
            <a:ext cx="5760720" cy="1103630"/>
          </a:xfrm>
          <a:prstGeom prst="rect">
            <a:avLst/>
          </a:prstGeom>
          <a:noFill/>
          <a:ln>
            <a:noFill/>
          </a:ln>
        </p:spPr>
      </p:pic>
      <p:pic>
        <p:nvPicPr>
          <p:cNvPr id="4" name="Image 3">
            <a:extLst>
              <a:ext uri="{FF2B5EF4-FFF2-40B4-BE49-F238E27FC236}">
                <a16:creationId xmlns:a16="http://schemas.microsoft.com/office/drawing/2014/main" id="{AA7A491A-8158-4CB4-9763-50AC1113DE41}"/>
              </a:ext>
            </a:extLst>
          </p:cNvPr>
          <p:cNvPicPr>
            <a:picLocks noChangeAspect="1"/>
          </p:cNvPicPr>
          <p:nvPr/>
        </p:nvPicPr>
        <p:blipFill>
          <a:blip r:embed="rId9"/>
          <a:stretch>
            <a:fillRect/>
          </a:stretch>
        </p:blipFill>
        <p:spPr>
          <a:xfrm>
            <a:off x="8382000" y="5185038"/>
            <a:ext cx="3235824" cy="1479001"/>
          </a:xfrm>
          <a:prstGeom prst="rect">
            <a:avLst/>
          </a:prstGeom>
        </p:spPr>
      </p:pic>
    </p:spTree>
    <p:extLst>
      <p:ext uri="{BB962C8B-B14F-4D97-AF65-F5344CB8AC3E}">
        <p14:creationId xmlns:p14="http://schemas.microsoft.com/office/powerpoint/2010/main" val="218084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64F9C5-67A2-4884-B167-6CA1ACCC4142}"/>
              </a:ext>
            </a:extLst>
          </p:cNvPr>
          <p:cNvSpPr>
            <a:spLocks noGrp="1"/>
          </p:cNvSpPr>
          <p:nvPr>
            <p:ph type="sldNum" sz="quarter" idx="7"/>
          </p:nvPr>
        </p:nvSpPr>
        <p:spPr/>
        <p:txBody>
          <a:bodyPr/>
          <a:lstStyle/>
          <a:p>
            <a:fld id="{B6F15528-21DE-4FAA-801E-634DDDAF4B2B}" type="slidenum">
              <a:rPr lang="fr-FR" smtClean="0"/>
              <a:t>14</a:t>
            </a:fld>
            <a:endParaRPr lang="fr-FR" dirty="0"/>
          </a:p>
        </p:txBody>
      </p:sp>
      <p:pic>
        <p:nvPicPr>
          <p:cNvPr id="3" name="Image 2">
            <a:hlinkClick r:id="rId2" tooltip="&quot;5th LEAPS Plenary Meeting&quot;"/>
            <a:extLst>
              <a:ext uri="{FF2B5EF4-FFF2-40B4-BE49-F238E27FC236}">
                <a16:creationId xmlns:a16="http://schemas.microsoft.com/office/drawing/2014/main" id="{9E66C332-6901-452A-B468-9DDE4BF14C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57200"/>
            <a:ext cx="7086600" cy="4038600"/>
          </a:xfrm>
          <a:prstGeom prst="rect">
            <a:avLst/>
          </a:prstGeom>
          <a:noFill/>
          <a:ln>
            <a:noFill/>
          </a:ln>
        </p:spPr>
      </p:pic>
      <p:sp>
        <p:nvSpPr>
          <p:cNvPr id="5" name="ZoneTexte 4">
            <a:extLst>
              <a:ext uri="{FF2B5EF4-FFF2-40B4-BE49-F238E27FC236}">
                <a16:creationId xmlns:a16="http://schemas.microsoft.com/office/drawing/2014/main" id="{A78404ED-60EB-482F-BA3A-889DFD32EA6F}"/>
              </a:ext>
            </a:extLst>
          </p:cNvPr>
          <p:cNvSpPr txBox="1"/>
          <p:nvPr/>
        </p:nvSpPr>
        <p:spPr>
          <a:xfrm>
            <a:off x="1524000" y="4800600"/>
            <a:ext cx="6119948" cy="1444242"/>
          </a:xfrm>
          <a:prstGeom prst="rect">
            <a:avLst/>
          </a:prstGeom>
          <a:noFill/>
        </p:spPr>
        <p:txBody>
          <a:bodyPr wrap="square">
            <a:spAutoFit/>
          </a:bodyPr>
          <a:lstStyle/>
          <a:p>
            <a:pPr>
              <a:lnSpc>
                <a:spcPct val="107000"/>
              </a:lnSpc>
              <a:spcAft>
                <a:spcPts val="800"/>
              </a:spcAft>
            </a:pPr>
            <a:r>
              <a:rPr lang="en-GB" sz="1800" b="1" dirty="0">
                <a:solidFill>
                  <a:srgbClr val="0000FF"/>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tooltip="5th LEAPS Plenary Meeting"/>
              </a:rPr>
              <a:t>5th LEAPS Plenary Meeting</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Paul Scherrer </a:t>
            </a:r>
            <a:r>
              <a:rPr lang="en-GB" sz="180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Institut</a:t>
            </a:r>
            <a:r>
              <a:rPr lang="en-GB" sz="18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GB" sz="180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Villigen</a:t>
            </a:r>
            <a:r>
              <a:rPr lang="en-GB" sz="18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AG</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Save the Date for the 2022 LEAPS Plenary Meeting to be held at the Paul Scherrer </a:t>
            </a:r>
            <a:r>
              <a:rPr lang="en-GB" sz="1800" dirty="0" err="1">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Institut</a:t>
            </a:r>
            <a:r>
              <a:rPr lang="en-GB" sz="180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 in Switzerland</a:t>
            </a:r>
            <a:endParaRPr lang="fr-FR" dirty="0"/>
          </a:p>
        </p:txBody>
      </p:sp>
    </p:spTree>
    <p:extLst>
      <p:ext uri="{BB962C8B-B14F-4D97-AF65-F5344CB8AC3E}">
        <p14:creationId xmlns:p14="http://schemas.microsoft.com/office/powerpoint/2010/main" val="41182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6506718" y="2747264"/>
            <a:ext cx="67881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Tha</a:t>
            </a:r>
            <a:r>
              <a:rPr sz="1800" dirty="0">
                <a:solidFill>
                  <a:srgbClr val="FFFFFF"/>
                </a:solidFill>
                <a:latin typeface="Calibri"/>
                <a:cs typeface="Calibri"/>
              </a:rPr>
              <a:t>n</a:t>
            </a:r>
            <a:r>
              <a:rPr sz="1800" spc="-15" dirty="0">
                <a:solidFill>
                  <a:srgbClr val="FFFFFF"/>
                </a:solidFill>
                <a:latin typeface="Calibri"/>
                <a:cs typeface="Calibri"/>
              </a:rPr>
              <a:t>k</a:t>
            </a:r>
            <a:r>
              <a:rPr sz="1800" dirty="0">
                <a:solidFill>
                  <a:srgbClr val="FFFFFF"/>
                </a:solidFill>
                <a:latin typeface="Calibri"/>
                <a:cs typeface="Calibri"/>
              </a:rPr>
              <a:t>s</a:t>
            </a:r>
            <a:endParaRPr sz="1800">
              <a:latin typeface="Calibri"/>
              <a:cs typeface="Calibri"/>
            </a:endParaRPr>
          </a:p>
        </p:txBody>
      </p:sp>
      <p:sp>
        <p:nvSpPr>
          <p:cNvPr id="4" name="object 4"/>
          <p:cNvSpPr txBox="1"/>
          <p:nvPr/>
        </p:nvSpPr>
        <p:spPr>
          <a:xfrm>
            <a:off x="9151111" y="1630121"/>
            <a:ext cx="332105" cy="300355"/>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Calibri"/>
                <a:cs typeface="Calibri"/>
              </a:rPr>
              <a:t>T</a:t>
            </a:r>
            <a:r>
              <a:rPr sz="1800" dirty="0">
                <a:solidFill>
                  <a:srgbClr val="FFFFFF"/>
                </a:solidFill>
                <a:latin typeface="Calibri"/>
                <a:cs typeface="Calibri"/>
              </a:rPr>
              <a:t>ak</a:t>
            </a:r>
            <a:endParaRPr sz="1800">
              <a:latin typeface="Calibri"/>
              <a:cs typeface="Calibri"/>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7850505">
              <a:lnSpc>
                <a:spcPct val="100000"/>
              </a:lnSpc>
              <a:spcBef>
                <a:spcPts val="100"/>
              </a:spcBef>
            </a:pPr>
            <a:r>
              <a:rPr spc="-150" dirty="0"/>
              <a:t>T</a:t>
            </a:r>
            <a:r>
              <a:rPr dirty="0"/>
              <a:t>a</a:t>
            </a:r>
            <a:r>
              <a:rPr spc="-10" dirty="0"/>
              <a:t>c</a:t>
            </a:r>
            <a:r>
              <a:rPr dirty="0"/>
              <a:t>k</a:t>
            </a:r>
          </a:p>
        </p:txBody>
      </p:sp>
      <p:sp>
        <p:nvSpPr>
          <p:cNvPr id="6" name="object 6"/>
          <p:cNvSpPr txBox="1"/>
          <p:nvPr/>
        </p:nvSpPr>
        <p:spPr>
          <a:xfrm>
            <a:off x="7270750" y="3363848"/>
            <a:ext cx="79375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a:t>
            </a:r>
            <a:r>
              <a:rPr sz="1800" spc="5" dirty="0">
                <a:solidFill>
                  <a:srgbClr val="FFFFFF"/>
                </a:solidFill>
                <a:latin typeface="Calibri"/>
                <a:cs typeface="Calibri"/>
              </a:rPr>
              <a:t>e</a:t>
            </a:r>
            <a:r>
              <a:rPr sz="1800" spc="-5" dirty="0">
                <a:solidFill>
                  <a:srgbClr val="FFFFFF"/>
                </a:solidFill>
                <a:latin typeface="Calibri"/>
                <a:cs typeface="Calibri"/>
              </a:rPr>
              <a:t>da</a:t>
            </a:r>
            <a:r>
              <a:rPr sz="1800" dirty="0">
                <a:solidFill>
                  <a:srgbClr val="FFFFFF"/>
                </a:solidFill>
                <a:latin typeface="Calibri"/>
                <a:cs typeface="Calibri"/>
              </a:rPr>
              <a:t>n</a:t>
            </a:r>
            <a:r>
              <a:rPr sz="1800" spc="-15" dirty="0">
                <a:solidFill>
                  <a:srgbClr val="FFFFFF"/>
                </a:solidFill>
                <a:latin typeface="Calibri"/>
                <a:cs typeface="Calibri"/>
              </a:rPr>
              <a:t>k</a:t>
            </a:r>
            <a:r>
              <a:rPr sz="1800" dirty="0">
                <a:solidFill>
                  <a:srgbClr val="FFFFFF"/>
                </a:solidFill>
                <a:latin typeface="Calibri"/>
                <a:cs typeface="Calibri"/>
              </a:rPr>
              <a:t>t</a:t>
            </a:r>
            <a:endParaRPr sz="1800">
              <a:latin typeface="Calibri"/>
              <a:cs typeface="Calibri"/>
            </a:endParaRPr>
          </a:p>
        </p:txBody>
      </p:sp>
      <p:sp>
        <p:nvSpPr>
          <p:cNvPr id="7" name="object 7"/>
          <p:cNvSpPr txBox="1"/>
          <p:nvPr/>
        </p:nvSpPr>
        <p:spPr>
          <a:xfrm>
            <a:off x="8686038" y="3531870"/>
            <a:ext cx="605790"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Danke</a:t>
            </a:r>
            <a:endParaRPr sz="1800">
              <a:latin typeface="Calibri"/>
              <a:cs typeface="Calibri"/>
            </a:endParaRPr>
          </a:p>
        </p:txBody>
      </p:sp>
      <p:sp>
        <p:nvSpPr>
          <p:cNvPr id="8" name="object 8"/>
          <p:cNvSpPr txBox="1"/>
          <p:nvPr/>
        </p:nvSpPr>
        <p:spPr>
          <a:xfrm>
            <a:off x="10392282" y="3237991"/>
            <a:ext cx="81089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Dziękuję</a:t>
            </a:r>
            <a:endParaRPr sz="1800">
              <a:latin typeface="Calibri"/>
              <a:cs typeface="Calibri"/>
            </a:endParaRPr>
          </a:p>
        </p:txBody>
      </p:sp>
      <p:sp>
        <p:nvSpPr>
          <p:cNvPr id="9" name="object 9"/>
          <p:cNvSpPr txBox="1"/>
          <p:nvPr/>
        </p:nvSpPr>
        <p:spPr>
          <a:xfrm>
            <a:off x="9060560" y="4660772"/>
            <a:ext cx="6102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G</a:t>
            </a:r>
            <a:r>
              <a:rPr sz="1800" spc="-40" dirty="0">
                <a:solidFill>
                  <a:srgbClr val="FFFFFF"/>
                </a:solidFill>
                <a:latin typeface="Calibri"/>
                <a:cs typeface="Calibri"/>
              </a:rPr>
              <a:t>r</a:t>
            </a:r>
            <a:r>
              <a:rPr sz="1800" dirty="0">
                <a:solidFill>
                  <a:srgbClr val="FFFFFF"/>
                </a:solidFill>
                <a:latin typeface="Calibri"/>
                <a:cs typeface="Calibri"/>
              </a:rPr>
              <a:t>az</a:t>
            </a:r>
            <a:r>
              <a:rPr sz="1800" spc="-10" dirty="0">
                <a:solidFill>
                  <a:srgbClr val="FFFFFF"/>
                </a:solidFill>
                <a:latin typeface="Calibri"/>
                <a:cs typeface="Calibri"/>
              </a:rPr>
              <a:t>i</a:t>
            </a:r>
            <a:r>
              <a:rPr sz="1800" dirty="0">
                <a:solidFill>
                  <a:srgbClr val="FFFFFF"/>
                </a:solidFill>
                <a:latin typeface="Calibri"/>
                <a:cs typeface="Calibri"/>
              </a:rPr>
              <a:t>e</a:t>
            </a:r>
            <a:endParaRPr sz="1800">
              <a:latin typeface="Calibri"/>
              <a:cs typeface="Calibri"/>
            </a:endParaRPr>
          </a:p>
        </p:txBody>
      </p:sp>
      <p:sp>
        <p:nvSpPr>
          <p:cNvPr id="10" name="object 10"/>
          <p:cNvSpPr txBox="1"/>
          <p:nvPr/>
        </p:nvSpPr>
        <p:spPr>
          <a:xfrm>
            <a:off x="7242429" y="4165219"/>
            <a:ext cx="5594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Me</a:t>
            </a:r>
            <a:r>
              <a:rPr sz="1800" spc="-30" dirty="0">
                <a:solidFill>
                  <a:srgbClr val="FFFFFF"/>
                </a:solidFill>
                <a:latin typeface="Calibri"/>
                <a:cs typeface="Calibri"/>
              </a:rPr>
              <a:t>r</a:t>
            </a:r>
            <a:r>
              <a:rPr sz="1800" spc="-10" dirty="0">
                <a:solidFill>
                  <a:srgbClr val="FFFFFF"/>
                </a:solidFill>
                <a:latin typeface="Calibri"/>
                <a:cs typeface="Calibri"/>
              </a:rPr>
              <a:t>c</a:t>
            </a:r>
            <a:r>
              <a:rPr sz="1800" dirty="0">
                <a:solidFill>
                  <a:srgbClr val="FFFFFF"/>
                </a:solidFill>
                <a:latin typeface="Calibri"/>
                <a:cs typeface="Calibri"/>
              </a:rPr>
              <a:t>i</a:t>
            </a:r>
            <a:endParaRPr sz="1800">
              <a:latin typeface="Calibri"/>
              <a:cs typeface="Calibri"/>
            </a:endParaRPr>
          </a:p>
        </p:txBody>
      </p:sp>
      <p:sp>
        <p:nvSpPr>
          <p:cNvPr id="11" name="object 11"/>
          <p:cNvSpPr txBox="1"/>
          <p:nvPr/>
        </p:nvSpPr>
        <p:spPr>
          <a:xfrm>
            <a:off x="7170801" y="5213984"/>
            <a:ext cx="7016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G</a:t>
            </a:r>
            <a:r>
              <a:rPr sz="1800" spc="-40" dirty="0">
                <a:solidFill>
                  <a:srgbClr val="FFFFFF"/>
                </a:solidFill>
                <a:latin typeface="Calibri"/>
                <a:cs typeface="Calibri"/>
              </a:rPr>
              <a:t>r</a:t>
            </a:r>
            <a:r>
              <a:rPr sz="1800" dirty="0">
                <a:solidFill>
                  <a:srgbClr val="FFFFFF"/>
                </a:solidFill>
                <a:latin typeface="Calibri"/>
                <a:cs typeface="Calibri"/>
              </a:rPr>
              <a:t>ac</a:t>
            </a:r>
            <a:r>
              <a:rPr sz="1800" spc="-10" dirty="0">
                <a:solidFill>
                  <a:srgbClr val="FFFFFF"/>
                </a:solidFill>
                <a:latin typeface="Calibri"/>
                <a:cs typeface="Calibri"/>
              </a:rPr>
              <a:t>i</a:t>
            </a:r>
            <a:r>
              <a:rPr sz="1800" dirty="0">
                <a:solidFill>
                  <a:srgbClr val="FFFFFF"/>
                </a:solidFill>
                <a:latin typeface="Calibri"/>
                <a:cs typeface="Calibri"/>
              </a:rPr>
              <a:t>as</a:t>
            </a:r>
            <a:endParaRPr sz="1800">
              <a:latin typeface="Calibri"/>
              <a:cs typeface="Calibri"/>
            </a:endParaRPr>
          </a:p>
        </p:txBody>
      </p:sp>
      <p:sp>
        <p:nvSpPr>
          <p:cNvPr id="12" name="object 12"/>
          <p:cNvSpPr/>
          <p:nvPr/>
        </p:nvSpPr>
        <p:spPr>
          <a:xfrm>
            <a:off x="435863" y="528827"/>
            <a:ext cx="5053584" cy="1412748"/>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8817609" y="6375603"/>
            <a:ext cx="25717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17</a:t>
            </a:r>
            <a:endParaRPr sz="1800">
              <a:latin typeface="Calibri"/>
              <a:cs typeface="Calibri"/>
            </a:endParaRPr>
          </a:p>
        </p:txBody>
      </p:sp>
      <p:sp>
        <p:nvSpPr>
          <p:cNvPr id="14" name="object 14"/>
          <p:cNvSpPr txBox="1"/>
          <p:nvPr/>
        </p:nvSpPr>
        <p:spPr>
          <a:xfrm>
            <a:off x="11506200" y="5498464"/>
            <a:ext cx="370205" cy="391160"/>
          </a:xfrm>
          <a:prstGeom prst="rect">
            <a:avLst/>
          </a:prstGeom>
        </p:spPr>
        <p:txBody>
          <a:bodyPr vert="horz" wrap="square" lIns="0" tIns="12700" rIns="0" bIns="0" rtlCol="0">
            <a:spAutoFit/>
          </a:bodyPr>
          <a:lstStyle/>
          <a:p>
            <a:pPr marL="12700">
              <a:lnSpc>
                <a:spcPct val="100000"/>
              </a:lnSpc>
              <a:spcBef>
                <a:spcPts val="100"/>
              </a:spcBef>
            </a:pPr>
            <a:r>
              <a:rPr sz="2400" spc="-355" dirty="0">
                <a:solidFill>
                  <a:srgbClr val="FFFFFF"/>
                </a:solidFill>
                <a:latin typeface="Arial"/>
                <a:cs typeface="Arial"/>
              </a:rPr>
              <a:t>كش</a:t>
            </a:r>
            <a:endParaRPr sz="2400" dirty="0">
              <a:latin typeface="Arial"/>
              <a:cs typeface="Arial"/>
            </a:endParaRPr>
          </a:p>
        </p:txBody>
      </p:sp>
      <p:sp>
        <p:nvSpPr>
          <p:cNvPr id="15" name="object 15"/>
          <p:cNvSpPr txBox="1"/>
          <p:nvPr/>
        </p:nvSpPr>
        <p:spPr>
          <a:xfrm>
            <a:off x="983946" y="2153106"/>
            <a:ext cx="4341571" cy="3975191"/>
          </a:xfrm>
          <a:prstGeom prst="rect">
            <a:avLst/>
          </a:prstGeom>
        </p:spPr>
        <p:txBody>
          <a:bodyPr vert="horz" wrap="square" lIns="0" tIns="12700" rIns="0" bIns="0" rtlCol="0">
            <a:spAutoFit/>
          </a:bodyPr>
          <a:lstStyle/>
          <a:p>
            <a:pPr marL="12700" marR="5080" algn="ctr">
              <a:lnSpc>
                <a:spcPct val="114999"/>
              </a:lnSpc>
              <a:spcBef>
                <a:spcPts val="100"/>
              </a:spcBef>
            </a:pPr>
            <a:r>
              <a:rPr sz="2000" i="1" spc="15" dirty="0">
                <a:solidFill>
                  <a:srgbClr val="FFFFFF"/>
                </a:solidFill>
                <a:latin typeface="Calibri"/>
                <a:cs typeface="Calibri"/>
              </a:rPr>
              <a:t>“The </a:t>
            </a:r>
            <a:r>
              <a:rPr sz="2000" i="1" spc="-5" dirty="0">
                <a:solidFill>
                  <a:srgbClr val="FFFFFF"/>
                </a:solidFill>
                <a:latin typeface="Calibri"/>
                <a:cs typeface="Calibri"/>
              </a:rPr>
              <a:t>strength </a:t>
            </a:r>
            <a:r>
              <a:rPr sz="2000" i="1" dirty="0">
                <a:solidFill>
                  <a:srgbClr val="FFFFFF"/>
                </a:solidFill>
                <a:latin typeface="Calibri"/>
                <a:cs typeface="Calibri"/>
              </a:rPr>
              <a:t>of </a:t>
            </a:r>
            <a:r>
              <a:rPr sz="2000" i="1" spc="-10" dirty="0">
                <a:solidFill>
                  <a:srgbClr val="FFFFFF"/>
                </a:solidFill>
                <a:latin typeface="Calibri"/>
                <a:cs typeface="Calibri"/>
              </a:rPr>
              <a:t>LEAPS </a:t>
            </a:r>
            <a:r>
              <a:rPr sz="2000" i="1" spc="-5" dirty="0">
                <a:solidFill>
                  <a:srgbClr val="FFFFFF"/>
                </a:solidFill>
                <a:latin typeface="Calibri"/>
                <a:cs typeface="Calibri"/>
              </a:rPr>
              <a:t>lies </a:t>
            </a:r>
            <a:endParaRPr lang="de-DE" sz="2000" i="1" spc="-5" dirty="0">
              <a:solidFill>
                <a:srgbClr val="FFFFFF"/>
              </a:solidFill>
              <a:latin typeface="Calibri"/>
              <a:cs typeface="Calibri"/>
            </a:endParaRPr>
          </a:p>
          <a:p>
            <a:pPr marL="12700" marR="5080" algn="ctr">
              <a:lnSpc>
                <a:spcPct val="114999"/>
              </a:lnSpc>
              <a:spcBef>
                <a:spcPts val="100"/>
              </a:spcBef>
            </a:pPr>
            <a:r>
              <a:rPr sz="2000" i="1" spc="-5" dirty="0">
                <a:solidFill>
                  <a:srgbClr val="FFFFFF"/>
                </a:solidFill>
                <a:latin typeface="Calibri"/>
                <a:cs typeface="Calibri"/>
              </a:rPr>
              <a:t>in </a:t>
            </a:r>
            <a:r>
              <a:rPr sz="2000" i="1" dirty="0">
                <a:solidFill>
                  <a:srgbClr val="FFFFFF"/>
                </a:solidFill>
                <a:latin typeface="Calibri"/>
                <a:cs typeface="Calibri"/>
              </a:rPr>
              <a:t>its </a:t>
            </a:r>
            <a:r>
              <a:rPr sz="2000" i="1" spc="-15" dirty="0">
                <a:solidFill>
                  <a:srgbClr val="FFFFFF"/>
                </a:solidFill>
                <a:latin typeface="Calibri"/>
                <a:cs typeface="Calibri"/>
              </a:rPr>
              <a:t>staff  </a:t>
            </a:r>
            <a:r>
              <a:rPr sz="2000" i="1" spc="-5" dirty="0">
                <a:solidFill>
                  <a:srgbClr val="FFFFFF"/>
                </a:solidFill>
                <a:latin typeface="Calibri"/>
                <a:cs typeface="Calibri"/>
              </a:rPr>
              <a:t>and users, </a:t>
            </a:r>
            <a:endParaRPr lang="de-DE" sz="2000" i="1" spc="-5" dirty="0">
              <a:solidFill>
                <a:srgbClr val="FFFFFF"/>
              </a:solidFill>
              <a:latin typeface="Calibri"/>
              <a:cs typeface="Calibri"/>
            </a:endParaRPr>
          </a:p>
          <a:p>
            <a:pPr marL="12700" marR="5080" algn="ctr">
              <a:lnSpc>
                <a:spcPct val="114999"/>
              </a:lnSpc>
              <a:spcBef>
                <a:spcPts val="100"/>
              </a:spcBef>
            </a:pPr>
            <a:r>
              <a:rPr sz="2000" i="1" spc="-5" dirty="0">
                <a:solidFill>
                  <a:srgbClr val="FFFFFF"/>
                </a:solidFill>
                <a:latin typeface="Calibri"/>
                <a:cs typeface="Calibri"/>
              </a:rPr>
              <a:t>hailing from all </a:t>
            </a:r>
            <a:r>
              <a:rPr sz="2000" i="1" spc="-10" dirty="0">
                <a:solidFill>
                  <a:srgbClr val="FFFFFF"/>
                </a:solidFill>
                <a:latin typeface="Calibri"/>
                <a:cs typeface="Calibri"/>
              </a:rPr>
              <a:t>European  countries, </a:t>
            </a:r>
            <a:endParaRPr lang="de-DE" sz="2000" i="1" spc="-10" dirty="0">
              <a:solidFill>
                <a:srgbClr val="FFFFFF"/>
              </a:solidFill>
              <a:latin typeface="Calibri"/>
              <a:cs typeface="Calibri"/>
            </a:endParaRPr>
          </a:p>
          <a:p>
            <a:pPr marL="12700" marR="5080" algn="ctr">
              <a:lnSpc>
                <a:spcPct val="114999"/>
              </a:lnSpc>
              <a:spcBef>
                <a:spcPts val="100"/>
              </a:spcBef>
            </a:pPr>
            <a:r>
              <a:rPr sz="2000" i="1" spc="-5" dirty="0">
                <a:solidFill>
                  <a:srgbClr val="FFFFFF"/>
                </a:solidFill>
                <a:latin typeface="Calibri"/>
                <a:cs typeface="Calibri"/>
              </a:rPr>
              <a:t>beyond those </a:t>
            </a:r>
            <a:r>
              <a:rPr sz="2000" i="1" dirty="0">
                <a:solidFill>
                  <a:srgbClr val="FFFFFF"/>
                </a:solidFill>
                <a:latin typeface="Calibri"/>
                <a:cs typeface="Calibri"/>
              </a:rPr>
              <a:t>which </a:t>
            </a:r>
            <a:r>
              <a:rPr sz="2000" i="1" spc="-10" dirty="0">
                <a:solidFill>
                  <a:srgbClr val="FFFFFF"/>
                </a:solidFill>
                <a:latin typeface="Calibri"/>
                <a:cs typeface="Calibri"/>
              </a:rPr>
              <a:t>host  </a:t>
            </a:r>
            <a:r>
              <a:rPr sz="2000" i="1" dirty="0">
                <a:solidFill>
                  <a:srgbClr val="FFFFFF"/>
                </a:solidFill>
                <a:latin typeface="Calibri"/>
                <a:cs typeface="Calibri"/>
              </a:rPr>
              <a:t>the </a:t>
            </a:r>
            <a:r>
              <a:rPr sz="2000" i="1" spc="-5" dirty="0">
                <a:solidFill>
                  <a:srgbClr val="FFFFFF"/>
                </a:solidFill>
                <a:latin typeface="Calibri"/>
                <a:cs typeface="Calibri"/>
              </a:rPr>
              <a:t>facilities. </a:t>
            </a:r>
            <a:r>
              <a:rPr sz="2000" i="1" dirty="0">
                <a:solidFill>
                  <a:srgbClr val="FFFFFF"/>
                </a:solidFill>
                <a:latin typeface="Calibri"/>
                <a:cs typeface="Calibri"/>
              </a:rPr>
              <a:t>Member </a:t>
            </a:r>
            <a:r>
              <a:rPr sz="2000" i="1" spc="-15" dirty="0">
                <a:solidFill>
                  <a:srgbClr val="FFFFFF"/>
                </a:solidFill>
                <a:latin typeface="Calibri"/>
                <a:cs typeface="Calibri"/>
              </a:rPr>
              <a:t>States </a:t>
            </a:r>
            <a:r>
              <a:rPr sz="2000" i="1" spc="-5" dirty="0">
                <a:solidFill>
                  <a:srgbClr val="FFFFFF"/>
                </a:solidFill>
                <a:latin typeface="Calibri"/>
                <a:cs typeface="Calibri"/>
              </a:rPr>
              <a:t>and  </a:t>
            </a:r>
            <a:r>
              <a:rPr sz="2000" i="1" spc="-10" dirty="0">
                <a:solidFill>
                  <a:srgbClr val="FFFFFF"/>
                </a:solidFill>
                <a:latin typeface="Calibri"/>
                <a:cs typeface="Calibri"/>
              </a:rPr>
              <a:t>facilities </a:t>
            </a:r>
            <a:endParaRPr lang="de-DE" sz="2000" i="1" spc="-10" dirty="0">
              <a:solidFill>
                <a:srgbClr val="FFFFFF"/>
              </a:solidFill>
              <a:latin typeface="Calibri"/>
              <a:cs typeface="Calibri"/>
            </a:endParaRPr>
          </a:p>
          <a:p>
            <a:pPr marL="12700" marR="5080" algn="ctr">
              <a:lnSpc>
                <a:spcPct val="114999"/>
              </a:lnSpc>
              <a:spcBef>
                <a:spcPts val="100"/>
              </a:spcBef>
            </a:pPr>
            <a:r>
              <a:rPr sz="2000" i="1" spc="-5" dirty="0">
                <a:solidFill>
                  <a:srgbClr val="FFFFFF"/>
                </a:solidFill>
                <a:latin typeface="Calibri"/>
                <a:cs typeface="Calibri"/>
              </a:rPr>
              <a:t>should </a:t>
            </a:r>
            <a:r>
              <a:rPr sz="2000" i="1" spc="-10" dirty="0">
                <a:solidFill>
                  <a:srgbClr val="FFFFFF"/>
                </a:solidFill>
                <a:latin typeface="Calibri"/>
                <a:cs typeface="Calibri"/>
              </a:rPr>
              <a:t>optimize </a:t>
            </a:r>
            <a:endParaRPr lang="de-DE" sz="2000" i="1" spc="-10" dirty="0">
              <a:solidFill>
                <a:srgbClr val="FFFFFF"/>
              </a:solidFill>
              <a:latin typeface="Calibri"/>
              <a:cs typeface="Calibri"/>
            </a:endParaRPr>
          </a:p>
          <a:p>
            <a:pPr marL="12700" marR="5080" algn="ctr">
              <a:lnSpc>
                <a:spcPct val="114999"/>
              </a:lnSpc>
              <a:spcBef>
                <a:spcPts val="100"/>
              </a:spcBef>
            </a:pPr>
            <a:r>
              <a:rPr sz="2000" i="1" spc="-5" dirty="0">
                <a:solidFill>
                  <a:srgbClr val="FFFFFF"/>
                </a:solidFill>
                <a:latin typeface="Calibri"/>
                <a:cs typeface="Calibri"/>
              </a:rPr>
              <a:t>the</a:t>
            </a:r>
            <a:r>
              <a:rPr sz="2000" i="1" spc="245" dirty="0">
                <a:solidFill>
                  <a:srgbClr val="FFFFFF"/>
                </a:solidFill>
                <a:latin typeface="Calibri"/>
                <a:cs typeface="Calibri"/>
              </a:rPr>
              <a:t> </a:t>
            </a:r>
            <a:r>
              <a:rPr sz="2000" i="1" spc="-5" dirty="0">
                <a:solidFill>
                  <a:srgbClr val="FFFFFF"/>
                </a:solidFill>
                <a:latin typeface="Calibri"/>
                <a:cs typeface="Calibri"/>
              </a:rPr>
              <a:t>funding</a:t>
            </a:r>
            <a:r>
              <a:rPr lang="de-DE" sz="2000" i="1" spc="-5" dirty="0">
                <a:solidFill>
                  <a:srgbClr val="FFFFFF"/>
                </a:solidFill>
                <a:latin typeface="Calibri"/>
                <a:cs typeface="Calibri"/>
              </a:rPr>
              <a:t> </a:t>
            </a:r>
            <a:r>
              <a:rPr lang="en-US" sz="2000" i="1" spc="-10" dirty="0">
                <a:solidFill>
                  <a:srgbClr val="FFFFFF"/>
                </a:solidFill>
                <a:cs typeface="Calibri"/>
              </a:rPr>
              <a:t>instruments </a:t>
            </a:r>
            <a:r>
              <a:rPr lang="en-US" sz="2000" i="1" spc="-5" dirty="0">
                <a:solidFill>
                  <a:srgbClr val="FFFFFF"/>
                </a:solidFill>
                <a:cs typeface="Calibri"/>
              </a:rPr>
              <a:t>under </a:t>
            </a:r>
          </a:p>
          <a:p>
            <a:pPr marL="12700" marR="5080" algn="ctr">
              <a:lnSpc>
                <a:spcPct val="114999"/>
              </a:lnSpc>
              <a:spcBef>
                <a:spcPts val="100"/>
              </a:spcBef>
            </a:pPr>
            <a:r>
              <a:rPr lang="en-US" sz="2000" i="1" spc="-10" dirty="0">
                <a:solidFill>
                  <a:srgbClr val="FFFFFF"/>
                </a:solidFill>
                <a:cs typeface="Calibri"/>
              </a:rPr>
              <a:t>Horizon Europe </a:t>
            </a:r>
          </a:p>
          <a:p>
            <a:pPr marL="12700" marR="5080" algn="ctr">
              <a:lnSpc>
                <a:spcPct val="114999"/>
              </a:lnSpc>
              <a:spcBef>
                <a:spcPts val="100"/>
              </a:spcBef>
            </a:pPr>
            <a:r>
              <a:rPr lang="en-US" sz="2000" i="1" spc="-15" dirty="0">
                <a:solidFill>
                  <a:srgbClr val="FFFFFF"/>
                </a:solidFill>
                <a:cs typeface="Calibri"/>
              </a:rPr>
              <a:t>for  </a:t>
            </a:r>
            <a:r>
              <a:rPr lang="en-US" sz="2000" i="1" dirty="0">
                <a:solidFill>
                  <a:srgbClr val="FFFFFF"/>
                </a:solidFill>
                <a:cs typeface="Calibri"/>
              </a:rPr>
              <a:t>the </a:t>
            </a:r>
            <a:r>
              <a:rPr lang="en-US" sz="2000" i="1" spc="-5" dirty="0">
                <a:solidFill>
                  <a:srgbClr val="FFFFFF"/>
                </a:solidFill>
                <a:cs typeface="Calibri"/>
              </a:rPr>
              <a:t>benefit </a:t>
            </a:r>
            <a:r>
              <a:rPr lang="en-US" sz="2000" i="1" dirty="0">
                <a:solidFill>
                  <a:srgbClr val="FFFFFF"/>
                </a:solidFill>
                <a:cs typeface="Calibri"/>
              </a:rPr>
              <a:t>of </a:t>
            </a:r>
            <a:r>
              <a:rPr lang="en-US" sz="2000" i="1" spc="-5" dirty="0">
                <a:solidFill>
                  <a:srgbClr val="FFFFFF"/>
                </a:solidFill>
                <a:cs typeface="Calibri"/>
              </a:rPr>
              <a:t>researchers and  </a:t>
            </a:r>
            <a:r>
              <a:rPr lang="en-US" sz="2000" i="1" spc="-10" dirty="0">
                <a:solidFill>
                  <a:srgbClr val="FFFFFF"/>
                </a:solidFill>
                <a:cs typeface="Calibri"/>
              </a:rPr>
              <a:t>innovators </a:t>
            </a:r>
            <a:r>
              <a:rPr lang="en-US" sz="2000" i="1" spc="-5" dirty="0">
                <a:solidFill>
                  <a:srgbClr val="FFFFFF"/>
                </a:solidFill>
                <a:cs typeface="Calibri"/>
              </a:rPr>
              <a:t>across all</a:t>
            </a:r>
            <a:r>
              <a:rPr lang="en-US" sz="2000" i="1" spc="45" dirty="0">
                <a:solidFill>
                  <a:srgbClr val="FFFFFF"/>
                </a:solidFill>
                <a:cs typeface="Calibri"/>
              </a:rPr>
              <a:t> </a:t>
            </a:r>
            <a:r>
              <a:rPr lang="en-US" sz="2000" i="1" spc="-10" dirty="0">
                <a:solidFill>
                  <a:srgbClr val="FFFFFF"/>
                </a:solidFill>
                <a:cs typeface="Calibri"/>
              </a:rPr>
              <a:t>Europe”</a:t>
            </a:r>
            <a:endParaRPr lang="en-US" sz="2000" dirty="0">
              <a:cs typeface="Calibri"/>
            </a:endParaRPr>
          </a:p>
          <a:p>
            <a:pPr marL="12700" marR="5080" algn="ctr">
              <a:lnSpc>
                <a:spcPct val="114999"/>
              </a:lnSpc>
              <a:spcBef>
                <a:spcPts val="100"/>
              </a:spcBef>
            </a:pPr>
            <a:endParaRPr sz="2000" dirty="0">
              <a:latin typeface="Calibri"/>
              <a:cs typeface="Calibri"/>
            </a:endParaRPr>
          </a:p>
        </p:txBody>
      </p:sp>
      <p:sp>
        <p:nvSpPr>
          <p:cNvPr id="17" name="Rechteck: abgerundete Ecken 16">
            <a:extLst>
              <a:ext uri="{FF2B5EF4-FFF2-40B4-BE49-F238E27FC236}">
                <a16:creationId xmlns:a16="http://schemas.microsoft.com/office/drawing/2014/main" id="{97CC7B3E-2524-4767-975B-BB4F96114242}"/>
              </a:ext>
            </a:extLst>
          </p:cNvPr>
          <p:cNvSpPr/>
          <p:nvPr/>
        </p:nvSpPr>
        <p:spPr>
          <a:xfrm>
            <a:off x="609600" y="1965083"/>
            <a:ext cx="5053584" cy="42833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a:extLst>
              <a:ext uri="{FF2B5EF4-FFF2-40B4-BE49-F238E27FC236}">
                <a16:creationId xmlns:a16="http://schemas.microsoft.com/office/drawing/2014/main" id="{75C47738-90F7-4253-9D76-872D69F4A533}"/>
              </a:ext>
            </a:extLst>
          </p:cNvPr>
          <p:cNvSpPr txBox="1"/>
          <p:nvPr/>
        </p:nvSpPr>
        <p:spPr>
          <a:xfrm>
            <a:off x="1374474" y="4734138"/>
            <a:ext cx="5551470" cy="886781"/>
          </a:xfrm>
          <a:prstGeom prst="rect">
            <a:avLst/>
          </a:prstGeom>
        </p:spPr>
        <p:txBody>
          <a:bodyPr vert="horz" wrap="square" lIns="0" tIns="12065" rIns="0" bIns="0" rtlCol="0">
            <a:spAutoFit/>
          </a:bodyPr>
          <a:lstStyle/>
          <a:p>
            <a:pPr marL="12700" marR="5080">
              <a:lnSpc>
                <a:spcPct val="100000"/>
              </a:lnSpc>
              <a:spcBef>
                <a:spcPts val="95"/>
              </a:spcBef>
            </a:pPr>
            <a:r>
              <a:rPr lang="en-US" sz="3200" b="1" spc="-10" dirty="0">
                <a:latin typeface="Calibri"/>
                <a:cs typeface="Calibri"/>
              </a:rPr>
              <a:t>&gt; 35.000 </a:t>
            </a:r>
            <a:r>
              <a:rPr lang="en-US" sz="2400" spc="-20" dirty="0">
                <a:latin typeface="Calibri"/>
                <a:cs typeface="Calibri"/>
              </a:rPr>
              <a:t>users from </a:t>
            </a:r>
            <a:r>
              <a:rPr lang="en-US" sz="2400" spc="-5" dirty="0">
                <a:latin typeface="Calibri"/>
                <a:cs typeface="Calibri"/>
              </a:rPr>
              <a:t>all EU &amp; </a:t>
            </a:r>
            <a:r>
              <a:rPr lang="en-US" sz="2400" spc="-15" dirty="0">
                <a:latin typeface="Calibri"/>
                <a:cs typeface="Calibri"/>
              </a:rPr>
              <a:t>beyond </a:t>
            </a:r>
          </a:p>
          <a:p>
            <a:pPr marL="12700" marR="5080">
              <a:lnSpc>
                <a:spcPct val="100000"/>
              </a:lnSpc>
              <a:spcBef>
                <a:spcPts val="95"/>
              </a:spcBef>
            </a:pPr>
            <a:r>
              <a:rPr lang="en-US" sz="2400" spc="-15" dirty="0">
                <a:latin typeface="Calibri"/>
                <a:cs typeface="Calibri"/>
              </a:rPr>
              <a:t>     researchers from all research areas           	</a:t>
            </a:r>
            <a:endParaRPr lang="en-US" sz="2400" dirty="0">
              <a:latin typeface="Calibri"/>
              <a:cs typeface="Calibri"/>
            </a:endParaRPr>
          </a:p>
        </p:txBody>
      </p:sp>
      <p:sp>
        <p:nvSpPr>
          <p:cNvPr id="6" name="object 7">
            <a:extLst>
              <a:ext uri="{FF2B5EF4-FFF2-40B4-BE49-F238E27FC236}">
                <a16:creationId xmlns:a16="http://schemas.microsoft.com/office/drawing/2014/main" id="{AFB0575F-8F8E-420F-8112-5FCA6C446B8B}"/>
              </a:ext>
            </a:extLst>
          </p:cNvPr>
          <p:cNvSpPr txBox="1"/>
          <p:nvPr/>
        </p:nvSpPr>
        <p:spPr>
          <a:xfrm>
            <a:off x="1437044" y="2502964"/>
            <a:ext cx="5029200" cy="504625"/>
          </a:xfrm>
          <a:prstGeom prst="rect">
            <a:avLst/>
          </a:prstGeom>
        </p:spPr>
        <p:txBody>
          <a:bodyPr vert="horz" wrap="square" lIns="0" tIns="12065" rIns="0" bIns="0" rtlCol="0">
            <a:spAutoFit/>
          </a:bodyPr>
          <a:lstStyle/>
          <a:p>
            <a:pPr marL="12700">
              <a:lnSpc>
                <a:spcPct val="100000"/>
              </a:lnSpc>
              <a:spcBef>
                <a:spcPts val="95"/>
              </a:spcBef>
            </a:pPr>
            <a:r>
              <a:rPr lang="en-US" sz="3200" b="1" spc="-10">
                <a:latin typeface="Calibri"/>
                <a:cs typeface="Calibri"/>
              </a:rPr>
              <a:t>&gt; 300</a:t>
            </a:r>
            <a:r>
              <a:rPr lang="en-US" sz="3200" b="1">
                <a:latin typeface="Calibri"/>
                <a:cs typeface="Calibri"/>
              </a:rPr>
              <a:t> </a:t>
            </a:r>
            <a:r>
              <a:rPr lang="en-US" sz="2400" spc="-20">
                <a:latin typeface="Calibri"/>
                <a:cs typeface="Calibri"/>
              </a:rPr>
              <a:t>operating </a:t>
            </a:r>
            <a:r>
              <a:rPr lang="en-US" sz="2400" spc="-5">
                <a:latin typeface="Calibri"/>
                <a:cs typeface="Calibri"/>
              </a:rPr>
              <a:t>End</a:t>
            </a:r>
            <a:r>
              <a:rPr lang="en-US" sz="2400" spc="-70">
                <a:latin typeface="Calibri"/>
                <a:cs typeface="Calibri"/>
              </a:rPr>
              <a:t> </a:t>
            </a:r>
            <a:r>
              <a:rPr lang="en-US" sz="2400" spc="-15">
                <a:latin typeface="Calibri"/>
                <a:cs typeface="Calibri"/>
              </a:rPr>
              <a:t>Stations</a:t>
            </a:r>
            <a:endParaRPr lang="en-US" sz="2400">
              <a:latin typeface="Calibri"/>
              <a:cs typeface="Calibri"/>
            </a:endParaRPr>
          </a:p>
        </p:txBody>
      </p:sp>
      <p:sp>
        <p:nvSpPr>
          <p:cNvPr id="7" name="object 9">
            <a:extLst>
              <a:ext uri="{FF2B5EF4-FFF2-40B4-BE49-F238E27FC236}">
                <a16:creationId xmlns:a16="http://schemas.microsoft.com/office/drawing/2014/main" id="{9D471ACF-A0B4-422C-BDA0-44989F625E0E}"/>
              </a:ext>
            </a:extLst>
          </p:cNvPr>
          <p:cNvSpPr txBox="1"/>
          <p:nvPr/>
        </p:nvSpPr>
        <p:spPr>
          <a:xfrm>
            <a:off x="1428795" y="3464255"/>
            <a:ext cx="4257637" cy="504625"/>
          </a:xfrm>
          <a:prstGeom prst="rect">
            <a:avLst/>
          </a:prstGeom>
        </p:spPr>
        <p:txBody>
          <a:bodyPr vert="horz" wrap="square" lIns="0" tIns="12065" rIns="0" bIns="0" rtlCol="0">
            <a:spAutoFit/>
          </a:bodyPr>
          <a:lstStyle/>
          <a:p>
            <a:pPr marL="12700">
              <a:lnSpc>
                <a:spcPct val="100000"/>
              </a:lnSpc>
              <a:spcBef>
                <a:spcPts val="95"/>
              </a:spcBef>
            </a:pPr>
            <a:r>
              <a:rPr lang="en-US" sz="3200" b="1" spc="-10">
                <a:latin typeface="Calibri"/>
                <a:cs typeface="Calibri"/>
              </a:rPr>
              <a:t>&gt; 5.000</a:t>
            </a:r>
            <a:r>
              <a:rPr lang="en-US" sz="3200" b="1">
                <a:latin typeface="Calibri"/>
                <a:cs typeface="Calibri"/>
              </a:rPr>
              <a:t> </a:t>
            </a:r>
            <a:r>
              <a:rPr lang="en-US" sz="2400" spc="-10">
                <a:latin typeface="Calibri"/>
                <a:cs typeface="Calibri"/>
              </a:rPr>
              <a:t>publications/year</a:t>
            </a:r>
            <a:endParaRPr lang="en-US" sz="2400" spc="-25">
              <a:latin typeface="Calibri"/>
              <a:cs typeface="Calibri"/>
            </a:endParaRPr>
          </a:p>
        </p:txBody>
      </p:sp>
      <p:sp>
        <p:nvSpPr>
          <p:cNvPr id="9" name="object 9">
            <a:extLst>
              <a:ext uri="{FF2B5EF4-FFF2-40B4-BE49-F238E27FC236}">
                <a16:creationId xmlns:a16="http://schemas.microsoft.com/office/drawing/2014/main" id="{459C188C-3F1B-4F47-A7C1-1C88C9F4E3F4}"/>
              </a:ext>
            </a:extLst>
          </p:cNvPr>
          <p:cNvSpPr txBox="1"/>
          <p:nvPr/>
        </p:nvSpPr>
        <p:spPr>
          <a:xfrm>
            <a:off x="1428797" y="3968880"/>
            <a:ext cx="4105236" cy="504625"/>
          </a:xfrm>
          <a:prstGeom prst="rect">
            <a:avLst/>
          </a:prstGeom>
        </p:spPr>
        <p:txBody>
          <a:bodyPr vert="horz" wrap="square" lIns="0" tIns="12065" rIns="0" bIns="0" rtlCol="0">
            <a:spAutoFit/>
          </a:bodyPr>
          <a:lstStyle/>
          <a:p>
            <a:pPr marL="12700">
              <a:lnSpc>
                <a:spcPct val="100000"/>
              </a:lnSpc>
              <a:spcBef>
                <a:spcPts val="95"/>
              </a:spcBef>
            </a:pPr>
            <a:r>
              <a:rPr lang="en-US" sz="3200" b="1" spc="-10">
                <a:latin typeface="Calibri"/>
                <a:cs typeface="Calibri"/>
              </a:rPr>
              <a:t>&gt; 15 </a:t>
            </a:r>
            <a:r>
              <a:rPr lang="en-US" sz="2400" spc="-10">
                <a:latin typeface="Calibri"/>
                <a:cs typeface="Calibri"/>
              </a:rPr>
              <a:t>spin off companies</a:t>
            </a:r>
            <a:endParaRPr lang="en-US" sz="2400" spc="-25">
              <a:latin typeface="Calibri"/>
              <a:cs typeface="Calibri"/>
            </a:endParaRPr>
          </a:p>
        </p:txBody>
      </p:sp>
      <p:sp>
        <p:nvSpPr>
          <p:cNvPr id="13" name="object 10">
            <a:extLst>
              <a:ext uri="{FF2B5EF4-FFF2-40B4-BE49-F238E27FC236}">
                <a16:creationId xmlns:a16="http://schemas.microsoft.com/office/drawing/2014/main" id="{2036601F-1DD3-423E-A168-5BF5A8C93729}"/>
              </a:ext>
            </a:extLst>
          </p:cNvPr>
          <p:cNvSpPr txBox="1"/>
          <p:nvPr/>
        </p:nvSpPr>
        <p:spPr>
          <a:xfrm>
            <a:off x="1428794" y="3031951"/>
            <a:ext cx="4743406" cy="504625"/>
          </a:xfrm>
          <a:prstGeom prst="rect">
            <a:avLst/>
          </a:prstGeom>
        </p:spPr>
        <p:txBody>
          <a:bodyPr vert="horz" wrap="square" lIns="0" tIns="12065" rIns="0" bIns="0" rtlCol="0">
            <a:spAutoFit/>
          </a:bodyPr>
          <a:lstStyle/>
          <a:p>
            <a:pPr marL="12700">
              <a:lnSpc>
                <a:spcPct val="100000"/>
              </a:lnSpc>
            </a:pPr>
            <a:r>
              <a:rPr lang="en-US" sz="3200" b="1" spc="-10">
                <a:latin typeface="Calibri"/>
                <a:cs typeface="Calibri"/>
              </a:rPr>
              <a:t>&gt; 1.000.000</a:t>
            </a:r>
            <a:r>
              <a:rPr lang="en-US" sz="3200" b="1">
                <a:latin typeface="Calibri"/>
                <a:cs typeface="Calibri"/>
              </a:rPr>
              <a:t> </a:t>
            </a:r>
            <a:r>
              <a:rPr lang="en-US" sz="2400" spc="-15">
                <a:latin typeface="Calibri"/>
                <a:cs typeface="Calibri"/>
              </a:rPr>
              <a:t>h</a:t>
            </a:r>
            <a:r>
              <a:rPr lang="en-US" sz="2400">
                <a:latin typeface="Calibri"/>
                <a:cs typeface="Calibri"/>
              </a:rPr>
              <a:t> beamtime </a:t>
            </a:r>
            <a:r>
              <a:rPr lang="en-US" sz="2400" spc="-15">
                <a:latin typeface="Calibri"/>
                <a:cs typeface="Calibri"/>
              </a:rPr>
              <a:t>/year</a:t>
            </a:r>
            <a:endParaRPr lang="en-US" sz="2400">
              <a:latin typeface="Calibri"/>
              <a:cs typeface="Calibri"/>
            </a:endParaRPr>
          </a:p>
        </p:txBody>
      </p:sp>
      <p:sp>
        <p:nvSpPr>
          <p:cNvPr id="15" name="Textfeld 14">
            <a:extLst>
              <a:ext uri="{FF2B5EF4-FFF2-40B4-BE49-F238E27FC236}">
                <a16:creationId xmlns:a16="http://schemas.microsoft.com/office/drawing/2014/main" id="{D681FD4B-54A2-4C9C-8539-DA1A68B79A11}"/>
              </a:ext>
            </a:extLst>
          </p:cNvPr>
          <p:cNvSpPr txBox="1"/>
          <p:nvPr/>
        </p:nvSpPr>
        <p:spPr>
          <a:xfrm>
            <a:off x="1284771" y="6153897"/>
            <a:ext cx="7580858" cy="400110"/>
          </a:xfrm>
          <a:prstGeom prst="rect">
            <a:avLst/>
          </a:prstGeom>
          <a:solidFill>
            <a:schemeClr val="accent3">
              <a:lumMod val="40000"/>
              <a:lumOff val="60000"/>
            </a:schemeClr>
          </a:solidFill>
        </p:spPr>
        <p:txBody>
          <a:bodyPr wrap="none" rtlCol="0">
            <a:spAutoFit/>
          </a:bodyPr>
          <a:lstStyle/>
          <a:p>
            <a:r>
              <a:rPr lang="de-DE" sz="2000" b="1" dirty="0"/>
              <a:t>Construction and Operation (~ </a:t>
            </a:r>
            <a:r>
              <a:rPr lang="de-DE" sz="2000" b="1" noProof="1"/>
              <a:t>800ME/year) through national funding</a:t>
            </a:r>
          </a:p>
        </p:txBody>
      </p:sp>
      <p:sp>
        <p:nvSpPr>
          <p:cNvPr id="8" name="object 11">
            <a:extLst>
              <a:ext uri="{FF2B5EF4-FFF2-40B4-BE49-F238E27FC236}">
                <a16:creationId xmlns:a16="http://schemas.microsoft.com/office/drawing/2014/main" id="{7CD90B61-B01E-4D0D-B2D3-BA73562E2842}"/>
              </a:ext>
            </a:extLst>
          </p:cNvPr>
          <p:cNvSpPr txBox="1">
            <a:spLocks/>
          </p:cNvSpPr>
          <p:nvPr/>
        </p:nvSpPr>
        <p:spPr>
          <a:xfrm>
            <a:off x="1466596" y="2057400"/>
            <a:ext cx="7008456" cy="381515"/>
          </a:xfrm>
          <a:prstGeom prst="rect">
            <a:avLst/>
          </a:prstGeom>
        </p:spPr>
        <p:txBody>
          <a:bodyPr vert="horz" wrap="square" lIns="0" tIns="12065" rIns="0" bIns="0" rtlCol="0">
            <a:spAutoFit/>
          </a:bodyPr>
          <a:lstStyle>
            <a:lvl1pPr>
              <a:defRPr>
                <a:latin typeface="+mj-lt"/>
                <a:ea typeface="+mj-ea"/>
                <a:cs typeface="+mj-cs"/>
              </a:defRPr>
            </a:lvl1pPr>
          </a:lstStyle>
          <a:p>
            <a:pPr marL="12700" algn="l" rtl="0">
              <a:spcBef>
                <a:spcPts val="95"/>
              </a:spcBef>
            </a:pPr>
            <a:r>
              <a:rPr lang="en-US" sz="2400" b="1" kern="1200" spc="-10">
                <a:solidFill>
                  <a:schemeClr val="tx1"/>
                </a:solidFill>
                <a:ea typeface="+mn-ea"/>
              </a:rPr>
              <a:t>19</a:t>
            </a:r>
            <a:r>
              <a:rPr lang="en-US" sz="2400" kern="1200" spc="-10">
                <a:solidFill>
                  <a:schemeClr val="tx1"/>
                </a:solidFill>
                <a:ea typeface="+mn-ea"/>
              </a:rPr>
              <a:t> facilities - </a:t>
            </a:r>
            <a:r>
              <a:rPr lang="en-US" sz="2400" b="1" kern="1200" spc="-10">
                <a:solidFill>
                  <a:schemeClr val="tx1"/>
                </a:solidFill>
                <a:ea typeface="+mn-ea"/>
              </a:rPr>
              <a:t>16</a:t>
            </a:r>
            <a:r>
              <a:rPr lang="en-US" sz="2400" kern="1200" spc="-10">
                <a:solidFill>
                  <a:schemeClr val="tx1"/>
                </a:solidFill>
                <a:ea typeface="+mn-ea"/>
              </a:rPr>
              <a:t> institutions - </a:t>
            </a:r>
            <a:r>
              <a:rPr lang="en-US" sz="2400" b="1" kern="1200" spc="-10">
                <a:solidFill>
                  <a:schemeClr val="tx1"/>
                </a:solidFill>
                <a:ea typeface="+mn-ea"/>
              </a:rPr>
              <a:t>10</a:t>
            </a:r>
            <a:r>
              <a:rPr lang="en-US" sz="2400" kern="1200" spc="-10">
                <a:solidFill>
                  <a:schemeClr val="tx1"/>
                </a:solidFill>
                <a:ea typeface="+mn-ea"/>
              </a:rPr>
              <a:t> countries</a:t>
            </a:r>
          </a:p>
        </p:txBody>
      </p:sp>
      <p:sp>
        <p:nvSpPr>
          <p:cNvPr id="17" name="Textfeld 16">
            <a:extLst>
              <a:ext uri="{FF2B5EF4-FFF2-40B4-BE49-F238E27FC236}">
                <a16:creationId xmlns:a16="http://schemas.microsoft.com/office/drawing/2014/main" id="{B0FC8AA9-4CB3-4236-86DB-838A4BB20280}"/>
              </a:ext>
            </a:extLst>
          </p:cNvPr>
          <p:cNvSpPr txBox="1"/>
          <p:nvPr/>
        </p:nvSpPr>
        <p:spPr>
          <a:xfrm>
            <a:off x="1447800" y="381000"/>
            <a:ext cx="10515600" cy="1569660"/>
          </a:xfrm>
          <a:prstGeom prst="rect">
            <a:avLst/>
          </a:prstGeom>
          <a:noFill/>
        </p:spPr>
        <p:txBody>
          <a:bodyPr wrap="square" rtlCol="0">
            <a:spAutoFit/>
          </a:bodyPr>
          <a:lstStyle/>
          <a:p>
            <a:r>
              <a:rPr lang="en-US" sz="3200" b="1" dirty="0">
                <a:solidFill>
                  <a:schemeClr val="tx2"/>
                </a:solidFill>
              </a:rPr>
              <a:t>LEAPS is the largest consortium of analytical facilities world-wide and further expanding its service to an interdisciplinary European user community</a:t>
            </a:r>
          </a:p>
        </p:txBody>
      </p:sp>
      <p:sp>
        <p:nvSpPr>
          <p:cNvPr id="2" name="Foliennummernplatzhalter 1">
            <a:extLst>
              <a:ext uri="{FF2B5EF4-FFF2-40B4-BE49-F238E27FC236}">
                <a16:creationId xmlns:a16="http://schemas.microsoft.com/office/drawing/2014/main" id="{7C8D4C3A-3E28-4180-8D8A-0429548DD32C}"/>
              </a:ext>
            </a:extLst>
          </p:cNvPr>
          <p:cNvSpPr>
            <a:spLocks noGrp="1"/>
          </p:cNvSpPr>
          <p:nvPr>
            <p:ph type="sldNum" sz="quarter" idx="7"/>
          </p:nvPr>
        </p:nvSpPr>
        <p:spPr/>
        <p:txBody>
          <a:bodyPr/>
          <a:lstStyle/>
          <a:p>
            <a:fld id="{B6F15528-21DE-4FAA-801E-634DDDAF4B2B}" type="slidenum">
              <a:rPr lang="de-DE" smtClean="0"/>
              <a:t>2</a:t>
            </a:fld>
            <a:endParaRPr lang="de-DE" dirty="0"/>
          </a:p>
        </p:txBody>
      </p:sp>
      <p:grpSp>
        <p:nvGrpSpPr>
          <p:cNvPr id="10" name="Groupe 9">
            <a:extLst>
              <a:ext uri="{FF2B5EF4-FFF2-40B4-BE49-F238E27FC236}">
                <a16:creationId xmlns:a16="http://schemas.microsoft.com/office/drawing/2014/main" id="{AB4E3D64-5888-46FC-8639-6FD8F5ABDD27}"/>
              </a:ext>
            </a:extLst>
          </p:cNvPr>
          <p:cNvGrpSpPr/>
          <p:nvPr/>
        </p:nvGrpSpPr>
        <p:grpSpPr>
          <a:xfrm>
            <a:off x="7052539" y="1542931"/>
            <a:ext cx="4929309" cy="4582486"/>
            <a:chOff x="7052539" y="1542931"/>
            <a:chExt cx="4929309" cy="4582486"/>
          </a:xfrm>
        </p:grpSpPr>
        <p:pic>
          <p:nvPicPr>
            <p:cNvPr id="3" name="Picture 2">
              <a:extLst>
                <a:ext uri="{FF2B5EF4-FFF2-40B4-BE49-F238E27FC236}">
                  <a16:creationId xmlns:a16="http://schemas.microsoft.com/office/drawing/2014/main" id="{AEF0D4E0-1E14-455B-9AFE-E5A9BB2D604C}"/>
                </a:ext>
              </a:extLst>
            </p:cNvPr>
            <p:cNvPicPr>
              <a:picLocks noChangeAspect="1"/>
            </p:cNvPicPr>
            <p:nvPr/>
          </p:nvPicPr>
          <p:blipFill>
            <a:blip r:embed="rId2"/>
            <a:stretch>
              <a:fillRect/>
            </a:stretch>
          </p:blipFill>
          <p:spPr>
            <a:xfrm>
              <a:off x="7052539" y="1542931"/>
              <a:ext cx="4929309" cy="4582486"/>
            </a:xfrm>
            <a:prstGeom prst="rect">
              <a:avLst/>
            </a:prstGeom>
          </p:spPr>
        </p:pic>
        <p:sp>
          <p:nvSpPr>
            <p:cNvPr id="4" name="Rectangle 3">
              <a:extLst>
                <a:ext uri="{FF2B5EF4-FFF2-40B4-BE49-F238E27FC236}">
                  <a16:creationId xmlns:a16="http://schemas.microsoft.com/office/drawing/2014/main" id="{3EAFA7A6-F750-4ED3-B5D0-80AEAFF27649}"/>
                </a:ext>
              </a:extLst>
            </p:cNvPr>
            <p:cNvSpPr/>
            <p:nvPr/>
          </p:nvSpPr>
          <p:spPr>
            <a:xfrm>
              <a:off x="9067800" y="54864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0676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p:txBody>
          <a:bodyPr/>
          <a:lstStyle/>
          <a:p>
            <a:fld id="{B6F15528-21DE-4FAA-801E-634DDDAF4B2B}" type="slidenum">
              <a:rPr lang="fr-FR" smtClean="0"/>
              <a:t>3</a:t>
            </a:fld>
            <a:endParaRPr lang="fr-FR" dirty="0"/>
          </a:p>
        </p:txBody>
      </p:sp>
      <p:pic>
        <p:nvPicPr>
          <p:cNvPr id="3" name="Picture 10">
            <a:extLst>
              <a:ext uri="{FF2B5EF4-FFF2-40B4-BE49-F238E27FC236}">
                <a16:creationId xmlns:a16="http://schemas.microsoft.com/office/drawing/2014/main" id="{F6E125A0-9916-48BC-A803-00BBA009C710}"/>
              </a:ext>
            </a:extLst>
          </p:cNvPr>
          <p:cNvPicPr>
            <a:picLocks noChangeAspect="1"/>
          </p:cNvPicPr>
          <p:nvPr/>
        </p:nvPicPr>
        <p:blipFill>
          <a:blip r:embed="rId3"/>
          <a:stretch/>
        </p:blipFill>
        <p:spPr bwMode="auto">
          <a:xfrm>
            <a:off x="4600562" y="242024"/>
            <a:ext cx="7191375" cy="4619625"/>
          </a:xfrm>
          <a:prstGeom prst="rect">
            <a:avLst/>
          </a:prstGeom>
        </p:spPr>
      </p:pic>
      <p:sp>
        <p:nvSpPr>
          <p:cNvPr id="4" name="TextBox 5">
            <a:extLst>
              <a:ext uri="{FF2B5EF4-FFF2-40B4-BE49-F238E27FC236}">
                <a16:creationId xmlns:a16="http://schemas.microsoft.com/office/drawing/2014/main" id="{7777209B-1F9B-4315-8126-F6B676758D1E}"/>
              </a:ext>
            </a:extLst>
          </p:cNvPr>
          <p:cNvSpPr txBox="1"/>
          <p:nvPr/>
        </p:nvSpPr>
        <p:spPr bwMode="auto">
          <a:xfrm>
            <a:off x="1134349" y="2712245"/>
            <a:ext cx="3810000" cy="2031325"/>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b="1" dirty="0"/>
              <a:t>LEAPS Chairs</a:t>
            </a:r>
          </a:p>
          <a:p>
            <a:pPr>
              <a:defRPr/>
            </a:pPr>
            <a:endParaRPr dirty="0"/>
          </a:p>
          <a:p>
            <a:pPr>
              <a:defRPr/>
            </a:pPr>
            <a:r>
              <a:rPr lang="en-US" b="1" i="1" dirty="0"/>
              <a:t>General Assembly</a:t>
            </a:r>
            <a:r>
              <a:rPr lang="en-US" i="1" dirty="0"/>
              <a:t>	</a:t>
            </a:r>
            <a:r>
              <a:rPr lang="en-US" dirty="0"/>
              <a:t>	</a:t>
            </a:r>
          </a:p>
          <a:p>
            <a:pPr>
              <a:defRPr/>
            </a:pPr>
            <a:r>
              <a:rPr lang="en-US" dirty="0"/>
              <a:t>Present chair: Lenny Rivkin (PSI) </a:t>
            </a:r>
          </a:p>
          <a:p>
            <a:pPr>
              <a:defRPr/>
            </a:pPr>
            <a:r>
              <a:rPr lang="en-US" dirty="0"/>
              <a:t>Past chair: Caterina </a:t>
            </a:r>
            <a:r>
              <a:rPr lang="en-US" dirty="0" err="1"/>
              <a:t>Biscari</a:t>
            </a:r>
            <a:r>
              <a:rPr lang="en-US" dirty="0"/>
              <a:t> (ALBA) Incoming chair: Jean </a:t>
            </a:r>
            <a:r>
              <a:rPr lang="en-US" dirty="0" err="1"/>
              <a:t>Daillant</a:t>
            </a:r>
            <a:r>
              <a:rPr lang="en-US" dirty="0"/>
              <a:t> (SOLEIL)		</a:t>
            </a:r>
          </a:p>
        </p:txBody>
      </p:sp>
      <p:sp>
        <p:nvSpPr>
          <p:cNvPr id="5" name="Textfeld 6">
            <a:extLst>
              <a:ext uri="{FF2B5EF4-FFF2-40B4-BE49-F238E27FC236}">
                <a16:creationId xmlns:a16="http://schemas.microsoft.com/office/drawing/2014/main" id="{1E7819D8-5DBE-489F-87D5-84A0388EB48C}"/>
              </a:ext>
            </a:extLst>
          </p:cNvPr>
          <p:cNvSpPr txBox="1"/>
          <p:nvPr/>
        </p:nvSpPr>
        <p:spPr>
          <a:xfrm>
            <a:off x="1375033" y="245926"/>
            <a:ext cx="10134600" cy="584775"/>
          </a:xfrm>
          <a:prstGeom prst="rect">
            <a:avLst/>
          </a:prstGeom>
          <a:noFill/>
        </p:spPr>
        <p:txBody>
          <a:bodyPr wrap="square" rtlCol="0">
            <a:spAutoFit/>
          </a:bodyPr>
          <a:lstStyle/>
          <a:p>
            <a:r>
              <a:rPr lang="de-DE" sz="3200" b="1" dirty="0">
                <a:solidFill>
                  <a:schemeClr val="tx2"/>
                </a:solidFill>
              </a:rPr>
              <a:t>LEAPS Organisation</a:t>
            </a:r>
          </a:p>
        </p:txBody>
      </p:sp>
      <p:sp>
        <p:nvSpPr>
          <p:cNvPr id="6" name="TextBox 5">
            <a:extLst>
              <a:ext uri="{FF2B5EF4-FFF2-40B4-BE49-F238E27FC236}">
                <a16:creationId xmlns:a16="http://schemas.microsoft.com/office/drawing/2014/main" id="{DFE72157-42C8-4F9D-B8E5-6BFA0067F973}"/>
              </a:ext>
            </a:extLst>
          </p:cNvPr>
          <p:cNvSpPr txBox="1"/>
          <p:nvPr/>
        </p:nvSpPr>
        <p:spPr bwMode="auto">
          <a:xfrm>
            <a:off x="1134348" y="4847272"/>
            <a:ext cx="2904251" cy="1477328"/>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b="1" i="1" dirty="0"/>
              <a:t>Coordination Board</a:t>
            </a:r>
            <a:endParaRPr b="1" dirty="0"/>
          </a:p>
          <a:p>
            <a:pPr>
              <a:defRPr/>
            </a:pPr>
            <a:r>
              <a:rPr lang="en-US" dirty="0"/>
              <a:t>Rafael Abela (PSI)</a:t>
            </a:r>
            <a:endParaRPr dirty="0"/>
          </a:p>
          <a:p>
            <a:pPr>
              <a:defRPr/>
            </a:pPr>
            <a:r>
              <a:rPr lang="en-US" dirty="0"/>
              <a:t>Alejandro Sanchez (ALBA)</a:t>
            </a:r>
          </a:p>
          <a:p>
            <a:pPr>
              <a:defRPr/>
            </a:pPr>
            <a:r>
              <a:rPr lang="en-US" dirty="0"/>
              <a:t>Ana </a:t>
            </a:r>
            <a:r>
              <a:rPr lang="en-US" dirty="0" err="1"/>
              <a:t>Valcarcel</a:t>
            </a:r>
            <a:r>
              <a:rPr lang="en-US" dirty="0"/>
              <a:t> </a:t>
            </a:r>
            <a:r>
              <a:rPr lang="en-US" dirty="0" err="1"/>
              <a:t>Orti</a:t>
            </a:r>
            <a:r>
              <a:rPr lang="en-US" dirty="0"/>
              <a:t> (SOLEIL)</a:t>
            </a:r>
          </a:p>
          <a:p>
            <a:pPr>
              <a:defRPr/>
            </a:pPr>
            <a:endParaRPr lang="en-US" dirty="0"/>
          </a:p>
        </p:txBody>
      </p:sp>
      <p:sp>
        <p:nvSpPr>
          <p:cNvPr id="7" name="TextBox 5">
            <a:extLst>
              <a:ext uri="{FF2B5EF4-FFF2-40B4-BE49-F238E27FC236}">
                <a16:creationId xmlns:a16="http://schemas.microsoft.com/office/drawing/2014/main" id="{25AB59F2-0EA4-43B8-BC61-419ED45751BC}"/>
              </a:ext>
            </a:extLst>
          </p:cNvPr>
          <p:cNvSpPr txBox="1"/>
          <p:nvPr/>
        </p:nvSpPr>
        <p:spPr bwMode="auto">
          <a:xfrm>
            <a:off x="6324600" y="4847272"/>
            <a:ext cx="5257800" cy="923330"/>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b="1" i="1" dirty="0" err="1"/>
              <a:t>Task</a:t>
            </a:r>
            <a:r>
              <a:rPr lang="fr-FR" b="1" i="1" dirty="0"/>
              <a:t> Forces</a:t>
            </a:r>
            <a:endParaRPr b="1" dirty="0"/>
          </a:p>
          <a:p>
            <a:pPr>
              <a:defRPr/>
            </a:pPr>
            <a:r>
              <a:rPr lang="fr-FR" dirty="0"/>
              <a:t>IDEA, ERA, </a:t>
            </a:r>
            <a:r>
              <a:rPr lang="fr-FR" dirty="0" err="1"/>
              <a:t>Internal</a:t>
            </a:r>
            <a:r>
              <a:rPr lang="fr-FR" dirty="0"/>
              <a:t> </a:t>
            </a:r>
            <a:r>
              <a:rPr lang="fr-FR" dirty="0" err="1"/>
              <a:t>Projects</a:t>
            </a:r>
            <a:r>
              <a:rPr lang="fr-FR" dirty="0"/>
              <a:t> </a:t>
            </a:r>
            <a:r>
              <a:rPr lang="fr-FR" dirty="0" err="1"/>
              <a:t>funding</a:t>
            </a:r>
            <a:r>
              <a:rPr lang="fr-FR" dirty="0"/>
              <a:t>, Strategic Access</a:t>
            </a:r>
            <a:endParaRPr lang="en-US" dirty="0"/>
          </a:p>
          <a:p>
            <a:pPr>
              <a:defRPr/>
            </a:pPr>
            <a:endParaRPr lang="en-US" dirty="0"/>
          </a:p>
        </p:txBody>
      </p:sp>
    </p:spTree>
    <p:extLst>
      <p:ext uri="{BB962C8B-B14F-4D97-AF65-F5344CB8AC3E}">
        <p14:creationId xmlns:p14="http://schemas.microsoft.com/office/powerpoint/2010/main" val="296099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p:txBody>
          <a:bodyPr/>
          <a:lstStyle/>
          <a:p>
            <a:fld id="{B6F15528-21DE-4FAA-801E-634DDDAF4B2B}" type="slidenum">
              <a:rPr lang="fr-FR" smtClean="0"/>
              <a:t>4</a:t>
            </a:fld>
            <a:endParaRPr lang="fr-FR" dirty="0"/>
          </a:p>
        </p:txBody>
      </p:sp>
      <p:sp>
        <p:nvSpPr>
          <p:cNvPr id="5" name="Textfeld 6">
            <a:extLst>
              <a:ext uri="{FF2B5EF4-FFF2-40B4-BE49-F238E27FC236}">
                <a16:creationId xmlns:a16="http://schemas.microsoft.com/office/drawing/2014/main" id="{1E7819D8-5DBE-489F-87D5-84A0388EB48C}"/>
              </a:ext>
            </a:extLst>
          </p:cNvPr>
          <p:cNvSpPr txBox="1"/>
          <p:nvPr/>
        </p:nvSpPr>
        <p:spPr>
          <a:xfrm>
            <a:off x="1375032" y="245926"/>
            <a:ext cx="10435967" cy="1077218"/>
          </a:xfrm>
          <a:prstGeom prst="rect">
            <a:avLst/>
          </a:prstGeom>
          <a:noFill/>
        </p:spPr>
        <p:txBody>
          <a:bodyPr wrap="square" rtlCol="0">
            <a:spAutoFit/>
          </a:bodyPr>
          <a:lstStyle/>
          <a:p>
            <a:r>
              <a:rPr lang="en-US" sz="3200" b="1" dirty="0">
                <a:solidFill>
                  <a:schemeClr val="tx2"/>
                </a:solidFill>
              </a:rPr>
              <a:t>The European Strategy for Accelerator-based Photon Science</a:t>
            </a:r>
          </a:p>
          <a:p>
            <a:r>
              <a:rPr lang="en-US" sz="3200" b="1" dirty="0">
                <a:solidFill>
                  <a:schemeClr val="tx2"/>
                </a:solidFill>
              </a:rPr>
              <a:t>ESAPS 2022</a:t>
            </a:r>
            <a:endParaRPr lang="de-DE" sz="3200" b="1" dirty="0">
              <a:solidFill>
                <a:schemeClr val="tx2"/>
              </a:solidFill>
            </a:endParaRPr>
          </a:p>
        </p:txBody>
      </p:sp>
      <p:sp>
        <p:nvSpPr>
          <p:cNvPr id="8" name="Inhaltsplatzhalter 2">
            <a:extLst>
              <a:ext uri="{FF2B5EF4-FFF2-40B4-BE49-F238E27FC236}">
                <a16:creationId xmlns:a16="http://schemas.microsoft.com/office/drawing/2014/main" id="{EE40254E-27D6-4DC1-A587-999FB19181A7}"/>
              </a:ext>
            </a:extLst>
          </p:cNvPr>
          <p:cNvSpPr txBox="1">
            <a:spLocks/>
          </p:cNvSpPr>
          <p:nvPr/>
        </p:nvSpPr>
        <p:spPr>
          <a:xfrm>
            <a:off x="1375033" y="1570037"/>
            <a:ext cx="7235567" cy="4525963"/>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2000" kern="0" dirty="0">
                <a:solidFill>
                  <a:sysClr val="windowText" lastClr="000000"/>
                </a:solidFill>
              </a:rPr>
              <a:t>1. Accelerator-Based Photon Science: Status and Developments</a:t>
            </a:r>
          </a:p>
          <a:p>
            <a:pPr marL="114300" lvl="1" algn="just">
              <a:spcAft>
                <a:spcPts val="600"/>
              </a:spcAft>
            </a:pPr>
            <a:r>
              <a:rPr lang="en-US" sz="1600" i="1" kern="0" dirty="0">
                <a:solidFill>
                  <a:sysClr val="windowText" lastClr="000000"/>
                </a:solidFill>
              </a:rPr>
              <a:t>       Strategic relevance, service provision, infrastructure/technology roadmap</a:t>
            </a:r>
          </a:p>
          <a:p>
            <a:pPr algn="just"/>
            <a:r>
              <a:rPr lang="en-US" sz="2000" kern="0" dirty="0">
                <a:solidFill>
                  <a:sysClr val="windowText" lastClr="000000"/>
                </a:solidFill>
              </a:rPr>
              <a:t>2. ESAPS 2022 for Future Service Provision	</a:t>
            </a:r>
          </a:p>
          <a:p>
            <a:pPr lvl="1" algn="just">
              <a:spcAft>
                <a:spcPts val="600"/>
              </a:spcAft>
            </a:pPr>
            <a:r>
              <a:rPr lang="en-US" sz="1600" i="1" kern="0" dirty="0">
                <a:solidFill>
                  <a:sysClr val="windowText" lastClr="000000"/>
                </a:solidFill>
              </a:rPr>
              <a:t>Future schemes, pilots of strategic partnerships (targeted challenge driven service provision)</a:t>
            </a:r>
          </a:p>
          <a:p>
            <a:pPr algn="just"/>
            <a:r>
              <a:rPr lang="en-US" sz="2000" kern="0" dirty="0">
                <a:solidFill>
                  <a:sysClr val="windowText" lastClr="000000"/>
                </a:solidFill>
              </a:rPr>
              <a:t>3. ESAPS 2022 for Facility Upgrades</a:t>
            </a:r>
          </a:p>
          <a:p>
            <a:pPr lvl="1" algn="just"/>
            <a:r>
              <a:rPr lang="en-US" sz="1600" i="1" kern="0" dirty="0">
                <a:solidFill>
                  <a:sysClr val="windowText" lastClr="000000"/>
                </a:solidFill>
              </a:rPr>
              <a:t>Facility upgrades, Green LEAPS, Key enabling Technologies, Smart </a:t>
            </a:r>
            <a:r>
              <a:rPr lang="en-US" sz="1600" i="1" kern="0" dirty="0" err="1">
                <a:solidFill>
                  <a:sysClr val="windowText" lastClr="000000"/>
                </a:solidFill>
              </a:rPr>
              <a:t>Specialisation</a:t>
            </a:r>
            <a:r>
              <a:rPr lang="en-US" sz="1600" i="1" kern="0" dirty="0">
                <a:solidFill>
                  <a:sysClr val="windowText" lastClr="000000"/>
                </a:solidFill>
              </a:rPr>
              <a:t>, Open </a:t>
            </a:r>
            <a:r>
              <a:rPr lang="en-US" sz="1600" i="1" kern="0" dirty="0" err="1">
                <a:solidFill>
                  <a:sysClr val="windowText" lastClr="000000"/>
                </a:solidFill>
              </a:rPr>
              <a:t>Innovation&amp;Cooperation</a:t>
            </a:r>
            <a:r>
              <a:rPr lang="en-US" sz="1600" i="1" kern="0" dirty="0">
                <a:solidFill>
                  <a:sysClr val="windowText" lastClr="000000"/>
                </a:solidFill>
              </a:rPr>
              <a:t> with Industry</a:t>
            </a:r>
          </a:p>
          <a:p>
            <a:pPr lvl="1" algn="just"/>
            <a:endParaRPr lang="en-US" sz="300" i="1" kern="0" dirty="0">
              <a:solidFill>
                <a:sysClr val="windowText" lastClr="000000"/>
              </a:solidFill>
            </a:endParaRPr>
          </a:p>
          <a:p>
            <a:pPr lvl="1" algn="just"/>
            <a:endParaRPr lang="en-US" sz="100" i="1" kern="0" dirty="0">
              <a:solidFill>
                <a:sysClr val="windowText" lastClr="000000"/>
              </a:solidFill>
            </a:endParaRPr>
          </a:p>
          <a:p>
            <a:pPr algn="just"/>
            <a:r>
              <a:rPr lang="en-US" sz="2000" kern="0" dirty="0">
                <a:solidFill>
                  <a:sysClr val="windowText" lastClr="000000"/>
                </a:solidFill>
              </a:rPr>
              <a:t>4. ESAPS 2022 for the Digital and Green Transformation of the Operation of European User Facilities	</a:t>
            </a:r>
          </a:p>
          <a:p>
            <a:pPr lvl="1" algn="just">
              <a:spcAft>
                <a:spcPts val="600"/>
              </a:spcAft>
            </a:pPr>
            <a:r>
              <a:rPr lang="en-US" sz="1600" i="1" kern="0" dirty="0">
                <a:solidFill>
                  <a:sysClr val="windowText" lastClr="000000"/>
                </a:solidFill>
              </a:rPr>
              <a:t>Existing projects, DIGITAL LEAPS, Open Science</a:t>
            </a:r>
          </a:p>
          <a:p>
            <a:pPr algn="just"/>
            <a:r>
              <a:rPr lang="en-US" sz="2000" kern="0" dirty="0">
                <a:solidFill>
                  <a:sysClr val="windowText" lastClr="000000"/>
                </a:solidFill>
              </a:rPr>
              <a:t>5. Transversal Priority Action Items	</a:t>
            </a:r>
          </a:p>
          <a:p>
            <a:pPr lvl="1" algn="just">
              <a:spcAft>
                <a:spcPts val="600"/>
              </a:spcAft>
            </a:pPr>
            <a:r>
              <a:rPr lang="en-US" sz="1600" i="1" kern="0" dirty="0">
                <a:solidFill>
                  <a:sysClr val="windowText" lastClr="000000"/>
                </a:solidFill>
              </a:rPr>
              <a:t>Training, IDEA, Synergies with neighboring RIs</a:t>
            </a:r>
          </a:p>
        </p:txBody>
      </p:sp>
      <p:pic>
        <p:nvPicPr>
          <p:cNvPr id="10" name="Image 9">
            <a:extLst>
              <a:ext uri="{FF2B5EF4-FFF2-40B4-BE49-F238E27FC236}">
                <a16:creationId xmlns:a16="http://schemas.microsoft.com/office/drawing/2014/main" id="{1BDF75A3-D98A-4719-8BB6-461A5B62A1E7}"/>
              </a:ext>
            </a:extLst>
          </p:cNvPr>
          <p:cNvPicPr>
            <a:picLocks noChangeAspect="1"/>
          </p:cNvPicPr>
          <p:nvPr/>
        </p:nvPicPr>
        <p:blipFill>
          <a:blip r:embed="rId3"/>
          <a:stretch>
            <a:fillRect/>
          </a:stretch>
        </p:blipFill>
        <p:spPr>
          <a:xfrm>
            <a:off x="8953857" y="1570037"/>
            <a:ext cx="2955832" cy="4137159"/>
          </a:xfrm>
          <a:prstGeom prst="rect">
            <a:avLst/>
          </a:prstGeom>
        </p:spPr>
      </p:pic>
      <p:sp>
        <p:nvSpPr>
          <p:cNvPr id="3" name="ZoneTexte 2">
            <a:extLst>
              <a:ext uri="{FF2B5EF4-FFF2-40B4-BE49-F238E27FC236}">
                <a16:creationId xmlns:a16="http://schemas.microsoft.com/office/drawing/2014/main" id="{8A99B468-7152-47BD-85C6-7A41AB5CC189}"/>
              </a:ext>
            </a:extLst>
          </p:cNvPr>
          <p:cNvSpPr txBox="1"/>
          <p:nvPr/>
        </p:nvSpPr>
        <p:spPr>
          <a:xfrm>
            <a:off x="5183077" y="6096000"/>
            <a:ext cx="2864759" cy="369332"/>
          </a:xfrm>
          <a:prstGeom prst="rect">
            <a:avLst/>
          </a:prstGeom>
          <a:solidFill>
            <a:schemeClr val="accent3">
              <a:lumMod val="40000"/>
              <a:lumOff val="60000"/>
            </a:schemeClr>
          </a:solidFill>
        </p:spPr>
        <p:txBody>
          <a:bodyPr wrap="none" rtlCol="0">
            <a:spAutoFit/>
          </a:bodyPr>
          <a:lstStyle/>
          <a:p>
            <a:r>
              <a:rPr lang="fr-FR" b="1" dirty="0"/>
              <a:t>… to </a:t>
            </a:r>
            <a:r>
              <a:rPr lang="fr-FR" b="1" dirty="0" err="1"/>
              <a:t>be</a:t>
            </a:r>
            <a:r>
              <a:rPr lang="fr-FR" b="1" dirty="0"/>
              <a:t> </a:t>
            </a:r>
            <a:r>
              <a:rPr lang="fr-FR" b="1" dirty="0" err="1"/>
              <a:t>published</a:t>
            </a:r>
            <a:r>
              <a:rPr lang="fr-FR" b="1" dirty="0"/>
              <a:t> </a:t>
            </a:r>
            <a:r>
              <a:rPr lang="fr-FR" b="1" dirty="0" err="1"/>
              <a:t>very</a:t>
            </a:r>
            <a:r>
              <a:rPr lang="fr-FR" b="1" dirty="0"/>
              <a:t> </a:t>
            </a:r>
            <a:r>
              <a:rPr lang="fr-FR" b="1" dirty="0" err="1"/>
              <a:t>soon</a:t>
            </a:r>
            <a:endParaRPr lang="fr-FR" b="1" dirty="0"/>
          </a:p>
        </p:txBody>
      </p:sp>
    </p:spTree>
    <p:extLst>
      <p:ext uri="{BB962C8B-B14F-4D97-AF65-F5344CB8AC3E}">
        <p14:creationId xmlns:p14="http://schemas.microsoft.com/office/powerpoint/2010/main" val="301421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p:txBody>
          <a:bodyPr/>
          <a:lstStyle/>
          <a:p>
            <a:fld id="{B6F15528-21DE-4FAA-801E-634DDDAF4B2B}" type="slidenum">
              <a:rPr lang="fr-FR" smtClean="0"/>
              <a:t>5</a:t>
            </a:fld>
            <a:endParaRPr lang="fr-FR" dirty="0"/>
          </a:p>
        </p:txBody>
      </p:sp>
      <p:sp>
        <p:nvSpPr>
          <p:cNvPr id="5" name="Textfeld 6">
            <a:extLst>
              <a:ext uri="{FF2B5EF4-FFF2-40B4-BE49-F238E27FC236}">
                <a16:creationId xmlns:a16="http://schemas.microsoft.com/office/drawing/2014/main" id="{1E7819D8-5DBE-489F-87D5-84A0388EB48C}"/>
              </a:ext>
            </a:extLst>
          </p:cNvPr>
          <p:cNvSpPr txBox="1"/>
          <p:nvPr/>
        </p:nvSpPr>
        <p:spPr>
          <a:xfrm>
            <a:off x="1375032" y="245926"/>
            <a:ext cx="10435967" cy="1077218"/>
          </a:xfrm>
          <a:prstGeom prst="rect">
            <a:avLst/>
          </a:prstGeom>
          <a:noFill/>
        </p:spPr>
        <p:txBody>
          <a:bodyPr wrap="square" rtlCol="0">
            <a:spAutoFit/>
          </a:bodyPr>
          <a:lstStyle/>
          <a:p>
            <a:r>
              <a:rPr lang="en-US" sz="3200" b="1" dirty="0">
                <a:solidFill>
                  <a:schemeClr val="tx2"/>
                </a:solidFill>
              </a:rPr>
              <a:t>Accelerator-based photon science strategy, prospects and roadmap in Europe: a forward view to 2030</a:t>
            </a:r>
            <a:endParaRPr lang="de-DE" sz="3200" b="1" dirty="0">
              <a:solidFill>
                <a:schemeClr val="tx2"/>
              </a:solidFill>
            </a:endParaRPr>
          </a:p>
        </p:txBody>
      </p:sp>
      <p:pic>
        <p:nvPicPr>
          <p:cNvPr id="4" name="Image 3">
            <a:extLst>
              <a:ext uri="{FF2B5EF4-FFF2-40B4-BE49-F238E27FC236}">
                <a16:creationId xmlns:a16="http://schemas.microsoft.com/office/drawing/2014/main" id="{D5CC1BA3-D132-4364-80BA-ED49D4E09B60}"/>
              </a:ext>
            </a:extLst>
          </p:cNvPr>
          <p:cNvPicPr>
            <a:picLocks noChangeAspect="1"/>
          </p:cNvPicPr>
          <p:nvPr/>
        </p:nvPicPr>
        <p:blipFill>
          <a:blip r:embed="rId3"/>
          <a:stretch>
            <a:fillRect/>
          </a:stretch>
        </p:blipFill>
        <p:spPr>
          <a:xfrm>
            <a:off x="10061283" y="3733800"/>
            <a:ext cx="1511366" cy="2005178"/>
          </a:xfrm>
          <a:prstGeom prst="rect">
            <a:avLst/>
          </a:prstGeom>
        </p:spPr>
      </p:pic>
      <p:sp>
        <p:nvSpPr>
          <p:cNvPr id="9" name="Inhaltsplatzhalter 2">
            <a:extLst>
              <a:ext uri="{FF2B5EF4-FFF2-40B4-BE49-F238E27FC236}">
                <a16:creationId xmlns:a16="http://schemas.microsoft.com/office/drawing/2014/main" id="{7A88EE20-416D-4670-A0EC-4D121C6D490C}"/>
              </a:ext>
            </a:extLst>
          </p:cNvPr>
          <p:cNvSpPr txBox="1">
            <a:spLocks/>
          </p:cNvSpPr>
          <p:nvPr/>
        </p:nvSpPr>
        <p:spPr>
          <a:xfrm>
            <a:off x="1527432" y="1722438"/>
            <a:ext cx="10045217" cy="95053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fr-FR" sz="2000" b="1" dirty="0"/>
              <a:t>Editors: </a:t>
            </a:r>
          </a:p>
          <a:p>
            <a:pPr algn="just"/>
            <a:r>
              <a:rPr lang="fr-FR" sz="2000" dirty="0"/>
              <a:t>Rafael Abela (PSI), Thomas Tschentscher (</a:t>
            </a:r>
            <a:r>
              <a:rPr lang="fr-FR" sz="2000" dirty="0" err="1"/>
              <a:t>EuXFEL</a:t>
            </a:r>
            <a:r>
              <a:rPr lang="fr-FR" sz="2000" dirty="0"/>
              <a:t>) , Jean Susini (SOLEIL) , Gastón García</a:t>
            </a:r>
            <a:r>
              <a:rPr lang="en-US" sz="2000" kern="0" dirty="0">
                <a:solidFill>
                  <a:sysClr val="windowText" lastClr="000000"/>
                </a:solidFill>
              </a:rPr>
              <a:t> (CMAM)</a:t>
            </a:r>
          </a:p>
        </p:txBody>
      </p:sp>
      <p:sp>
        <p:nvSpPr>
          <p:cNvPr id="11" name="Inhaltsplatzhalter 2">
            <a:extLst>
              <a:ext uri="{FF2B5EF4-FFF2-40B4-BE49-F238E27FC236}">
                <a16:creationId xmlns:a16="http://schemas.microsoft.com/office/drawing/2014/main" id="{BB8EB796-5691-4AF5-9283-C352B46A6275}"/>
              </a:ext>
            </a:extLst>
          </p:cNvPr>
          <p:cNvSpPr txBox="1">
            <a:spLocks/>
          </p:cNvSpPr>
          <p:nvPr/>
        </p:nvSpPr>
        <p:spPr>
          <a:xfrm>
            <a:off x="1494775" y="2895601"/>
            <a:ext cx="8182625" cy="3071978"/>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2000" dirty="0"/>
              <a:t>This </a:t>
            </a:r>
            <a:r>
              <a:rPr lang="en-US" sz="2000" b="1" dirty="0"/>
              <a:t>collection of papers </a:t>
            </a:r>
            <a:r>
              <a:rPr lang="en-US" sz="2000" dirty="0"/>
              <a:t>aims at providing a global view of the European photon science landscape and give insight in which are the main trends and prospects, with a long-term (towards 2030) view </a:t>
            </a:r>
          </a:p>
          <a:p>
            <a:pPr algn="just"/>
            <a:endParaRPr lang="en-US" sz="2000" dirty="0"/>
          </a:p>
          <a:p>
            <a:pPr algn="just"/>
            <a:r>
              <a:rPr lang="en-US" sz="2000" dirty="0"/>
              <a:t>All </a:t>
            </a:r>
            <a:r>
              <a:rPr lang="en-US" sz="2000" b="1" dirty="0"/>
              <a:t>16</a:t>
            </a:r>
            <a:r>
              <a:rPr lang="en-US" sz="2000" dirty="0"/>
              <a:t> European accelerator-based photon science </a:t>
            </a:r>
            <a:r>
              <a:rPr lang="en-US" sz="2000" b="1" dirty="0"/>
              <a:t>facilities</a:t>
            </a:r>
            <a:r>
              <a:rPr lang="en-US" sz="2000" dirty="0"/>
              <a:t> open to users, </a:t>
            </a:r>
            <a:r>
              <a:rPr lang="en-US" sz="2000" b="1" dirty="0"/>
              <a:t>plus one associate,</a:t>
            </a:r>
            <a:r>
              <a:rPr lang="en-US" sz="2000" dirty="0"/>
              <a:t> will be invited to contribute a paper</a:t>
            </a:r>
          </a:p>
          <a:p>
            <a:pPr algn="just"/>
            <a:endParaRPr lang="en-US" sz="2000" dirty="0"/>
          </a:p>
          <a:p>
            <a:pPr algn="just"/>
            <a:r>
              <a:rPr lang="en-US" sz="2000" dirty="0"/>
              <a:t>In addition, </a:t>
            </a:r>
            <a:r>
              <a:rPr lang="en-US" sz="2000" b="1" dirty="0"/>
              <a:t>2 papers </a:t>
            </a:r>
            <a:r>
              <a:rPr lang="en-US" sz="2000" dirty="0"/>
              <a:t>will be invited to deal with the </a:t>
            </a:r>
            <a:r>
              <a:rPr lang="en-US" sz="2000" b="1" dirty="0"/>
              <a:t>global perspective </a:t>
            </a:r>
            <a:r>
              <a:rPr lang="en-US" sz="2000" dirty="0"/>
              <a:t>in terms scientific trends and overall strategy, and the critical aspect of </a:t>
            </a:r>
            <a:r>
              <a:rPr lang="en-US" sz="2000" b="1" dirty="0"/>
              <a:t>data</a:t>
            </a:r>
            <a:endParaRPr lang="en-US" sz="2000" b="1" kern="0" dirty="0">
              <a:solidFill>
                <a:sysClr val="windowText" lastClr="000000"/>
              </a:solidFill>
            </a:endParaRPr>
          </a:p>
        </p:txBody>
      </p:sp>
    </p:spTree>
    <p:extLst>
      <p:ext uri="{BB962C8B-B14F-4D97-AF65-F5344CB8AC3E}">
        <p14:creationId xmlns:p14="http://schemas.microsoft.com/office/powerpoint/2010/main" val="154999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p:txBody>
          <a:bodyPr/>
          <a:lstStyle/>
          <a:p>
            <a:fld id="{B6F15528-21DE-4FAA-801E-634DDDAF4B2B}" type="slidenum">
              <a:rPr lang="fr-FR" smtClean="0"/>
              <a:t>6</a:t>
            </a:fld>
            <a:endParaRPr lang="fr-FR" dirty="0"/>
          </a:p>
        </p:txBody>
      </p:sp>
      <p:sp>
        <p:nvSpPr>
          <p:cNvPr id="5" name="Textfeld 6">
            <a:extLst>
              <a:ext uri="{FF2B5EF4-FFF2-40B4-BE49-F238E27FC236}">
                <a16:creationId xmlns:a16="http://schemas.microsoft.com/office/drawing/2014/main" id="{1E7819D8-5DBE-489F-87D5-84A0388EB48C}"/>
              </a:ext>
            </a:extLst>
          </p:cNvPr>
          <p:cNvSpPr txBox="1"/>
          <p:nvPr/>
        </p:nvSpPr>
        <p:spPr>
          <a:xfrm>
            <a:off x="1375032" y="245926"/>
            <a:ext cx="10435967" cy="584775"/>
          </a:xfrm>
          <a:prstGeom prst="rect">
            <a:avLst/>
          </a:prstGeom>
          <a:noFill/>
        </p:spPr>
        <p:txBody>
          <a:bodyPr wrap="square" rtlCol="0">
            <a:spAutoFit/>
          </a:bodyPr>
          <a:lstStyle/>
          <a:p>
            <a:r>
              <a:rPr lang="en-US" sz="3200" b="1" spc="-1" dirty="0">
                <a:solidFill>
                  <a:schemeClr val="tx2"/>
                </a:solidFill>
                <a:latin typeface="Calibri"/>
                <a:ea typeface="DejaVu Sans"/>
              </a:rPr>
              <a:t>DIGITAL LEAPS is on its way</a:t>
            </a:r>
            <a:endParaRPr lang="de-DE" sz="3200" b="1" dirty="0">
              <a:solidFill>
                <a:schemeClr val="tx2"/>
              </a:solidFill>
            </a:endParaRPr>
          </a:p>
        </p:txBody>
      </p:sp>
      <p:sp>
        <p:nvSpPr>
          <p:cNvPr id="9" name="Inhaltsplatzhalter 2">
            <a:extLst>
              <a:ext uri="{FF2B5EF4-FFF2-40B4-BE49-F238E27FC236}">
                <a16:creationId xmlns:a16="http://schemas.microsoft.com/office/drawing/2014/main" id="{7A88EE20-416D-4670-A0EC-4D121C6D490C}"/>
              </a:ext>
            </a:extLst>
          </p:cNvPr>
          <p:cNvSpPr txBox="1">
            <a:spLocks/>
          </p:cNvSpPr>
          <p:nvPr/>
        </p:nvSpPr>
        <p:spPr>
          <a:xfrm>
            <a:off x="1362332" y="1032012"/>
            <a:ext cx="10045217" cy="559276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840" indent="-285840">
              <a:lnSpc>
                <a:spcPct val="100000"/>
              </a:lnSpc>
              <a:spcAft>
                <a:spcPts val="601"/>
              </a:spcAft>
              <a:buClr>
                <a:srgbClr val="000000"/>
              </a:buClr>
              <a:buFont typeface="StarSymbol"/>
              <a:buChar char="-"/>
            </a:pPr>
            <a:endParaRPr lang="fr-FR" dirty="0"/>
          </a:p>
        </p:txBody>
      </p:sp>
      <p:pic>
        <p:nvPicPr>
          <p:cNvPr id="6" name="Image 5">
            <a:extLst>
              <a:ext uri="{FF2B5EF4-FFF2-40B4-BE49-F238E27FC236}">
                <a16:creationId xmlns:a16="http://schemas.microsoft.com/office/drawing/2014/main" id="{E0427321-5A6C-4DE4-9B32-228CF792BC3E}"/>
              </a:ext>
            </a:extLst>
          </p:cNvPr>
          <p:cNvPicPr/>
          <p:nvPr/>
        </p:nvPicPr>
        <p:blipFill>
          <a:blip r:embed="rId3"/>
          <a:stretch>
            <a:fillRect/>
          </a:stretch>
        </p:blipFill>
        <p:spPr>
          <a:xfrm>
            <a:off x="8443689" y="1676400"/>
            <a:ext cx="3263888" cy="2045461"/>
          </a:xfrm>
          <a:prstGeom prst="rect">
            <a:avLst/>
          </a:prstGeom>
        </p:spPr>
      </p:pic>
      <p:sp>
        <p:nvSpPr>
          <p:cNvPr id="8" name="Inhaltsplatzhalter 2">
            <a:extLst>
              <a:ext uri="{FF2B5EF4-FFF2-40B4-BE49-F238E27FC236}">
                <a16:creationId xmlns:a16="http://schemas.microsoft.com/office/drawing/2014/main" id="{B4098DB0-213E-48B1-8063-98B63E1553E4}"/>
              </a:ext>
            </a:extLst>
          </p:cNvPr>
          <p:cNvSpPr txBox="1">
            <a:spLocks/>
          </p:cNvSpPr>
          <p:nvPr/>
        </p:nvSpPr>
        <p:spPr>
          <a:xfrm>
            <a:off x="1405513" y="1219200"/>
            <a:ext cx="5944181" cy="48006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n-US" sz="2000" dirty="0"/>
          </a:p>
        </p:txBody>
      </p:sp>
      <p:pic>
        <p:nvPicPr>
          <p:cNvPr id="10" name="Image 9">
            <a:extLst>
              <a:ext uri="{FF2B5EF4-FFF2-40B4-BE49-F238E27FC236}">
                <a16:creationId xmlns:a16="http://schemas.microsoft.com/office/drawing/2014/main" id="{9A3249A2-453E-4DA2-9A70-DEF539243627}"/>
              </a:ext>
            </a:extLst>
          </p:cNvPr>
          <p:cNvPicPr>
            <a:picLocks noChangeAspect="1"/>
          </p:cNvPicPr>
          <p:nvPr/>
        </p:nvPicPr>
        <p:blipFill>
          <a:blip r:embed="rId4"/>
          <a:stretch>
            <a:fillRect/>
          </a:stretch>
        </p:blipFill>
        <p:spPr>
          <a:xfrm>
            <a:off x="1062304" y="1017889"/>
            <a:ext cx="7127834" cy="3642156"/>
          </a:xfrm>
          <a:prstGeom prst="rect">
            <a:avLst/>
          </a:prstGeom>
        </p:spPr>
      </p:pic>
      <p:sp>
        <p:nvSpPr>
          <p:cNvPr id="12" name="ZoneTexte 11">
            <a:extLst>
              <a:ext uri="{FF2B5EF4-FFF2-40B4-BE49-F238E27FC236}">
                <a16:creationId xmlns:a16="http://schemas.microsoft.com/office/drawing/2014/main" id="{2ED94E15-EAF4-426C-A0F1-3098442F2BF8}"/>
              </a:ext>
            </a:extLst>
          </p:cNvPr>
          <p:cNvSpPr txBox="1"/>
          <p:nvPr/>
        </p:nvSpPr>
        <p:spPr>
          <a:xfrm>
            <a:off x="1349269" y="4724400"/>
            <a:ext cx="9275408" cy="1677382"/>
          </a:xfrm>
          <a:prstGeom prst="rect">
            <a:avLst/>
          </a:prstGeom>
          <a:noFill/>
        </p:spPr>
        <p:txBody>
          <a:bodyPr wrap="square">
            <a:spAutoFit/>
          </a:bodyPr>
          <a:lstStyle/>
          <a:p>
            <a:r>
              <a:rPr lang="en-GB" sz="2000" dirty="0">
                <a:solidFill>
                  <a:srgbClr val="333333"/>
                </a:solidFill>
                <a:effectLst/>
                <a:latin typeface="Source Sans Pro" panose="020B0503030403020204" pitchFamily="34" charset="0"/>
                <a:ea typeface="Times New Roman" panose="02020603050405020304" pitchFamily="18" charset="0"/>
              </a:rPr>
              <a:t>The DIGITAL LEAPS project has now started the </a:t>
            </a:r>
            <a:r>
              <a:rPr lang="en-GB" sz="2000" b="1" dirty="0">
                <a:solidFill>
                  <a:srgbClr val="333333"/>
                </a:solidFill>
                <a:effectLst/>
                <a:latin typeface="Source Sans Pro" panose="020B0503030403020204" pitchFamily="34" charset="0"/>
                <a:ea typeface="Times New Roman" panose="02020603050405020304" pitchFamily="18" charset="0"/>
              </a:rPr>
              <a:t>executive phase:</a:t>
            </a:r>
          </a:p>
          <a:p>
            <a:endParaRPr lang="en-GB" sz="400" dirty="0">
              <a:solidFill>
                <a:srgbClr val="333333"/>
              </a:solidFill>
              <a:latin typeface="Source Sans Pro" panose="020B0503030403020204" pitchFamily="34" charset="0"/>
              <a:ea typeface="Times New Roman" panose="02020603050405020304" pitchFamily="18" charset="0"/>
            </a:endParaRPr>
          </a:p>
          <a:p>
            <a:pPr marL="342900" indent="-342900">
              <a:buFont typeface="Arial" panose="020B0604020202020204" pitchFamily="34" charset="0"/>
              <a:buChar char="•"/>
            </a:pPr>
            <a:r>
              <a:rPr lang="en-GB" sz="2000" dirty="0">
                <a:solidFill>
                  <a:srgbClr val="333333"/>
                </a:solidFill>
                <a:effectLst/>
                <a:latin typeface="Source Sans Pro" panose="020B0503030403020204" pitchFamily="34" charset="0"/>
                <a:ea typeface="Times New Roman" panose="02020603050405020304" pitchFamily="18" charset="0"/>
              </a:rPr>
              <a:t>During the first year, the focus of the three pillars will be on </a:t>
            </a:r>
            <a:r>
              <a:rPr lang="en-GB" sz="2000" b="1" dirty="0">
                <a:solidFill>
                  <a:srgbClr val="333333"/>
                </a:solidFill>
                <a:effectLst/>
                <a:latin typeface="Source Sans Pro" panose="020B0503030403020204" pitchFamily="34" charset="0"/>
                <a:ea typeface="Times New Roman" panose="02020603050405020304" pitchFamily="18" charset="0"/>
              </a:rPr>
              <a:t>networking activities, with one pilot project for each pillar</a:t>
            </a:r>
          </a:p>
          <a:p>
            <a:pPr marL="342900" indent="-342900">
              <a:buFont typeface="Arial" panose="020B0604020202020204" pitchFamily="34" charset="0"/>
              <a:buChar char="•"/>
            </a:pPr>
            <a:r>
              <a:rPr lang="en-GB" sz="2000" dirty="0">
                <a:solidFill>
                  <a:srgbClr val="333333"/>
                </a:solidFill>
                <a:effectLst/>
                <a:latin typeface="Source Sans Pro" panose="020B0503030403020204" pitchFamily="34" charset="0"/>
                <a:ea typeface="Times New Roman" panose="02020603050405020304" pitchFamily="18" charset="0"/>
              </a:rPr>
              <a:t>Connection with the proposals submitted to the Horizon Europe calls</a:t>
            </a:r>
          </a:p>
          <a:p>
            <a:endParaRPr lang="en-GB" sz="2000" dirty="0">
              <a:solidFill>
                <a:srgbClr val="333333"/>
              </a:solidFill>
              <a:effectLst/>
              <a:latin typeface="Source Sans Pro" panose="020B0503030403020204" pitchFamily="34" charset="0"/>
              <a:ea typeface="Times New Roman" panose="02020603050405020304" pitchFamily="18" charset="0"/>
            </a:endParaRPr>
          </a:p>
        </p:txBody>
      </p:sp>
    </p:spTree>
    <p:extLst>
      <p:ext uri="{BB962C8B-B14F-4D97-AF65-F5344CB8AC3E}">
        <p14:creationId xmlns:p14="http://schemas.microsoft.com/office/powerpoint/2010/main" val="196485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138946-F75B-4CEC-B312-9EEC312AA10E}"/>
              </a:ext>
            </a:extLst>
          </p:cNvPr>
          <p:cNvSpPr>
            <a:spLocks noGrp="1"/>
          </p:cNvSpPr>
          <p:nvPr>
            <p:ph type="sldNum" sz="quarter" idx="7"/>
          </p:nvPr>
        </p:nvSpPr>
        <p:spPr/>
        <p:txBody>
          <a:bodyPr/>
          <a:lstStyle/>
          <a:p>
            <a:fld id="{B6F15528-21DE-4FAA-801E-634DDDAF4B2B}" type="slidenum">
              <a:rPr lang="fr-FR" smtClean="0"/>
              <a:t>7</a:t>
            </a:fld>
            <a:endParaRPr lang="fr-FR" dirty="0"/>
          </a:p>
        </p:txBody>
      </p:sp>
      <p:sp>
        <p:nvSpPr>
          <p:cNvPr id="5" name="Textfeld 6">
            <a:extLst>
              <a:ext uri="{FF2B5EF4-FFF2-40B4-BE49-F238E27FC236}">
                <a16:creationId xmlns:a16="http://schemas.microsoft.com/office/drawing/2014/main" id="{1E7819D8-5DBE-489F-87D5-84A0388EB48C}"/>
              </a:ext>
            </a:extLst>
          </p:cNvPr>
          <p:cNvSpPr txBox="1"/>
          <p:nvPr/>
        </p:nvSpPr>
        <p:spPr>
          <a:xfrm>
            <a:off x="1375032" y="245926"/>
            <a:ext cx="10435967" cy="584775"/>
          </a:xfrm>
          <a:prstGeom prst="rect">
            <a:avLst/>
          </a:prstGeom>
          <a:noFill/>
        </p:spPr>
        <p:txBody>
          <a:bodyPr wrap="square" rtlCol="0">
            <a:spAutoFit/>
          </a:bodyPr>
          <a:lstStyle/>
          <a:p>
            <a:r>
              <a:rPr lang="sv-SE" sz="3200" b="1" spc="-1" dirty="0">
                <a:solidFill>
                  <a:schemeClr val="tx2"/>
                </a:solidFill>
                <a:latin typeface="Calibri"/>
                <a:ea typeface="DejaVu Sans"/>
              </a:rPr>
              <a:t>F</a:t>
            </a:r>
            <a:r>
              <a:rPr lang="sv-SE" sz="3200" b="1" strike="noStrike" spc="-1" dirty="0">
                <a:solidFill>
                  <a:schemeClr val="tx2"/>
                </a:solidFill>
                <a:latin typeface="Calibri"/>
                <a:ea typeface="DejaVu Sans"/>
              </a:rPr>
              <a:t>eedback on the Horizon Europe calls</a:t>
            </a:r>
            <a:endParaRPr lang="de-DE" sz="3200" b="1" dirty="0">
              <a:solidFill>
                <a:schemeClr val="tx2"/>
              </a:solidFill>
            </a:endParaRPr>
          </a:p>
        </p:txBody>
      </p:sp>
      <p:sp>
        <p:nvSpPr>
          <p:cNvPr id="9" name="Inhaltsplatzhalter 2">
            <a:extLst>
              <a:ext uri="{FF2B5EF4-FFF2-40B4-BE49-F238E27FC236}">
                <a16:creationId xmlns:a16="http://schemas.microsoft.com/office/drawing/2014/main" id="{7A88EE20-416D-4670-A0EC-4D121C6D490C}"/>
              </a:ext>
            </a:extLst>
          </p:cNvPr>
          <p:cNvSpPr txBox="1">
            <a:spLocks/>
          </p:cNvSpPr>
          <p:nvPr/>
        </p:nvSpPr>
        <p:spPr>
          <a:xfrm>
            <a:off x="1362332" y="1032012"/>
            <a:ext cx="10045217" cy="559276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lnSpc>
                <a:spcPct val="100000"/>
              </a:lnSpc>
              <a:spcAft>
                <a:spcPts val="601"/>
              </a:spcAft>
              <a:buClr>
                <a:srgbClr val="000000"/>
              </a:buClr>
              <a:buFont typeface="Arial" panose="020B0604020202020204" pitchFamily="34" charset="0"/>
              <a:buChar char="•"/>
            </a:pPr>
            <a:endParaRPr lang="fr-FR" dirty="0"/>
          </a:p>
        </p:txBody>
      </p:sp>
      <p:sp>
        <p:nvSpPr>
          <p:cNvPr id="8" name="ZoneTexte 7">
            <a:extLst>
              <a:ext uri="{FF2B5EF4-FFF2-40B4-BE49-F238E27FC236}">
                <a16:creationId xmlns:a16="http://schemas.microsoft.com/office/drawing/2014/main" id="{3EFB6FCB-9EDE-4803-AE1C-55C34F44F5A5}"/>
              </a:ext>
            </a:extLst>
          </p:cNvPr>
          <p:cNvSpPr txBox="1"/>
          <p:nvPr/>
        </p:nvSpPr>
        <p:spPr>
          <a:xfrm>
            <a:off x="1362332" y="1143000"/>
            <a:ext cx="9839068" cy="3970318"/>
          </a:xfrm>
          <a:prstGeom prst="rect">
            <a:avLst/>
          </a:prstGeom>
          <a:noFill/>
        </p:spPr>
        <p:txBody>
          <a:bodyPr wrap="square">
            <a:spAutoFit/>
          </a:bodyPr>
          <a:lstStyle/>
          <a:p>
            <a:endParaRPr lang="fr-FR" sz="2800" b="1" dirty="0"/>
          </a:p>
          <a:p>
            <a:r>
              <a:rPr lang="fr-FR" sz="2800" b="1" dirty="0"/>
              <a:t>LEAPS </a:t>
            </a:r>
            <a:r>
              <a:rPr lang="fr-FR" sz="2800" b="1" dirty="0" err="1"/>
              <a:t>Projects</a:t>
            </a:r>
            <a:r>
              <a:rPr lang="fr-FR" sz="2800" b="1" dirty="0"/>
              <a:t> in Grant Agreement </a:t>
            </a:r>
            <a:r>
              <a:rPr lang="fr-FR" sz="2800" b="1" dirty="0" err="1"/>
              <a:t>preparation</a:t>
            </a:r>
            <a:r>
              <a:rPr lang="fr-FR" sz="2800" b="1" dirty="0"/>
              <a:t> phase:</a:t>
            </a:r>
          </a:p>
          <a:p>
            <a:r>
              <a:rPr lang="fr-FR" sz="2800" dirty="0"/>
              <a:t>• </a:t>
            </a:r>
            <a:r>
              <a:rPr lang="fr-FR" sz="2800" dirty="0" err="1"/>
              <a:t>ReMade@ARI</a:t>
            </a:r>
            <a:r>
              <a:rPr lang="fr-FR" sz="2800" dirty="0"/>
              <a:t> (HORIZON-INFRA-2021-SERV-01-04, HZDR)</a:t>
            </a:r>
          </a:p>
          <a:p>
            <a:r>
              <a:rPr lang="fr-FR" sz="2800" dirty="0"/>
              <a:t>• </a:t>
            </a:r>
            <a:r>
              <a:rPr lang="fr-FR" sz="2800" dirty="0" err="1"/>
              <a:t>eRImote</a:t>
            </a:r>
            <a:r>
              <a:rPr lang="fr-FR" sz="2800" dirty="0"/>
              <a:t> (HORIZON-INFRA-2021-DEV-01-03, DESY)</a:t>
            </a:r>
          </a:p>
          <a:p>
            <a:endParaRPr lang="fr-FR" sz="2800" dirty="0"/>
          </a:p>
          <a:p>
            <a:r>
              <a:rPr lang="fr-FR" sz="2800" b="1" dirty="0"/>
              <a:t>LEAPS </a:t>
            </a:r>
            <a:r>
              <a:rPr lang="fr-FR" sz="2800" b="1" dirty="0" err="1"/>
              <a:t>proposals</a:t>
            </a:r>
            <a:r>
              <a:rPr lang="fr-FR" sz="2800" b="1" dirty="0"/>
              <a:t> </a:t>
            </a:r>
            <a:r>
              <a:rPr lang="fr-FR" sz="2800" b="1" dirty="0" err="1"/>
              <a:t>submitted</a:t>
            </a:r>
            <a:r>
              <a:rPr lang="fr-FR" sz="2800" b="1" dirty="0"/>
              <a:t> to the INFRA-TECH-2022-01-01 call: </a:t>
            </a:r>
          </a:p>
          <a:p>
            <a:r>
              <a:rPr lang="fr-FR" sz="2800" dirty="0"/>
              <a:t>• WEARE (ELETTRA)</a:t>
            </a:r>
          </a:p>
          <a:p>
            <a:r>
              <a:rPr lang="fr-FR" sz="2800" dirty="0"/>
              <a:t>• SMART-FIT (Imaging TOOLBOX, SOLEIL)</a:t>
            </a:r>
          </a:p>
          <a:p>
            <a:r>
              <a:rPr lang="fr-FR" sz="2800" dirty="0"/>
              <a:t>• AI4SI (ILL/ESRF</a:t>
            </a:r>
          </a:p>
        </p:txBody>
      </p:sp>
    </p:spTree>
    <p:extLst>
      <p:ext uri="{BB962C8B-B14F-4D97-AF65-F5344CB8AC3E}">
        <p14:creationId xmlns:p14="http://schemas.microsoft.com/office/powerpoint/2010/main" val="171257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FE2292-540E-4006-9CC6-6668453717CF}"/>
              </a:ext>
            </a:extLst>
          </p:cNvPr>
          <p:cNvSpPr>
            <a:spLocks noGrp="1"/>
          </p:cNvSpPr>
          <p:nvPr>
            <p:ph type="sldNum" sz="quarter" idx="7"/>
          </p:nvPr>
        </p:nvSpPr>
        <p:spPr/>
        <p:txBody>
          <a:bodyPr/>
          <a:lstStyle/>
          <a:p>
            <a:fld id="{B6F15528-21DE-4FAA-801E-634DDDAF4B2B}" type="slidenum">
              <a:rPr lang="fr-FR" smtClean="0"/>
              <a:t>8</a:t>
            </a:fld>
            <a:endParaRPr lang="fr-FR" dirty="0"/>
          </a:p>
        </p:txBody>
      </p:sp>
      <p:sp>
        <p:nvSpPr>
          <p:cNvPr id="5" name="Rectangle 4">
            <a:extLst>
              <a:ext uri="{FF2B5EF4-FFF2-40B4-BE49-F238E27FC236}">
                <a16:creationId xmlns:a16="http://schemas.microsoft.com/office/drawing/2014/main" id="{40F5F974-E0B0-48D0-AF65-55D1C5E7F6F1}"/>
              </a:ext>
            </a:extLst>
          </p:cNvPr>
          <p:cNvSpPr/>
          <p:nvPr/>
        </p:nvSpPr>
        <p:spPr>
          <a:xfrm>
            <a:off x="8610600" y="5638800"/>
            <a:ext cx="3124200" cy="110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52E2C8D3-D8A1-46A5-B29B-2581347FF902}"/>
              </a:ext>
            </a:extLst>
          </p:cNvPr>
          <p:cNvPicPr>
            <a:picLocks noChangeAspect="1"/>
          </p:cNvPicPr>
          <p:nvPr/>
        </p:nvPicPr>
        <p:blipFill>
          <a:blip r:embed="rId2"/>
          <a:stretch>
            <a:fillRect/>
          </a:stretch>
        </p:blipFill>
        <p:spPr>
          <a:xfrm>
            <a:off x="1295400" y="386084"/>
            <a:ext cx="10058400" cy="6361592"/>
          </a:xfrm>
          <a:prstGeom prst="rect">
            <a:avLst/>
          </a:prstGeom>
        </p:spPr>
      </p:pic>
    </p:spTree>
    <p:extLst>
      <p:ext uri="{BB962C8B-B14F-4D97-AF65-F5344CB8AC3E}">
        <p14:creationId xmlns:p14="http://schemas.microsoft.com/office/powerpoint/2010/main" val="337260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19D4C4C-3CDE-47DB-AB8E-D15851087276}"/>
              </a:ext>
            </a:extLst>
          </p:cNvPr>
          <p:cNvSpPr>
            <a:spLocks noGrp="1"/>
          </p:cNvSpPr>
          <p:nvPr>
            <p:ph type="sldNum" sz="quarter" idx="7"/>
          </p:nvPr>
        </p:nvSpPr>
        <p:spPr/>
        <p:txBody>
          <a:bodyPr/>
          <a:lstStyle/>
          <a:p>
            <a:fld id="{B6F15528-21DE-4FAA-801E-634DDDAF4B2B}" type="slidenum">
              <a:rPr lang="fr-FR" smtClean="0"/>
              <a:t>9</a:t>
            </a:fld>
            <a:endParaRPr lang="fr-FR" dirty="0"/>
          </a:p>
        </p:txBody>
      </p:sp>
      <p:sp>
        <p:nvSpPr>
          <p:cNvPr id="3" name="ZoneTexte 2">
            <a:extLst>
              <a:ext uri="{FF2B5EF4-FFF2-40B4-BE49-F238E27FC236}">
                <a16:creationId xmlns:a16="http://schemas.microsoft.com/office/drawing/2014/main" id="{3208BD44-5E48-47C7-A3FA-199C12B5EC95}"/>
              </a:ext>
            </a:extLst>
          </p:cNvPr>
          <p:cNvSpPr txBox="1"/>
          <p:nvPr/>
        </p:nvSpPr>
        <p:spPr>
          <a:xfrm>
            <a:off x="1143000" y="539366"/>
            <a:ext cx="9126582" cy="707886"/>
          </a:xfrm>
          <a:prstGeom prst="rect">
            <a:avLst/>
          </a:prstGeom>
          <a:noFill/>
        </p:spPr>
        <p:txBody>
          <a:bodyPr wrap="square" rtlCol="0">
            <a:spAutoFit/>
          </a:bodyPr>
          <a:lstStyle/>
          <a:p>
            <a:r>
              <a:rPr lang="fr-FR" sz="2000" b="1" i="1" dirty="0" err="1">
                <a:solidFill>
                  <a:schemeClr val="accent1">
                    <a:lumMod val="75000"/>
                  </a:schemeClr>
                </a:solidFill>
              </a:rPr>
              <a:t>ReMade@</a:t>
            </a:r>
            <a:r>
              <a:rPr lang="fr-FR" sz="2000" b="1" i="1" dirty="0" err="1">
                <a:solidFill>
                  <a:srgbClr val="00B050"/>
                </a:solidFill>
              </a:rPr>
              <a:t>ARI</a:t>
            </a:r>
            <a:r>
              <a:rPr lang="fr-FR" sz="2000" b="1" i="1" dirty="0">
                <a:solidFill>
                  <a:srgbClr val="00B050"/>
                </a:solidFill>
              </a:rPr>
              <a:t> </a:t>
            </a:r>
          </a:p>
          <a:p>
            <a:r>
              <a:rPr lang="en-US" sz="2000" i="1" dirty="0">
                <a:solidFill>
                  <a:schemeClr val="accent1">
                    <a:lumMod val="75000"/>
                  </a:schemeClr>
                </a:solidFill>
              </a:rPr>
              <a:t>Recyclable materials development at analytical research infrastructures</a:t>
            </a:r>
            <a:endParaRPr lang="fr-FR" sz="2000" i="1" dirty="0">
              <a:solidFill>
                <a:schemeClr val="accent1">
                  <a:lumMod val="75000"/>
                </a:schemeClr>
              </a:solidFill>
            </a:endParaRPr>
          </a:p>
        </p:txBody>
      </p:sp>
      <p:sp>
        <p:nvSpPr>
          <p:cNvPr id="4" name="ZoneTexte 3">
            <a:extLst>
              <a:ext uri="{FF2B5EF4-FFF2-40B4-BE49-F238E27FC236}">
                <a16:creationId xmlns:a16="http://schemas.microsoft.com/office/drawing/2014/main" id="{C2D00AE7-97B3-4921-BE31-930E3FF895F6}"/>
              </a:ext>
            </a:extLst>
          </p:cNvPr>
          <p:cNvSpPr txBox="1"/>
          <p:nvPr/>
        </p:nvSpPr>
        <p:spPr>
          <a:xfrm>
            <a:off x="1155700" y="1676400"/>
            <a:ext cx="5617029" cy="3385542"/>
          </a:xfrm>
          <a:prstGeom prst="rect">
            <a:avLst/>
          </a:prstGeom>
          <a:noFill/>
        </p:spPr>
        <p:txBody>
          <a:bodyPr wrap="square">
            <a:spAutoFit/>
          </a:bodyPr>
          <a:lstStyle/>
          <a:p>
            <a:pPr marL="342900" indent="-342900">
              <a:spcBef>
                <a:spcPct val="20000"/>
              </a:spcBef>
              <a:spcAft>
                <a:spcPts val="600"/>
              </a:spcAft>
              <a:buFont typeface="Arial" panose="020B0604020202020204" pitchFamily="34" charset="0"/>
              <a:buChar char="•"/>
            </a:pPr>
            <a:r>
              <a:rPr lang="fr-FR" sz="2000" dirty="0">
                <a:latin typeface="Calibri"/>
              </a:rPr>
              <a:t>Budget: 13,6 M€</a:t>
            </a:r>
          </a:p>
          <a:p>
            <a:pPr marL="342900" indent="-342900">
              <a:spcBef>
                <a:spcPct val="20000"/>
              </a:spcBef>
              <a:spcAft>
                <a:spcPts val="600"/>
              </a:spcAft>
              <a:buFont typeface="Arial" panose="020B0604020202020204" pitchFamily="34" charset="0"/>
              <a:buChar char="•"/>
            </a:pPr>
            <a:r>
              <a:rPr lang="fr-FR" sz="2000" dirty="0">
                <a:latin typeface="Calibri"/>
              </a:rPr>
              <a:t>Bénéficiaires: 46 participants (</a:t>
            </a:r>
            <a:r>
              <a:rPr lang="en-US" sz="2000" dirty="0">
                <a:effectLst/>
                <a:latin typeface="Calibri" panose="020F0502020204030204" pitchFamily="34" charset="0"/>
                <a:ea typeface="Calibri" panose="020F0502020204030204" pitchFamily="34" charset="0"/>
              </a:rPr>
              <a:t>LEAPS RIs and other facilities in the </a:t>
            </a:r>
            <a:r>
              <a:rPr lang="en-US" sz="2000" dirty="0">
                <a:latin typeface="Calibri" panose="020F0502020204030204" pitchFamily="34" charset="0"/>
                <a:ea typeface="Calibri" panose="020F0502020204030204" pitchFamily="34" charset="0"/>
              </a:rPr>
              <a:t>A</a:t>
            </a:r>
            <a:r>
              <a:rPr lang="en-US" sz="2000" dirty="0">
                <a:effectLst/>
                <a:latin typeface="Calibri" panose="020F0502020204030204" pitchFamily="34" charset="0"/>
                <a:ea typeface="Calibri" panose="020F0502020204030204" pitchFamily="34" charset="0"/>
              </a:rPr>
              <a:t>RIE network)</a:t>
            </a:r>
            <a:endParaRPr lang="fr-FR" sz="2000" dirty="0">
              <a:latin typeface="Calibri"/>
            </a:endParaRPr>
          </a:p>
          <a:p>
            <a:pPr marL="342900" indent="-342900">
              <a:spcBef>
                <a:spcPct val="20000"/>
              </a:spcBef>
              <a:spcAft>
                <a:spcPts val="600"/>
              </a:spcAft>
              <a:buFont typeface="Arial" panose="020B0604020202020204" pitchFamily="34" charset="0"/>
              <a:buChar char="•"/>
            </a:pPr>
            <a:r>
              <a:rPr lang="fr-FR" sz="2000" dirty="0">
                <a:latin typeface="Calibri"/>
              </a:rPr>
              <a:t>Duration: 48 </a:t>
            </a:r>
            <a:r>
              <a:rPr lang="fr-FR" sz="2000" dirty="0" err="1">
                <a:latin typeface="Calibri"/>
              </a:rPr>
              <a:t>months</a:t>
            </a:r>
            <a:endParaRPr lang="fr-FR" sz="2000" dirty="0">
              <a:latin typeface="Calibri"/>
            </a:endParaRPr>
          </a:p>
          <a:p>
            <a:pPr marL="342900" indent="-342900">
              <a:spcBef>
                <a:spcPct val="20000"/>
              </a:spcBef>
              <a:spcAft>
                <a:spcPts val="600"/>
              </a:spcAft>
              <a:buFont typeface="Arial" panose="020B0604020202020204" pitchFamily="34" charset="0"/>
              <a:buChar char="•"/>
            </a:pPr>
            <a:r>
              <a:rPr lang="fr-FR" sz="2000" dirty="0">
                <a:latin typeface="Calibri"/>
              </a:rPr>
              <a:t>Possible start: 1. </a:t>
            </a:r>
            <a:r>
              <a:rPr lang="fr-FR" sz="2000" dirty="0" err="1">
                <a:latin typeface="Calibri"/>
              </a:rPr>
              <a:t>September</a:t>
            </a:r>
            <a:r>
              <a:rPr lang="fr-FR" sz="2000" dirty="0">
                <a:latin typeface="Calibri"/>
              </a:rPr>
              <a:t> 2022</a:t>
            </a:r>
          </a:p>
          <a:p>
            <a:pPr lvl="2">
              <a:spcBef>
                <a:spcPct val="20000"/>
              </a:spcBef>
              <a:spcAft>
                <a:spcPts val="600"/>
              </a:spcAft>
            </a:pPr>
            <a:r>
              <a:rPr lang="fr-FR" sz="2000" dirty="0">
                <a:latin typeface="Calibri"/>
              </a:rPr>
              <a:t>      end: 31. August 2026</a:t>
            </a:r>
          </a:p>
          <a:p>
            <a:pPr marL="342900" indent="-342900">
              <a:spcBef>
                <a:spcPct val="20000"/>
              </a:spcBef>
              <a:spcAft>
                <a:spcPts val="600"/>
              </a:spcAft>
              <a:buFont typeface="Arial" panose="020B0604020202020204" pitchFamily="34" charset="0"/>
              <a:buChar char="•"/>
            </a:pPr>
            <a:r>
              <a:rPr lang="fr-FR" sz="2000" dirty="0" err="1">
                <a:latin typeface="Calibri"/>
              </a:rPr>
              <a:t>Coordinator</a:t>
            </a:r>
            <a:r>
              <a:rPr lang="fr-FR" sz="2000" dirty="0">
                <a:latin typeface="Calibri"/>
              </a:rPr>
              <a:t>: </a:t>
            </a:r>
            <a:r>
              <a:rPr lang="fr-FR" sz="2000" b="1" dirty="0">
                <a:latin typeface="Calibri"/>
              </a:rPr>
              <a:t>HZDR</a:t>
            </a:r>
          </a:p>
          <a:p>
            <a:pPr marL="342900" indent="-342900">
              <a:spcBef>
                <a:spcPct val="20000"/>
              </a:spcBef>
              <a:spcAft>
                <a:spcPts val="600"/>
              </a:spcAft>
              <a:buFont typeface="Arial" panose="020B0604020202020204" pitchFamily="34" charset="0"/>
              <a:buChar char="•"/>
            </a:pPr>
            <a:endParaRPr lang="fr-FR" sz="2000" dirty="0">
              <a:latin typeface="Calibri"/>
            </a:endParaRPr>
          </a:p>
        </p:txBody>
      </p:sp>
      <p:pic>
        <p:nvPicPr>
          <p:cNvPr id="5" name="Image 4">
            <a:extLst>
              <a:ext uri="{FF2B5EF4-FFF2-40B4-BE49-F238E27FC236}">
                <a16:creationId xmlns:a16="http://schemas.microsoft.com/office/drawing/2014/main" id="{F9E8CF4C-9FE6-43F2-98D3-EE384F522D83}"/>
              </a:ext>
            </a:extLst>
          </p:cNvPr>
          <p:cNvPicPr>
            <a:picLocks noChangeAspect="1"/>
          </p:cNvPicPr>
          <p:nvPr/>
        </p:nvPicPr>
        <p:blipFill>
          <a:blip r:embed="rId2"/>
          <a:stretch>
            <a:fillRect/>
          </a:stretch>
        </p:blipFill>
        <p:spPr>
          <a:xfrm>
            <a:off x="6639025" y="1676400"/>
            <a:ext cx="5314750" cy="3707052"/>
          </a:xfrm>
          <a:prstGeom prst="rect">
            <a:avLst/>
          </a:prstGeom>
        </p:spPr>
      </p:pic>
      <p:pic>
        <p:nvPicPr>
          <p:cNvPr id="6" name="Image 5">
            <a:extLst>
              <a:ext uri="{FF2B5EF4-FFF2-40B4-BE49-F238E27FC236}">
                <a16:creationId xmlns:a16="http://schemas.microsoft.com/office/drawing/2014/main" id="{7BA4CD8C-AB20-4069-B3AA-6EA8605E8176}"/>
              </a:ext>
            </a:extLst>
          </p:cNvPr>
          <p:cNvPicPr>
            <a:picLocks noChangeAspect="1"/>
          </p:cNvPicPr>
          <p:nvPr/>
        </p:nvPicPr>
        <p:blipFill>
          <a:blip r:embed="rId3"/>
          <a:stretch>
            <a:fillRect/>
          </a:stretch>
        </p:blipFill>
        <p:spPr>
          <a:xfrm>
            <a:off x="4340214" y="4094939"/>
            <a:ext cx="2432515" cy="2481287"/>
          </a:xfrm>
          <a:prstGeom prst="rect">
            <a:avLst/>
          </a:prstGeom>
        </p:spPr>
      </p:pic>
    </p:spTree>
    <p:extLst>
      <p:ext uri="{BB962C8B-B14F-4D97-AF65-F5344CB8AC3E}">
        <p14:creationId xmlns:p14="http://schemas.microsoft.com/office/powerpoint/2010/main" val="3654693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2143</Words>
  <Application>Microsoft Office PowerPoint</Application>
  <PresentationFormat>Breitbild</PresentationFormat>
  <Paragraphs>223</Paragraphs>
  <Slides>15</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15</vt:i4>
      </vt:variant>
    </vt:vector>
  </HeadingPairs>
  <TitlesOfParts>
    <vt:vector size="24" baseType="lpstr">
      <vt:lpstr>Arial</vt:lpstr>
      <vt:lpstr>Calibri</vt:lpstr>
      <vt:lpstr>DejaVu Sans</vt:lpstr>
      <vt:lpstr>Roboto</vt:lpstr>
      <vt:lpstr>Source Sans Pro</vt:lpstr>
      <vt:lpstr>StarSymbol</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François Cesmat</dc:creator>
  <cp:lastModifiedBy>Minniberger, Tom</cp:lastModifiedBy>
  <cp:revision>219</cp:revision>
  <cp:lastPrinted>2022-01-11T15:06:51Z</cp:lastPrinted>
  <dcterms:created xsi:type="dcterms:W3CDTF">2021-12-22T14:30:16Z</dcterms:created>
  <dcterms:modified xsi:type="dcterms:W3CDTF">2022-05-04T07:59:36Z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2021-12-21T00:00:00Z</vt:filetime>
  </property>
  <property fmtid="{D5CDD505-2E9C-101B-9397-08002B2CF9AE}" pid="3" name="Creator">
    <vt:lpwstr>Microsoft® PowerPoint® 2016</vt:lpwstr>
  </property>
  <property fmtid="{D5CDD505-2E9C-101B-9397-08002B2CF9AE}" pid="4" name="LastSaved">
    <vt:filetime>2021-12-22T00:00:00Z</vt:filetime>
  </property>
</Properties>
</file>