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30275213" cy="42803763"/>
  <p:notesSz cx="6794500" cy="9931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656">
          <p15:clr>
            <a:srgbClr val="A4A3A4"/>
          </p15:clr>
        </p15:guide>
        <p15:guide id="2" orient="horz" pos="24048">
          <p15:clr>
            <a:srgbClr val="A4A3A4"/>
          </p15:clr>
        </p15:guide>
        <p15:guide id="3" orient="horz" pos="17376">
          <p15:clr>
            <a:srgbClr val="A4A3A4"/>
          </p15:clr>
        </p15:guide>
        <p15:guide id="4" orient="horz" pos="24648">
          <p15:clr>
            <a:srgbClr val="A4A3A4"/>
          </p15:clr>
        </p15:guide>
        <p15:guide id="5" pos="9535">
          <p15:clr>
            <a:srgbClr val="A4A3A4"/>
          </p15:clr>
        </p15:guide>
        <p15:guide id="6" pos="1165">
          <p15:clr>
            <a:srgbClr val="A4A3A4"/>
          </p15:clr>
        </p15:guide>
        <p15:guide id="7" pos="5323">
          <p15:clr>
            <a:srgbClr val="A4A3A4"/>
          </p15:clr>
        </p15:guide>
        <p15:guide id="8" pos="13713">
          <p15:clr>
            <a:srgbClr val="A4A3A4"/>
          </p15:clr>
        </p15:guide>
        <p15:guide id="9" pos="178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3300"/>
    <a:srgbClr val="00418C"/>
    <a:srgbClr val="004296"/>
    <a:srgbClr val="B9E2EE"/>
    <a:srgbClr val="00A6EB"/>
    <a:srgbClr val="DDF1F7"/>
    <a:srgbClr val="F6F9FC"/>
    <a:srgbClr val="73BED3"/>
    <a:srgbClr val="BAE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428" autoAdjust="0"/>
  </p:normalViewPr>
  <p:slideViewPr>
    <p:cSldViewPr snapToGrid="0">
      <p:cViewPr>
        <p:scale>
          <a:sx n="30" d="100"/>
          <a:sy n="30" d="100"/>
        </p:scale>
        <p:origin x="342" y="-2388"/>
      </p:cViewPr>
      <p:guideLst>
        <p:guide orient="horz" pos="10656"/>
        <p:guide orient="horz" pos="24048"/>
        <p:guide orient="horz" pos="17376"/>
        <p:guide orient="horz" pos="24648"/>
        <p:guide pos="9535"/>
        <p:guide pos="1165"/>
        <p:guide pos="5323"/>
        <p:guide pos="13713"/>
        <p:guide pos="178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057" cy="49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9" tIns="10804" rIns="21609" bIns="10804" numCol="1" anchor="t" anchorCtr="0" compatLnSpc="1">
            <a:prstTxWarp prst="textNoShape">
              <a:avLst/>
            </a:prstTxWarp>
          </a:bodyPr>
          <a:lstStyle>
            <a:lvl1pPr defTabSz="217480">
              <a:defRPr sz="3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391" y="1"/>
            <a:ext cx="2944002" cy="49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9" tIns="10804" rIns="21609" bIns="10804" numCol="1" anchor="t" anchorCtr="0" compatLnSpc="1">
            <a:prstTxWarp prst="textNoShape">
              <a:avLst/>
            </a:prstTxWarp>
          </a:bodyPr>
          <a:lstStyle>
            <a:lvl1pPr algn="r" defTabSz="217480">
              <a:defRPr sz="3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90"/>
            <a:ext cx="2945057" cy="49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9" tIns="10804" rIns="21609" bIns="10804" numCol="1" anchor="b" anchorCtr="0" compatLnSpc="1">
            <a:prstTxWarp prst="textNoShape">
              <a:avLst/>
            </a:prstTxWarp>
          </a:bodyPr>
          <a:lstStyle>
            <a:lvl1pPr defTabSz="217480">
              <a:defRPr sz="3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391" y="9431390"/>
            <a:ext cx="2944002" cy="49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9" tIns="10804" rIns="21609" bIns="10804" numCol="1" anchor="b" anchorCtr="0" compatLnSpc="1">
            <a:prstTxWarp prst="textNoShape">
              <a:avLst/>
            </a:prstTxWarp>
          </a:bodyPr>
          <a:lstStyle>
            <a:lvl1pPr algn="r" defTabSz="217480">
              <a:defRPr sz="300">
                <a:latin typeface="Times" pitchFamily="18" charset="0"/>
              </a:defRPr>
            </a:lvl1pPr>
          </a:lstStyle>
          <a:p>
            <a:fld id="{5E1FA552-D81E-47F3-8F86-EB30D3F867F2}" type="slidenum">
              <a:rPr lang="de-DE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89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057" cy="49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9" tIns="10804" rIns="21609" bIns="10804" numCol="1" anchor="t" anchorCtr="0" compatLnSpc="1">
            <a:prstTxWarp prst="textNoShape">
              <a:avLst/>
            </a:prstTxWarp>
          </a:bodyPr>
          <a:lstStyle>
            <a:lvl1pPr defTabSz="217480">
              <a:defRPr sz="3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391" y="1"/>
            <a:ext cx="2944002" cy="49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9" tIns="10804" rIns="21609" bIns="10804" numCol="1" anchor="t" anchorCtr="0" compatLnSpc="1">
            <a:prstTxWarp prst="textNoShape">
              <a:avLst/>
            </a:prstTxWarp>
          </a:bodyPr>
          <a:lstStyle>
            <a:lvl1pPr algn="r" defTabSz="217480">
              <a:defRPr sz="3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2800" y="746125"/>
            <a:ext cx="263048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873" y="4717308"/>
            <a:ext cx="5434756" cy="44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9" tIns="10804" rIns="21609" bIns="10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90"/>
            <a:ext cx="2945057" cy="49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9" tIns="10804" rIns="21609" bIns="10804" numCol="1" anchor="b" anchorCtr="0" compatLnSpc="1">
            <a:prstTxWarp prst="textNoShape">
              <a:avLst/>
            </a:prstTxWarp>
          </a:bodyPr>
          <a:lstStyle>
            <a:lvl1pPr defTabSz="217480">
              <a:defRPr sz="3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391" y="9431390"/>
            <a:ext cx="2944002" cy="49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9" tIns="10804" rIns="21609" bIns="10804" numCol="1" anchor="b" anchorCtr="0" compatLnSpc="1">
            <a:prstTxWarp prst="textNoShape">
              <a:avLst/>
            </a:prstTxWarp>
          </a:bodyPr>
          <a:lstStyle>
            <a:lvl1pPr algn="r" defTabSz="217480">
              <a:defRPr sz="300">
                <a:latin typeface="Times" pitchFamily="18" charset="0"/>
              </a:defRPr>
            </a:lvl1pPr>
          </a:lstStyle>
          <a:p>
            <a:fld id="{2AAB6949-9A42-41ED-BCB9-E6EC2FC55128}" type="slidenum">
              <a:rPr lang="de-DE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883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4802F-6AF3-41E1-BE25-D959AB9BB71D}" type="slidenum">
              <a:rPr lang="de-DE"/>
              <a:pPr/>
              <a:t>1</a:t>
            </a:fld>
            <a:endParaRPr lang="de-D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8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6919"/>
            <a:ext cx="25733931" cy="91750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55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0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26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11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9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81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8686-97C1-44F0-B9F5-8BF93F9C74B9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797-C1B3-4DC7-B9C7-6746F32D9386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1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8686-97C1-44F0-B9F5-8BF93F9C74B9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797-C1B3-4DC7-B9C7-6746F32D9386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07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76283" y="10700969"/>
            <a:ext cx="22548726" cy="2279498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4332" y="10700969"/>
            <a:ext cx="67157362" cy="2279498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8686-97C1-44F0-B9F5-8BF93F9C74B9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797-C1B3-4DC7-B9C7-6746F32D9386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65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5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8686-97C1-44F0-B9F5-8BF93F9C74B9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797-C1B3-4DC7-B9C7-6746F32D9386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71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05409"/>
            <a:ext cx="25733931" cy="8501303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2064"/>
            <a:ext cx="25733931" cy="936332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520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042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5562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083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2603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112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59645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8165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8686-97C1-44F0-B9F5-8BF93F9C74B9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797-C1B3-4DC7-B9C7-6746F32D9386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79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4332" y="62332983"/>
            <a:ext cx="44850417" cy="17631781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9351" y="62332983"/>
            <a:ext cx="44855671" cy="17631781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8686-97C1-44F0-B9F5-8BF93F9C74B9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797-C1B3-4DC7-B9C7-6746F32D9386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36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1308"/>
            <a:ext cx="13376810" cy="399303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5201" indent="0">
              <a:buNone/>
              <a:defRPr sz="9100" b="1"/>
            </a:lvl2pPr>
            <a:lvl3pPr marL="4170420" indent="0">
              <a:buNone/>
              <a:defRPr sz="8200" b="1"/>
            </a:lvl3pPr>
            <a:lvl4pPr marL="6255621" indent="0">
              <a:buNone/>
              <a:defRPr sz="7300" b="1"/>
            </a:lvl4pPr>
            <a:lvl5pPr marL="8340831" indent="0">
              <a:buNone/>
              <a:defRPr sz="7300" b="1"/>
            </a:lvl5pPr>
            <a:lvl6pPr marL="10426036" indent="0">
              <a:buNone/>
              <a:defRPr sz="7300" b="1"/>
            </a:lvl6pPr>
            <a:lvl7pPr marL="12511246" indent="0">
              <a:buNone/>
              <a:defRPr sz="7300" b="1"/>
            </a:lvl7pPr>
            <a:lvl8pPr marL="14596452" indent="0">
              <a:buNone/>
              <a:defRPr sz="7300" b="1"/>
            </a:lvl8pPr>
            <a:lvl9pPr marL="16681657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4342"/>
            <a:ext cx="13376810" cy="24661708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402" y="9581308"/>
            <a:ext cx="13382065" cy="399303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5201" indent="0">
              <a:buNone/>
              <a:defRPr sz="9100" b="1"/>
            </a:lvl2pPr>
            <a:lvl3pPr marL="4170420" indent="0">
              <a:buNone/>
              <a:defRPr sz="8200" b="1"/>
            </a:lvl3pPr>
            <a:lvl4pPr marL="6255621" indent="0">
              <a:buNone/>
              <a:defRPr sz="7300" b="1"/>
            </a:lvl4pPr>
            <a:lvl5pPr marL="8340831" indent="0">
              <a:buNone/>
              <a:defRPr sz="7300" b="1"/>
            </a:lvl5pPr>
            <a:lvl6pPr marL="10426036" indent="0">
              <a:buNone/>
              <a:defRPr sz="7300" b="1"/>
            </a:lvl6pPr>
            <a:lvl7pPr marL="12511246" indent="0">
              <a:buNone/>
              <a:defRPr sz="7300" b="1"/>
            </a:lvl7pPr>
            <a:lvl8pPr marL="14596452" indent="0">
              <a:buNone/>
              <a:defRPr sz="7300" b="1"/>
            </a:lvl8pPr>
            <a:lvl9pPr marL="16681657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402" y="13574342"/>
            <a:ext cx="13382065" cy="24661708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8686-97C1-44F0-B9F5-8BF93F9C74B9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797-C1B3-4DC7-B9C7-6746F32D9386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01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8686-97C1-44F0-B9F5-8BF93F9C74B9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797-C1B3-4DC7-B9C7-6746F32D9386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63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8686-97C1-44F0-B9F5-8BF93F9C74B9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797-C1B3-4DC7-B9C7-6746F32D9386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08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224"/>
            <a:ext cx="9960336" cy="725286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233"/>
            <a:ext cx="16924685" cy="36531826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7093"/>
            <a:ext cx="9960336" cy="29278966"/>
          </a:xfrm>
        </p:spPr>
        <p:txBody>
          <a:bodyPr/>
          <a:lstStyle>
            <a:lvl1pPr marL="0" indent="0">
              <a:buNone/>
              <a:defRPr sz="6400"/>
            </a:lvl1pPr>
            <a:lvl2pPr marL="2085201" indent="0">
              <a:buNone/>
              <a:defRPr sz="5500"/>
            </a:lvl2pPr>
            <a:lvl3pPr marL="4170420" indent="0">
              <a:buNone/>
              <a:defRPr sz="4600"/>
            </a:lvl3pPr>
            <a:lvl4pPr marL="6255621" indent="0">
              <a:buNone/>
              <a:defRPr sz="4100"/>
            </a:lvl4pPr>
            <a:lvl5pPr marL="8340831" indent="0">
              <a:buNone/>
              <a:defRPr sz="4100"/>
            </a:lvl5pPr>
            <a:lvl6pPr marL="10426036" indent="0">
              <a:buNone/>
              <a:defRPr sz="4100"/>
            </a:lvl6pPr>
            <a:lvl7pPr marL="12511246" indent="0">
              <a:buNone/>
              <a:defRPr sz="4100"/>
            </a:lvl7pPr>
            <a:lvl8pPr marL="14596452" indent="0">
              <a:buNone/>
              <a:defRPr sz="4100"/>
            </a:lvl8pPr>
            <a:lvl9pPr marL="16681657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8686-97C1-44F0-B9F5-8BF93F9C74B9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797-C1B3-4DC7-B9C7-6746F32D9386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6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2634"/>
            <a:ext cx="18165128" cy="353725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4595"/>
            <a:ext cx="18165128" cy="25682258"/>
          </a:xfrm>
        </p:spPr>
        <p:txBody>
          <a:bodyPr/>
          <a:lstStyle>
            <a:lvl1pPr marL="0" indent="0">
              <a:buNone/>
              <a:defRPr sz="14600"/>
            </a:lvl1pPr>
            <a:lvl2pPr marL="2085201" indent="0">
              <a:buNone/>
              <a:defRPr sz="12800"/>
            </a:lvl2pPr>
            <a:lvl3pPr marL="4170420" indent="0">
              <a:buNone/>
              <a:defRPr sz="11000"/>
            </a:lvl3pPr>
            <a:lvl4pPr marL="6255621" indent="0">
              <a:buNone/>
              <a:defRPr sz="9100"/>
            </a:lvl4pPr>
            <a:lvl5pPr marL="8340831" indent="0">
              <a:buNone/>
              <a:defRPr sz="9100"/>
            </a:lvl5pPr>
            <a:lvl6pPr marL="10426036" indent="0">
              <a:buNone/>
              <a:defRPr sz="9100"/>
            </a:lvl6pPr>
            <a:lvl7pPr marL="12511246" indent="0">
              <a:buNone/>
              <a:defRPr sz="9100"/>
            </a:lvl7pPr>
            <a:lvl8pPr marL="14596452" indent="0">
              <a:buNone/>
              <a:defRPr sz="9100"/>
            </a:lvl8pPr>
            <a:lvl9pPr marL="16681657" indent="0">
              <a:buNone/>
              <a:defRPr sz="91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499893"/>
            <a:ext cx="18165128" cy="5023494"/>
          </a:xfrm>
        </p:spPr>
        <p:txBody>
          <a:bodyPr/>
          <a:lstStyle>
            <a:lvl1pPr marL="0" indent="0">
              <a:buNone/>
              <a:defRPr sz="6400"/>
            </a:lvl1pPr>
            <a:lvl2pPr marL="2085201" indent="0">
              <a:buNone/>
              <a:defRPr sz="5500"/>
            </a:lvl2pPr>
            <a:lvl3pPr marL="4170420" indent="0">
              <a:buNone/>
              <a:defRPr sz="4600"/>
            </a:lvl3pPr>
            <a:lvl4pPr marL="6255621" indent="0">
              <a:buNone/>
              <a:defRPr sz="4100"/>
            </a:lvl4pPr>
            <a:lvl5pPr marL="8340831" indent="0">
              <a:buNone/>
              <a:defRPr sz="4100"/>
            </a:lvl5pPr>
            <a:lvl6pPr marL="10426036" indent="0">
              <a:buNone/>
              <a:defRPr sz="4100"/>
            </a:lvl6pPr>
            <a:lvl7pPr marL="12511246" indent="0">
              <a:buNone/>
              <a:defRPr sz="4100"/>
            </a:lvl7pPr>
            <a:lvl8pPr marL="14596452" indent="0">
              <a:buNone/>
              <a:defRPr sz="4100"/>
            </a:lvl8pPr>
            <a:lvl9pPr marL="16681657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8686-97C1-44F0-B9F5-8BF93F9C74B9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797-C1B3-4DC7-B9C7-6746F32D9386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9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  <a:prstGeom prst="rect">
            <a:avLst/>
          </a:prstGeom>
        </p:spPr>
        <p:txBody>
          <a:bodyPr vert="horz" lIns="417040" tIns="208520" rIns="417040" bIns="2085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7573"/>
            <a:ext cx="27247692" cy="28248505"/>
          </a:xfrm>
          <a:prstGeom prst="rect">
            <a:avLst/>
          </a:prstGeom>
        </p:spPr>
        <p:txBody>
          <a:bodyPr vert="horz" lIns="417040" tIns="208520" rIns="417040" bIns="2085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 vert="horz" lIns="417040" tIns="208520" rIns="417040" bIns="208520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F8686-97C1-44F0-B9F5-8BF93F9C74B9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72750"/>
            <a:ext cx="9587151" cy="2278904"/>
          </a:xfrm>
          <a:prstGeom prst="rect">
            <a:avLst/>
          </a:prstGeom>
        </p:spPr>
        <p:txBody>
          <a:bodyPr vert="horz" lIns="417040" tIns="208520" rIns="417040" bIns="208520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 vert="horz" lIns="417040" tIns="208520" rIns="417040" bIns="208520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C797-C1B3-4DC7-B9C7-6746F32D9386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0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17042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3910" indent="-1563910" algn="l" defTabSz="4170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88465" indent="-1303255" algn="l" defTabSz="4170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3020" indent="-1042600" algn="l" defTabSz="4170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298221" indent="-1042600" algn="l" defTabSz="4170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83431" indent="-1042600" algn="l" defTabSz="4170420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68637" indent="-1042600" algn="l" defTabSz="4170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53847" indent="-1042600" algn="l" defTabSz="4170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39057" indent="-1042600" algn="l" defTabSz="4170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24262" indent="-1042600" algn="l" defTabSz="4170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04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5201" algn="l" defTabSz="41704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0420" algn="l" defTabSz="41704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55621" algn="l" defTabSz="41704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0831" algn="l" defTabSz="41704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26036" algn="l" defTabSz="41704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1246" algn="l" defTabSz="41704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96452" algn="l" defTabSz="41704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81657" algn="l" defTabSz="41704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24" Type="http://schemas.openxmlformats.org/officeDocument/2006/relationships/image" Target="../media/image22.emf"/><Relationship Id="rId5" Type="http://schemas.openxmlformats.org/officeDocument/2006/relationships/image" Target="../media/image3.jpeg"/><Relationship Id="rId15" Type="http://schemas.openxmlformats.org/officeDocument/2006/relationships/image" Target="../media/image13.emf"/><Relationship Id="rId23" Type="http://schemas.openxmlformats.org/officeDocument/2006/relationships/image" Target="../media/image21.emf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Relationship Id="rId22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0" name="Text Box 284"/>
          <p:cNvSpPr txBox="1">
            <a:spLocks noChangeArrowheads="1"/>
          </p:cNvSpPr>
          <p:nvPr/>
        </p:nvSpPr>
        <p:spPr bwMode="auto">
          <a:xfrm>
            <a:off x="4452054" y="585957"/>
            <a:ext cx="15949612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de-DE" sz="7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International Large </a:t>
            </a:r>
            <a:r>
              <a:rPr lang="de-DE" sz="7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r>
              <a:rPr lang="de-DE" sz="7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Tracking System </a:t>
            </a:r>
            <a:endParaRPr lang="de-DE" sz="7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94073" y="4622870"/>
            <a:ext cx="111969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4800" b="1" dirty="0" smtClean="0">
                <a:solidFill>
                  <a:schemeClr val="tx2"/>
                </a:solidFill>
                <a:latin typeface="ArialMT"/>
                <a:cs typeface="Arial" panose="020B0604020202020204" pitchFamily="34" charset="0"/>
              </a:rPr>
              <a:t>ILD (Silicon + Gas) Tracking </a:t>
            </a:r>
            <a:r>
              <a:rPr lang="de-DE" sz="4800" b="1" dirty="0" err="1" smtClean="0">
                <a:solidFill>
                  <a:schemeClr val="tx2"/>
                </a:solidFill>
                <a:latin typeface="ArialMT"/>
                <a:cs typeface="Arial" panose="020B0604020202020204" pitchFamily="34" charset="0"/>
              </a:rPr>
              <a:t>Concept</a:t>
            </a:r>
            <a:r>
              <a:rPr lang="de-DE" sz="4800" b="1" dirty="0" smtClean="0">
                <a:solidFill>
                  <a:schemeClr val="tx2"/>
                </a:solidFill>
                <a:latin typeface="ArialMT"/>
                <a:cs typeface="Arial" panose="020B0604020202020204" pitchFamily="34" charset="0"/>
              </a:rPr>
              <a:t>:</a:t>
            </a:r>
            <a:endParaRPr lang="de-DE" sz="4800" b="1" dirty="0">
              <a:solidFill>
                <a:schemeClr val="tx2"/>
              </a:solidFill>
              <a:latin typeface="ArialM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73C37-FC38-4084-9BC4-937D1398DD0D}"/>
              </a:ext>
            </a:extLst>
          </p:cNvPr>
          <p:cNvSpPr txBox="1"/>
          <p:nvPr/>
        </p:nvSpPr>
        <p:spPr>
          <a:xfrm>
            <a:off x="505149" y="36540297"/>
            <a:ext cx="15139321" cy="6186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88000" rIns="288000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MT"/>
              </a:rPr>
              <a:t>STRATEGICAL ISSUES related to adaptation of ILD to other colliders than ILC. Work </a:t>
            </a:r>
            <a:r>
              <a:rPr lang="en-US" sz="4800" b="1" dirty="0" smtClean="0">
                <a:solidFill>
                  <a:srgbClr val="FF0000"/>
                </a:solidFill>
                <a:latin typeface="ArialMT"/>
              </a:rPr>
              <a:t>plan</a:t>
            </a:r>
            <a:r>
              <a:rPr lang="en-US" sz="4800" b="1" dirty="0" smtClean="0">
                <a:solidFill>
                  <a:srgbClr val="FF0000"/>
                </a:solidFill>
                <a:latin typeface="ArialMT"/>
              </a:rPr>
              <a:t>:</a:t>
            </a:r>
          </a:p>
          <a:p>
            <a:pPr algn="ctr"/>
            <a:endParaRPr lang="en-US" sz="4800" b="1" dirty="0">
              <a:solidFill>
                <a:srgbClr val="FF0000"/>
              </a:solidFill>
              <a:latin typeface="ArialMT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 smtClean="0">
                <a:solidFill>
                  <a:srgbClr val="000099"/>
                </a:solidFill>
                <a:latin typeface="ArialMT"/>
              </a:rPr>
              <a:t>Optimize</a:t>
            </a:r>
            <a:r>
              <a:rPr lang="fr-FR" sz="3600" dirty="0" smtClean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acceptance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in the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forward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region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,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taking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into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account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specific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background </a:t>
            </a:r>
            <a:r>
              <a:rPr lang="fr-FR" sz="3600" dirty="0" smtClean="0">
                <a:solidFill>
                  <a:srgbClr val="000099"/>
                </a:solidFill>
                <a:latin typeface="ArialMT"/>
              </a:rPr>
              <a:t>conditions</a:t>
            </a:r>
            <a:endParaRPr lang="fr-FR" sz="3600" dirty="0">
              <a:solidFill>
                <a:srgbClr val="000099"/>
              </a:solidFill>
              <a:latin typeface="ArialMT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rgbClr val="000099"/>
                </a:solidFill>
                <a:latin typeface="ArialMT"/>
              </a:rPr>
              <a:t>Bunch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and train time structure :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revise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power management and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heat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removal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to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adapt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to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almost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continuous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3600" dirty="0" err="1" smtClean="0">
                <a:solidFill>
                  <a:srgbClr val="000099"/>
                </a:solidFill>
                <a:latin typeface="ArialMT"/>
              </a:rPr>
              <a:t>beams</a:t>
            </a:r>
            <a:endParaRPr lang="fr-FR" sz="3600" dirty="0">
              <a:solidFill>
                <a:srgbClr val="000099"/>
              </a:solidFill>
              <a:latin typeface="ArialMT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rgbClr val="000099"/>
                </a:solidFill>
                <a:latin typeface="ArialMT"/>
              </a:rPr>
              <a:t>Explore how an ILD-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like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TPC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can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perform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under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these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high-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ionization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and high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space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charge </a:t>
            </a:r>
            <a:r>
              <a:rPr lang="fr-FR" sz="3600" dirty="0" smtClean="0">
                <a:solidFill>
                  <a:srgbClr val="000099"/>
                </a:solidFill>
                <a:latin typeface="ArialMT"/>
              </a:rPr>
              <a:t>conditions. </a:t>
            </a:r>
            <a:endParaRPr lang="fr-FR" sz="3600" dirty="0">
              <a:solidFill>
                <a:srgbClr val="000099"/>
              </a:solidFill>
              <a:latin typeface="ArialMT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rgbClr val="000099"/>
                </a:solidFill>
                <a:latin typeface="ArialMT"/>
              </a:rPr>
              <a:t>Adapt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3600" dirty="0" smtClean="0">
                <a:solidFill>
                  <a:srgbClr val="000099"/>
                </a:solidFill>
                <a:latin typeface="ArialMT"/>
              </a:rPr>
              <a:t>calibration 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and </a:t>
            </a:r>
            <a:r>
              <a:rPr lang="fr-FR" sz="3600" dirty="0" err="1" smtClean="0">
                <a:solidFill>
                  <a:srgbClr val="000099"/>
                </a:solidFill>
                <a:latin typeface="ArialMT"/>
              </a:rPr>
              <a:t>alignment</a:t>
            </a:r>
            <a:r>
              <a:rPr lang="fr-FR" sz="3600" dirty="0" smtClean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strategies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to </a:t>
            </a:r>
            <a:r>
              <a:rPr lang="fr-FR" sz="3600" dirty="0" err="1">
                <a:solidFill>
                  <a:srgbClr val="000099"/>
                </a:solidFill>
                <a:latin typeface="ArialMT"/>
              </a:rPr>
              <a:t>these</a:t>
            </a:r>
            <a:r>
              <a:rPr lang="fr-FR" sz="3600" dirty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3600" dirty="0" smtClean="0">
                <a:solidFill>
                  <a:srgbClr val="000099"/>
                </a:solidFill>
                <a:latin typeface="ArialMT"/>
              </a:rPr>
              <a:t>conditions</a:t>
            </a:r>
            <a:endParaRPr lang="fr-FR" sz="3600" dirty="0">
              <a:solidFill>
                <a:srgbClr val="000099"/>
              </a:solidFill>
              <a:latin typeface="ArialM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1AC5D7-0EDB-4A37-9890-455DF46DA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9" y="349846"/>
            <a:ext cx="3820669" cy="2445429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A59BB2A-7808-4D5A-A81F-41EDC75DD9FB}"/>
              </a:ext>
            </a:extLst>
          </p:cNvPr>
          <p:cNvCxnSpPr>
            <a:cxnSpLocks/>
          </p:cNvCxnSpPr>
          <p:nvPr/>
        </p:nvCxnSpPr>
        <p:spPr>
          <a:xfrm>
            <a:off x="1304623" y="4206411"/>
            <a:ext cx="26373849" cy="0"/>
          </a:xfrm>
          <a:prstGeom prst="line">
            <a:avLst/>
          </a:prstGeom>
          <a:ln w="406400" cap="rnd">
            <a:solidFill>
              <a:srgbClr val="004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11" name="TextBox 14410">
            <a:extLst>
              <a:ext uri="{FF2B5EF4-FFF2-40B4-BE49-F238E27FC236}">
                <a16:creationId xmlns:a16="http://schemas.microsoft.com/office/drawing/2014/main" id="{BFCB094A-115F-438F-BB41-2EE5B5EE4C9A}"/>
              </a:ext>
            </a:extLst>
          </p:cNvPr>
          <p:cNvSpPr txBox="1"/>
          <p:nvPr/>
        </p:nvSpPr>
        <p:spPr>
          <a:xfrm>
            <a:off x="9904420" y="10994255"/>
            <a:ext cx="321434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Most recent paper on ILD: </a:t>
            </a:r>
            <a:br>
              <a:rPr lang="en-US" sz="2000" dirty="0"/>
            </a:br>
            <a:r>
              <a:rPr lang="en-US" sz="2000" dirty="0"/>
              <a:t>ILD interim design report</a:t>
            </a:r>
          </a:p>
          <a:p>
            <a:pPr algn="ctr"/>
            <a:r>
              <a:rPr lang="en-US" sz="2000" dirty="0" err="1"/>
              <a:t>arXiv</a:t>
            </a:r>
            <a:r>
              <a:rPr lang="en-US" sz="2000" dirty="0"/>
              <a:t>: 2003.01116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4421" name="TextBox 14420">
            <a:extLst>
              <a:ext uri="{FF2B5EF4-FFF2-40B4-BE49-F238E27FC236}">
                <a16:creationId xmlns:a16="http://schemas.microsoft.com/office/drawing/2014/main" id="{2AF90E99-0368-4683-B356-D864EE5BD8A4}"/>
              </a:ext>
            </a:extLst>
          </p:cNvPr>
          <p:cNvSpPr txBox="1"/>
          <p:nvPr/>
        </p:nvSpPr>
        <p:spPr>
          <a:xfrm>
            <a:off x="4997991" y="3135157"/>
            <a:ext cx="18890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Paul Colas</a:t>
            </a:r>
            <a:r>
              <a:rPr lang="en-US" sz="3600" dirty="0"/>
              <a:t> </a:t>
            </a:r>
            <a:r>
              <a:rPr lang="en-US" sz="3600" dirty="0" smtClean="0"/>
              <a:t>and Maxim </a:t>
            </a:r>
            <a:r>
              <a:rPr lang="en-US" sz="3600" dirty="0" err="1" smtClean="0"/>
              <a:t>Titov</a:t>
            </a:r>
            <a:r>
              <a:rPr lang="en-US" sz="3600" dirty="0" smtClean="0"/>
              <a:t>, CEA </a:t>
            </a:r>
            <a:r>
              <a:rPr lang="en-US" sz="3600" dirty="0" err="1" smtClean="0"/>
              <a:t>Saclay</a:t>
            </a:r>
            <a:r>
              <a:rPr lang="en-US" sz="3600" dirty="0"/>
              <a:t>,</a:t>
            </a:r>
            <a:r>
              <a:rPr lang="en-US" sz="3600" dirty="0" smtClean="0"/>
              <a:t> </a:t>
            </a:r>
            <a:r>
              <a:rPr lang="en-US" sz="3600" dirty="0" err="1" smtClean="0"/>
              <a:t>Irfu</a:t>
            </a:r>
            <a:r>
              <a:rPr lang="en-US" sz="3600" dirty="0" smtClean="0"/>
              <a:t>, France (on behalf of </a:t>
            </a:r>
            <a:r>
              <a:rPr lang="en-US" sz="3600" dirty="0"/>
              <a:t>the ILD </a:t>
            </a:r>
            <a:r>
              <a:rPr lang="en-US" sz="3600" dirty="0" smtClean="0"/>
              <a:t>tracking groups)</a:t>
            </a:r>
            <a:endParaRPr lang="en-US" sz="3600" dirty="0"/>
          </a:p>
        </p:txBody>
      </p:sp>
      <p:pic>
        <p:nvPicPr>
          <p:cNvPr id="48" name="Image 47"/>
          <p:cNvPicPr/>
          <p:nvPr/>
        </p:nvPicPr>
        <p:blipFill>
          <a:blip r:embed="rId4"/>
          <a:stretch/>
        </p:blipFill>
        <p:spPr>
          <a:xfrm>
            <a:off x="20401666" y="518722"/>
            <a:ext cx="9410426" cy="2476567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52" y="14563349"/>
            <a:ext cx="15850477" cy="1218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5648" y="6108234"/>
            <a:ext cx="15135225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  <a:latin typeface="ArialMT"/>
              </a:rPr>
              <a:t>Vertex: Barrel </a:t>
            </a:r>
            <a:r>
              <a:rPr lang="en-US" sz="3200" dirty="0">
                <a:solidFill>
                  <a:srgbClr val="FF0000"/>
                </a:solidFill>
                <a:latin typeface="ArialMT"/>
              </a:rPr>
              <a:t>of 3 double layers of </a:t>
            </a:r>
            <a:r>
              <a:rPr lang="en-US" sz="3200" dirty="0" smtClean="0">
                <a:solidFill>
                  <a:srgbClr val="FF0000"/>
                </a:solidFill>
                <a:latin typeface="ArialMT"/>
              </a:rPr>
              <a:t>Si-pixels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MT"/>
              </a:rPr>
              <a:t>    </a:t>
            </a:r>
            <a:r>
              <a:rPr lang="en-US" sz="3200" dirty="0" smtClean="0">
                <a:solidFill>
                  <a:srgbClr val="000099"/>
                </a:solidFill>
                <a:latin typeface="ArialMT"/>
              </a:rPr>
              <a:t>(e.g. CMOS MAPS, DEPFET, CCD, </a:t>
            </a:r>
            <a:r>
              <a:rPr lang="en-US" sz="3200" dirty="0" err="1" smtClean="0">
                <a:solidFill>
                  <a:srgbClr val="000099"/>
                </a:solidFill>
                <a:latin typeface="ArialMT"/>
              </a:rPr>
              <a:t>SoI</a:t>
            </a:r>
            <a:r>
              <a:rPr lang="en-US" sz="3200" dirty="0" smtClean="0">
                <a:solidFill>
                  <a:srgbClr val="000099"/>
                </a:solidFill>
                <a:latin typeface="ArialMT"/>
              </a:rPr>
              <a:t>, …) </a:t>
            </a:r>
            <a:endParaRPr lang="en-US" sz="3200" dirty="0">
              <a:solidFill>
                <a:srgbClr val="000099"/>
              </a:solidFill>
              <a:latin typeface="ArialMT"/>
            </a:endParaRPr>
          </a:p>
          <a:p>
            <a:endParaRPr lang="en-US" sz="3200" b="1" dirty="0">
              <a:solidFill>
                <a:srgbClr val="FF0000"/>
              </a:solidFill>
              <a:latin typeface="ArialM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latin typeface="ArialM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  <a:latin typeface="ArialMT"/>
              </a:rPr>
              <a:t>Intermediate Si-tracker (SIT, SET, FTD)</a:t>
            </a:r>
          </a:p>
          <a:p>
            <a:r>
              <a:rPr lang="fr-FR" sz="3200" dirty="0">
                <a:solidFill>
                  <a:srgbClr val="000099"/>
                </a:solidFill>
                <a:latin typeface="ArialMT"/>
              </a:rPr>
              <a:t>   </a:t>
            </a:r>
            <a:r>
              <a:rPr lang="fr-FR" sz="3200" dirty="0" smtClean="0">
                <a:solidFill>
                  <a:srgbClr val="000099"/>
                </a:solidFill>
                <a:latin typeface="ArialMT"/>
              </a:rPr>
              <a:t> -  </a:t>
            </a:r>
            <a:r>
              <a:rPr lang="fr-FR" sz="3200" dirty="0">
                <a:solidFill>
                  <a:srgbClr val="000099"/>
                </a:solidFill>
                <a:latin typeface="ArialMT"/>
              </a:rPr>
              <a:t>SIT/FTD: </a:t>
            </a:r>
            <a:r>
              <a:rPr lang="fr-FR" sz="3200" dirty="0" err="1">
                <a:solidFill>
                  <a:srgbClr val="000099"/>
                </a:solidFill>
                <a:latin typeface="ArialMT"/>
              </a:rPr>
              <a:t>silicon</a:t>
            </a:r>
            <a:r>
              <a:rPr lang="fr-FR" sz="3200" dirty="0">
                <a:solidFill>
                  <a:srgbClr val="000099"/>
                </a:solidFill>
                <a:latin typeface="ArialMT"/>
              </a:rPr>
              <a:t> pixel </a:t>
            </a:r>
            <a:r>
              <a:rPr lang="fr-FR" sz="3200" dirty="0" err="1">
                <a:solidFill>
                  <a:srgbClr val="000099"/>
                </a:solidFill>
                <a:latin typeface="ArialMT"/>
              </a:rPr>
              <a:t>sensors</a:t>
            </a:r>
            <a:r>
              <a:rPr lang="fr-FR" sz="3200" dirty="0">
                <a:solidFill>
                  <a:srgbClr val="000099"/>
                </a:solidFill>
                <a:latin typeface="ArialMT"/>
              </a:rPr>
              <a:t> (</a:t>
            </a:r>
            <a:r>
              <a:rPr lang="fr-FR" sz="3200" dirty="0" err="1">
                <a:solidFill>
                  <a:srgbClr val="000099"/>
                </a:solidFill>
                <a:latin typeface="ArialMT"/>
              </a:rPr>
              <a:t>e.g</a:t>
            </a:r>
            <a:r>
              <a:rPr lang="fr-FR" sz="3200" dirty="0">
                <a:solidFill>
                  <a:srgbClr val="000099"/>
                </a:solidFill>
                <a:latin typeface="ArialMT"/>
              </a:rPr>
              <a:t>. CMOS) </a:t>
            </a:r>
          </a:p>
          <a:p>
            <a:r>
              <a:rPr lang="fr-FR" sz="3200" dirty="0" smtClean="0">
                <a:solidFill>
                  <a:srgbClr val="000099"/>
                </a:solidFill>
                <a:latin typeface="ArialMT"/>
              </a:rPr>
              <a:t>    -  SET</a:t>
            </a:r>
            <a:r>
              <a:rPr lang="fr-FR" sz="3200" dirty="0">
                <a:solidFill>
                  <a:srgbClr val="000099"/>
                </a:solidFill>
                <a:latin typeface="ArialMT"/>
              </a:rPr>
              <a:t>: </a:t>
            </a:r>
            <a:r>
              <a:rPr lang="fr-FR" sz="3200" dirty="0" err="1">
                <a:solidFill>
                  <a:srgbClr val="000099"/>
                </a:solidFill>
                <a:latin typeface="ArialMT"/>
              </a:rPr>
              <a:t>silicon</a:t>
            </a:r>
            <a:r>
              <a:rPr lang="fr-FR" sz="3200" dirty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3200" dirty="0" err="1">
                <a:solidFill>
                  <a:srgbClr val="000099"/>
                </a:solidFill>
                <a:latin typeface="ArialMT"/>
              </a:rPr>
              <a:t>strip</a:t>
            </a:r>
            <a:r>
              <a:rPr lang="fr-FR" sz="3200" dirty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3200" dirty="0" err="1">
                <a:solidFill>
                  <a:srgbClr val="000099"/>
                </a:solidFill>
                <a:latin typeface="ArialMT"/>
              </a:rPr>
              <a:t>sensors</a:t>
            </a:r>
            <a:endParaRPr lang="fr-FR" sz="3200" dirty="0">
              <a:solidFill>
                <a:srgbClr val="000099"/>
              </a:solidFill>
              <a:latin typeface="ArialMT"/>
            </a:endParaRPr>
          </a:p>
          <a:p>
            <a:r>
              <a:rPr lang="fr-FR" sz="3200" dirty="0">
                <a:latin typeface="ArialMT"/>
              </a:rPr>
              <a:t>    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FF0000"/>
                </a:solidFill>
                <a:latin typeface="ArialMT"/>
              </a:rPr>
              <a:t>Time Projection </a:t>
            </a:r>
            <a:r>
              <a:rPr lang="fr-FR" sz="3200" dirty="0" err="1">
                <a:solidFill>
                  <a:srgbClr val="FF0000"/>
                </a:solidFill>
                <a:latin typeface="ArialMT"/>
              </a:rPr>
              <a:t>Chamber</a:t>
            </a:r>
            <a:r>
              <a:rPr lang="fr-FR" sz="3200" dirty="0">
                <a:solidFill>
                  <a:srgbClr val="FF0000"/>
                </a:solidFill>
                <a:latin typeface="ArialMT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ArialMT"/>
              </a:rPr>
              <a:t>with</a:t>
            </a:r>
            <a:r>
              <a:rPr lang="fr-FR" sz="3200" dirty="0">
                <a:solidFill>
                  <a:srgbClr val="FF0000"/>
                </a:solidFill>
                <a:latin typeface="ArialMT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ArialMT"/>
              </a:rPr>
              <a:t>MPGDs</a:t>
            </a:r>
            <a:endParaRPr lang="fr-FR" sz="3200" dirty="0">
              <a:solidFill>
                <a:srgbClr val="FF0000"/>
              </a:solidFill>
              <a:latin typeface="ArialMT"/>
            </a:endParaRPr>
          </a:p>
          <a:p>
            <a:r>
              <a:rPr lang="fr-FR" sz="3200" dirty="0">
                <a:solidFill>
                  <a:srgbClr val="000099"/>
                </a:solidFill>
                <a:latin typeface="ArialMT"/>
              </a:rPr>
              <a:t>        - High hit </a:t>
            </a:r>
            <a:r>
              <a:rPr lang="fr-FR" sz="3200" dirty="0" err="1">
                <a:solidFill>
                  <a:srgbClr val="000099"/>
                </a:solidFill>
                <a:latin typeface="ArialMT"/>
              </a:rPr>
              <a:t>redundancy</a:t>
            </a:r>
            <a:r>
              <a:rPr lang="fr-FR" sz="3200" dirty="0">
                <a:solidFill>
                  <a:srgbClr val="000099"/>
                </a:solidFill>
                <a:latin typeface="ArialMT"/>
              </a:rPr>
              <a:t> (200 hits / </a:t>
            </a:r>
            <a:r>
              <a:rPr lang="fr-FR" sz="3200" dirty="0" err="1">
                <a:solidFill>
                  <a:srgbClr val="000099"/>
                </a:solidFill>
                <a:latin typeface="ArialMT"/>
              </a:rPr>
              <a:t>track</a:t>
            </a:r>
            <a:r>
              <a:rPr lang="fr-FR" sz="3200" dirty="0">
                <a:solidFill>
                  <a:srgbClr val="000099"/>
                </a:solidFill>
                <a:latin typeface="ArialMT"/>
              </a:rPr>
              <a:t>) </a:t>
            </a:r>
            <a:br>
              <a:rPr lang="fr-FR" sz="3200" dirty="0">
                <a:solidFill>
                  <a:srgbClr val="000099"/>
                </a:solidFill>
                <a:latin typeface="ArialMT"/>
              </a:rPr>
            </a:br>
            <a:r>
              <a:rPr lang="fr-FR" sz="3200" dirty="0">
                <a:solidFill>
                  <a:srgbClr val="000099"/>
                </a:solidFill>
                <a:latin typeface="ArialMT"/>
              </a:rPr>
              <a:t>             </a:t>
            </a:r>
            <a:r>
              <a:rPr lang="fr-FR" sz="3200" dirty="0">
                <a:solidFill>
                  <a:srgbClr val="000099"/>
                </a:solidFill>
                <a:latin typeface="ArialMT"/>
                <a:sym typeface="Wingdings" panose="05000000000000000000" pitchFamily="2" charset="2"/>
              </a:rPr>
              <a:t></a:t>
            </a:r>
            <a:r>
              <a:rPr lang="fr-FR" sz="3200" dirty="0">
                <a:solidFill>
                  <a:srgbClr val="000099"/>
                </a:solidFill>
                <a:latin typeface="ArialMT"/>
              </a:rPr>
              <a:t> 3D </a:t>
            </a:r>
            <a:r>
              <a:rPr lang="fr-FR" sz="3200" dirty="0" err="1">
                <a:solidFill>
                  <a:srgbClr val="000099"/>
                </a:solidFill>
                <a:latin typeface="ArialMT"/>
              </a:rPr>
              <a:t>tracking</a:t>
            </a:r>
            <a:r>
              <a:rPr lang="fr-FR" sz="3200" dirty="0">
                <a:solidFill>
                  <a:srgbClr val="000099"/>
                </a:solidFill>
                <a:latin typeface="ArialMT"/>
              </a:rPr>
              <a:t> / pattern recognition;</a:t>
            </a:r>
          </a:p>
          <a:p>
            <a:r>
              <a:rPr lang="fr-FR" sz="3200" dirty="0" smtClean="0">
                <a:solidFill>
                  <a:srgbClr val="000099"/>
                </a:solidFill>
                <a:latin typeface="ArialMT"/>
              </a:rPr>
              <a:t>             </a:t>
            </a:r>
            <a:r>
              <a:rPr lang="fr-FR" sz="3200" dirty="0">
                <a:solidFill>
                  <a:srgbClr val="000099"/>
                </a:solidFill>
                <a:latin typeface="ArialMT"/>
                <a:sym typeface="Wingdings" panose="05000000000000000000" pitchFamily="2" charset="2"/>
              </a:rPr>
              <a:t> </a:t>
            </a:r>
            <a:r>
              <a:rPr lang="fr-FR" sz="3200" dirty="0" err="1">
                <a:solidFill>
                  <a:srgbClr val="000099"/>
                </a:solidFill>
                <a:latin typeface="ArialMT"/>
              </a:rPr>
              <a:t>dE</a:t>
            </a:r>
            <a:r>
              <a:rPr lang="fr-FR" sz="3200" dirty="0">
                <a:solidFill>
                  <a:srgbClr val="000099"/>
                </a:solidFill>
                <a:latin typeface="ArialMT"/>
              </a:rPr>
              <a:t>/dx </a:t>
            </a:r>
            <a:r>
              <a:rPr lang="fr-FR" sz="3200" dirty="0" smtClean="0">
                <a:solidFill>
                  <a:srgbClr val="000099"/>
                </a:solidFill>
                <a:latin typeface="ArialMT"/>
              </a:rPr>
              <a:t>(</a:t>
            </a:r>
            <a:r>
              <a:rPr lang="fr-FR" sz="3200" dirty="0" err="1" smtClean="0">
                <a:solidFill>
                  <a:srgbClr val="000099"/>
                </a:solidFill>
                <a:latin typeface="ArialMT"/>
              </a:rPr>
              <a:t>dN</a:t>
            </a:r>
            <a:r>
              <a:rPr lang="fr-FR" sz="3200" dirty="0" smtClean="0">
                <a:solidFill>
                  <a:srgbClr val="000099"/>
                </a:solidFill>
                <a:latin typeface="ArialMT"/>
              </a:rPr>
              <a:t>/dx) information </a:t>
            </a:r>
            <a:r>
              <a:rPr lang="fr-FR" sz="3200" dirty="0">
                <a:solidFill>
                  <a:srgbClr val="000099"/>
                </a:solidFill>
                <a:latin typeface="ArialMT"/>
              </a:rPr>
              <a:t>for PID 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1546" y="7223288"/>
            <a:ext cx="5479466" cy="64162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241971" y="6474499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4385" y="5437671"/>
            <a:ext cx="8367301" cy="7291459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34775" y="5505900"/>
            <a:ext cx="8169974" cy="7448207"/>
          </a:xfrm>
          <a:prstGeom prst="rect">
            <a:avLst/>
          </a:prstGeom>
        </p:spPr>
      </p:pic>
      <p:pic>
        <p:nvPicPr>
          <p:cNvPr id="69" name="Picture 25">
            <a:extLst>
              <a:ext uri="{FF2B5EF4-FFF2-40B4-BE49-F238E27FC236}">
                <a16:creationId xmlns:a16="http://schemas.microsoft.com/office/drawing/2014/main" id="{2A6E1F18-7FC6-4860-845D-9B79319F22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9901" y="5653807"/>
            <a:ext cx="4109060" cy="5383235"/>
          </a:xfrm>
          <a:prstGeom prst="rect">
            <a:avLst/>
          </a:prstGeom>
        </p:spPr>
      </p:pic>
      <p:sp>
        <p:nvSpPr>
          <p:cNvPr id="113" name="Rectangle à coins arrondis 112"/>
          <p:cNvSpPr/>
          <p:nvPr/>
        </p:nvSpPr>
        <p:spPr>
          <a:xfrm rot="5400000">
            <a:off x="14919483" y="27334682"/>
            <a:ext cx="16314525" cy="13825783"/>
          </a:xfrm>
          <a:prstGeom prst="wedgeRoundRectCallout">
            <a:avLst>
              <a:gd name="adj1" fmla="val -75700"/>
              <a:gd name="adj2" fmla="val -2093"/>
              <a:gd name="adj3" fmla="val 16667"/>
            </a:avLst>
          </a:prstGeom>
          <a:solidFill>
            <a:schemeClr val="bg1"/>
          </a:solidFill>
          <a:ln w="57150">
            <a:solidFill>
              <a:srgbClr val="00A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TextBox 14409">
            <a:extLst>
              <a:ext uri="{FF2B5EF4-FFF2-40B4-BE49-F238E27FC236}">
                <a16:creationId xmlns:a16="http://schemas.microsoft.com/office/drawing/2014/main" id="{09640904-ABD6-488B-A11B-3ED94A0F3A25}"/>
              </a:ext>
            </a:extLst>
          </p:cNvPr>
          <p:cNvSpPr txBox="1"/>
          <p:nvPr/>
        </p:nvSpPr>
        <p:spPr>
          <a:xfrm>
            <a:off x="17004661" y="26620458"/>
            <a:ext cx="125838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TPC (10 m</a:t>
            </a:r>
            <a:r>
              <a:rPr lang="en-US" sz="4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</a:rPr>
              <a:t> endcaps) with MPGD Readout:</a:t>
            </a:r>
          </a:p>
          <a:p>
            <a:r>
              <a:rPr lang="en-US" sz="4800" b="1" dirty="0" smtClean="0">
                <a:solidFill>
                  <a:schemeClr val="tx2"/>
                </a:solidFill>
              </a:rPr>
              <a:t>Ionization for PID and continuous tracking</a:t>
            </a:r>
          </a:p>
        </p:txBody>
      </p:sp>
      <p:pic>
        <p:nvPicPr>
          <p:cNvPr id="115" name="Image 1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73327" y="36334150"/>
            <a:ext cx="6195048" cy="5523075"/>
          </a:xfrm>
          <a:prstGeom prst="rect">
            <a:avLst/>
          </a:prstGeom>
        </p:spPr>
      </p:pic>
      <p:pic>
        <p:nvPicPr>
          <p:cNvPr id="116" name="Image 1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93408" y="36399621"/>
            <a:ext cx="6273777" cy="5629912"/>
          </a:xfrm>
          <a:prstGeom prst="rect">
            <a:avLst/>
          </a:prstGeom>
        </p:spPr>
      </p:pic>
      <p:sp>
        <p:nvSpPr>
          <p:cNvPr id="118" name="Rectangle 117"/>
          <p:cNvSpPr/>
          <p:nvPr/>
        </p:nvSpPr>
        <p:spPr>
          <a:xfrm>
            <a:off x="16799321" y="35091400"/>
            <a:ext cx="12148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ArialMT"/>
              </a:rPr>
              <a:t>Target </a:t>
            </a:r>
            <a:r>
              <a:rPr lang="fr-FR" sz="3200" dirty="0" err="1">
                <a:latin typeface="ArialMT"/>
              </a:rPr>
              <a:t>requirement</a:t>
            </a:r>
            <a:r>
              <a:rPr lang="fr-FR" sz="3200" dirty="0">
                <a:latin typeface="ArialMT"/>
              </a:rPr>
              <a:t> of a </a:t>
            </a:r>
            <a:r>
              <a:rPr lang="fr-FR" sz="3200" dirty="0">
                <a:solidFill>
                  <a:srgbClr val="000099"/>
                </a:solidFill>
                <a:latin typeface="ArialMT"/>
              </a:rPr>
              <a:t>spatial </a:t>
            </a:r>
            <a:r>
              <a:rPr lang="fr-FR" sz="3200" dirty="0" err="1">
                <a:solidFill>
                  <a:srgbClr val="000099"/>
                </a:solidFill>
                <a:latin typeface="ArialMT"/>
              </a:rPr>
              <a:t>resolution</a:t>
            </a:r>
            <a:r>
              <a:rPr lang="fr-FR" sz="3200" dirty="0">
                <a:solidFill>
                  <a:srgbClr val="000099"/>
                </a:solidFill>
                <a:latin typeface="ArialMT"/>
              </a:rPr>
              <a:t> of 100 </a:t>
            </a:r>
            <a:r>
              <a:rPr lang="fr-FR" sz="3200" dirty="0">
                <a:solidFill>
                  <a:srgbClr val="000099"/>
                </a:solidFill>
                <a:latin typeface="Symbol" panose="05050102010706020507" pitchFamily="18" charset="2"/>
              </a:rPr>
              <a:t>m</a:t>
            </a:r>
            <a:r>
              <a:rPr lang="fr-FR" sz="3200" dirty="0">
                <a:solidFill>
                  <a:srgbClr val="000099"/>
                </a:solidFill>
                <a:latin typeface="ArialMT"/>
              </a:rPr>
              <a:t>m </a:t>
            </a:r>
            <a:r>
              <a:rPr lang="fr-FR" sz="3200" dirty="0" smtClean="0">
                <a:solidFill>
                  <a:srgbClr val="000099"/>
                </a:solidFill>
                <a:latin typeface="ArialMT"/>
              </a:rPr>
              <a:t>in </a:t>
            </a:r>
            <a:r>
              <a:rPr lang="fr-FR" sz="3200" dirty="0">
                <a:solidFill>
                  <a:srgbClr val="000099"/>
                </a:solidFill>
                <a:latin typeface="ArialMT"/>
              </a:rPr>
              <a:t>transverse plane and </a:t>
            </a:r>
            <a:r>
              <a:rPr lang="fr-FR" sz="3200" dirty="0" err="1" smtClean="0">
                <a:solidFill>
                  <a:srgbClr val="000099"/>
                </a:solidFill>
                <a:latin typeface="ArialMT"/>
              </a:rPr>
              <a:t>dE</a:t>
            </a:r>
            <a:r>
              <a:rPr lang="fr-FR" sz="3200" dirty="0" smtClean="0">
                <a:solidFill>
                  <a:srgbClr val="000099"/>
                </a:solidFill>
                <a:latin typeface="ArialMT"/>
              </a:rPr>
              <a:t>/</a:t>
            </a:r>
            <a:r>
              <a:rPr lang="fr-FR" sz="3200" dirty="0" err="1" smtClean="0">
                <a:solidFill>
                  <a:srgbClr val="000099"/>
                </a:solidFill>
                <a:latin typeface="ArialMT"/>
              </a:rPr>
              <a:t>dxresolution</a:t>
            </a:r>
            <a:r>
              <a:rPr lang="fr-FR" sz="3200" dirty="0" smtClean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3200" dirty="0">
                <a:solidFill>
                  <a:srgbClr val="000099"/>
                </a:solidFill>
                <a:latin typeface="ArialMT"/>
              </a:rPr>
              <a:t>&lt; 5%</a:t>
            </a:r>
            <a:r>
              <a:rPr lang="fr-FR" sz="3200" dirty="0">
                <a:latin typeface="ArialMT"/>
              </a:rPr>
              <a:t> have been </a:t>
            </a:r>
            <a:r>
              <a:rPr lang="fr-FR" sz="3200" dirty="0" err="1">
                <a:latin typeface="ArialMT"/>
              </a:rPr>
              <a:t>reached</a:t>
            </a:r>
            <a:r>
              <a:rPr lang="fr-FR" sz="3200" dirty="0">
                <a:latin typeface="ArialMT"/>
              </a:rPr>
              <a:t> </a:t>
            </a:r>
            <a:r>
              <a:rPr lang="fr-FR" sz="3200" dirty="0" err="1">
                <a:latin typeface="ArialMT"/>
              </a:rPr>
              <a:t>with</a:t>
            </a:r>
            <a:r>
              <a:rPr lang="fr-FR" sz="3200" dirty="0">
                <a:latin typeface="ArialMT"/>
              </a:rPr>
              <a:t> all technologies (GEM, </a:t>
            </a:r>
            <a:r>
              <a:rPr lang="fr-FR" sz="3200" dirty="0" err="1" smtClean="0">
                <a:latin typeface="ArialMT"/>
              </a:rPr>
              <a:t>Micromegas</a:t>
            </a:r>
            <a:r>
              <a:rPr lang="fr-FR" sz="3200" dirty="0" smtClean="0">
                <a:latin typeface="ArialMT"/>
              </a:rPr>
              <a:t> </a:t>
            </a:r>
            <a:r>
              <a:rPr lang="fr-FR" sz="3200" dirty="0">
                <a:latin typeface="ArialMT"/>
              </a:rPr>
              <a:t>and </a:t>
            </a:r>
            <a:r>
              <a:rPr lang="fr-FR" sz="3200" dirty="0" err="1" smtClean="0">
                <a:latin typeface="ArialMT"/>
              </a:rPr>
              <a:t>GridPix</a:t>
            </a:r>
            <a:r>
              <a:rPr lang="fr-FR" sz="3200" dirty="0" smtClean="0">
                <a:latin typeface="ArialMT"/>
              </a:rPr>
              <a:t>)</a:t>
            </a:r>
            <a:r>
              <a:rPr lang="fr-FR" dirty="0" smtClean="0">
                <a:solidFill>
                  <a:srgbClr val="FFFF00"/>
                </a:solidFill>
                <a:latin typeface="ArialMT"/>
              </a:rPr>
              <a:t>)  </a:t>
            </a:r>
            <a:endParaRPr lang="fr-FR" dirty="0">
              <a:solidFill>
                <a:srgbClr val="FFFF00"/>
              </a:solidFill>
              <a:latin typeface="ArialMT"/>
            </a:endParaRPr>
          </a:p>
        </p:txBody>
      </p:sp>
      <p:pic>
        <p:nvPicPr>
          <p:cNvPr id="119" name="Image 1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58235" y="29013397"/>
            <a:ext cx="3166697" cy="2534206"/>
          </a:xfrm>
          <a:prstGeom prst="rect">
            <a:avLst/>
          </a:prstGeom>
        </p:spPr>
      </p:pic>
      <p:pic>
        <p:nvPicPr>
          <p:cNvPr id="120" name="Image 1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24863" y="31939748"/>
            <a:ext cx="10055389" cy="3189591"/>
          </a:xfrm>
          <a:prstGeom prst="rect">
            <a:avLst/>
          </a:prstGeom>
        </p:spPr>
      </p:pic>
      <p:pic>
        <p:nvPicPr>
          <p:cNvPr id="121" name="Image 1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008041" y="28787995"/>
            <a:ext cx="3169419" cy="2531268"/>
          </a:xfrm>
          <a:prstGeom prst="rect">
            <a:avLst/>
          </a:prstGeom>
        </p:spPr>
      </p:pic>
      <p:pic>
        <p:nvPicPr>
          <p:cNvPr id="122" name="Image 1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156647" y="29069542"/>
            <a:ext cx="2664053" cy="2336120"/>
          </a:xfrm>
          <a:prstGeom prst="rect">
            <a:avLst/>
          </a:prstGeom>
        </p:spPr>
      </p:pic>
      <p:sp>
        <p:nvSpPr>
          <p:cNvPr id="123" name="TextBox 19"/>
          <p:cNvSpPr txBox="1"/>
          <p:nvPr/>
        </p:nvSpPr>
        <p:spPr>
          <a:xfrm>
            <a:off x="18690953" y="31347304"/>
            <a:ext cx="2576347" cy="584775"/>
          </a:xfrm>
          <a:prstGeom prst="rect">
            <a:avLst/>
          </a:prstGeom>
          <a:solidFill>
            <a:srgbClr val="006600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3200" b="1" dirty="0" err="1" smtClean="0">
                <a:solidFill>
                  <a:schemeClr val="bg1"/>
                </a:solidFill>
                <a:latin typeface="ArialMT"/>
              </a:rPr>
              <a:t>Micromegas</a:t>
            </a:r>
            <a:endParaRPr lang="nl-NL" sz="3200" b="1" dirty="0" smtClean="0">
              <a:solidFill>
                <a:schemeClr val="bg1"/>
              </a:solidFill>
              <a:latin typeface="ArialMT"/>
            </a:endParaRPr>
          </a:p>
        </p:txBody>
      </p:sp>
      <p:sp>
        <p:nvSpPr>
          <p:cNvPr id="124" name="TextBox 19"/>
          <p:cNvSpPr txBox="1"/>
          <p:nvPr/>
        </p:nvSpPr>
        <p:spPr>
          <a:xfrm>
            <a:off x="22913000" y="31347304"/>
            <a:ext cx="1119217" cy="584775"/>
          </a:xfrm>
          <a:prstGeom prst="rect">
            <a:avLst/>
          </a:prstGeom>
          <a:solidFill>
            <a:srgbClr val="006600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ArialMT"/>
              </a:rPr>
              <a:t>GEM</a:t>
            </a:r>
          </a:p>
        </p:txBody>
      </p:sp>
      <p:sp>
        <p:nvSpPr>
          <p:cNvPr id="125" name="TextBox 19"/>
          <p:cNvSpPr txBox="1"/>
          <p:nvPr/>
        </p:nvSpPr>
        <p:spPr>
          <a:xfrm>
            <a:off x="25747580" y="31315206"/>
            <a:ext cx="1643399" cy="584775"/>
          </a:xfrm>
          <a:prstGeom prst="rect">
            <a:avLst/>
          </a:prstGeom>
          <a:solidFill>
            <a:srgbClr val="006600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3200" b="1" dirty="0" err="1" smtClean="0">
                <a:solidFill>
                  <a:schemeClr val="bg1"/>
                </a:solidFill>
                <a:latin typeface="ArialMT"/>
              </a:rPr>
              <a:t>GridPix</a:t>
            </a:r>
            <a:endParaRPr lang="nl-NL" sz="3200" b="1" dirty="0" smtClean="0">
              <a:solidFill>
                <a:schemeClr val="bg1"/>
              </a:solidFill>
              <a:latin typeface="ArialMT"/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18546237" y="28094590"/>
            <a:ext cx="95007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B</a:t>
            </a:r>
            <a:r>
              <a:rPr lang="fr-FR" sz="3200" dirty="0" smtClean="0">
                <a:solidFill>
                  <a:srgbClr val="FF0000"/>
                </a:solidFill>
              </a:rPr>
              <a:t>aseline technologies: </a:t>
            </a:r>
            <a:r>
              <a:rPr lang="fr-FR" sz="3200" dirty="0" err="1" smtClean="0">
                <a:solidFill>
                  <a:srgbClr val="FF0000"/>
                </a:solidFill>
              </a:rPr>
              <a:t>GEMs</a:t>
            </a:r>
            <a:r>
              <a:rPr lang="fr-FR" sz="3200" dirty="0" smtClean="0">
                <a:solidFill>
                  <a:srgbClr val="FF0000"/>
                </a:solidFill>
              </a:rPr>
              <a:t>, </a:t>
            </a:r>
            <a:r>
              <a:rPr lang="fr-FR" sz="3200" dirty="0" err="1" smtClean="0">
                <a:solidFill>
                  <a:srgbClr val="FF0000"/>
                </a:solidFill>
              </a:rPr>
              <a:t>Micromegas</a:t>
            </a:r>
            <a:r>
              <a:rPr lang="fr-FR" sz="3200" dirty="0" smtClean="0">
                <a:solidFill>
                  <a:srgbClr val="FF0000"/>
                </a:solidFill>
              </a:rPr>
              <a:t>, </a:t>
            </a:r>
            <a:r>
              <a:rPr lang="fr-FR" sz="3200" dirty="0" err="1" smtClean="0">
                <a:solidFill>
                  <a:srgbClr val="FF0000"/>
                </a:solidFill>
              </a:rPr>
              <a:t>GridPix</a:t>
            </a:r>
            <a:endParaRPr lang="fr-FR" sz="3200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128" name="Rectangle à coins arrondis 127"/>
          <p:cNvSpPr/>
          <p:nvPr/>
        </p:nvSpPr>
        <p:spPr>
          <a:xfrm flipV="1">
            <a:off x="686677" y="27843259"/>
            <a:ext cx="14839527" cy="8584459"/>
          </a:xfrm>
          <a:prstGeom prst="wedgeRoundRectCallout">
            <a:avLst>
              <a:gd name="adj1" fmla="val 92232"/>
              <a:gd name="adj2" fmla="val 130772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nicolas duval-destin &lt;nicolasduvaldestin@gmail.com&gt;; kathleen.rougier@gmail.com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FA5133B-75C7-4BA6-86AC-4530CFB9BA8B}"/>
              </a:ext>
            </a:extLst>
          </p:cNvPr>
          <p:cNvSpPr/>
          <p:nvPr/>
        </p:nvSpPr>
        <p:spPr>
          <a:xfrm>
            <a:off x="2815916" y="28179010"/>
            <a:ext cx="9265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4800" b="1" dirty="0" smtClean="0">
                <a:solidFill>
                  <a:srgbClr val="FF0000"/>
                </a:solidFill>
                <a:latin typeface="ArialMT"/>
              </a:rPr>
              <a:t>Intermediate Silicon </a:t>
            </a:r>
            <a:r>
              <a:rPr lang="de-DE" sz="4800" b="1" dirty="0" err="1" smtClean="0">
                <a:solidFill>
                  <a:srgbClr val="FF0000"/>
                </a:solidFill>
                <a:latin typeface="ArialMT"/>
              </a:rPr>
              <a:t>Tracker</a:t>
            </a:r>
            <a:r>
              <a:rPr lang="de-DE" sz="4800" b="1" dirty="0">
                <a:solidFill>
                  <a:srgbClr val="FF0000"/>
                </a:solidFill>
                <a:latin typeface="ArialMT"/>
              </a:rPr>
              <a:t>:</a:t>
            </a:r>
            <a:endParaRPr lang="de-DE" sz="4800" b="1" dirty="0" smtClean="0">
              <a:solidFill>
                <a:srgbClr val="FF0000"/>
              </a:solidFill>
              <a:latin typeface="Arial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9994" y="28997886"/>
            <a:ext cx="15135225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MT"/>
              </a:rPr>
              <a:t>Not much dedicated development work recently on Silicon tracking </a:t>
            </a:r>
            <a:r>
              <a:rPr lang="en-US" sz="1400" b="1" dirty="0" smtClean="0">
                <a:solidFill>
                  <a:schemeClr val="bg1"/>
                </a:solidFill>
                <a:latin typeface="ArialMT"/>
              </a:rPr>
              <a:t>technologies</a:t>
            </a:r>
          </a:p>
          <a:p>
            <a:r>
              <a:rPr lang="en-US" sz="3200" dirty="0" smtClean="0">
                <a:latin typeface="ArialMT"/>
              </a:rPr>
              <a:t>Baseline solution</a:t>
            </a:r>
            <a:r>
              <a:rPr lang="en-US" sz="3200" b="1" dirty="0" smtClean="0">
                <a:latin typeface="ArialMT"/>
              </a:rPr>
              <a:t>: </a:t>
            </a:r>
            <a:r>
              <a:rPr lang="en-US" sz="3200" b="1" dirty="0" smtClean="0">
                <a:solidFill>
                  <a:srgbClr val="000099"/>
                </a:solidFill>
                <a:latin typeface="ArialMT"/>
              </a:rPr>
              <a:t>silicon-</a:t>
            </a:r>
            <a:r>
              <a:rPr lang="en-US" sz="3200" b="1" dirty="0" err="1" smtClean="0">
                <a:solidFill>
                  <a:srgbClr val="000099"/>
                </a:solidFill>
                <a:latin typeface="ArialMT"/>
              </a:rPr>
              <a:t>microstrip</a:t>
            </a:r>
            <a:r>
              <a:rPr lang="en-US" sz="3200" b="1" dirty="0" smtClean="0">
                <a:solidFill>
                  <a:srgbClr val="000099"/>
                </a:solidFill>
                <a:latin typeface="ArialMT"/>
              </a:rPr>
              <a:t> tracker; also some enabling </a:t>
            </a:r>
            <a:br>
              <a:rPr lang="en-US" sz="3200" b="1" dirty="0" smtClean="0">
                <a:solidFill>
                  <a:srgbClr val="000099"/>
                </a:solidFill>
                <a:latin typeface="ArialMT"/>
              </a:rPr>
            </a:br>
            <a:r>
              <a:rPr lang="en-US" sz="3200" b="1" dirty="0" smtClean="0">
                <a:solidFill>
                  <a:srgbClr val="000099"/>
                </a:solidFill>
                <a:latin typeface="ArialMT"/>
              </a:rPr>
              <a:t>technologies (e.g. based on LGAD concept)</a:t>
            </a:r>
            <a:endParaRPr lang="en-US" sz="3200" b="1" dirty="0">
              <a:solidFill>
                <a:srgbClr val="000099"/>
              </a:solidFill>
              <a:latin typeface="ArialMT"/>
            </a:endParaRPr>
          </a:p>
        </p:txBody>
      </p:sp>
      <p:pic>
        <p:nvPicPr>
          <p:cNvPr id="131" name="Image 1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26357" y="30563563"/>
            <a:ext cx="9565484" cy="5266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0684" y="30574886"/>
            <a:ext cx="444063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latin typeface="ArialMT"/>
              </a:rPr>
              <a:t>Timing Detectors </a:t>
            </a:r>
            <a:r>
              <a:rPr lang="fr-FR" sz="2800" b="1" dirty="0" smtClean="0">
                <a:latin typeface="ArialMT"/>
              </a:rPr>
              <a:t>open</a:t>
            </a:r>
          </a:p>
          <a:p>
            <a:pPr algn="ctr"/>
            <a:r>
              <a:rPr lang="fr-FR" sz="2800" b="1" dirty="0" smtClean="0">
                <a:latin typeface="ArialMT"/>
              </a:rPr>
              <a:t> </a:t>
            </a:r>
            <a:r>
              <a:rPr lang="fr-FR" sz="2800" b="1" dirty="0">
                <a:latin typeface="ArialMT"/>
              </a:rPr>
              <a:t>up 4D (and 5D) </a:t>
            </a:r>
            <a:r>
              <a:rPr lang="fr-FR" sz="2800" b="1" dirty="0" err="1" smtClean="0">
                <a:latin typeface="ArialMT"/>
              </a:rPr>
              <a:t>tracking</a:t>
            </a:r>
            <a:r>
              <a:rPr lang="fr-FR" sz="2800" b="1" dirty="0" smtClean="0">
                <a:latin typeface="ArialMT"/>
              </a:rPr>
              <a:t>:</a:t>
            </a:r>
          </a:p>
          <a:p>
            <a:pPr algn="ctr"/>
            <a:r>
              <a:rPr lang="fr-FR" sz="2800" b="1" dirty="0" smtClean="0">
                <a:latin typeface="ArialMT"/>
              </a:rPr>
              <a:t> </a:t>
            </a:r>
          </a:p>
          <a:p>
            <a:pPr algn="ctr"/>
            <a:endParaRPr lang="fr-FR" sz="2800" b="1" dirty="0">
              <a:latin typeface="ArialMT"/>
            </a:endParaRPr>
          </a:p>
          <a:p>
            <a:pPr algn="ctr"/>
            <a:endParaRPr lang="fr-FR" sz="2800" dirty="0"/>
          </a:p>
        </p:txBody>
      </p:sp>
      <p:sp>
        <p:nvSpPr>
          <p:cNvPr id="11" name="Rectangle 10"/>
          <p:cNvSpPr/>
          <p:nvPr/>
        </p:nvSpPr>
        <p:spPr>
          <a:xfrm>
            <a:off x="1476292" y="31047129"/>
            <a:ext cx="39425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rialMT"/>
              </a:rPr>
              <a:t>Large area detectors</a:t>
            </a:r>
            <a:br>
              <a:rPr lang="en-US" dirty="0">
                <a:solidFill>
                  <a:schemeClr val="bg1"/>
                </a:solidFill>
                <a:latin typeface="ArialMT"/>
              </a:rPr>
            </a:br>
            <a:endParaRPr lang="en-US" sz="3200" dirty="0">
              <a:latin typeface="ArialM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ArialMT"/>
              </a:rPr>
              <a:t>High-precision tracking </a:t>
            </a:r>
            <a:br>
              <a:rPr lang="en-US" sz="2400" dirty="0">
                <a:latin typeface="ArialMT"/>
              </a:rPr>
            </a:br>
            <a:r>
              <a:rPr lang="en-US" sz="2400" dirty="0">
                <a:latin typeface="ArialMT"/>
                <a:sym typeface="Wingdings" panose="05000000000000000000" pitchFamily="2" charset="2"/>
              </a:rPr>
              <a:t> a </a:t>
            </a:r>
            <a:r>
              <a:rPr lang="en-US" sz="2400" dirty="0">
                <a:latin typeface="ArialMT"/>
              </a:rPr>
              <a:t>few um per </a:t>
            </a:r>
            <a:r>
              <a:rPr lang="en-US" sz="2400" dirty="0" smtClean="0">
                <a:latin typeface="ArialMT"/>
              </a:rPr>
              <a:t>layer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latin typeface="ArialM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ArialMT"/>
              </a:rPr>
              <a:t>High-precision timing </a:t>
            </a:r>
            <a:br>
              <a:rPr lang="en-US" sz="2400" dirty="0">
                <a:latin typeface="ArialMT"/>
              </a:rPr>
            </a:br>
            <a:r>
              <a:rPr lang="en-US" sz="2400" dirty="0">
                <a:latin typeface="ArialMT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ArialMT"/>
              </a:rPr>
              <a:t>tens of </a:t>
            </a:r>
            <a:r>
              <a:rPr lang="en-US" sz="2400" dirty="0" err="1">
                <a:latin typeface="ArialMT"/>
              </a:rPr>
              <a:t>ps</a:t>
            </a:r>
            <a:r>
              <a:rPr lang="en-US" sz="2400" dirty="0">
                <a:latin typeface="ArialMT"/>
              </a:rPr>
              <a:t> per </a:t>
            </a:r>
            <a:r>
              <a:rPr lang="en-US" sz="2400" dirty="0" smtClean="0">
                <a:latin typeface="ArialMT"/>
              </a:rPr>
              <a:t>layer</a:t>
            </a:r>
            <a:endParaRPr lang="en-US" sz="2400" dirty="0">
              <a:latin typeface="ArialM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400" dirty="0" smtClean="0">
              <a:latin typeface="ArialM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ArialMT"/>
              </a:rPr>
              <a:t>Optimal </a:t>
            </a:r>
            <a:r>
              <a:rPr lang="fr-FR" sz="2400" dirty="0" err="1">
                <a:latin typeface="ArialMT"/>
              </a:rPr>
              <a:t>geometrical</a:t>
            </a:r>
            <a:r>
              <a:rPr lang="fr-FR" sz="2400" dirty="0">
                <a:latin typeface="ArialMT"/>
              </a:rPr>
              <a:t> </a:t>
            </a:r>
            <a:br>
              <a:rPr lang="fr-FR" sz="2400" dirty="0">
                <a:latin typeface="ArialMT"/>
              </a:rPr>
            </a:br>
            <a:r>
              <a:rPr lang="fr-FR" sz="2400" dirty="0" err="1">
                <a:latin typeface="ArialMT"/>
              </a:rPr>
              <a:t>acc</a:t>
            </a:r>
            <a:r>
              <a:rPr lang="fr-FR" sz="2400" dirty="0">
                <a:latin typeface="ArialMT"/>
              </a:rPr>
              <a:t>. (large </a:t>
            </a:r>
            <a:r>
              <a:rPr lang="fr-FR" sz="2400" dirty="0" err="1">
                <a:latin typeface="ArialMT"/>
              </a:rPr>
              <a:t>fill</a:t>
            </a:r>
            <a:r>
              <a:rPr lang="fr-FR" sz="2400" dirty="0">
                <a:latin typeface="ArialMT"/>
              </a:rPr>
              <a:t>-factor).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 smtClean="0">
              <a:latin typeface="ArialM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MT"/>
              </a:rPr>
              <a:t>Low </a:t>
            </a:r>
            <a:r>
              <a:rPr lang="en-US" sz="2400" dirty="0">
                <a:latin typeface="ArialMT"/>
              </a:rPr>
              <a:t>material (50 </a:t>
            </a:r>
            <a:r>
              <a:rPr lang="en-US" sz="2400" dirty="0" err="1">
                <a:latin typeface="ArialMT"/>
              </a:rPr>
              <a:t>μm</a:t>
            </a:r>
            <a:r>
              <a:rPr lang="en-US" sz="2400" dirty="0">
                <a:latin typeface="ArialMT"/>
              </a:rPr>
              <a:t/>
            </a:r>
            <a:br>
              <a:rPr lang="en-US" sz="2400" dirty="0">
                <a:latin typeface="ArialMT"/>
              </a:rPr>
            </a:br>
            <a:r>
              <a:rPr lang="en-US" sz="2400" dirty="0">
                <a:latin typeface="ArialMT"/>
              </a:rPr>
              <a:t>thickness per plane).</a:t>
            </a:r>
            <a:endParaRPr lang="fr-FR" sz="2400" dirty="0">
              <a:latin typeface="ArialMT"/>
            </a:endParaRPr>
          </a:p>
        </p:txBody>
      </p:sp>
      <p:sp>
        <p:nvSpPr>
          <p:cNvPr id="132" name="Rectangle à coins arrondis 131"/>
          <p:cNvSpPr/>
          <p:nvPr/>
        </p:nvSpPr>
        <p:spPr>
          <a:xfrm>
            <a:off x="263035" y="12652718"/>
            <a:ext cx="12663033" cy="13837030"/>
          </a:xfrm>
          <a:prstGeom prst="wedgeRoundRectCallout">
            <a:avLst>
              <a:gd name="adj1" fmla="val 98794"/>
              <a:gd name="adj2" fmla="val 8264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0099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FA5133B-75C7-4BA6-86AC-4530CFB9BA8B}"/>
              </a:ext>
            </a:extLst>
          </p:cNvPr>
          <p:cNvSpPr/>
          <p:nvPr/>
        </p:nvSpPr>
        <p:spPr>
          <a:xfrm>
            <a:off x="2525505" y="12780005"/>
            <a:ext cx="7504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4800" b="1" dirty="0" smtClean="0">
                <a:solidFill>
                  <a:srgbClr val="FF0000"/>
                </a:solidFill>
                <a:latin typeface="ArialMT"/>
              </a:rPr>
              <a:t>ILD Vertex Technologies:</a:t>
            </a:r>
            <a:endParaRPr lang="de-DE" sz="4800" b="1" dirty="0">
              <a:solidFill>
                <a:srgbClr val="FF0000"/>
              </a:solidFill>
              <a:latin typeface="ArialMT"/>
            </a:endParaRPr>
          </a:p>
        </p:txBody>
      </p:sp>
      <p:pic>
        <p:nvPicPr>
          <p:cNvPr id="133" name="Image 1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26189" y="20633452"/>
            <a:ext cx="8287452" cy="5364512"/>
          </a:xfrm>
          <a:prstGeom prst="rect">
            <a:avLst/>
          </a:prstGeom>
        </p:spPr>
      </p:pic>
      <p:pic>
        <p:nvPicPr>
          <p:cNvPr id="153" name="Image 1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70763" y="15594180"/>
            <a:ext cx="10602380" cy="2090046"/>
          </a:xfrm>
          <a:prstGeom prst="rect">
            <a:avLst/>
          </a:prstGeom>
        </p:spPr>
      </p:pic>
      <p:sp>
        <p:nvSpPr>
          <p:cNvPr id="154" name="ZoneTexte 153"/>
          <p:cNvSpPr txBox="1"/>
          <p:nvPr/>
        </p:nvSpPr>
        <p:spPr>
          <a:xfrm>
            <a:off x="858810" y="13572235"/>
            <a:ext cx="118330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b="1" dirty="0" err="1" smtClean="0">
                <a:latin typeface="ArialMT"/>
              </a:rPr>
              <a:t>Exploiting</a:t>
            </a:r>
            <a:r>
              <a:rPr lang="fr-FR" sz="2400" b="1" dirty="0" smtClean="0">
                <a:latin typeface="ArialMT"/>
              </a:rPr>
              <a:t> the ILC </a:t>
            </a:r>
            <a:r>
              <a:rPr lang="fr-FR" sz="2400" b="1" dirty="0" err="1" smtClean="0">
                <a:latin typeface="ArialMT"/>
              </a:rPr>
              <a:t>low</a:t>
            </a:r>
            <a:r>
              <a:rPr lang="fr-FR" sz="2400" b="1" dirty="0" smtClean="0">
                <a:latin typeface="ArialMT"/>
              </a:rPr>
              <a:t> </a:t>
            </a:r>
            <a:r>
              <a:rPr lang="fr-FR" sz="2400" b="1" dirty="0" err="1" smtClean="0">
                <a:latin typeface="ArialMT"/>
              </a:rPr>
              <a:t>duty</a:t>
            </a:r>
            <a:r>
              <a:rPr lang="fr-FR" sz="2400" b="1" dirty="0" smtClean="0">
                <a:latin typeface="ArialMT"/>
              </a:rPr>
              <a:t> cycle 0(10</a:t>
            </a:r>
            <a:r>
              <a:rPr lang="fr-FR" sz="2400" b="1" baseline="30000" dirty="0" smtClean="0">
                <a:latin typeface="ArialMT"/>
              </a:rPr>
              <a:t>-3</a:t>
            </a:r>
            <a:r>
              <a:rPr lang="fr-FR" sz="2400" b="1" dirty="0" smtClean="0">
                <a:latin typeface="ArialMT"/>
              </a:rPr>
              <a:t>): </a:t>
            </a:r>
            <a:r>
              <a:rPr lang="fr-FR" sz="2400" b="1" dirty="0" err="1" smtClean="0">
                <a:latin typeface="ArialMT"/>
              </a:rPr>
              <a:t>triggerless</a:t>
            </a:r>
            <a:r>
              <a:rPr lang="fr-FR" sz="2400" b="1" dirty="0" smtClean="0">
                <a:latin typeface="ArialMT"/>
              </a:rPr>
              <a:t> </a:t>
            </a:r>
            <a:r>
              <a:rPr lang="fr-FR" sz="2400" b="1" dirty="0" err="1" smtClean="0">
                <a:latin typeface="ArialMT"/>
              </a:rPr>
              <a:t>readout</a:t>
            </a:r>
            <a:r>
              <a:rPr lang="fr-FR" sz="2400" b="1" dirty="0" smtClean="0">
                <a:latin typeface="ArialMT"/>
              </a:rPr>
              <a:t>, power-</a:t>
            </a:r>
            <a:r>
              <a:rPr lang="fr-FR" sz="2400" b="1" dirty="0" err="1" smtClean="0">
                <a:latin typeface="ArialMT"/>
              </a:rPr>
              <a:t>pulsing</a:t>
            </a:r>
            <a:endParaRPr lang="fr-FR" sz="2400" b="1" dirty="0" smtClean="0">
              <a:latin typeface="ArialM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rgbClr val="000099"/>
                </a:solidFill>
                <a:latin typeface="ArialMT"/>
              </a:rPr>
              <a:t>Readout </a:t>
            </a:r>
            <a:r>
              <a:rPr lang="fr-FR" sz="2800" b="1" dirty="0" err="1" smtClean="0">
                <a:solidFill>
                  <a:srgbClr val="000099"/>
                </a:solidFill>
                <a:latin typeface="ArialMT"/>
              </a:rPr>
              <a:t>strategies</a:t>
            </a:r>
            <a:r>
              <a:rPr lang="fr-FR" sz="2800" b="1" dirty="0" smtClean="0">
                <a:solidFill>
                  <a:srgbClr val="000099"/>
                </a:solidFill>
                <a:latin typeface="ArialMT"/>
              </a:rPr>
              <a:t>: 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ArialMT"/>
              </a:rPr>
              <a:t>    </a:t>
            </a:r>
            <a:r>
              <a:rPr lang="fr-FR" sz="2000" dirty="0" smtClean="0">
                <a:latin typeface="ArialMT"/>
                <a:sym typeface="Wingdings" panose="05000000000000000000" pitchFamily="2" charset="2"/>
              </a:rPr>
              <a:t> </a:t>
            </a:r>
            <a:r>
              <a:rPr lang="fr-FR" sz="2000" dirty="0" err="1" smtClean="0">
                <a:latin typeface="ArialMT"/>
              </a:rPr>
              <a:t>continuous</a:t>
            </a:r>
            <a:r>
              <a:rPr lang="fr-FR" sz="2000" dirty="0" smtClean="0">
                <a:latin typeface="ArialMT"/>
              </a:rPr>
              <a:t> </a:t>
            </a:r>
            <a:r>
              <a:rPr lang="fr-FR" sz="2000" dirty="0" err="1" smtClean="0">
                <a:latin typeface="ArialMT"/>
              </a:rPr>
              <a:t>during</a:t>
            </a:r>
            <a:r>
              <a:rPr lang="fr-FR" sz="2000" dirty="0" smtClean="0">
                <a:latin typeface="ArialMT"/>
              </a:rPr>
              <a:t> the train </a:t>
            </a:r>
            <a:r>
              <a:rPr lang="fr-FR" sz="2000" dirty="0" err="1" smtClean="0">
                <a:latin typeface="ArialMT"/>
              </a:rPr>
              <a:t>with</a:t>
            </a:r>
            <a:r>
              <a:rPr lang="fr-FR" sz="2000" dirty="0" smtClean="0">
                <a:latin typeface="ArialMT"/>
              </a:rPr>
              <a:t> power </a:t>
            </a:r>
            <a:r>
              <a:rPr lang="fr-FR" sz="2000" dirty="0" err="1" smtClean="0">
                <a:latin typeface="ArialMT"/>
              </a:rPr>
              <a:t>cycling</a:t>
            </a:r>
            <a:r>
              <a:rPr lang="fr-FR" sz="2000" dirty="0" smtClean="0">
                <a:latin typeface="ArialMT"/>
              </a:rPr>
              <a:t> </a:t>
            </a:r>
            <a:r>
              <a:rPr lang="fr-FR" sz="2000" dirty="0" smtClean="0">
                <a:latin typeface="ArialMT"/>
                <a:sym typeface="Wingdings" panose="05000000000000000000" pitchFamily="2" charset="2"/>
              </a:rPr>
              <a:t> </a:t>
            </a:r>
            <a:r>
              <a:rPr lang="fr-FR" sz="2000" dirty="0" err="1" smtClean="0">
                <a:latin typeface="ArialMT"/>
                <a:sym typeface="Wingdings" panose="05000000000000000000" pitchFamily="2" charset="2"/>
              </a:rPr>
              <a:t>mechanic</a:t>
            </a:r>
            <a:r>
              <a:rPr lang="fr-FR" sz="2000" dirty="0" smtClean="0">
                <a:latin typeface="ArialMT"/>
                <a:sym typeface="Wingdings" panose="05000000000000000000" pitchFamily="2" charset="2"/>
              </a:rPr>
              <a:t>. stress </a:t>
            </a:r>
            <a:r>
              <a:rPr lang="fr-FR" sz="2000" dirty="0" err="1" smtClean="0">
                <a:latin typeface="ArialMT"/>
                <a:sym typeface="Wingdings" panose="05000000000000000000" pitchFamily="2" charset="2"/>
              </a:rPr>
              <a:t>from</a:t>
            </a:r>
            <a:r>
              <a:rPr lang="fr-FR" sz="2000" dirty="0" smtClean="0">
                <a:latin typeface="ArialMT"/>
                <a:sym typeface="Wingdings" panose="05000000000000000000" pitchFamily="2" charset="2"/>
              </a:rPr>
              <a:t> Lorentz forces in B-</a:t>
            </a:r>
            <a:r>
              <a:rPr lang="fr-FR" sz="2000" dirty="0" err="1" smtClean="0">
                <a:latin typeface="ArialMT"/>
                <a:sym typeface="Wingdings" panose="05000000000000000000" pitchFamily="2" charset="2"/>
              </a:rPr>
              <a:t>field</a:t>
            </a:r>
            <a:endParaRPr lang="fr-FR" sz="2000" dirty="0" smtClean="0">
              <a:latin typeface="ArialMT"/>
              <a:sym typeface="Wingdings" panose="05000000000000000000" pitchFamily="2" charset="2"/>
            </a:endParaRPr>
          </a:p>
          <a:p>
            <a:r>
              <a:rPr lang="fr-FR" sz="2000" dirty="0" smtClean="0">
                <a:latin typeface="ArialMT"/>
                <a:sym typeface="Wingdings" panose="05000000000000000000" pitchFamily="2" charset="2"/>
              </a:rPr>
              <a:t>      </a:t>
            </a:r>
            <a:r>
              <a:rPr lang="fr-FR" sz="2000" dirty="0" err="1" smtClean="0">
                <a:latin typeface="ArialMT"/>
                <a:sym typeface="Wingdings" panose="05000000000000000000" pitchFamily="2" charset="2"/>
              </a:rPr>
              <a:t>delayed</a:t>
            </a:r>
            <a:r>
              <a:rPr lang="fr-FR" sz="2000" dirty="0" smtClean="0">
                <a:latin typeface="ArialMT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ArialMT"/>
                <a:sym typeface="Wingdings" panose="05000000000000000000" pitchFamily="2" charset="2"/>
              </a:rPr>
              <a:t>after</a:t>
            </a:r>
            <a:r>
              <a:rPr lang="fr-FR" sz="2000" dirty="0">
                <a:latin typeface="ArialMT"/>
                <a:sym typeface="Wingdings" panose="05000000000000000000" pitchFamily="2" charset="2"/>
              </a:rPr>
              <a:t> the train  </a:t>
            </a:r>
            <a:r>
              <a:rPr lang="en-US" sz="2000" dirty="0">
                <a:latin typeface="ArialMT"/>
                <a:sym typeface="Wingdings" panose="05000000000000000000" pitchFamily="2" charset="2"/>
              </a:rPr>
              <a:t>either ~5μm pitch for occupancy or in-pixel time-stamping</a:t>
            </a:r>
            <a:endParaRPr lang="fr-FR" sz="2000" dirty="0">
              <a:latin typeface="ArialMT"/>
            </a:endParaRPr>
          </a:p>
          <a:p>
            <a:endParaRPr lang="fr-FR" sz="2800" dirty="0" smtClean="0">
              <a:solidFill>
                <a:srgbClr val="000099"/>
              </a:solidFill>
              <a:latin typeface="ArialMT"/>
            </a:endParaRPr>
          </a:p>
        </p:txBody>
      </p:sp>
      <p:pic>
        <p:nvPicPr>
          <p:cNvPr id="155" name="Image 1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92392" y="18906366"/>
            <a:ext cx="2270181" cy="828998"/>
          </a:xfrm>
          <a:prstGeom prst="rect">
            <a:avLst/>
          </a:prstGeom>
        </p:spPr>
      </p:pic>
      <p:sp>
        <p:nvSpPr>
          <p:cNvPr id="156" name="ZoneTexte 155"/>
          <p:cNvSpPr txBox="1"/>
          <p:nvPr/>
        </p:nvSpPr>
        <p:spPr>
          <a:xfrm>
            <a:off x="4684194" y="18237098"/>
            <a:ext cx="248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FF0000"/>
                </a:solidFill>
                <a:latin typeface="ArialMT"/>
              </a:rPr>
              <a:t>Fine pixel CCD: </a:t>
            </a:r>
            <a:r>
              <a:rPr lang="fr-FR" sz="1200" dirty="0" err="1" smtClean="0">
                <a:solidFill>
                  <a:srgbClr val="000099"/>
                </a:solidFill>
                <a:latin typeface="ArialMT"/>
              </a:rPr>
              <a:t>delayed</a:t>
            </a:r>
            <a:r>
              <a:rPr lang="fr-FR" sz="1200" dirty="0" smtClean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1200" dirty="0" err="1" smtClean="0">
                <a:solidFill>
                  <a:srgbClr val="000099"/>
                </a:solidFill>
                <a:latin typeface="ArialMT"/>
              </a:rPr>
              <a:t>readout</a:t>
            </a:r>
            <a:r>
              <a:rPr lang="fr-FR" sz="1200" dirty="0" smtClean="0">
                <a:solidFill>
                  <a:srgbClr val="000099"/>
                </a:solidFill>
                <a:latin typeface="ArialMT"/>
              </a:rPr>
              <a:t>, </a:t>
            </a:r>
            <a:br>
              <a:rPr lang="fr-FR" sz="1200" dirty="0" smtClean="0">
                <a:solidFill>
                  <a:srgbClr val="000099"/>
                </a:solidFill>
                <a:latin typeface="ArialMT"/>
              </a:rPr>
            </a:br>
            <a:r>
              <a:rPr lang="fr-FR" sz="1200" dirty="0" smtClean="0">
                <a:solidFill>
                  <a:srgbClr val="000099"/>
                </a:solidFill>
                <a:latin typeface="ArialMT"/>
              </a:rPr>
              <a:t>5 </a:t>
            </a:r>
            <a:r>
              <a:rPr lang="fr-FR" sz="1200" dirty="0" err="1" smtClean="0">
                <a:solidFill>
                  <a:srgbClr val="000099"/>
                </a:solidFill>
                <a:latin typeface="ArialMT"/>
              </a:rPr>
              <a:t>um</a:t>
            </a:r>
            <a:r>
              <a:rPr lang="fr-FR" sz="1200" dirty="0" smtClean="0">
                <a:solidFill>
                  <a:srgbClr val="000099"/>
                </a:solidFill>
                <a:latin typeface="ArialMT"/>
              </a:rPr>
              <a:t> pitch, 50 </a:t>
            </a:r>
            <a:r>
              <a:rPr lang="fr-FR" sz="1200" dirty="0" err="1" smtClean="0">
                <a:solidFill>
                  <a:srgbClr val="000099"/>
                </a:solidFill>
                <a:latin typeface="ArialMT"/>
              </a:rPr>
              <a:t>um</a:t>
            </a:r>
            <a:r>
              <a:rPr lang="fr-FR" sz="1200" dirty="0" smtClean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1200" dirty="0" err="1" smtClean="0">
                <a:solidFill>
                  <a:srgbClr val="000099"/>
                </a:solidFill>
                <a:latin typeface="ArialMT"/>
              </a:rPr>
              <a:t>thickness</a:t>
            </a:r>
            <a:endParaRPr lang="fr-FR" sz="1200" dirty="0">
              <a:solidFill>
                <a:srgbClr val="000099"/>
              </a:solidFill>
              <a:latin typeface="ArialMT"/>
            </a:endParaRPr>
          </a:p>
        </p:txBody>
      </p:sp>
      <p:pic>
        <p:nvPicPr>
          <p:cNvPr id="157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15" y="18710287"/>
            <a:ext cx="1749101" cy="11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ZoneTexte 157"/>
          <p:cNvSpPr txBox="1"/>
          <p:nvPr/>
        </p:nvSpPr>
        <p:spPr>
          <a:xfrm>
            <a:off x="2606278" y="18185072"/>
            <a:ext cx="2251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FF0000"/>
                </a:solidFill>
                <a:latin typeface="ArialMT"/>
              </a:rPr>
              <a:t>DEPFET: </a:t>
            </a:r>
            <a:r>
              <a:rPr lang="fr-FR" sz="1200" dirty="0" err="1" smtClean="0">
                <a:solidFill>
                  <a:srgbClr val="000099"/>
                </a:solidFill>
                <a:latin typeface="ArialMT"/>
              </a:rPr>
              <a:t>continuous</a:t>
            </a:r>
            <a:r>
              <a:rPr lang="fr-FR" sz="1200" dirty="0" smtClean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1200" dirty="0" err="1" smtClean="0">
                <a:solidFill>
                  <a:srgbClr val="000099"/>
                </a:solidFill>
                <a:latin typeface="ArialMT"/>
              </a:rPr>
              <a:t>readout</a:t>
            </a:r>
            <a:r>
              <a:rPr lang="fr-FR" sz="1200" dirty="0" smtClean="0">
                <a:solidFill>
                  <a:srgbClr val="000099"/>
                </a:solidFill>
                <a:latin typeface="ArialMT"/>
              </a:rPr>
              <a:t>, </a:t>
            </a:r>
            <a:br>
              <a:rPr lang="fr-FR" sz="1200" dirty="0" smtClean="0">
                <a:solidFill>
                  <a:srgbClr val="000099"/>
                </a:solidFill>
                <a:latin typeface="ArialMT"/>
              </a:rPr>
            </a:br>
            <a:r>
              <a:rPr lang="fr-FR" sz="1200" dirty="0" smtClean="0">
                <a:solidFill>
                  <a:srgbClr val="000099"/>
                </a:solidFill>
                <a:latin typeface="ArialMT"/>
              </a:rPr>
              <a:t>75 / 50 </a:t>
            </a:r>
            <a:r>
              <a:rPr lang="fr-FR" sz="1200" dirty="0" err="1" smtClean="0">
                <a:solidFill>
                  <a:srgbClr val="000099"/>
                </a:solidFill>
                <a:latin typeface="ArialMT"/>
              </a:rPr>
              <a:t>um</a:t>
            </a:r>
            <a:r>
              <a:rPr lang="fr-FR" sz="1200" dirty="0" smtClean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1200" dirty="0" err="1" smtClean="0">
                <a:solidFill>
                  <a:srgbClr val="000099"/>
                </a:solidFill>
                <a:latin typeface="ArialMT"/>
              </a:rPr>
              <a:t>thick</a:t>
            </a:r>
            <a:r>
              <a:rPr lang="fr-FR" sz="1200" dirty="0" smtClean="0">
                <a:solidFill>
                  <a:srgbClr val="000099"/>
                </a:solidFill>
                <a:latin typeface="ArialMT"/>
              </a:rPr>
              <a:t> (Belle II)</a:t>
            </a:r>
            <a:endParaRPr lang="fr-FR" sz="1200" dirty="0">
              <a:solidFill>
                <a:srgbClr val="000099"/>
              </a:solidFill>
              <a:latin typeface="ArialMT"/>
            </a:endParaRPr>
          </a:p>
        </p:txBody>
      </p:sp>
      <p:sp>
        <p:nvSpPr>
          <p:cNvPr id="159" name="ZoneTexte 158"/>
          <p:cNvSpPr txBox="1"/>
          <p:nvPr/>
        </p:nvSpPr>
        <p:spPr>
          <a:xfrm>
            <a:off x="522804" y="18134514"/>
            <a:ext cx="2016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FF0000"/>
                </a:solidFill>
                <a:latin typeface="ArialMT"/>
              </a:rPr>
              <a:t>CMOS (CPS): </a:t>
            </a:r>
            <a:r>
              <a:rPr lang="fr-FR" sz="1200" dirty="0" err="1" smtClean="0">
                <a:solidFill>
                  <a:srgbClr val="000099"/>
                </a:solidFill>
                <a:latin typeface="ArialMT"/>
              </a:rPr>
              <a:t>continuous</a:t>
            </a:r>
            <a:r>
              <a:rPr lang="fr-FR" sz="1200" dirty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1200" dirty="0" smtClean="0">
                <a:solidFill>
                  <a:srgbClr val="000099"/>
                </a:solidFill>
                <a:latin typeface="ArialMT"/>
              </a:rPr>
              <a:t/>
            </a:r>
            <a:br>
              <a:rPr lang="fr-FR" sz="1200" dirty="0" smtClean="0">
                <a:solidFill>
                  <a:srgbClr val="000099"/>
                </a:solidFill>
                <a:latin typeface="ArialMT"/>
              </a:rPr>
            </a:br>
            <a:r>
              <a:rPr lang="fr-FR" sz="1200" dirty="0" err="1" smtClean="0">
                <a:solidFill>
                  <a:srgbClr val="000099"/>
                </a:solidFill>
                <a:latin typeface="ArialMT"/>
              </a:rPr>
              <a:t>readout</a:t>
            </a:r>
            <a:r>
              <a:rPr lang="fr-FR" sz="1200" dirty="0" smtClean="0">
                <a:solidFill>
                  <a:srgbClr val="000099"/>
                </a:solidFill>
                <a:latin typeface="ArialMT"/>
              </a:rPr>
              <a:t>, </a:t>
            </a:r>
            <a:r>
              <a:rPr lang="fr-FR" sz="1200" dirty="0" err="1" smtClean="0">
                <a:solidFill>
                  <a:srgbClr val="000099"/>
                </a:solidFill>
                <a:latin typeface="ArialMT"/>
              </a:rPr>
              <a:t>stiching</a:t>
            </a:r>
            <a:r>
              <a:rPr lang="fr-FR" sz="1200" dirty="0" smtClean="0">
                <a:solidFill>
                  <a:srgbClr val="000099"/>
                </a:solidFill>
                <a:latin typeface="ArialMT"/>
              </a:rPr>
              <a:t> (</a:t>
            </a:r>
            <a:r>
              <a:rPr lang="fr-FR" sz="1200" dirty="0" smtClean="0">
                <a:solidFill>
                  <a:srgbClr val="000099"/>
                </a:solidFill>
                <a:latin typeface="ArialMT"/>
              </a:rPr>
              <a:t>STAR)</a:t>
            </a:r>
            <a:r>
              <a:rPr lang="fr-FR" sz="1200" dirty="0" smtClean="0">
                <a:solidFill>
                  <a:schemeClr val="bg1"/>
                </a:solidFill>
                <a:latin typeface="ArialMT"/>
              </a:rPr>
              <a:t>)</a:t>
            </a:r>
            <a:endParaRPr lang="fr-FR" sz="1200" dirty="0">
              <a:solidFill>
                <a:schemeClr val="bg1"/>
              </a:solidFill>
              <a:latin typeface="ArialMT"/>
            </a:endParaRPr>
          </a:p>
        </p:txBody>
      </p:sp>
      <p:sp>
        <p:nvSpPr>
          <p:cNvPr id="160" name="ZoneTexte 159"/>
          <p:cNvSpPr txBox="1"/>
          <p:nvPr/>
        </p:nvSpPr>
        <p:spPr>
          <a:xfrm>
            <a:off x="7209616" y="18272214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FF0000"/>
                </a:solidFill>
                <a:latin typeface="ArialMT"/>
              </a:rPr>
              <a:t>SOI: </a:t>
            </a:r>
            <a:r>
              <a:rPr lang="fr-FR" sz="1200" dirty="0" err="1" smtClean="0">
                <a:solidFill>
                  <a:srgbClr val="000099"/>
                </a:solidFill>
                <a:latin typeface="ArialMT"/>
              </a:rPr>
              <a:t>delayed</a:t>
            </a:r>
            <a:r>
              <a:rPr lang="fr-FR" sz="1200" dirty="0" smtClean="0">
                <a:solidFill>
                  <a:srgbClr val="000099"/>
                </a:solidFill>
                <a:latin typeface="ArialMT"/>
              </a:rPr>
              <a:t> / </a:t>
            </a:r>
            <a:r>
              <a:rPr lang="fr-FR" sz="1200" dirty="0" err="1" smtClean="0">
                <a:solidFill>
                  <a:srgbClr val="000099"/>
                </a:solidFill>
                <a:latin typeface="ArialMT"/>
              </a:rPr>
              <a:t>continuous</a:t>
            </a:r>
            <a:r>
              <a:rPr lang="fr-FR" sz="1200" dirty="0" smtClean="0">
                <a:solidFill>
                  <a:srgbClr val="000099"/>
                </a:solidFill>
                <a:latin typeface="ArialMT"/>
              </a:rPr>
              <a:t/>
            </a:r>
            <a:br>
              <a:rPr lang="fr-FR" sz="1200" dirty="0" smtClean="0">
                <a:solidFill>
                  <a:srgbClr val="000099"/>
                </a:solidFill>
                <a:latin typeface="ArialMT"/>
              </a:rPr>
            </a:br>
            <a:r>
              <a:rPr lang="fr-FR" sz="1200" dirty="0" err="1" smtClean="0">
                <a:solidFill>
                  <a:srgbClr val="000099"/>
                </a:solidFill>
                <a:latin typeface="ArialMT"/>
              </a:rPr>
              <a:t>readout</a:t>
            </a:r>
            <a:r>
              <a:rPr lang="fr-FR" sz="1200" dirty="0">
                <a:solidFill>
                  <a:srgbClr val="000099"/>
                </a:solidFill>
                <a:latin typeface="ArialMT"/>
              </a:rPr>
              <a:t>;</a:t>
            </a:r>
            <a:r>
              <a:rPr lang="fr-FR" sz="1200" dirty="0" smtClean="0">
                <a:solidFill>
                  <a:srgbClr val="000099"/>
                </a:solidFill>
                <a:latin typeface="ArialMT"/>
              </a:rPr>
              <a:t> </a:t>
            </a:r>
            <a:r>
              <a:rPr lang="fr-FR" sz="1200" dirty="0" err="1" smtClean="0">
                <a:solidFill>
                  <a:srgbClr val="000099"/>
                </a:solidFill>
                <a:latin typeface="ArialMT"/>
              </a:rPr>
              <a:t>suited</a:t>
            </a:r>
            <a:r>
              <a:rPr lang="fr-FR" sz="1200" dirty="0" smtClean="0">
                <a:solidFill>
                  <a:srgbClr val="000099"/>
                </a:solidFill>
                <a:latin typeface="ArialMT"/>
              </a:rPr>
              <a:t> for 3D </a:t>
            </a:r>
            <a:r>
              <a:rPr lang="fr-FR" sz="1200" dirty="0" err="1" smtClean="0">
                <a:solidFill>
                  <a:srgbClr val="000099"/>
                </a:solidFill>
                <a:latin typeface="ArialMT"/>
              </a:rPr>
              <a:t>integration</a:t>
            </a:r>
            <a:endParaRPr lang="fr-FR" sz="1200" dirty="0">
              <a:solidFill>
                <a:srgbClr val="000099"/>
              </a:solidFill>
              <a:latin typeface="ArialMT"/>
            </a:endParaRPr>
          </a:p>
        </p:txBody>
      </p:sp>
      <p:pic>
        <p:nvPicPr>
          <p:cNvPr id="166" name="Image 16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5396" y="18727548"/>
            <a:ext cx="1786938" cy="1211823"/>
          </a:xfrm>
          <a:prstGeom prst="rect">
            <a:avLst/>
          </a:prstGeom>
        </p:spPr>
      </p:pic>
      <p:pic>
        <p:nvPicPr>
          <p:cNvPr id="168" name="Image 16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01384" y="17194799"/>
            <a:ext cx="6534110" cy="700713"/>
          </a:xfrm>
          <a:prstGeom prst="rect">
            <a:avLst/>
          </a:prstGeom>
        </p:spPr>
      </p:pic>
      <p:pic>
        <p:nvPicPr>
          <p:cNvPr id="169" name="Image 16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422847" y="18167796"/>
            <a:ext cx="1043746" cy="1569660"/>
          </a:xfrm>
          <a:prstGeom prst="rect">
            <a:avLst/>
          </a:prstGeom>
        </p:spPr>
      </p:pic>
      <p:pic>
        <p:nvPicPr>
          <p:cNvPr id="170" name="Image 1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19658" y="18205648"/>
            <a:ext cx="1428395" cy="1515500"/>
          </a:xfrm>
          <a:prstGeom prst="rect">
            <a:avLst/>
          </a:prstGeom>
        </p:spPr>
      </p:pic>
      <p:sp>
        <p:nvSpPr>
          <p:cNvPr id="171" name="ZoneTexte 170"/>
          <p:cNvSpPr txBox="1"/>
          <p:nvPr/>
        </p:nvSpPr>
        <p:spPr>
          <a:xfrm>
            <a:off x="9903249" y="18354873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chemeClr val="bg1"/>
                </a:solidFill>
                <a:latin typeface="ArialMT"/>
              </a:rPr>
              <a:t>DuTiP</a:t>
            </a:r>
            <a:r>
              <a:rPr lang="fr-FR" sz="1200" b="1" dirty="0" smtClean="0">
                <a:solidFill>
                  <a:schemeClr val="bg1"/>
                </a:solidFill>
                <a:latin typeface="ArialMT"/>
              </a:rPr>
              <a:t> </a:t>
            </a:r>
            <a:r>
              <a:rPr lang="fr-FR" sz="1200" b="1" dirty="0" err="1" smtClean="0">
                <a:solidFill>
                  <a:schemeClr val="bg1"/>
                </a:solidFill>
                <a:latin typeface="ArialMT"/>
              </a:rPr>
              <a:t>SoI</a:t>
            </a:r>
            <a:r>
              <a:rPr lang="fr-FR" sz="1200" b="1" dirty="0" smtClean="0">
                <a:solidFill>
                  <a:schemeClr val="bg1"/>
                </a:solidFill>
                <a:latin typeface="ArialMT"/>
              </a:rPr>
              <a:t/>
            </a:r>
            <a:br>
              <a:rPr lang="fr-FR" sz="1200" b="1" dirty="0" smtClean="0">
                <a:solidFill>
                  <a:schemeClr val="bg1"/>
                </a:solidFill>
                <a:latin typeface="ArialMT"/>
              </a:rPr>
            </a:br>
            <a:r>
              <a:rPr lang="fr-FR" sz="1200" b="1" dirty="0" smtClean="0">
                <a:solidFill>
                  <a:schemeClr val="bg1"/>
                </a:solidFill>
                <a:latin typeface="ArialMT"/>
              </a:rPr>
              <a:t>(Belle II </a:t>
            </a:r>
            <a:r>
              <a:rPr lang="fr-FR" sz="1200" b="1" dirty="0" err="1" smtClean="0">
                <a:solidFill>
                  <a:schemeClr val="bg1"/>
                </a:solidFill>
                <a:latin typeface="ArialMT"/>
              </a:rPr>
              <a:t>upg</a:t>
            </a:r>
            <a:r>
              <a:rPr lang="fr-FR" sz="1200" b="1" dirty="0" smtClean="0">
                <a:solidFill>
                  <a:schemeClr val="bg1"/>
                </a:solidFill>
                <a:latin typeface="ArialMT"/>
              </a:rPr>
              <a:t>.)</a:t>
            </a:r>
            <a:endParaRPr lang="fr-FR" sz="1200" b="1" dirty="0">
              <a:solidFill>
                <a:schemeClr val="bg1"/>
              </a:solidFill>
              <a:latin typeface="ArialM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17926" y="20086949"/>
            <a:ext cx="7503977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400" b="1" dirty="0" err="1" smtClean="0">
                <a:solidFill>
                  <a:srgbClr val="000099"/>
                </a:solidFill>
              </a:rPr>
              <a:t>Examples</a:t>
            </a:r>
            <a:r>
              <a:rPr lang="fr-FR" sz="2400" b="1" dirty="0" smtClean="0">
                <a:solidFill>
                  <a:srgbClr val="000099"/>
                </a:solidFill>
              </a:rPr>
              <a:t> of </a:t>
            </a:r>
            <a:r>
              <a:rPr lang="fr-FR" sz="2400" b="1" dirty="0" err="1" smtClean="0">
                <a:solidFill>
                  <a:srgbClr val="000099"/>
                </a:solidFill>
              </a:rPr>
              <a:t>recent</a:t>
            </a:r>
            <a:r>
              <a:rPr lang="fr-FR" sz="2400" b="1" dirty="0">
                <a:solidFill>
                  <a:srgbClr val="000099"/>
                </a:solidFill>
              </a:rPr>
              <a:t> </a:t>
            </a:r>
            <a:r>
              <a:rPr lang="fr-FR" sz="2400" b="1" dirty="0" smtClean="0">
                <a:solidFill>
                  <a:srgbClr val="000099"/>
                </a:solidFill>
              </a:rPr>
              <a:t>CMOS – MAPS </a:t>
            </a:r>
            <a:r>
              <a:rPr lang="fr-FR" sz="2400" b="1" dirty="0" err="1" smtClean="0">
                <a:solidFill>
                  <a:srgbClr val="000099"/>
                </a:solidFill>
              </a:rPr>
              <a:t>d</a:t>
            </a:r>
            <a:r>
              <a:rPr lang="fr-FR" sz="2400" b="1" dirty="0" err="1" smtClean="0">
                <a:solidFill>
                  <a:srgbClr val="000099"/>
                </a:solidFill>
              </a:rPr>
              <a:t>evelopments</a:t>
            </a:r>
            <a:r>
              <a:rPr lang="fr-FR" sz="2400" b="1" dirty="0" smtClean="0">
                <a:solidFill>
                  <a:srgbClr val="000099"/>
                </a:solidFill>
              </a:rPr>
              <a:t>:</a:t>
            </a:r>
            <a:endParaRPr lang="fr-FR" sz="2400" b="1" dirty="0">
              <a:solidFill>
                <a:srgbClr val="000099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267490" y="18851608"/>
            <a:ext cx="233096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663300"/>
                </a:solidFill>
                <a:latin typeface="ArialMT"/>
              </a:rPr>
              <a:t>SoI</a:t>
            </a:r>
            <a:r>
              <a:rPr lang="en-US" sz="1200" dirty="0" smtClean="0">
                <a:solidFill>
                  <a:srgbClr val="663300"/>
                </a:solidFill>
                <a:latin typeface="ArialMT"/>
              </a:rPr>
              <a:t>-based 3D integration: rely </a:t>
            </a:r>
            <a:r>
              <a:rPr lang="en-US" sz="1200" dirty="0">
                <a:solidFill>
                  <a:srgbClr val="663300"/>
                </a:solidFill>
                <a:latin typeface="ArialMT"/>
              </a:rPr>
              <a:t>on high-density in-pixel circuitry, with double-tier </a:t>
            </a:r>
            <a:r>
              <a:rPr lang="en-US" sz="1200" dirty="0" smtClean="0">
                <a:solidFill>
                  <a:srgbClr val="663300"/>
                </a:solidFill>
                <a:latin typeface="ArialMT"/>
              </a:rPr>
              <a:t>“3D” in CMOS TJ 180nm process</a:t>
            </a:r>
            <a:endParaRPr lang="en-US" sz="1200" dirty="0">
              <a:solidFill>
                <a:srgbClr val="663300"/>
              </a:solidFill>
              <a:latin typeface="ArialM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207" y="21039892"/>
            <a:ext cx="39631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99"/>
                </a:solidFill>
                <a:latin typeface="ArialMT"/>
              </a:rPr>
              <a:t>ALICE-ITS3 upgrade drives important </a:t>
            </a:r>
            <a:r>
              <a:rPr lang="fr-FR" sz="2400" b="1" dirty="0" err="1" smtClean="0">
                <a:solidFill>
                  <a:srgbClr val="000099"/>
                </a:solidFill>
                <a:latin typeface="ArialMT"/>
              </a:rPr>
              <a:t>R&amp;Ds</a:t>
            </a:r>
            <a:r>
              <a:rPr lang="fr-FR" sz="2400" b="1" dirty="0" smtClean="0">
                <a:solidFill>
                  <a:srgbClr val="000099"/>
                </a:solidFill>
                <a:latin typeface="ArialMT"/>
              </a:rPr>
              <a:t>:</a:t>
            </a:r>
          </a:p>
          <a:p>
            <a:pPr algn="ctr"/>
            <a:endParaRPr lang="fr-FR" sz="2400" b="1" dirty="0">
              <a:solidFill>
                <a:srgbClr val="000099"/>
              </a:solidFill>
              <a:latin typeface="ArialM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rgbClr val="FF0000"/>
                </a:solidFill>
                <a:latin typeface="ArialMT"/>
              </a:rPr>
              <a:t>Bending </a:t>
            </a:r>
            <a:r>
              <a:rPr lang="fr-FR" sz="2400" dirty="0" err="1">
                <a:solidFill>
                  <a:srgbClr val="FF0000"/>
                </a:solidFill>
                <a:latin typeface="ArialMT"/>
              </a:rPr>
              <a:t>thin</a:t>
            </a:r>
            <a:r>
              <a:rPr lang="fr-FR" sz="2400" dirty="0">
                <a:solidFill>
                  <a:srgbClr val="FF0000"/>
                </a:solidFill>
                <a:latin typeface="ArialMT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ArialMT"/>
              </a:rPr>
              <a:t>(50 </a:t>
            </a:r>
            <a:r>
              <a:rPr lang="fr-FR" sz="2400" dirty="0" err="1" smtClean="0">
                <a:solidFill>
                  <a:srgbClr val="FF0000"/>
                </a:solidFill>
                <a:latin typeface="ArialMT"/>
              </a:rPr>
              <a:t>um</a:t>
            </a:r>
            <a:r>
              <a:rPr lang="fr-FR" sz="2400" dirty="0" smtClean="0">
                <a:solidFill>
                  <a:srgbClr val="FF0000"/>
                </a:solidFill>
                <a:latin typeface="ArialMT"/>
              </a:rPr>
              <a:t>)</a:t>
            </a:r>
            <a:br>
              <a:rPr lang="fr-FR" sz="2400" dirty="0" smtClean="0">
                <a:solidFill>
                  <a:srgbClr val="FF0000"/>
                </a:solidFill>
                <a:latin typeface="ArialMT"/>
              </a:rPr>
            </a:br>
            <a:r>
              <a:rPr lang="fr-FR" sz="2400" dirty="0" smtClean="0">
                <a:solidFill>
                  <a:srgbClr val="FF0000"/>
                </a:solidFill>
                <a:latin typeface="ArialMT"/>
              </a:rPr>
              <a:t>Si-</a:t>
            </a:r>
            <a:r>
              <a:rPr lang="fr-FR" sz="2400" dirty="0" err="1" smtClean="0">
                <a:solidFill>
                  <a:srgbClr val="FF0000"/>
                </a:solidFill>
                <a:latin typeface="ArialMT"/>
              </a:rPr>
              <a:t>layers</a:t>
            </a:r>
            <a:r>
              <a:rPr lang="fr-FR" sz="2400" dirty="0" smtClean="0">
                <a:solidFill>
                  <a:srgbClr val="FF0000"/>
                </a:solidFill>
                <a:latin typeface="ArialMT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ArialMT"/>
              </a:rPr>
              <a:t>(MAPS</a:t>
            </a:r>
            <a:r>
              <a:rPr lang="fr-FR" sz="2400" dirty="0" smtClean="0">
                <a:solidFill>
                  <a:srgbClr val="FF0000"/>
                </a:solidFill>
                <a:latin typeface="ArialMT"/>
              </a:rPr>
              <a:t>): </a:t>
            </a:r>
            <a:r>
              <a:rPr lang="fr-FR" sz="2400" dirty="0" err="1" smtClean="0">
                <a:solidFill>
                  <a:srgbClr val="000099"/>
                </a:solidFill>
                <a:latin typeface="ArialMT"/>
              </a:rPr>
              <a:t>truly</a:t>
            </a:r>
            <a:r>
              <a:rPr lang="fr-FR" sz="2400" dirty="0" smtClean="0">
                <a:solidFill>
                  <a:srgbClr val="000099"/>
                </a:solidFill>
                <a:latin typeface="ArialMT"/>
              </a:rPr>
              <a:t>  </a:t>
            </a:r>
            <a:r>
              <a:rPr lang="fr-FR" sz="2400" dirty="0" err="1" smtClean="0">
                <a:solidFill>
                  <a:srgbClr val="000099"/>
                </a:solidFill>
                <a:latin typeface="ArialMT"/>
              </a:rPr>
              <a:t>cylindrical</a:t>
            </a:r>
            <a:r>
              <a:rPr lang="en-US" sz="2400" dirty="0">
                <a:solidFill>
                  <a:srgbClr val="000099"/>
                </a:solidFill>
                <a:latin typeface="ArialMT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ArialMT"/>
              </a:rPr>
              <a:t>supportless</a:t>
            </a:r>
            <a:r>
              <a:rPr lang="en-US" sz="2400" dirty="0" smtClean="0">
                <a:solidFill>
                  <a:srgbClr val="000099"/>
                </a:solidFill>
                <a:latin typeface="ArialMT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ArialMT"/>
              </a:rPr>
              <a:t>CPS </a:t>
            </a:r>
            <a:r>
              <a:rPr lang="en-US" sz="2400" dirty="0" smtClean="0">
                <a:solidFill>
                  <a:srgbClr val="000099"/>
                </a:solidFill>
                <a:latin typeface="ArialMT"/>
              </a:rPr>
              <a:t>(65 </a:t>
            </a:r>
            <a:r>
              <a:rPr lang="en-US" sz="2400" dirty="0">
                <a:solidFill>
                  <a:srgbClr val="000099"/>
                </a:solidFill>
                <a:latin typeface="ArialMT"/>
              </a:rPr>
              <a:t>nm</a:t>
            </a:r>
            <a:r>
              <a:rPr lang="en-US" sz="2400" dirty="0" smtClean="0">
                <a:solidFill>
                  <a:srgbClr val="000099"/>
                </a:solidFill>
                <a:latin typeface="ArialM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0099"/>
              </a:solidFill>
              <a:latin typeface="ArialM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ArialMT"/>
              </a:rPr>
              <a:t>Industrial </a:t>
            </a:r>
            <a:r>
              <a:rPr lang="en-US" sz="2400" dirty="0">
                <a:solidFill>
                  <a:srgbClr val="FF0000"/>
                </a:solidFill>
                <a:latin typeface="ArialMT"/>
              </a:rPr>
              <a:t>stitching &amp;  large surfaces for low-mass </a:t>
            </a:r>
            <a:r>
              <a:rPr lang="en-US" sz="2400" dirty="0" smtClean="0">
                <a:solidFill>
                  <a:srgbClr val="FF0000"/>
                </a:solidFill>
                <a:latin typeface="ArialMT"/>
              </a:rPr>
              <a:t>detectors</a:t>
            </a:r>
            <a:endParaRPr lang="en-US" sz="2400" dirty="0">
              <a:solidFill>
                <a:srgbClr val="FF0000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884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4770</TotalTime>
  <Words>537</Words>
  <Application>Microsoft Office PowerPoint</Application>
  <PresentationFormat>Personnalisé</PresentationFormat>
  <Paragraphs>62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ArialMT</vt:lpstr>
      <vt:lpstr>Calibri</vt:lpstr>
      <vt:lpstr>Symbol</vt:lpstr>
      <vt:lpstr>Times</vt:lpstr>
      <vt:lpstr>Wingdings</vt:lpstr>
      <vt:lpstr>Office Theme</vt:lpstr>
      <vt:lpstr>Présentation PowerPoint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Ties Behnke</dc:creator>
  <cp:lastModifiedBy>TITOV Maksym</cp:lastModifiedBy>
  <cp:revision>131</cp:revision>
  <cp:lastPrinted>2022-08-24T10:19:50Z</cp:lastPrinted>
  <dcterms:created xsi:type="dcterms:W3CDTF">2017-03-30T13:12:32Z</dcterms:created>
  <dcterms:modified xsi:type="dcterms:W3CDTF">2022-10-04T08:33:16Z</dcterms:modified>
</cp:coreProperties>
</file>