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58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BF6F-78EA-44C4-BC18-58C1F8415F5D}" type="datetimeFigureOut">
              <a:rPr lang="pl-PL" smtClean="0"/>
              <a:pPr/>
              <a:t>2010-08-29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0855D-192A-4B72-B317-3ED7D39523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84C3-6E4B-4EB9-81AF-FF96ECC75354}" type="datetimeFigureOut">
              <a:rPr lang="pl-PL" smtClean="0"/>
              <a:pPr/>
              <a:t>2010-08-29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BDDC2-8F7F-4D97-B329-57AACC2294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DDC2-8F7F-4D97-B329-57AACC2294D6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F68B-3955-4C2E-89B6-6EDEF85393AB}" type="datetime1">
              <a:rPr lang="pl-PL" smtClean="0"/>
              <a:t>2010-08-29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5C6F-78B3-4442-973E-5E017B6B87F6}" type="datetime1">
              <a:rPr lang="pl-PL" smtClean="0"/>
              <a:t>2010-08-29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C411-8C50-4634-A8D8-CBF0BBE1519E}" type="datetime1">
              <a:rPr lang="pl-PL" smtClean="0"/>
              <a:t>2010-08-29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E006-2D17-4AE4-8414-E52CB5E5D858}" type="datetime1">
              <a:rPr lang="pl-PL" smtClean="0"/>
              <a:t>2010-08-29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849D-151E-4E47-A449-6E2F7AFE55E0}" type="datetime1">
              <a:rPr lang="pl-PL" smtClean="0"/>
              <a:t>2010-08-29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D2F5-AB1B-4487-9C33-18A4F2A71263}" type="datetime1">
              <a:rPr lang="pl-PL" smtClean="0"/>
              <a:t>2010-08-29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2AF4-0A31-45C2-8C00-2FDF36E14693}" type="datetime1">
              <a:rPr lang="pl-PL" smtClean="0"/>
              <a:t>2010-08-29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A697-BC50-4B84-8E71-7063E485EBF4}" type="datetime1">
              <a:rPr lang="pl-PL" smtClean="0"/>
              <a:t>2010-08-29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822-41CC-4DD8-B9D6-F660A3107229}" type="datetime1">
              <a:rPr lang="pl-PL" smtClean="0"/>
              <a:t>2010-08-29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0F6A-F4F7-46C6-8652-05884ED23FE5}" type="datetime1">
              <a:rPr lang="pl-PL" smtClean="0"/>
              <a:t>2010-08-29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C394-ED38-4A84-B0BC-EDA2F2152FD8}" type="datetime1">
              <a:rPr lang="pl-PL" smtClean="0"/>
              <a:t>2010-08-29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9A33-B630-45E4-BDAA-07B4D695B6FC}" type="datetime1">
              <a:rPr lang="pl-PL" smtClean="0"/>
              <a:t>2010-08-29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Various approches to ODEs and PDEs                                 M. Chrząszcz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CA60-2160-4E99-BDBF-12DB8365B5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278605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en-US" dirty="0" smtClean="0"/>
              <a:t>Various approaches to ODEs and PDEs</a:t>
            </a:r>
            <a:endParaRPr lang="en-US" dirty="0">
              <a:solidFill>
                <a:srgbClr val="99FFCC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29058" y="435769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Marcin Chrząszcz</a:t>
            </a:r>
          </a:p>
          <a:p>
            <a:pPr algn="l"/>
            <a:r>
              <a:rPr lang="pl-PL" sz="2400" dirty="0" err="1" smtClean="0">
                <a:solidFill>
                  <a:schemeClr val="tx1"/>
                </a:solidFill>
              </a:rPr>
              <a:t>Cracow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University</a:t>
            </a:r>
            <a:r>
              <a:rPr lang="pl-PL" sz="2400" dirty="0" smtClean="0">
                <a:solidFill>
                  <a:schemeClr val="tx1"/>
                </a:solidFill>
              </a:rPr>
              <a:t> of Technology</a:t>
            </a: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429264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RK2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85926"/>
            <a:ext cx="68338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Examples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in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MATLab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sol = ode45(@vdp1,[0 20],[2 0]); </a:t>
            </a:r>
            <a:endParaRPr lang="pl-PL" dirty="0" smtClean="0"/>
          </a:p>
          <a:p>
            <a:r>
              <a:rPr lang="fr-FR" dirty="0" smtClean="0"/>
              <a:t>x </a:t>
            </a:r>
            <a:r>
              <a:rPr lang="fr-FR" dirty="0" smtClean="0"/>
              <a:t>= linspace(0,20,100); </a:t>
            </a:r>
            <a:endParaRPr lang="pl-PL" dirty="0" smtClean="0"/>
          </a:p>
          <a:p>
            <a:r>
              <a:rPr lang="fr-FR" dirty="0" smtClean="0"/>
              <a:t>y </a:t>
            </a:r>
            <a:r>
              <a:rPr lang="fr-FR" dirty="0" smtClean="0"/>
              <a:t>= deval(sol,x,1); plot(x,y</a:t>
            </a:r>
            <a:r>
              <a:rPr lang="fr-FR" dirty="0" smtClean="0"/>
              <a:t>);</a:t>
            </a:r>
            <a:endParaRPr lang="pl-PL" dirty="0" smtClean="0"/>
          </a:p>
          <a:p>
            <a:r>
              <a:rPr lang="pl-PL" dirty="0" smtClean="0"/>
              <a:t>plot(</a:t>
            </a:r>
            <a:r>
              <a:rPr lang="pl-PL" dirty="0" err="1" smtClean="0"/>
              <a:t>x,y</a:t>
            </a:r>
            <a:r>
              <a:rPr lang="pl-PL" dirty="0" smtClean="0"/>
              <a:t>);</a:t>
            </a:r>
            <a:endParaRPr lang="pl-PL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14554"/>
            <a:ext cx="3929058" cy="33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429264"/>
            <a:ext cx="38520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571472" y="442913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Van der Pol </a:t>
            </a:r>
            <a:r>
              <a:rPr lang="pl-PL" sz="3600" dirty="0" err="1" smtClean="0">
                <a:latin typeface="Comic Sans MS" pitchFamily="66" charset="0"/>
              </a:rPr>
              <a:t>oscillator</a:t>
            </a:r>
            <a:endParaRPr lang="pl-PL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Examples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in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MATLab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14488"/>
            <a:ext cx="48196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71612"/>
            <a:ext cx="29509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214282" y="3214686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function</a:t>
            </a:r>
            <a:r>
              <a:rPr lang="pl-PL" dirty="0" smtClean="0"/>
              <a:t> </a:t>
            </a:r>
            <a:r>
              <a:rPr lang="pl-PL" dirty="0" err="1" smtClean="0"/>
              <a:t>dydt</a:t>
            </a:r>
            <a:r>
              <a:rPr lang="pl-PL" dirty="0" smtClean="0"/>
              <a:t> = </a:t>
            </a:r>
            <a:r>
              <a:rPr lang="pl-PL" dirty="0" err="1" smtClean="0"/>
              <a:t>fl</a:t>
            </a:r>
            <a:r>
              <a:rPr lang="pl-PL" dirty="0" smtClean="0"/>
              <a:t>(</a:t>
            </a:r>
            <a:r>
              <a:rPr lang="pl-PL" dirty="0" err="1" smtClean="0"/>
              <a:t>t,y</a:t>
            </a:r>
            <a:r>
              <a:rPr lang="pl-PL" dirty="0" smtClean="0"/>
              <a:t>)</a:t>
            </a:r>
          </a:p>
          <a:p>
            <a:r>
              <a:rPr lang="es-ES" dirty="0" smtClean="0"/>
              <a:t>dydt=[10*y(2)-10*y(1); -y(1)*y(3)+99.96*y(1)-y(2); y(1)*y(2)-(8/3)*y(3)];</a:t>
            </a:r>
          </a:p>
          <a:p>
            <a:r>
              <a:rPr lang="pl-PL" dirty="0" smtClean="0"/>
              <a:t>   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85720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 smtClean="0"/>
              <a:t>tspan</a:t>
            </a:r>
            <a:r>
              <a:rPr lang="pl-PL" dirty="0" smtClean="0"/>
              <a:t>=[0 3];</a:t>
            </a:r>
          </a:p>
          <a:p>
            <a:r>
              <a:rPr lang="pl-PL" dirty="0" smtClean="0"/>
              <a:t>y0=[3;1;1]</a:t>
            </a:r>
          </a:p>
          <a:p>
            <a:r>
              <a:rPr lang="pl-PL" dirty="0" smtClean="0"/>
              <a:t>ode23(@fl,tspan,y0);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Look</a:t>
            </a:r>
            <a:r>
              <a:rPr lang="pl-PL" sz="3600" dirty="0" smtClean="0">
                <a:latin typeface="Comic Sans MS" pitchFamily="66" charset="0"/>
              </a:rPr>
              <a:t> out for chaos!!!!!!!!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42844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 smtClean="0"/>
              <a:t>tspan</a:t>
            </a:r>
            <a:r>
              <a:rPr lang="pl-PL" dirty="0" smtClean="0"/>
              <a:t>=[0 3];</a:t>
            </a:r>
          </a:p>
          <a:p>
            <a:r>
              <a:rPr lang="pl-PL" dirty="0" smtClean="0"/>
              <a:t>y0=[3;1;1]</a:t>
            </a:r>
          </a:p>
          <a:p>
            <a:r>
              <a:rPr lang="pl-PL" dirty="0" smtClean="0"/>
              <a:t>ode45(@</a:t>
            </a:r>
            <a:r>
              <a:rPr lang="pl-PL" dirty="0" smtClean="0"/>
              <a:t>fl,tspan,y0);</a:t>
            </a:r>
          </a:p>
          <a:p>
            <a:endParaRPr lang="pl-PL"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142984"/>
            <a:ext cx="48672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86058"/>
            <a:ext cx="4572000" cy="34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„</a:t>
            </a:r>
            <a:r>
              <a:rPr lang="pl-PL" sz="3600" dirty="0" err="1" smtClean="0">
                <a:latin typeface="Comic Sans MS" pitchFamily="66" charset="0"/>
              </a:rPr>
              <a:t>You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simply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the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best</a:t>
            </a:r>
            <a:r>
              <a:rPr lang="pl-PL" sz="3600" dirty="0" smtClean="0">
                <a:latin typeface="Comic Sans MS" pitchFamily="66" charset="0"/>
              </a:rPr>
              <a:t> (</a:t>
            </a:r>
            <a:r>
              <a:rPr lang="pl-PL" sz="3600" dirty="0" err="1" smtClean="0">
                <a:latin typeface="Comic Sans MS" pitchFamily="66" charset="0"/>
              </a:rPr>
              <a:t>MatLab</a:t>
            </a:r>
            <a:r>
              <a:rPr lang="pl-PL" sz="3600" dirty="0" smtClean="0">
                <a:latin typeface="Comic Sans MS" pitchFamily="66" charset="0"/>
              </a:rPr>
              <a:t>)”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8524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e tekstowe 11"/>
          <p:cNvSpPr txBox="1"/>
          <p:nvPr/>
        </p:nvSpPr>
        <p:spPr>
          <a:xfrm>
            <a:off x="1428728" y="5357826"/>
            <a:ext cx="621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You don’t have to implement any algorithms!! </a:t>
            </a:r>
            <a:r>
              <a:rPr lang="pl-PL" dirty="0" smtClean="0">
                <a:latin typeface="Comic Sans MS" pitchFamily="66" charset="0"/>
              </a:rPr>
              <a:t>All </a:t>
            </a:r>
            <a:r>
              <a:rPr lang="pl-PL" dirty="0" err="1" smtClean="0">
                <a:latin typeface="Comic Sans MS" pitchFamily="66" charset="0"/>
              </a:rPr>
              <a:t>is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there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PDEs methods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When it come to PDEs you have to work much harder</a:t>
            </a:r>
          </a:p>
          <a:p>
            <a:r>
              <a:rPr lang="pl-PL" dirty="0" err="1" smtClean="0">
                <a:latin typeface="Comic Sans MS" pitchFamily="66" charset="0"/>
              </a:rPr>
              <a:t>Number</a:t>
            </a:r>
            <a:r>
              <a:rPr lang="pl-PL" dirty="0" smtClean="0">
                <a:latin typeface="Comic Sans MS" pitchFamily="66" charset="0"/>
              </a:rPr>
              <a:t> of </a:t>
            </a:r>
            <a:r>
              <a:rPr lang="pl-PL" dirty="0" err="1" smtClean="0">
                <a:latin typeface="Comic Sans MS" pitchFamily="66" charset="0"/>
              </a:rPr>
              <a:t>methods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is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large</a:t>
            </a:r>
            <a:r>
              <a:rPr lang="pl-PL" dirty="0" smtClean="0">
                <a:latin typeface="Comic Sans MS" pitchFamily="66" charset="0"/>
              </a:rPr>
              <a:t>(</a:t>
            </a:r>
            <a:r>
              <a:rPr lang="pl-PL" dirty="0" err="1" smtClean="0">
                <a:latin typeface="Comic Sans MS" pitchFamily="66" charset="0"/>
              </a:rPr>
              <a:t>don’t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know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every</a:t>
            </a:r>
            <a:r>
              <a:rPr lang="pl-PL" dirty="0" smtClean="0">
                <a:latin typeface="Comic Sans MS" pitchFamily="66" charset="0"/>
              </a:rPr>
              <a:t> one)</a:t>
            </a:r>
          </a:p>
          <a:p>
            <a:r>
              <a:rPr lang="en-US" dirty="0" smtClean="0">
                <a:latin typeface="Comic Sans MS" pitchFamily="66" charset="0"/>
              </a:rPr>
              <a:t>Here will be only about finite difference method</a:t>
            </a:r>
          </a:p>
          <a:p>
            <a:endParaRPr lang="pl-PL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Common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methods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Explicit method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There are two explicit methods. One of them has been shown previous week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Other one is basically very similar</a:t>
            </a:r>
            <a:r>
              <a:rPr lang="en-US" dirty="0" smtClean="0">
                <a:latin typeface="Comic Sans MS" pitchFamily="66" charset="0"/>
              </a:rPr>
              <a:t>. Only difference is that you use backward difference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2095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Crank–Nicolson method- state of the art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2952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571744"/>
            <a:ext cx="74717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3" y="1643050"/>
            <a:ext cx="2357454" cy="4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http://upload.wikimedia.org/wikipedia/commons/thumb/1/1e/Crank-Nicolson-stencil.svg/200px-Crank-Nicolson-stencil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286256"/>
            <a:ext cx="190500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8572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Example of CN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17002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786058"/>
            <a:ext cx="7786742" cy="77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500034" y="3786190"/>
            <a:ext cx="5397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Triangle matrix problem!!!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There is a well know algorithm for it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857620" y="1928802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Diffusion equation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Strzałka w prawo 15"/>
          <p:cNvSpPr/>
          <p:nvPr/>
        </p:nvSpPr>
        <p:spPr>
          <a:xfrm rot="10800000">
            <a:off x="2500298" y="2000240"/>
            <a:ext cx="1214446" cy="26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8572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Triangle matrix </a:t>
            </a:r>
            <a:r>
              <a:rPr lang="en-US" sz="3600" dirty="0" err="1" smtClean="0">
                <a:latin typeface="Comic Sans MS" pitchFamily="66" charset="0"/>
              </a:rPr>
              <a:t>algortihm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3428992" cy="37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500306"/>
            <a:ext cx="32289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Łącznik prosty ze strzałką 14"/>
          <p:cNvCxnSpPr/>
          <p:nvPr/>
        </p:nvCxnSpPr>
        <p:spPr>
          <a:xfrm>
            <a:off x="3071802" y="2357430"/>
            <a:ext cx="785818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643306" y="1643050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Comic Sans MS" pitchFamily="66" charset="0"/>
              </a:rPr>
              <a:t>Don’t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use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Gaussian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elemination</a:t>
            </a:r>
            <a:r>
              <a:rPr lang="pl-PL" sz="2400" dirty="0" smtClean="0">
                <a:latin typeface="Comic Sans MS" pitchFamily="66" charset="0"/>
              </a:rPr>
              <a:t>!!!!!!!!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86190"/>
            <a:ext cx="3486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Prostokąt 17"/>
          <p:cNvSpPr/>
          <p:nvPr/>
        </p:nvSpPr>
        <p:spPr>
          <a:xfrm>
            <a:off x="285720" y="3214686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Great </a:t>
            </a:r>
            <a:r>
              <a:rPr lang="en-US" dirty="0" smtClean="0">
                <a:latin typeface="Comic Sans MS" pitchFamily="66" charset="0"/>
              </a:rPr>
              <a:t>trick</a:t>
            </a:r>
            <a:r>
              <a:rPr lang="pl-PL" dirty="0" smtClean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method</a:t>
            </a:r>
            <a:r>
              <a:rPr lang="pl-PL" dirty="0" smtClean="0">
                <a:latin typeface="Comic Sans MS" pitchFamily="66" charset="0"/>
              </a:rPr>
              <a:t> !!!!!!!!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357694"/>
            <a:ext cx="3238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2928926" y="4857760"/>
            <a:ext cx="1714512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572140"/>
            <a:ext cx="1928826" cy="80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pole tekstowe 24"/>
          <p:cNvSpPr txBox="1"/>
          <p:nvPr/>
        </p:nvSpPr>
        <p:spPr>
          <a:xfrm>
            <a:off x="571472" y="507207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Solution</a:t>
            </a:r>
            <a:r>
              <a:rPr lang="pl-PL" sz="2400" dirty="0" smtClean="0">
                <a:latin typeface="Comic Sans MS" pitchFamily="66" charset="0"/>
              </a:rPr>
              <a:t>: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What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are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ODEs</a:t>
            </a:r>
            <a:r>
              <a:rPr lang="pl-PL" sz="3600" dirty="0" smtClean="0">
                <a:latin typeface="Comic Sans MS" pitchFamily="66" charset="0"/>
              </a:rPr>
              <a:t> and </a:t>
            </a:r>
            <a:r>
              <a:rPr lang="pl-PL" sz="3600" dirty="0" err="1" smtClean="0">
                <a:latin typeface="Comic Sans MS" pitchFamily="66" charset="0"/>
              </a:rPr>
              <a:t>PDEs</a:t>
            </a:r>
            <a:r>
              <a:rPr lang="pl-PL" sz="3600" dirty="0" smtClean="0">
                <a:latin typeface="Comic Sans MS" pitchFamily="66" charset="0"/>
              </a:rPr>
              <a:t> ?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Comic Sans MS" pitchFamily="66" charset="0"/>
              </a:rPr>
              <a:t>Let </a:t>
            </a:r>
            <a:r>
              <a:rPr lang="en-US" sz="1800" i="1" dirty="0" smtClean="0">
                <a:latin typeface="Comic Sans MS" pitchFamily="66" charset="0"/>
              </a:rPr>
              <a:t>y</a:t>
            </a:r>
            <a:r>
              <a:rPr lang="en-US" sz="1800" dirty="0" smtClean="0">
                <a:latin typeface="Comic Sans MS" pitchFamily="66" charset="0"/>
              </a:rPr>
              <a:t> be an unknown </a:t>
            </a:r>
            <a:r>
              <a:rPr lang="en-US" sz="1800" dirty="0" smtClean="0">
                <a:latin typeface="Comic Sans MS" pitchFamily="66" charset="0"/>
              </a:rPr>
              <a:t>function</a:t>
            </a: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1800" dirty="0" smtClean="0">
                <a:latin typeface="Comic Sans MS" pitchFamily="66" charset="0"/>
              </a:rPr>
              <a:t>and F </a:t>
            </a:r>
            <a:r>
              <a:rPr lang="pl-PL" sz="1800" dirty="0" err="1" smtClean="0">
                <a:latin typeface="Comic Sans MS" pitchFamily="66" charset="0"/>
              </a:rPr>
              <a:t>is</a:t>
            </a:r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pl-PL" sz="1800" dirty="0" err="1" smtClean="0">
                <a:latin typeface="Comic Sans MS" pitchFamily="66" charset="0"/>
              </a:rPr>
              <a:t>given</a:t>
            </a:r>
            <a:r>
              <a:rPr lang="pl-PL" sz="1800" dirty="0" smtClean="0">
                <a:latin typeface="Comic Sans MS" pitchFamily="66" charset="0"/>
              </a:rPr>
              <a:t>:</a:t>
            </a:r>
          </a:p>
          <a:p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1800" dirty="0" smtClean="0">
                <a:latin typeface="Comic Sans MS" pitchFamily="66" charset="0"/>
              </a:rPr>
              <a:t>t</a:t>
            </a:r>
            <a:r>
              <a:rPr lang="en-US" sz="1800" dirty="0" smtClean="0">
                <a:latin typeface="Comic Sans MS" pitchFamily="66" charset="0"/>
              </a:rPr>
              <a:t>hen </a:t>
            </a:r>
            <a:r>
              <a:rPr lang="en-US" sz="1800" dirty="0" smtClean="0">
                <a:latin typeface="Comic Sans MS" pitchFamily="66" charset="0"/>
              </a:rPr>
              <a:t>an equation of the </a:t>
            </a:r>
            <a:r>
              <a:rPr lang="en-US" sz="1800" dirty="0" smtClean="0">
                <a:latin typeface="Comic Sans MS" pitchFamily="66" charset="0"/>
              </a:rPr>
              <a:t>form</a:t>
            </a: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1800" dirty="0" err="1" smtClean="0">
                <a:latin typeface="Comic Sans MS" pitchFamily="66" charset="0"/>
              </a:rPr>
              <a:t>is</a:t>
            </a:r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called </a:t>
            </a:r>
            <a:r>
              <a:rPr lang="pl-PL" sz="1800" b="1" dirty="0" err="1" smtClean="0">
                <a:latin typeface="Comic Sans MS" pitchFamily="66" charset="0"/>
              </a:rPr>
              <a:t>ordinary</a:t>
            </a:r>
            <a:r>
              <a:rPr lang="pl-PL" sz="1800" b="1" dirty="0" smtClean="0">
                <a:latin typeface="Comic Sans MS" pitchFamily="66" charset="0"/>
              </a:rPr>
              <a:t> </a:t>
            </a:r>
            <a:r>
              <a:rPr lang="pl-PL" sz="1800" b="1" dirty="0" err="1" smtClean="0">
                <a:latin typeface="Comic Sans MS" pitchFamily="66" charset="0"/>
              </a:rPr>
              <a:t>differential</a:t>
            </a:r>
            <a:r>
              <a:rPr lang="pl-PL" sz="1800" b="1" dirty="0" smtClean="0">
                <a:latin typeface="Comic Sans MS" pitchFamily="66" charset="0"/>
              </a:rPr>
              <a:t> </a:t>
            </a:r>
            <a:r>
              <a:rPr lang="pl-PL" sz="1800" b="1" dirty="0" err="1" smtClean="0">
                <a:latin typeface="Comic Sans MS" pitchFamily="66" charset="0"/>
              </a:rPr>
              <a:t>equation</a:t>
            </a:r>
            <a:r>
              <a:rPr lang="pl-PL" sz="1800" b="1" dirty="0" smtClean="0">
                <a:latin typeface="Comic Sans MS" pitchFamily="66" charset="0"/>
              </a:rPr>
              <a:t>. </a:t>
            </a:r>
            <a:r>
              <a:rPr lang="pl-PL" sz="1800" dirty="0" err="1" smtClean="0">
                <a:latin typeface="Comic Sans MS" pitchFamily="66" charset="0"/>
              </a:rPr>
              <a:t>If</a:t>
            </a:r>
            <a:r>
              <a:rPr lang="pl-PL" sz="1800" dirty="0" smtClean="0">
                <a:latin typeface="Comic Sans MS" pitchFamily="66" charset="0"/>
              </a:rPr>
              <a:t> y </a:t>
            </a:r>
            <a:r>
              <a:rPr lang="pl-PL" sz="1800" dirty="0" err="1" smtClean="0">
                <a:latin typeface="Comic Sans MS" pitchFamily="66" charset="0"/>
              </a:rPr>
              <a:t>is</a:t>
            </a:r>
            <a:r>
              <a:rPr lang="pl-PL" sz="1800" dirty="0" smtClean="0">
                <a:latin typeface="Comic Sans MS" pitchFamily="66" charset="0"/>
              </a:rPr>
              <a:t> a </a:t>
            </a:r>
            <a:r>
              <a:rPr lang="pl-PL" sz="1800" dirty="0" err="1" smtClean="0">
                <a:latin typeface="Comic Sans MS" pitchFamily="66" charset="0"/>
              </a:rPr>
              <a:t>vector</a:t>
            </a:r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pl-PL" sz="1800" dirty="0" err="1" smtClean="0">
                <a:latin typeface="Comic Sans MS" pitchFamily="66" charset="0"/>
              </a:rPr>
              <a:t>function</a:t>
            </a:r>
            <a:r>
              <a:rPr lang="pl-PL" sz="1800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1800" dirty="0" smtClean="0">
                <a:latin typeface="Comic Sans MS" pitchFamily="66" charset="0"/>
              </a:rPr>
              <a:t>and </a:t>
            </a:r>
          </a:p>
          <a:p>
            <a:pPr>
              <a:buNone/>
            </a:pP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1800" dirty="0" err="1" smtClean="0">
                <a:latin typeface="Comic Sans MS" pitchFamily="66" charset="0"/>
              </a:rPr>
              <a:t>Then</a:t>
            </a:r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pl-PL" sz="1800" dirty="0" smtClean="0">
                <a:latin typeface="Comic Sans MS" pitchFamily="66" charset="0"/>
              </a:rPr>
              <a:t>1 </a:t>
            </a:r>
            <a:r>
              <a:rPr lang="pl-PL" sz="1800" dirty="0" err="1" smtClean="0">
                <a:latin typeface="Comic Sans MS" pitchFamily="66" charset="0"/>
              </a:rPr>
              <a:t>is</a:t>
            </a:r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pl-PL" sz="1800" dirty="0" err="1" smtClean="0">
                <a:latin typeface="Comic Sans MS" pitchFamily="66" charset="0"/>
              </a:rPr>
              <a:t>called</a:t>
            </a:r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system of ordinary differential equations</a:t>
            </a:r>
            <a:r>
              <a:rPr lang="en-US" sz="1800" dirty="0" smtClean="0">
                <a:latin typeface="Comic Sans MS" pitchFamily="66" charset="0"/>
              </a:rPr>
              <a:t> of </a:t>
            </a:r>
            <a:r>
              <a:rPr lang="en-US" sz="1800" b="1" dirty="0" smtClean="0">
                <a:latin typeface="Comic Sans MS" pitchFamily="66" charset="0"/>
              </a:rPr>
              <a:t>dimension</a:t>
            </a:r>
            <a:r>
              <a:rPr lang="en-US" sz="1800" dirty="0" smtClean="0">
                <a:latin typeface="Comic Sans MS" pitchFamily="66" charset="0"/>
              </a:rPr>
              <a:t> </a:t>
            </a:r>
            <a:r>
              <a:rPr lang="en-US" sz="1800" i="1" dirty="0" smtClean="0">
                <a:latin typeface="Comic Sans MS" pitchFamily="66" charset="0"/>
              </a:rPr>
              <a:t>m</a:t>
            </a: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2400" dirty="0" smtClean="0"/>
              <a:t> </a:t>
            </a:r>
            <a:endParaRPr lang="en-US" sz="2400" dirty="0" smtClean="0"/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00174"/>
            <a:ext cx="1500198" cy="45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928934"/>
            <a:ext cx="4929222" cy="5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214554"/>
            <a:ext cx="19976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000504"/>
            <a:ext cx="17397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4429132"/>
            <a:ext cx="1500198" cy="29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rostokąt 16"/>
          <p:cNvSpPr/>
          <p:nvPr/>
        </p:nvSpPr>
        <p:spPr>
          <a:xfrm>
            <a:off x="7286644" y="3071810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8572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Special case of diffusion equation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714488"/>
            <a:ext cx="3143272" cy="72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428868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428868"/>
            <a:ext cx="5019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278605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for your attention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85918" y="3857628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pl-PL" sz="2400" dirty="0" smtClean="0">
              <a:solidFill>
                <a:schemeClr val="tx1"/>
              </a:solidFill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857628"/>
            <a:ext cx="150016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What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are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ODEs</a:t>
            </a:r>
            <a:r>
              <a:rPr lang="pl-PL" sz="3600" dirty="0" smtClean="0">
                <a:latin typeface="Comic Sans MS" pitchFamily="66" charset="0"/>
              </a:rPr>
              <a:t> and </a:t>
            </a:r>
            <a:r>
              <a:rPr lang="pl-PL" sz="3600" dirty="0" err="1" smtClean="0">
                <a:latin typeface="Comic Sans MS" pitchFamily="66" charset="0"/>
              </a:rPr>
              <a:t>PDEs</a:t>
            </a:r>
            <a:r>
              <a:rPr lang="pl-PL" sz="3600" dirty="0" smtClean="0">
                <a:latin typeface="Comic Sans MS" pitchFamily="66" charset="0"/>
              </a:rPr>
              <a:t> 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 partial differential equation (PDE) for the function </a:t>
            </a:r>
            <a:r>
              <a:rPr lang="en-US" i="1" dirty="0" smtClean="0">
                <a:latin typeface="Comic Sans MS" pitchFamily="66" charset="0"/>
              </a:rPr>
              <a:t>u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i="1" dirty="0" smtClean="0">
                <a:latin typeface="Comic Sans MS" pitchFamily="66" charset="0"/>
              </a:rPr>
              <a:t>x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,...</a:t>
            </a:r>
            <a:r>
              <a:rPr lang="en-US" i="1" dirty="0" err="1" smtClean="0">
                <a:latin typeface="Comic Sans MS" pitchFamily="66" charset="0"/>
              </a:rPr>
              <a:t>x</a:t>
            </a:r>
            <a:r>
              <a:rPr lang="en-US" i="1" baseline="-25000" dirty="0" err="1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) is of the </a:t>
            </a:r>
            <a:r>
              <a:rPr lang="en-US" dirty="0" smtClean="0">
                <a:latin typeface="Comic Sans MS" pitchFamily="66" charset="0"/>
              </a:rPr>
              <a:t>form</a:t>
            </a:r>
            <a:r>
              <a:rPr lang="pl-PL" dirty="0" smtClean="0">
                <a:latin typeface="Comic Sans MS" pitchFamily="66" charset="0"/>
              </a:rPr>
              <a:t>:</a:t>
            </a:r>
          </a:p>
          <a:p>
            <a:endParaRPr lang="pl-PL" dirty="0" smtClean="0">
              <a:latin typeface="Comic Sans MS" pitchFamily="66" charset="0"/>
            </a:endParaRPr>
          </a:p>
          <a:p>
            <a:endParaRPr lang="pl-PL" dirty="0" smtClean="0">
              <a:latin typeface="Comic Sans MS" pitchFamily="66" charset="0"/>
            </a:endParaRPr>
          </a:p>
          <a:p>
            <a:r>
              <a:rPr lang="pl-PL" dirty="0" err="1" smtClean="0">
                <a:latin typeface="Comic Sans MS" pitchFamily="66" charset="0"/>
              </a:rPr>
              <a:t>What</a:t>
            </a:r>
            <a:r>
              <a:rPr lang="pl-PL" dirty="0" smtClean="0">
                <a:latin typeface="Comic Sans MS" pitchFamily="66" charset="0"/>
              </a:rPr>
              <a:t> do we </a:t>
            </a:r>
            <a:r>
              <a:rPr lang="pl-PL" dirty="0" err="1" smtClean="0">
                <a:latin typeface="Comic Sans MS" pitchFamily="66" charset="0"/>
              </a:rPr>
              <a:t>need</a:t>
            </a:r>
            <a:r>
              <a:rPr lang="pl-PL" dirty="0" smtClean="0">
                <a:latin typeface="Comic Sans MS" pitchFamily="66" charset="0"/>
              </a:rPr>
              <a:t> to </a:t>
            </a:r>
            <a:r>
              <a:rPr lang="pl-PL" dirty="0" err="1" smtClean="0">
                <a:latin typeface="Comic Sans MS" pitchFamily="66" charset="0"/>
              </a:rPr>
              <a:t>solve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them</a:t>
            </a:r>
            <a:r>
              <a:rPr lang="pl-PL" dirty="0" smtClean="0">
                <a:latin typeface="Comic Sans MS" pitchFamily="66" charset="0"/>
              </a:rPr>
              <a:t>?</a:t>
            </a:r>
          </a:p>
          <a:p>
            <a:pPr lvl="1"/>
            <a:r>
              <a:rPr lang="pl-PL" dirty="0" err="1" smtClean="0">
                <a:latin typeface="Comic Sans MS" pitchFamily="66" charset="0"/>
              </a:rPr>
              <a:t>Initial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conditions</a:t>
            </a:r>
            <a:endParaRPr lang="pl-PL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0"/>
            <a:ext cx="80436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ODEs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All </a:t>
            </a:r>
            <a:r>
              <a:rPr lang="pl-PL" dirty="0" err="1" smtClean="0">
                <a:latin typeface="Comic Sans MS" pitchFamily="66" charset="0"/>
              </a:rPr>
              <a:t>differential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equations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all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usuelly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tuff</a:t>
            </a:r>
            <a:r>
              <a:rPr lang="pl-PL" dirty="0" smtClean="0">
                <a:latin typeface="Comic Sans MS" pitchFamily="66" charset="0"/>
              </a:rPr>
              <a:t> to </a:t>
            </a:r>
            <a:r>
              <a:rPr lang="pl-PL" dirty="0" err="1" smtClean="0">
                <a:latin typeface="Comic Sans MS" pitchFamily="66" charset="0"/>
              </a:rPr>
              <a:t>solve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„on paper”.</a:t>
            </a:r>
          </a:p>
          <a:p>
            <a:r>
              <a:rPr lang="pl-PL" dirty="0" smtClean="0">
                <a:latin typeface="Comic Sans MS" pitchFamily="66" charset="0"/>
              </a:rPr>
              <a:t>But </a:t>
            </a:r>
            <a:r>
              <a:rPr lang="pl-PL" dirty="0" err="1" smtClean="0">
                <a:latin typeface="Comic Sans MS" pitchFamily="66" charset="0"/>
              </a:rPr>
              <a:t>numerically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thei</a:t>
            </a:r>
            <a:r>
              <a:rPr lang="pl-PL" dirty="0" err="1" smtClean="0">
                <a:latin typeface="Comic Sans MS" pitchFamily="66" charset="0"/>
              </a:rPr>
              <a:t>r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are</a:t>
            </a:r>
            <a:r>
              <a:rPr lang="pl-PL" dirty="0" smtClean="0">
                <a:latin typeface="Comic Sans MS" pitchFamily="66" charset="0"/>
              </a:rPr>
              <a:t> not so </a:t>
            </a:r>
            <a:r>
              <a:rPr lang="pl-PL" dirty="0" err="1" smtClean="0">
                <a:latin typeface="Comic Sans MS" pitchFamily="66" charset="0"/>
              </a:rPr>
              <a:t>hard</a:t>
            </a:r>
            <a:r>
              <a:rPr lang="pl-PL" dirty="0" smtClean="0">
                <a:latin typeface="Comic Sans MS" pitchFamily="66" charset="0"/>
              </a:rPr>
              <a:t> to </a:t>
            </a:r>
            <a:r>
              <a:rPr lang="pl-PL" dirty="0" err="1" smtClean="0">
                <a:latin typeface="Comic Sans MS" pitchFamily="66" charset="0"/>
              </a:rPr>
              <a:t>solve</a:t>
            </a:r>
            <a:r>
              <a:rPr lang="pl-PL" dirty="0" smtClean="0">
                <a:latin typeface="Comic Sans MS" pitchFamily="66" charset="0"/>
              </a:rPr>
              <a:t>.</a:t>
            </a:r>
            <a:endParaRPr lang="pl-PL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ODEs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methods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Euler method:</a:t>
            </a:r>
            <a:endParaRPr lang="pl-PL" dirty="0" smtClean="0">
              <a:latin typeface="Comic Sans MS" pitchFamily="66" charset="0"/>
            </a:endParaRPr>
          </a:p>
          <a:p>
            <a:endParaRPr lang="pl-PL" dirty="0" smtClean="0">
              <a:latin typeface="Comic Sans MS" pitchFamily="66" charset="0"/>
            </a:endParaRPr>
          </a:p>
          <a:p>
            <a:endParaRPr lang="pl-PL" dirty="0" smtClean="0">
              <a:latin typeface="Comic Sans MS" pitchFamily="66" charset="0"/>
            </a:endParaRPr>
          </a:p>
          <a:p>
            <a:endParaRPr lang="pl-PL" dirty="0" smtClean="0">
              <a:latin typeface="Comic Sans MS" pitchFamily="66" charset="0"/>
            </a:endParaRPr>
          </a:p>
          <a:p>
            <a:endParaRPr lang="pl-PL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BUT BE CAREFULL WITH THIS METHOD!!!!!!</a:t>
            </a:r>
            <a:endParaRPr lang="en-US" dirty="0" smtClean="0">
              <a:latin typeface="Comic Sans MS" pitchFamily="66" charset="0"/>
            </a:endParaRPr>
          </a:p>
          <a:p>
            <a:endParaRPr lang="pl-PL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7143800" cy="18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Euler </a:t>
            </a:r>
            <a:r>
              <a:rPr lang="pl-PL" sz="3600" dirty="0" err="1" smtClean="0">
                <a:latin typeface="Comic Sans MS" pitchFamily="66" charset="0"/>
              </a:rPr>
              <a:t>method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25603" name="Picture 3" descr="Click for copyable inp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5210175" cy="333375"/>
          </a:xfrm>
          <a:prstGeom prst="rect">
            <a:avLst/>
          </a:prstGeom>
          <a:noFill/>
        </p:spPr>
      </p:pic>
      <p:pic>
        <p:nvPicPr>
          <p:cNvPr id="25604" name="Picture 4" descr="http://reference.wolfram.com/mathematica/ref/Files/NDSolve.en/O_5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86124"/>
            <a:ext cx="3214710" cy="1964545"/>
          </a:xfrm>
          <a:prstGeom prst="rect">
            <a:avLst/>
          </a:prstGeom>
          <a:noFill/>
        </p:spPr>
      </p:pic>
      <p:pic>
        <p:nvPicPr>
          <p:cNvPr id="25602" name="Picture 2" descr="Click for copyable inp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563563"/>
            <a:ext cx="3695700" cy="209550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571472" y="164305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In[1]  := </a:t>
            </a:r>
            <a:r>
              <a:rPr lang="de-DE" dirty="0" err="1" smtClean="0"/>
              <a:t>eqn</a:t>
            </a:r>
            <a:r>
              <a:rPr lang="de-DE" dirty="0" smtClean="0"/>
              <a:t> </a:t>
            </a:r>
            <a:r>
              <a:rPr lang="de-DE" dirty="0" smtClean="0"/>
              <a:t>= z''[t] == -z[t]/(z[t]^2 + ((1 + Sin[2 \[Pi] t]/2)/2)^2)^(3/2);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00034" y="214311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In[2]:=  Plot[</a:t>
            </a:r>
            <a:r>
              <a:rPr lang="pl-PL" dirty="0" err="1" smtClean="0"/>
              <a:t>Evaluate</a:t>
            </a:r>
            <a:r>
              <a:rPr lang="pl-PL" dirty="0" smtClean="0"/>
              <a:t>[ z[t</a:t>
            </a:r>
            <a:r>
              <a:rPr lang="pl-PL" dirty="0" smtClean="0"/>
              <a:t>] /. </a:t>
            </a:r>
            <a:r>
              <a:rPr lang="pl-PL" dirty="0" err="1" smtClean="0"/>
              <a:t>NDSolve</a:t>
            </a:r>
            <a:r>
              <a:rPr lang="pl-PL" dirty="0" smtClean="0"/>
              <a:t>[{</a:t>
            </a:r>
            <a:r>
              <a:rPr lang="pl-PL" dirty="0" err="1" smtClean="0"/>
              <a:t>eqn</a:t>
            </a:r>
            <a:r>
              <a:rPr lang="pl-PL" dirty="0" smtClean="0"/>
              <a:t>, z[0] == 1, z'[0] == </a:t>
            </a:r>
            <a:r>
              <a:rPr lang="pl-PL" dirty="0" err="1" smtClean="0"/>
              <a:t>0</a:t>
            </a:r>
            <a:r>
              <a:rPr lang="pl-PL" dirty="0" smtClean="0"/>
              <a:t>}, z, {t, 0, 40}]], {t</a:t>
            </a:r>
            <a:r>
              <a:rPr lang="pl-PL" dirty="0" smtClean="0"/>
              <a:t>,  </a:t>
            </a:r>
            <a:r>
              <a:rPr lang="pl-PL" dirty="0" smtClean="0"/>
              <a:t>0, 40}]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Euler </a:t>
            </a:r>
            <a:r>
              <a:rPr lang="pl-PL" sz="3600" dirty="0" err="1" smtClean="0">
                <a:latin typeface="Comic Sans MS" pitchFamily="66" charset="0"/>
              </a:rPr>
              <a:t>method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25603" name="Picture 3" descr="Click for copyable inp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5210175" cy="333375"/>
          </a:xfrm>
          <a:prstGeom prst="rect">
            <a:avLst/>
          </a:prstGeom>
          <a:noFill/>
        </p:spPr>
      </p:pic>
      <p:pic>
        <p:nvPicPr>
          <p:cNvPr id="25602" name="Picture 2" descr="Click for copyable inp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63563"/>
            <a:ext cx="3695700" cy="209550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571472" y="164305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In[3]  := </a:t>
            </a:r>
            <a:r>
              <a:rPr lang="de-DE" dirty="0" smtClean="0"/>
              <a:t>Plot[</a:t>
            </a:r>
            <a:r>
              <a:rPr lang="de-DE" dirty="0" err="1" smtClean="0"/>
              <a:t>Evaluate</a:t>
            </a:r>
            <a:r>
              <a:rPr lang="de-DE" dirty="0" smtClean="0"/>
              <a:t>[  </a:t>
            </a:r>
            <a:r>
              <a:rPr lang="de-DE" dirty="0" smtClean="0"/>
              <a:t>z[t] /. </a:t>
            </a:r>
            <a:r>
              <a:rPr lang="de-DE" dirty="0" err="1" smtClean="0"/>
              <a:t>NDSolve</a:t>
            </a:r>
            <a:r>
              <a:rPr lang="de-DE" dirty="0" smtClean="0"/>
              <a:t>[{</a:t>
            </a:r>
            <a:r>
              <a:rPr lang="de-DE" dirty="0" err="1" smtClean="0"/>
              <a:t>eqn</a:t>
            </a:r>
            <a:r>
              <a:rPr lang="de-DE" dirty="0" smtClean="0"/>
              <a:t>, z[0] == 1, z'[0] == 0}, z, {t, 0, 40}, 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AccuracyGoal</a:t>
            </a:r>
            <a:r>
              <a:rPr lang="de-DE" dirty="0" smtClean="0"/>
              <a:t> -&gt; 10, </a:t>
            </a:r>
            <a:r>
              <a:rPr lang="de-DE" dirty="0" err="1" smtClean="0"/>
              <a:t>PrecisionGoal</a:t>
            </a:r>
            <a:r>
              <a:rPr lang="de-DE" dirty="0" smtClean="0"/>
              <a:t> -&gt; 10]], {t, 0, 40}]</a:t>
            </a:r>
            <a:endParaRPr lang="pl-PL" dirty="0"/>
          </a:p>
        </p:txBody>
      </p:sp>
      <p:pic>
        <p:nvPicPr>
          <p:cNvPr id="51202" name="Picture 2" descr="http://reference.wolfram.com/mathematica/ref/Files/NDSolve.en/O_5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429000"/>
            <a:ext cx="3929090" cy="2335626"/>
          </a:xfrm>
          <a:prstGeom prst="rect">
            <a:avLst/>
          </a:prstGeom>
          <a:noFill/>
        </p:spPr>
      </p:pic>
      <p:pic>
        <p:nvPicPr>
          <p:cNvPr id="14" name="Picture 4" descr="http://reference.wolfram.com/mathematica/ref/Files/NDSolve.en/O_5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81145" y="3429000"/>
            <a:ext cx="3448507" cy="2107421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2357422" y="242886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rgbClr val="FF0000"/>
                </a:solidFill>
              </a:rPr>
              <a:t>You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can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see</a:t>
            </a:r>
            <a:r>
              <a:rPr lang="pl-PL" sz="2400" dirty="0" smtClean="0">
                <a:solidFill>
                  <a:srgbClr val="FF0000"/>
                </a:solidFill>
              </a:rPr>
              <a:t> a </a:t>
            </a:r>
            <a:r>
              <a:rPr lang="pl-PL" sz="2400" dirty="0" err="1" smtClean="0">
                <a:solidFill>
                  <a:srgbClr val="FF0000"/>
                </a:solidFill>
              </a:rPr>
              <a:t>small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diference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Runge–Kutta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3600" dirty="0" err="1" smtClean="0">
                <a:latin typeface="Comic Sans MS" pitchFamily="66" charset="0"/>
              </a:rPr>
              <a:t>methods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latin typeface="Comic Sans MS" pitchFamily="66" charset="0"/>
              </a:rPr>
              <a:t>Runge</a:t>
            </a:r>
            <a:r>
              <a:rPr lang="pl-PL" dirty="0" err="1" smtClean="0">
                <a:latin typeface="Comic Sans MS" pitchFamily="66" charset="0"/>
              </a:rPr>
              <a:t>-Kutta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method</a:t>
            </a:r>
            <a:r>
              <a:rPr lang="pl-PL" dirty="0" smtClean="0">
                <a:latin typeface="Comic Sans MS" pitchFamily="66" charset="0"/>
              </a:rPr>
              <a:t> 4:</a:t>
            </a:r>
            <a:endParaRPr lang="pl-PL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dirty="0" smtClean="0"/>
              <a:t>Various </a:t>
            </a:r>
            <a:r>
              <a:rPr lang="en-US" dirty="0" err="1" smtClean="0"/>
              <a:t>appro</a:t>
            </a:r>
            <a:r>
              <a:rPr lang="pl-PL" dirty="0" smtClean="0"/>
              <a:t>a</a:t>
            </a:r>
            <a:r>
              <a:rPr lang="en-US" dirty="0" err="1" smtClean="0"/>
              <a:t>ches</a:t>
            </a:r>
            <a:r>
              <a:rPr lang="en-US" dirty="0" smtClean="0"/>
              <a:t> to ODEs and PDEs                                 M. </a:t>
            </a:r>
            <a:r>
              <a:rPr lang="en-US" dirty="0" err="1" smtClean="0"/>
              <a:t>Chrząszcz</a:t>
            </a:r>
            <a:endParaRPr lang="pl-PL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357430"/>
            <a:ext cx="37973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71810"/>
            <a:ext cx="3181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071810"/>
            <a:ext cx="30314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e tekstowe 11"/>
          <p:cNvSpPr txBox="1"/>
          <p:nvPr/>
        </p:nvSpPr>
        <p:spPr>
          <a:xfrm>
            <a:off x="571472" y="478632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Runge-Kutta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a groupe of </a:t>
            </a:r>
            <a:r>
              <a:rPr lang="pl-PL" sz="2400" dirty="0" err="1" smtClean="0"/>
              <a:t>methods</a:t>
            </a:r>
            <a:r>
              <a:rPr lang="pl-PL" sz="2400" dirty="0" smtClean="0"/>
              <a:t> </a:t>
            </a:r>
            <a:r>
              <a:rPr lang="pl-PL" sz="2400" dirty="0" smtClean="0"/>
              <a:t>but RK4 </a:t>
            </a:r>
            <a:r>
              <a:rPr lang="pl-PL" sz="2400" dirty="0" err="1" smtClean="0"/>
              <a:t>is</a:t>
            </a:r>
            <a:r>
              <a:rPr lang="pl-PL" sz="2400" dirty="0" smtClean="0"/>
              <a:t> one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most popular one.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Comic Sans MS" pitchFamily="66" charset="0"/>
              </a:rPr>
              <a:t>Matlab</a:t>
            </a:r>
            <a:r>
              <a:rPr lang="pl-PL" sz="3600" dirty="0" smtClean="0">
                <a:latin typeface="Comic Sans MS" pitchFamily="66" charset="0"/>
              </a:rPr>
              <a:t> – THE PERFECT </a:t>
            </a:r>
            <a:r>
              <a:rPr lang="en-US" sz="3600" dirty="0" smtClean="0">
                <a:latin typeface="Comic Sans MS" pitchFamily="66" charset="0"/>
              </a:rPr>
              <a:t>TOOL</a:t>
            </a:r>
            <a:r>
              <a:rPr lang="pl-PL" sz="36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Comic Sans MS" pitchFamily="66" charset="0"/>
            </a:endParaRPr>
          </a:p>
        </p:txBody>
      </p:sp>
      <p:pic>
        <p:nvPicPr>
          <p:cNvPr id="5" name="Obraz 4" descr="http://www.civitas-initiative.org/pics/user/organisation_1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F98-1C02-4746-8E3D-3D3C3131E5FE}" type="datetime1">
              <a:rPr lang="pl-PL" smtClean="0"/>
              <a:t>2010-08-29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072198" y="6286520"/>
            <a:ext cx="2133600" cy="365125"/>
          </a:xfrm>
        </p:spPr>
        <p:txBody>
          <a:bodyPr/>
          <a:lstStyle/>
          <a:p>
            <a:fld id="{AD5ACA60-2160-4E99-BDBF-12DB8365B523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>
          <a:xfrm>
            <a:off x="2786050" y="6286520"/>
            <a:ext cx="3590940" cy="365125"/>
          </a:xfrm>
        </p:spPr>
        <p:txBody>
          <a:bodyPr/>
          <a:lstStyle/>
          <a:p>
            <a:r>
              <a:rPr lang="en-US" smtClean="0"/>
              <a:t>Various approches to ODEs and PDEs                                 M. Chrząszcz</a:t>
            </a:r>
            <a:endParaRPr lang="pl-PL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97155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tuł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Tytuł</Template>
  <TotalTime>768</TotalTime>
  <Words>698</Words>
  <Application>Microsoft Office PowerPoint</Application>
  <PresentationFormat>Pokaz na ekranie (4:3)</PresentationFormat>
  <Paragraphs>161</Paragraphs>
  <Slides>21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Tytuł</vt:lpstr>
      <vt:lpstr>Various approaches to ODEs and PDEs</vt:lpstr>
      <vt:lpstr>What are ODEs and PDEs ?</vt:lpstr>
      <vt:lpstr>What are ODEs and PDEs ?</vt:lpstr>
      <vt:lpstr>ODEs</vt:lpstr>
      <vt:lpstr>ODEs methods</vt:lpstr>
      <vt:lpstr>Euler method</vt:lpstr>
      <vt:lpstr>Euler method</vt:lpstr>
      <vt:lpstr>Runge–Kutta methods</vt:lpstr>
      <vt:lpstr>Matlab – THE PERFECT TOOL</vt:lpstr>
      <vt:lpstr>RK2</vt:lpstr>
      <vt:lpstr>Examples in MATLab</vt:lpstr>
      <vt:lpstr>Examples in MATLab</vt:lpstr>
      <vt:lpstr>Look out for chaos!!!!!!!!</vt:lpstr>
      <vt:lpstr>„You simply the best (MatLab)”</vt:lpstr>
      <vt:lpstr>PDEs methods</vt:lpstr>
      <vt:lpstr>Common methods</vt:lpstr>
      <vt:lpstr>Crank–Nicolson method- state of the art</vt:lpstr>
      <vt:lpstr>Example of CN</vt:lpstr>
      <vt:lpstr>Triangle matrix algortihm</vt:lpstr>
      <vt:lpstr>Special case of diffusion equation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approches to ODEs and PDEs</dc:title>
  <dc:creator>Albercik</dc:creator>
  <cp:lastModifiedBy>Albercik</cp:lastModifiedBy>
  <cp:revision>75</cp:revision>
  <dcterms:created xsi:type="dcterms:W3CDTF">2010-08-29T08:27:08Z</dcterms:created>
  <dcterms:modified xsi:type="dcterms:W3CDTF">2010-08-29T21:16:00Z</dcterms:modified>
</cp:coreProperties>
</file>