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9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8.png" ContentType="image/png"/>
  <Override PartName="/ppt/media/image10.jpeg" ContentType="image/jpeg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6D5FBA5-9CBE-4C0D-8B6F-0D782959AA79}" type="datetime">
              <a:rPr b="0" lang="en-GB" sz="1200" spc="-1" strike="noStrike">
                <a:solidFill>
                  <a:srgbClr val="8b8b8b"/>
                </a:solidFill>
                <a:latin typeface="Calibri"/>
              </a:rPr>
              <a:t>03/03/22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9841B8B-C571-44A8-87CB-01A69AE01B3D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361F4F3-9C81-4D85-9A8E-9C8C3AB9C19E}" type="datetime">
              <a:rPr b="0" lang="en-GB" sz="1200" spc="-1" strike="noStrike">
                <a:solidFill>
                  <a:srgbClr val="8b8b8b"/>
                </a:solidFill>
                <a:latin typeface="Calibri"/>
              </a:rPr>
              <a:t>03/03/22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D2774D2-7BDE-41CF-B4E7-3BF7072D4B45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/>
          <p:nvPr/>
        </p:nvSpPr>
        <p:spPr>
          <a:xfrm>
            <a:off x="1352520" y="1847880"/>
            <a:ext cx="9143640" cy="1033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Calibri Light"/>
              </a:rPr>
              <a:t>TB21 data analysis</a:t>
            </a:r>
            <a:br/>
            <a:r>
              <a:rPr b="1" lang="en-GB" sz="3200" spc="-1" strike="noStrike">
                <a:solidFill>
                  <a:srgbClr val="000000"/>
                </a:solidFill>
                <a:latin typeface="Calibri Light"/>
              </a:rPr>
              <a:t>MPV distribution for “Anton 1” sensor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Subtitl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GB" sz="2400" spc="-1" strike="noStrike">
                <a:solidFill>
                  <a:srgbClr val="000000"/>
                </a:solidFill>
                <a:latin typeface="Calibri"/>
              </a:rPr>
              <a:t>Veta Ghenescu, Alina Neagu, Mihai Potlog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Institute of Space Science, Bucharest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Table 4"/>
          <p:cNvGraphicFramePr/>
          <p:nvPr/>
        </p:nvGraphicFramePr>
        <p:xfrm>
          <a:off x="628560" y="882000"/>
          <a:ext cx="11141640" cy="5576760"/>
        </p:xfrm>
        <a:graphic>
          <a:graphicData uri="http://schemas.openxmlformats.org/drawingml/2006/table">
            <a:tbl>
              <a:tblPr/>
              <a:tblGrid>
                <a:gridCol w="466200"/>
                <a:gridCol w="466200"/>
                <a:gridCol w="802800"/>
                <a:gridCol w="676800"/>
                <a:gridCol w="676800"/>
                <a:gridCol w="612360"/>
                <a:gridCol w="740160"/>
                <a:gridCol w="740160"/>
                <a:gridCol w="740160"/>
                <a:gridCol w="740160"/>
                <a:gridCol w="934200"/>
                <a:gridCol w="860040"/>
                <a:gridCol w="852120"/>
                <a:gridCol w="867960"/>
                <a:gridCol w="965520"/>
              </a:tblGrid>
              <a:tr h="376200">
                <a:tc rowSpan="2">
                  <a:txBody>
                    <a:bodyPr lIns="23040" rIns="23040" tIns="15120" bIns="1512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Crt. 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lIns="23040" rIns="23040" tIns="15120" bIns="1512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Info type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lIns="23040" rIns="23040" tIns="15120" bIns="1512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Additional comment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 lIns="23040" rIns="23040" tIns="15120" bIns="1512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EUDAQ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 lIns="23040" rIns="23040" tIns="15120" bIns="1512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Beam information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 lIns="23040" rIns="23040" tIns="15120" bIns="1512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Pad position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 lIns="23040" rIns="23040" tIns="15120" bIns="1512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LUXE_ECAL - Stack description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4"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Non-empty events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7620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 number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Events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Rate [kHz]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Energy [GeV]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X_pos, [mm]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Y_pos, [mm]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nb of W plates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3040" rIns="23040" tIns="15120" bIns="1512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GaAs         w/ traces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3040" marR="23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Plane 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Plane 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Plane 2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Plane 0 - %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072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1109852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32835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072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 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1005386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33700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1036839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34929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1008398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34887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1131320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36815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1040800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32379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1006905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31869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1029338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30162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1157375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29514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1016584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26241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1013236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26146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1057989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27207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1041100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28971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1059252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29438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1033126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28776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319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1116483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29440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372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1036401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26564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2022866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54700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noise level 1.2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1025613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27909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1390730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38005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1009584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28330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1010424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29965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1018356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28754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1008564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20948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576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1253282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78275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90440">
                <a:tc>
                  <a:txBody>
                    <a:bodyPr lIns="11520" rIns="11520" tIns="7560" bIns="756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11520" marR="115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run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large statistics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684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10676465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-7.1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anton</a:t>
                      </a: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454285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1114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28440" rIns="28440" tIns="18720" bIns="1872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150" sz="1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39%</a:t>
                      </a:r>
                      <a:endParaRPr b="0" lang="en-US" sz="1000" spc="-1" strike="noStrike">
                        <a:latin typeface="Arial"/>
                      </a:endParaRPr>
                    </a:p>
                  </a:txBody>
                  <a:tcPr marL="28440" marR="28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5" name="TextBox 5"/>
          <p:cNvSpPr/>
          <p:nvPr/>
        </p:nvSpPr>
        <p:spPr>
          <a:xfrm>
            <a:off x="647280" y="512640"/>
            <a:ext cx="55792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Anton 1” - GaAs sensor </a:t>
            </a:r>
            <a:r>
              <a:rPr b="0" lang="en-150" sz="1800" spc="-1" strike="noStrike">
                <a:solidFill>
                  <a:srgbClr val="000000"/>
                </a:solidFill>
                <a:latin typeface="Calibri"/>
              </a:rPr>
              <a:t>–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 runs for scan position, LSB ~ 1.2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5"/>
          <p:cNvGrpSpPr/>
          <p:nvPr/>
        </p:nvGrpSpPr>
        <p:grpSpPr>
          <a:xfrm>
            <a:off x="1338120" y="371880"/>
            <a:ext cx="9847440" cy="6461640"/>
            <a:chOff x="1338120" y="371880"/>
            <a:chExt cx="9847440" cy="6461640"/>
          </a:xfrm>
        </p:grpSpPr>
        <p:pic>
          <p:nvPicPr>
            <p:cNvPr id="87" name="Image24" descr=""/>
            <p:cNvPicPr/>
            <p:nvPr/>
          </p:nvPicPr>
          <p:blipFill>
            <a:blip r:embed="rId1"/>
            <a:stretch/>
          </p:blipFill>
          <p:spPr>
            <a:xfrm>
              <a:off x="1338120" y="371880"/>
              <a:ext cx="9847440" cy="6461640"/>
            </a:xfrm>
            <a:prstGeom prst="rect">
              <a:avLst/>
            </a:prstGeom>
            <a:ln w="0">
              <a:noFill/>
            </a:ln>
          </p:spPr>
        </p:pic>
        <p:graphicFrame>
          <p:nvGraphicFramePr>
            <p:cNvPr id="88" name="Table 4"/>
            <p:cNvGraphicFramePr/>
            <p:nvPr/>
          </p:nvGraphicFramePr>
          <p:xfrm>
            <a:off x="2287440" y="897840"/>
            <a:ext cx="7276680" cy="5241240"/>
          </p:xfrm>
          <a:graphic>
            <a:graphicData uri="http://schemas.openxmlformats.org/drawingml/2006/table">
              <a:tbl>
                <a:tblPr/>
                <a:tblGrid>
                  <a:gridCol w="502560"/>
                  <a:gridCol w="489240"/>
                  <a:gridCol w="463320"/>
                  <a:gridCol w="489240"/>
                  <a:gridCol w="489240"/>
                  <a:gridCol w="476280"/>
                  <a:gridCol w="476280"/>
                  <a:gridCol w="489240"/>
                  <a:gridCol w="476280"/>
                  <a:gridCol w="476280"/>
                  <a:gridCol w="489240"/>
                  <a:gridCol w="476280"/>
                  <a:gridCol w="489240"/>
                  <a:gridCol w="489240"/>
                  <a:gridCol w="504720"/>
                </a:tblGrid>
                <a:tr h="51516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1732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2272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4720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3280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4468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118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2560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116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0760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53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1516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51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112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107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124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  <a:tr h="513000"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29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49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30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50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70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90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110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65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85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105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  <a:tc>
                    <a:txBody>
                      <a:bodyPr lIns="90000" rIns="90000">
                        <a:noAutofit/>
                      </a:bodyPr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b="0" lang="en-US" sz="1400" spc="-1" strike="noStrike">
                            <a:solidFill>
                              <a:srgbClr val="000000"/>
                            </a:solidFill>
                            <a:latin typeface="Arial"/>
                          </a:rPr>
                          <a:t>125</a:t>
                        </a:r>
                        <a:endParaRPr b="0" lang="en-US" sz="1400" spc="-1" strike="noStrike">
                          <a:latin typeface="Arial"/>
                        </a:endParaRPr>
                      </a:p>
                    </a:txBody>
                    <a:tcPr marL="90000" marR="90000">
                      <a:lnL w="720">
                        <a:solidFill>
                          <a:srgbClr val="ffffff"/>
                        </a:solidFill>
                      </a:lnL>
                      <a:lnR w="720">
                        <a:solidFill>
                          <a:srgbClr val="ffffff"/>
                        </a:solidFill>
                      </a:lnR>
                      <a:lnT w="720">
                        <a:solidFill>
                          <a:srgbClr val="ffffff"/>
                        </a:solidFill>
                      </a:lnT>
                      <a:lnB w="720">
                        <a:solidFill>
                          <a:srgbClr val="ffffff"/>
                        </a:solidFill>
                      </a:lnB>
                      <a:solidFill>
                        <a:srgbClr val="fff2cc">
                          <a:alpha val="29000"/>
                        </a:srgbClr>
                      </a:solidFill>
                    </a:tcPr>
                  </a:tc>
                </a:tr>
              </a:tbl>
            </a:graphicData>
          </a:graphic>
        </p:graphicFrame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3" descr=""/>
          <p:cNvPicPr/>
          <p:nvPr/>
        </p:nvPicPr>
        <p:blipFill>
          <a:blip r:embed="rId1"/>
          <a:stretch/>
        </p:blipFill>
        <p:spPr>
          <a:xfrm>
            <a:off x="4585680" y="2366280"/>
            <a:ext cx="3111480" cy="2040840"/>
          </a:xfrm>
          <a:prstGeom prst="rect">
            <a:avLst/>
          </a:prstGeom>
          <a:ln w="0">
            <a:noFill/>
          </a:ln>
        </p:spPr>
      </p:pic>
      <p:pic>
        <p:nvPicPr>
          <p:cNvPr id="90" name="Picture 4" descr=""/>
          <p:cNvPicPr/>
          <p:nvPr/>
        </p:nvPicPr>
        <p:blipFill>
          <a:blip r:embed="rId2"/>
          <a:stretch/>
        </p:blipFill>
        <p:spPr>
          <a:xfrm>
            <a:off x="8355240" y="3853440"/>
            <a:ext cx="3654360" cy="2769840"/>
          </a:xfrm>
          <a:prstGeom prst="rect">
            <a:avLst/>
          </a:prstGeom>
          <a:ln w="0">
            <a:noFill/>
          </a:ln>
        </p:spPr>
      </p:pic>
      <p:pic>
        <p:nvPicPr>
          <p:cNvPr id="91" name="Picture 5" descr=""/>
          <p:cNvPicPr/>
          <p:nvPr/>
        </p:nvPicPr>
        <p:blipFill>
          <a:blip r:embed="rId3"/>
          <a:stretch/>
        </p:blipFill>
        <p:spPr>
          <a:xfrm>
            <a:off x="8258760" y="365400"/>
            <a:ext cx="3656880" cy="2779920"/>
          </a:xfrm>
          <a:prstGeom prst="rect">
            <a:avLst/>
          </a:prstGeom>
          <a:ln w="0">
            <a:noFill/>
          </a:ln>
        </p:spPr>
      </p:pic>
      <p:pic>
        <p:nvPicPr>
          <p:cNvPr id="92" name="Picture 6" descr=""/>
          <p:cNvPicPr/>
          <p:nvPr/>
        </p:nvPicPr>
        <p:blipFill>
          <a:blip r:embed="rId4"/>
          <a:stretch/>
        </p:blipFill>
        <p:spPr>
          <a:xfrm>
            <a:off x="0" y="4206240"/>
            <a:ext cx="3599640" cy="2651400"/>
          </a:xfrm>
          <a:prstGeom prst="rect">
            <a:avLst/>
          </a:prstGeom>
          <a:ln w="0">
            <a:noFill/>
          </a:ln>
        </p:spPr>
      </p:pic>
      <p:pic>
        <p:nvPicPr>
          <p:cNvPr id="93" name="Picture 7" descr=""/>
          <p:cNvPicPr/>
          <p:nvPr/>
        </p:nvPicPr>
        <p:blipFill>
          <a:blip r:embed="rId5"/>
          <a:stretch/>
        </p:blipFill>
        <p:spPr>
          <a:xfrm>
            <a:off x="169920" y="173160"/>
            <a:ext cx="3601440" cy="2652840"/>
          </a:xfrm>
          <a:prstGeom prst="rect">
            <a:avLst/>
          </a:prstGeom>
          <a:ln w="0">
            <a:noFill/>
          </a:ln>
        </p:spPr>
      </p:pic>
      <p:pic>
        <p:nvPicPr>
          <p:cNvPr id="94" name="Picture 8" descr=""/>
          <p:cNvPicPr/>
          <p:nvPr/>
        </p:nvPicPr>
        <p:blipFill>
          <a:blip r:embed="rId6"/>
          <a:stretch/>
        </p:blipFill>
        <p:spPr>
          <a:xfrm>
            <a:off x="4484880" y="4329720"/>
            <a:ext cx="3431880" cy="2527920"/>
          </a:xfrm>
          <a:prstGeom prst="rect">
            <a:avLst/>
          </a:prstGeom>
          <a:ln w="0">
            <a:noFill/>
          </a:ln>
        </p:spPr>
      </p:pic>
      <p:pic>
        <p:nvPicPr>
          <p:cNvPr id="95" name="Picture 9" descr=""/>
          <p:cNvPicPr/>
          <p:nvPr/>
        </p:nvPicPr>
        <p:blipFill>
          <a:blip r:embed="rId7"/>
          <a:stretch/>
        </p:blipFill>
        <p:spPr>
          <a:xfrm>
            <a:off x="4484880" y="52200"/>
            <a:ext cx="3212280" cy="2366280"/>
          </a:xfrm>
          <a:prstGeom prst="rect">
            <a:avLst/>
          </a:prstGeom>
          <a:ln w="0">
            <a:noFill/>
          </a:ln>
        </p:spPr>
      </p:pic>
      <p:sp>
        <p:nvSpPr>
          <p:cNvPr id="96" name="Straight Arrow Connector 11"/>
          <p:cNvSpPr/>
          <p:nvPr/>
        </p:nvSpPr>
        <p:spPr>
          <a:xfrm>
            <a:off x="3025800" y="1861920"/>
            <a:ext cx="2651400" cy="1524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Straight Arrow Connector 13"/>
          <p:cNvSpPr/>
          <p:nvPr/>
        </p:nvSpPr>
        <p:spPr>
          <a:xfrm flipV="1">
            <a:off x="3183840" y="3664800"/>
            <a:ext cx="2493360" cy="1678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Straight Arrow Connector 15"/>
          <p:cNvSpPr/>
          <p:nvPr/>
        </p:nvSpPr>
        <p:spPr>
          <a:xfrm flipH="1" flipV="1">
            <a:off x="5910480" y="3665160"/>
            <a:ext cx="614880" cy="11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Straight Arrow Connector 17"/>
          <p:cNvSpPr/>
          <p:nvPr/>
        </p:nvSpPr>
        <p:spPr>
          <a:xfrm>
            <a:off x="5342400" y="1879200"/>
            <a:ext cx="567360" cy="150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Straight Arrow Connector 21"/>
          <p:cNvSpPr/>
          <p:nvPr/>
        </p:nvSpPr>
        <p:spPr>
          <a:xfrm flipH="1">
            <a:off x="6026760" y="2728080"/>
            <a:ext cx="2506320" cy="76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Straight Arrow Connector 23"/>
          <p:cNvSpPr/>
          <p:nvPr/>
        </p:nvSpPr>
        <p:spPr>
          <a:xfrm flipH="1" flipV="1">
            <a:off x="6001920" y="3650040"/>
            <a:ext cx="2553120" cy="1129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3" descr=""/>
          <p:cNvPicPr/>
          <p:nvPr/>
        </p:nvPicPr>
        <p:blipFill>
          <a:blip r:embed="rId1"/>
          <a:stretch/>
        </p:blipFill>
        <p:spPr>
          <a:xfrm>
            <a:off x="0" y="304920"/>
            <a:ext cx="7123680" cy="3650760"/>
          </a:xfrm>
          <a:prstGeom prst="rect">
            <a:avLst/>
          </a:prstGeom>
          <a:ln w="0">
            <a:noFill/>
          </a:ln>
        </p:spPr>
      </p:pic>
      <p:pic>
        <p:nvPicPr>
          <p:cNvPr id="103" name="Picture 4" descr=""/>
          <p:cNvPicPr/>
          <p:nvPr/>
        </p:nvPicPr>
        <p:blipFill>
          <a:blip r:embed="rId2"/>
          <a:stretch/>
        </p:blipFill>
        <p:spPr>
          <a:xfrm>
            <a:off x="4349520" y="2842920"/>
            <a:ext cx="7833960" cy="4014720"/>
          </a:xfrm>
          <a:prstGeom prst="rect">
            <a:avLst/>
          </a:prstGeom>
          <a:ln w="0">
            <a:noFill/>
          </a:ln>
        </p:spPr>
      </p:pic>
      <p:sp>
        <p:nvSpPr>
          <p:cNvPr id="104" name="TextBox 5"/>
          <p:cNvSpPr/>
          <p:nvPr/>
        </p:nvSpPr>
        <p:spPr>
          <a:xfrm>
            <a:off x="7431840" y="904680"/>
            <a:ext cx="365904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MPV of signal distribution for 26  channels from GaAs sensor </a:t>
            </a:r>
            <a:r>
              <a:rPr b="0" lang="en-150" sz="1800" spc="-1" strike="noStrike">
                <a:solidFill>
                  <a:srgbClr val="000000"/>
                </a:solidFill>
                <a:latin typeface="Calibri"/>
              </a:rPr>
              <a:t>–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 “Anton 1”. All runs without W plate in front of the sensor.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" descr=""/>
          <p:cNvPicPr/>
          <p:nvPr/>
        </p:nvPicPr>
        <p:blipFill>
          <a:blip r:embed="rId1"/>
          <a:stretch/>
        </p:blipFill>
        <p:spPr>
          <a:xfrm>
            <a:off x="1348200" y="204480"/>
            <a:ext cx="9505440" cy="6438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</TotalTime>
  <Application>LibreOffice/7.1.8.1$Linux_X86_64 LibreOffice_project/10$Build-1</Application>
  <AppVersion>15.0000</AppVersion>
  <Words>659</Words>
  <Paragraphs>517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2022-02-28T10:20:28Z</dcterms:created>
  <dc:creator>Oana</dc:creator>
  <dc:description/>
  <dc:language>en-US</dc:language>
  <cp:lastModifiedBy/>
  <dcterms:modified xsi:type="dcterms:W3CDTF">2022-03-03T16:36:49Z</dcterms:modified>
  <cp:revision>18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