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0" r:id="rId3"/>
  </p:sldMasterIdLst>
  <p:notesMasterIdLst>
    <p:notesMasterId r:id="rId26"/>
  </p:notesMasterIdLst>
  <p:sldIdLst>
    <p:sldId id="256" r:id="rId4"/>
    <p:sldId id="258" r:id="rId5"/>
    <p:sldId id="257" r:id="rId6"/>
    <p:sldId id="266" r:id="rId7"/>
    <p:sldId id="263" r:id="rId8"/>
    <p:sldId id="264" r:id="rId9"/>
    <p:sldId id="265" r:id="rId10"/>
    <p:sldId id="267" r:id="rId11"/>
    <p:sldId id="268" r:id="rId12"/>
    <p:sldId id="1485" r:id="rId13"/>
    <p:sldId id="1458" r:id="rId14"/>
    <p:sldId id="1479" r:id="rId15"/>
    <p:sldId id="1481" r:id="rId16"/>
    <p:sldId id="1504" r:id="rId17"/>
    <p:sldId id="1480" r:id="rId18"/>
    <p:sldId id="1482" r:id="rId19"/>
    <p:sldId id="1484" r:id="rId20"/>
    <p:sldId id="1483" r:id="rId21"/>
    <p:sldId id="259" r:id="rId22"/>
    <p:sldId id="260" r:id="rId23"/>
    <p:sldId id="261" r:id="rId24"/>
    <p:sldId id="262" r:id="rId25"/>
  </p:sldIdLst>
  <p:sldSz cx="9144000" cy="6858000" type="screen4x3"/>
  <p:notesSz cx="9144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66"/>
  </p:normalViewPr>
  <p:slideViewPr>
    <p:cSldViewPr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8BC62-A8FE-3A4A-A479-6031717A6F88}" type="datetimeFigureOut">
              <a:rPr lang="en-DE" smtClean="0"/>
              <a:t>17.03.22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88A55-FB82-974E-824C-09BB0564CE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422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651CB-BC94-4C11-A508-29CB655CC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96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651CB-BC94-4C11-A508-29CB655CC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43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651CB-BC94-4C11-A508-29CB655CC9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3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9" name="Grafik 8" descr="Logo Helmholtz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95287" y="6258631"/>
            <a:ext cx="1188244" cy="161813"/>
          </a:xfrm>
          <a:prstGeom prst="rect">
            <a:avLst/>
          </a:prstGeom>
        </p:spPr>
      </p:pic>
      <p:pic>
        <p:nvPicPr>
          <p:cNvPr id="8" name="Grafik 7" descr="Logo DESY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849215" y="5585299"/>
            <a:ext cx="899498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de-DE" b="1"/>
              <a:t>Contact</a:t>
            </a:r>
            <a:endParaRPr/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defRPr/>
            </a:pPr>
            <a:r>
              <a:rPr lang="de-DE"/>
              <a:t>Deutsches Elektronen-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de-DE"/>
              <a:t>Synchrotron DESY</a:t>
            </a:r>
            <a:endParaRPr/>
          </a:p>
          <a:p>
            <a:pPr>
              <a:lnSpc>
                <a:spcPct val="120000"/>
              </a:lnSpc>
              <a:defRPr/>
            </a:pPr>
            <a:endParaRPr lang="de-DE"/>
          </a:p>
          <a:p>
            <a:pPr>
              <a:lnSpc>
                <a:spcPct val="120000"/>
              </a:lnSpc>
              <a:defRPr/>
            </a:pPr>
            <a:r>
              <a:rPr lang="de-DE"/>
              <a:t>www.desy.de</a:t>
            </a:r>
            <a:endParaRPr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0"/>
          </p:nvPr>
        </p:nvSpPr>
        <p:spPr bwMode="auto"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06"/>
            <a:ext cx="77724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3886200"/>
            <a:ext cx="64008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D56A-A2E7-FD43-BDE9-FFA363F149F3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93076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71023" y="6509521"/>
            <a:ext cx="2133600" cy="365125"/>
          </a:xfrm>
        </p:spPr>
        <p:txBody>
          <a:bodyPr/>
          <a:lstStyle/>
          <a:p>
            <a:fld id="{2612D488-B002-DF41-A586-47F98F9E397F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27th Council Meeting  |  14/15 March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08750"/>
            <a:ext cx="2133600" cy="365125"/>
          </a:xfrm>
        </p:spPr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802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313234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69D6-02DC-6C40-B5BC-EF7966D34D0F}" type="datetime1">
              <a:rPr lang="de-DE" smtClean="0"/>
              <a:t>17.03.22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B385A2-9ECD-904A-92E1-AEC27765F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4" y="274639"/>
            <a:ext cx="6293077" cy="974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4AAA-12FF-8846-8F92-4B19BDA66F63}" type="datetime1">
              <a:rPr lang="de-DE" smtClean="0"/>
              <a:t>17.03.22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2ADCB3-4A36-4848-A6F2-08F2EF015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0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72918" cy="824083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C195E-24EB-1C4A-98BF-C1D29F5798C4}" type="datetime1">
              <a:rPr lang="de-DE" smtClean="0"/>
              <a:t>17.03.22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0D78344-4029-F94A-8E46-C5999BDDC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E5081-F03B-1E43-97EF-EC3E90AD64CD}" type="datetime1">
              <a:rPr lang="de-DE" smtClean="0"/>
              <a:t>17.03.22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91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2026"/>
            <a:ext cx="5486400" cy="4465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7F5C6-E648-6A49-A0C9-429B798ED469}" type="datetime1">
              <a:rPr lang="de-DE" smtClean="0"/>
              <a:t>17.03.22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(with Pictur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1" y="0"/>
            <a:ext cx="9143998" cy="3429001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 bwMode="auto"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pic>
        <p:nvPicPr>
          <p:cNvPr id="8" name="Grafik 7" descr="Logo Helmholtz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95287" y="6258631"/>
            <a:ext cx="1188244" cy="161813"/>
          </a:xfrm>
          <a:prstGeom prst="rect">
            <a:avLst/>
          </a:prstGeom>
        </p:spPr>
      </p:pic>
      <p:pic>
        <p:nvPicPr>
          <p:cNvPr id="11" name="Grafik 10" descr="Logo DESY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849215" y="5585299"/>
            <a:ext cx="899498" cy="90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252761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D1F7-9B10-094C-A35D-918353E92F42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27th Council Meeting  |  14/15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C1215F-9891-5E43-B38F-9FB458C69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1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06"/>
            <a:ext cx="7772400" cy="175904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120" y="3886200"/>
            <a:ext cx="6400800" cy="1391397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  <a:p>
            <a:endParaRPr lang="de-DE" dirty="0"/>
          </a:p>
          <a:p>
            <a:r>
              <a:rPr lang="de-DE" dirty="0"/>
              <a:t>SPEAKER NAME</a:t>
            </a:r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495E-5509-3244-A4E1-44BA38DFFCED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8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93076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71023" y="6509521"/>
            <a:ext cx="2133600" cy="365125"/>
          </a:xfrm>
        </p:spPr>
        <p:txBody>
          <a:bodyPr/>
          <a:lstStyle/>
          <a:p>
            <a:fld id="{40EF204C-4E23-C34F-969F-721C47F17796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MST Status  |  MST Board Jan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08750"/>
            <a:ext cx="2133600" cy="365125"/>
          </a:xfrm>
        </p:spPr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855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313234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820" y="1644067"/>
            <a:ext cx="4038600" cy="33940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2887E-3704-044A-9B2C-F7F8B9ECB63A}" type="datetime1">
              <a:rPr lang="de-DE" smtClean="0"/>
              <a:t>17.03.22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5B385A2-9ECD-904A-92E1-AEC27765F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5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4" y="274639"/>
            <a:ext cx="6293077" cy="974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32C8C-23AF-0645-AA2D-3CB2CC66EF29}" type="datetime1">
              <a:rPr lang="de-DE" smtClean="0"/>
              <a:t>17.03.22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2ADCB3-4A36-4848-A6F2-08F2EF015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89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6" y="238615"/>
            <a:ext cx="6272918" cy="824083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D4D3-3C60-824C-9388-930F841EBFA0}" type="datetime1">
              <a:rPr lang="de-DE" smtClean="0"/>
              <a:t>17.03.22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0D78344-4029-F94A-8E46-C5999BDDC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3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FC83C-542D-E842-AD4C-B610EBD793F2}" type="datetime1">
              <a:rPr lang="de-DE" smtClean="0"/>
              <a:t>17.03.22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4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2026"/>
            <a:ext cx="5486400" cy="4465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A5162-CDC7-AD49-8807-95CA84591FD5}" type="datetime1">
              <a:rPr lang="de-DE" smtClean="0"/>
              <a:t>17.03.22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91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252761" cy="824083"/>
          </a:xfrm>
        </p:spPr>
        <p:txBody>
          <a:bodyPr/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76EE-CBCB-5C4F-BF74-04645B14C959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MST Status  |  MST Board Jan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1144" y="1289936"/>
            <a:ext cx="7905687" cy="0"/>
          </a:xfrm>
          <a:prstGeom prst="line">
            <a:avLst/>
          </a:prstGeom>
          <a:ln>
            <a:gradFill flip="none" rotWithShape="1">
              <a:gsLst>
                <a:gs pos="18000">
                  <a:schemeClr val="tx1"/>
                </a:gs>
                <a:gs pos="100000">
                  <a:prstClr val="white"/>
                </a:gs>
                <a:gs pos="99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C1215F-9891-5E43-B38F-9FB458C69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7111"/>
          <a:stretch/>
        </p:blipFill>
        <p:spPr>
          <a:xfrm>
            <a:off x="8003391" y="187818"/>
            <a:ext cx="1014335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3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whi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95288" y="349610"/>
            <a:ext cx="83534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95288" y="1406425"/>
            <a:ext cx="4105276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 bwMode="auto">
          <a:xfrm>
            <a:off x="4643438" y="1406425"/>
            <a:ext cx="4116548" cy="501024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395289" y="1406427"/>
            <a:ext cx="4105276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395289" y="3963533"/>
            <a:ext cx="4105276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4643438" y="1449389"/>
            <a:ext cx="4105274" cy="24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 bwMode="auto">
          <a:xfrm>
            <a:off x="4643439" y="4005263"/>
            <a:ext cx="4105274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, Text and 2 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 bwMode="auto">
          <a:xfrm>
            <a:off x="395289" y="1406427"/>
            <a:ext cx="4105276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 bwMode="auto">
          <a:xfrm>
            <a:off x="395289" y="3963533"/>
            <a:ext cx="4105276" cy="245437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12" name="Inhaltsplatzhalter 10"/>
          <p:cNvSpPr>
            <a:spLocks noGrp="1"/>
          </p:cNvSpPr>
          <p:nvPr>
            <p:ph sz="quarter" idx="18" hasCustomPrompt="1"/>
          </p:nvPr>
        </p:nvSpPr>
        <p:spPr bwMode="auto">
          <a:xfrm>
            <a:off x="4643438" y="1449389"/>
            <a:ext cx="4105274" cy="24114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de-DE"/>
              <a:t>Object</a:t>
            </a:r>
          </a:p>
        </p:txBody>
      </p:sp>
      <p:sp>
        <p:nvSpPr>
          <p:cNvPr id="13" name="Inhaltsplatzhalter 11"/>
          <p:cNvSpPr>
            <a:spLocks noGrp="1"/>
          </p:cNvSpPr>
          <p:nvPr>
            <p:ph sz="quarter" idx="19" hasCustomPrompt="1"/>
          </p:nvPr>
        </p:nvSpPr>
        <p:spPr bwMode="auto">
          <a:xfrm>
            <a:off x="4643438" y="4005263"/>
            <a:ext cx="4105274" cy="24126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>
              <a:defRPr/>
            </a:pPr>
            <a:r>
              <a:rPr lang="de-DE"/>
              <a:t>Object 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395287" y="817500"/>
            <a:ext cx="836469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auto">
          <a:xfrm>
            <a:off x="395288" y="1449388"/>
            <a:ext cx="8353424" cy="4967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7" y="349611"/>
            <a:ext cx="8353425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7" y="1406425"/>
            <a:ext cx="83534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endParaRPr lang="en-US"/>
          </a:p>
        </p:txBody>
      </p:sp>
      <p:sp>
        <p:nvSpPr>
          <p:cNvPr id="7" name="Textfeld 6"/>
          <p:cNvSpPr txBox="1"/>
          <p:nvPr userDrawn="1"/>
        </p:nvSpPr>
        <p:spPr bwMode="auto"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>
              <a:defRPr/>
            </a:pPr>
            <a:r>
              <a:rPr lang="de-DE" b="1">
                <a:solidFill>
                  <a:schemeClr val="accent1"/>
                </a:solidFill>
              </a:rPr>
              <a:t>DESY</a:t>
            </a:r>
            <a:r>
              <a:rPr lang="de-DE" b="1">
                <a:solidFill>
                  <a:schemeClr val="accent2"/>
                </a:solidFill>
              </a:rPr>
              <a:t>.</a:t>
            </a:r>
            <a:endParaRPr/>
          </a:p>
        </p:txBody>
      </p:sp>
      <p:sp>
        <p:nvSpPr>
          <p:cNvPr id="14" name="Textfeld 13"/>
          <p:cNvSpPr txBox="1"/>
          <p:nvPr userDrawn="1"/>
        </p:nvSpPr>
        <p:spPr bwMode="auto">
          <a:xfrm>
            <a:off x="8136396" y="6580800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defRPr/>
            </a:pPr>
            <a:r>
              <a:rPr lang="en-US" sz="1000" b="1"/>
              <a:t>Page </a:t>
            </a:r>
            <a:fld id="{0427E4B2-AC28-443E-BE04-5CD55098A90B}" type="slidenum">
              <a:rPr lang="en-US" sz="1000" b="1"/>
              <a:t>‹#›</a:t>
            </a:fld>
            <a:endParaRPr lang="en-US" sz="10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39415" y="6580800"/>
            <a:ext cx="7224973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>
        <a:lnSpc>
          <a:spcPct val="110000"/>
        </a:lnSpc>
        <a:spcBef>
          <a:spcPts val="0"/>
        </a:spcBef>
        <a:spcAft>
          <a:spcPts val="1200"/>
        </a:spcAft>
        <a:buFont typeface="Arial"/>
        <a:buChar char="•"/>
        <a:tabLst>
          <a:tab pos="361950" algn="l"/>
        </a:tabLs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F8ECE-CD0B-FF42-A09E-D65345C95C2A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27th Council Meeting  |  14/15 March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2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ira Sans"/>
          <a:ea typeface="+mj-ea"/>
          <a:cs typeface="Fir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Fira Sans"/>
          <a:ea typeface="+mn-ea"/>
          <a:cs typeface="Fir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98C3"/>
          </a:solidFill>
          <a:latin typeface="Fira Sans"/>
          <a:ea typeface="+mn-ea"/>
          <a:cs typeface="Fir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Fira Sans"/>
          <a:ea typeface="+mn-ea"/>
          <a:cs typeface="Fir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145" y="238615"/>
            <a:ext cx="6916951" cy="824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144" y="1589173"/>
            <a:ext cx="76320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E6DC-553B-154D-9947-00BBEA686353}" type="datetime1">
              <a:rPr lang="de-DE" smtClean="0"/>
              <a:t>17.03.22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MST Status  |  MST Board Jan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FCDA-B809-C440-BD62-3E96D0DA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8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Fira Sans"/>
          <a:ea typeface="+mj-ea"/>
          <a:cs typeface="Fir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Fira Sans"/>
          <a:ea typeface="+mn-ea"/>
          <a:cs typeface="Fir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98C3"/>
          </a:solidFill>
          <a:latin typeface="Fira Sans"/>
          <a:ea typeface="+mn-ea"/>
          <a:cs typeface="Fir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Fira Sans"/>
          <a:ea typeface="+mn-ea"/>
          <a:cs typeface="Fir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Fira Sans"/>
          <a:ea typeface="+mn-ea"/>
          <a:cs typeface="Fir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smos.esa.int/web/call-for-missions-2021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2.02460" TargetMode="External"/><Relationship Id="rId2" Type="http://schemas.openxmlformats.org/officeDocument/2006/relationships/hyperlink" Target="https://link.springer.com/journal/10686/volumes-and-issues/52-3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desy.de/display/DESYAstroparticle/Gamma+Group+Office+Roulette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3.07360.pdf" TargetMode="External"/><Relationship Id="rId2" Type="http://schemas.openxmlformats.org/officeDocument/2006/relationships/hyperlink" Target="https://www.ligo.org/scientists/GWEMalerts.php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desy.de/news/news_search/index_eng.html?openDirectAnchor=2249&amp;two_columns=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Gamma Group Meeting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News</a:t>
            </a:r>
          </a:p>
          <a:p>
            <a:pPr>
              <a:defRPr/>
            </a:pPr>
            <a:r>
              <a:rPr lang="en-US" dirty="0"/>
              <a:t>Introduction </a:t>
            </a:r>
            <a:r>
              <a:rPr lang="en-US" dirty="0" err="1"/>
              <a:t>Jowita</a:t>
            </a:r>
            <a:r>
              <a:rPr lang="en-US" dirty="0"/>
              <a:t>, Vanessa</a:t>
            </a:r>
          </a:p>
          <a:p>
            <a:pPr>
              <a:defRPr/>
            </a:pPr>
            <a:r>
              <a:rPr lang="en-US" dirty="0"/>
              <a:t>CTA MST South pathfinder plan</a:t>
            </a:r>
          </a:p>
          <a:p>
            <a:pPr>
              <a:defRPr/>
            </a:pPr>
            <a:r>
              <a:rPr lang="en-US" dirty="0"/>
              <a:t>If time remains then we will do a social fade-out in breakout rooms</a:t>
            </a:r>
            <a:endParaRPr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400043" y="4672843"/>
            <a:ext cx="8348669" cy="700373"/>
          </a:xfrm>
        </p:spPr>
        <p:txBody>
          <a:bodyPr/>
          <a:lstStyle/>
          <a:p>
            <a:pPr>
              <a:defRPr/>
            </a:pPr>
            <a:r>
              <a:rPr lang="en-US" dirty="0"/>
              <a:t>17 March 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3DC-F6BC-4446-BA76-4D9E0639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CTAO Council Meeting and MST Pathfinder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F4579-FCEA-F249-A075-E6D418B94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B66-D9A3-A44E-9DA2-AE00B2DDB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Biggest news: construction started in Chile: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C989-9A5C-524F-8853-E710F8E1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01ADC-AFD3-BB46-BFD0-6564BEF2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59"/>
            <a:ext cx="9144000" cy="68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3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97F93E7-0C27-804F-958E-A9BBDA47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11" y="-42751"/>
            <a:ext cx="6637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B15AA3-AB16-0743-B5CD-B9505486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060" y="1"/>
            <a:ext cx="5234940" cy="1580402"/>
          </a:xfrm>
        </p:spPr>
        <p:txBody>
          <a:bodyPr>
            <a:normAutofit/>
          </a:bodyPr>
          <a:lstStyle/>
          <a:p>
            <a:pPr algn="r"/>
            <a:r>
              <a:rPr lang="en-DE" dirty="0">
                <a:latin typeface="DesySans Office" panose="020B0503040000020003" pitchFamily="34" charset="0"/>
              </a:rPr>
              <a:t>MST South Pathfinder Proposal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F2A71E5-34D7-A84A-95BB-F0944411B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0590" y="1275036"/>
            <a:ext cx="4423410" cy="94215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DE" u="sng" dirty="0">
                <a:latin typeface="DesySans Office" panose="020B0503040000020003" pitchFamily="34" charset="0"/>
              </a:rPr>
              <a:t>D.</a:t>
            </a:r>
            <a:r>
              <a:rPr lang="en-GB" u="sng" dirty="0">
                <a:latin typeface="DesySans Office" panose="020B0503040000020003" pitchFamily="34" charset="0"/>
              </a:rPr>
              <a:t>B</a:t>
            </a:r>
            <a:r>
              <a:rPr lang="en-DE" u="sng" dirty="0">
                <a:latin typeface="DesySans Office" panose="020B0503040000020003" pitchFamily="34" charset="0"/>
              </a:rPr>
              <a:t>erge (DESY)</a:t>
            </a:r>
            <a:r>
              <a:rPr lang="en-DE" dirty="0">
                <a:latin typeface="DesySans Office" panose="020B0503040000020003" pitchFamily="34" charset="0"/>
              </a:rPr>
              <a:t>, Jim Hinton (MPIK), Jean-François Glicenstein (CEA)</a:t>
            </a:r>
          </a:p>
          <a:p>
            <a:pPr algn="r"/>
            <a:r>
              <a:rPr lang="en-DE" dirty="0">
                <a:latin typeface="DesySans Office" panose="020B0503040000020003" pitchFamily="34" charset="0"/>
              </a:rPr>
              <a:t>on behalf of the MST partners</a:t>
            </a:r>
          </a:p>
        </p:txBody>
      </p:sp>
    </p:spTree>
    <p:extLst>
      <p:ext uri="{BB962C8B-B14F-4D97-AF65-F5344CB8AC3E}">
        <p14:creationId xmlns:p14="http://schemas.microsoft.com/office/powerpoint/2010/main" val="3197830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18C58-7409-8840-B129-EF72B957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352044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BCB69A0-B7F0-974B-A32A-660EFBD9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36" y="238615"/>
            <a:ext cx="8319974" cy="824083"/>
          </a:xfrm>
        </p:spPr>
        <p:txBody>
          <a:bodyPr>
            <a:normAutofit/>
          </a:bodyPr>
          <a:lstStyle/>
          <a:p>
            <a:r>
              <a:rPr lang="en-GB" dirty="0">
                <a:latin typeface="DesySans Office" panose="020B0503040000020003" pitchFamily="34" charset="0"/>
              </a:rPr>
              <a:t>MST Pathfinders/Pre-production Telescopes</a:t>
            </a:r>
            <a:endParaRPr lang="en-DE" dirty="0">
              <a:latin typeface="DesySans Office" panose="020B0503040000020003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D193B0-9D59-604A-9593-6701E5B3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44" y="1589173"/>
            <a:ext cx="8045656" cy="503021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DesySans Office" panose="020B0503040000020003" pitchFamily="34" charset="0"/>
              </a:rPr>
              <a:t>A key part of our strategy for the MST is to first gain on-site experience with pre-production/pathfinder telescopes before moving to mass production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DesySans Office" panose="020B0503040000020003" pitchFamily="34" charset="0"/>
              </a:rPr>
              <a:t>Final costs and risk of project are thereby reduced significantly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DesySans Office" panose="020B0503040000020003" pitchFamily="34" charset="0"/>
              </a:rPr>
              <a:t>Benefits of a pre-production – gap – production approach:</a:t>
            </a:r>
          </a:p>
          <a:p>
            <a:pPr lvl="1"/>
            <a:r>
              <a:rPr lang="en-GB" dirty="0">
                <a:latin typeface="DesySans Office" panose="020B0503040000020003" pitchFamily="34" charset="0"/>
              </a:rPr>
              <a:t>Collect experience with site-specific challenges</a:t>
            </a:r>
          </a:p>
          <a:p>
            <a:pPr lvl="1"/>
            <a:r>
              <a:rPr lang="en-GB" dirty="0">
                <a:latin typeface="DesySans Office" panose="020B0503040000020003" pitchFamily="34" charset="0"/>
              </a:rPr>
              <a:t>Exercise construction and assembly including logistics, administrative aspects, local companies</a:t>
            </a:r>
          </a:p>
          <a:p>
            <a:pPr lvl="1"/>
            <a:r>
              <a:rPr lang="en-GB" dirty="0">
                <a:latin typeface="DesySans Office" panose="020B0503040000020003" pitchFamily="34" charset="0"/>
              </a:rPr>
              <a:t>Provide time for a lessons learnt cycle </a:t>
            </a:r>
            <a:r>
              <a:rPr lang="en-GB" dirty="0">
                <a:latin typeface="DesySans Office" panose="020B0503040000020003" pitchFamily="34" charset="0"/>
                <a:sym typeface="Wingdings" pitchFamily="2" charset="2"/>
              </a:rPr>
              <a:t> lower total costs!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latin typeface="DesySans Office" panose="020B0503040000020003" pitchFamily="34" charset="0"/>
              </a:rPr>
              <a:t>The actual construction will be quicker and hence reduce costs further</a:t>
            </a:r>
          </a:p>
          <a:p>
            <a:pPr>
              <a:spcBef>
                <a:spcPts val="0"/>
              </a:spcBef>
            </a:pPr>
            <a:r>
              <a:rPr lang="en-GB" dirty="0">
                <a:latin typeface="DesySans Office" panose="020B0503040000020003" pitchFamily="34" charset="0"/>
              </a:rPr>
              <a:t>After initial interactions with and positive reactions by CTAO and ESO we propose to construct 1 early MST in Chile at a temporary site</a:t>
            </a:r>
          </a:p>
          <a:p>
            <a:pPr lvl="1"/>
            <a:r>
              <a:rPr lang="en-GB" dirty="0">
                <a:latin typeface="DesySans Office" panose="020B0503040000020003" pitchFamily="34" charset="0"/>
              </a:rPr>
              <a:t>The telescope will be moved to the final site once that’s ready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D913EB-DBDB-CE4D-8B15-D71BADBA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28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A8792-CD61-E54C-B0F3-59EA1D58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DesySans Office" panose="020B0503040000020003" pitchFamily="34" charset="0"/>
              </a:rPr>
              <a:t>Potential site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8D5D886-403E-D943-8930-036297198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>
              <a:latin typeface="DesySans Office" panose="020B050304000002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5F58-6ABD-124E-A7C6-D47F115F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508750"/>
            <a:ext cx="3258105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2F4D5-7920-EA4D-88E2-0F91689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26174-FEA9-7B45-A802-6A8E1983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627"/>
            <a:ext cx="9144000" cy="539534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C0870D8-9B61-4A48-B0CC-3F3DE974733A}"/>
              </a:ext>
            </a:extLst>
          </p:cNvPr>
          <p:cNvSpPr/>
          <p:nvPr/>
        </p:nvSpPr>
        <p:spPr>
          <a:xfrm>
            <a:off x="4099036" y="4670464"/>
            <a:ext cx="620110" cy="609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0DB61-5093-0240-A8B8-024A313701D7}"/>
              </a:ext>
            </a:extLst>
          </p:cNvPr>
          <p:cNvSpPr txBox="1"/>
          <p:nvPr/>
        </p:nvSpPr>
        <p:spPr>
          <a:xfrm>
            <a:off x="8470033" y="6167585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google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57AB9-BB10-7F45-8AE6-2BFE96F39962}"/>
              </a:ext>
            </a:extLst>
          </p:cNvPr>
          <p:cNvSpPr txBox="1"/>
          <p:nvPr/>
        </p:nvSpPr>
        <p:spPr>
          <a:xfrm>
            <a:off x="4099035" y="5357554"/>
            <a:ext cx="2301765" cy="64633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F</a:t>
            </a:r>
            <a:r>
              <a:rPr kumimoji="0" lang="en-D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inal site (not ready before 2025)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F73822-5B2A-C742-89B5-EBEA0B23E893}"/>
              </a:ext>
            </a:extLst>
          </p:cNvPr>
          <p:cNvSpPr/>
          <p:nvPr/>
        </p:nvSpPr>
        <p:spPr>
          <a:xfrm>
            <a:off x="1242576" y="2763706"/>
            <a:ext cx="900000" cy="900000"/>
          </a:xfrm>
          <a:prstGeom prst="ellipse">
            <a:avLst/>
          </a:prstGeom>
          <a:noFill/>
          <a:ln w="508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4252-1668-6E4F-8620-91CC022C2DA4}"/>
              </a:ext>
            </a:extLst>
          </p:cNvPr>
          <p:cNvSpPr txBox="1"/>
          <p:nvPr/>
        </p:nvSpPr>
        <p:spPr>
          <a:xfrm>
            <a:off x="416669" y="1796202"/>
            <a:ext cx="2551814" cy="92333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Pathfinder site on ESO premises, exact location TBD </a:t>
            </a:r>
            <a:endParaRPr kumimoji="0" lang="en-D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14764F-ED80-2A40-82D5-5BFABF023CAB}"/>
              </a:ext>
            </a:extLst>
          </p:cNvPr>
          <p:cNvCxnSpPr>
            <a:cxnSpLocks/>
          </p:cNvCxnSpPr>
          <p:nvPr/>
        </p:nvCxnSpPr>
        <p:spPr>
          <a:xfrm rot="-2040000">
            <a:off x="5515375" y="5479177"/>
            <a:ext cx="2604654" cy="1754909"/>
          </a:xfrm>
          <a:prstGeom prst="straightConnector1">
            <a:avLst/>
          </a:prstGeom>
          <a:ln w="19050"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28EC92-9B3D-0E4C-8D4A-EBA9D4BF017E}"/>
              </a:ext>
            </a:extLst>
          </p:cNvPr>
          <p:cNvSpPr txBox="1"/>
          <p:nvPr/>
        </p:nvSpPr>
        <p:spPr>
          <a:xfrm>
            <a:off x="6580599" y="6147750"/>
            <a:ext cx="707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~ 10 km</a:t>
            </a:r>
          </a:p>
        </p:txBody>
      </p:sp>
    </p:spTree>
    <p:extLst>
      <p:ext uri="{BB962C8B-B14F-4D97-AF65-F5344CB8AC3E}">
        <p14:creationId xmlns:p14="http://schemas.microsoft.com/office/powerpoint/2010/main" val="367302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A6B6-D444-F445-8786-223DF7F4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Potential Site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4F1C1E-D321-4240-A3B9-57A7265F0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44" y="1589173"/>
            <a:ext cx="2679354" cy="4919577"/>
          </a:xfrm>
        </p:spPr>
        <p:txBody>
          <a:bodyPr>
            <a:normAutofit lnSpcReduction="10000"/>
          </a:bodyPr>
          <a:lstStyle/>
          <a:p>
            <a:r>
              <a:rPr lang="en-DE" dirty="0"/>
              <a:t>Pos 1 &amp; 2 near operating ESO telescopes</a:t>
            </a:r>
          </a:p>
          <a:p>
            <a:pPr lvl="1"/>
            <a:r>
              <a:rPr lang="en-GB" dirty="0"/>
              <a:t>Choose location after geotechnical study</a:t>
            </a:r>
            <a:endParaRPr lang="en-DE" dirty="0"/>
          </a:p>
          <a:p>
            <a:r>
              <a:rPr lang="en-DE" dirty="0"/>
              <a:t>Pos 3 at ESO Paranal base camp</a:t>
            </a:r>
          </a:p>
          <a:p>
            <a:pPr lvl="1"/>
            <a:r>
              <a:rPr lang="en-GB" dirty="0"/>
              <a:t>D</a:t>
            </a:r>
            <a:r>
              <a:rPr lang="en-DE" dirty="0"/>
              <a:t>isfavoured due to potential light pollution and interference with ELT construction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2AF408-B00B-D644-9FB1-A0C2B27F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MST Status  |  MST Board Jan 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25DB4-F303-5245-8A41-A2252447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993EA-AD98-7949-9A76-0C57D500F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9"/>
          <a:stretch/>
        </p:blipFill>
        <p:spPr>
          <a:xfrm>
            <a:off x="3332855" y="1405152"/>
            <a:ext cx="5831093" cy="5452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E1E70-2DC9-DC49-A512-FFA5F72FAABD}"/>
              </a:ext>
            </a:extLst>
          </p:cNvPr>
          <p:cNvSpPr txBox="1"/>
          <p:nvPr/>
        </p:nvSpPr>
        <p:spPr>
          <a:xfrm>
            <a:off x="3320498" y="6594671"/>
            <a:ext cx="2142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Material provided by CTAO</a:t>
            </a:r>
          </a:p>
        </p:txBody>
      </p:sp>
    </p:spTree>
    <p:extLst>
      <p:ext uri="{BB962C8B-B14F-4D97-AF65-F5344CB8AC3E}">
        <p14:creationId xmlns:p14="http://schemas.microsoft.com/office/powerpoint/2010/main" val="533937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18C58-7409-8840-B129-EF72B957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352044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D913EB-DBDB-CE4D-8B15-D71BADBA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38F324-80F9-E043-B119-7F35C47DF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5" y="238615"/>
            <a:ext cx="7754709" cy="824083"/>
          </a:xfrm>
        </p:spPr>
        <p:txBody>
          <a:bodyPr>
            <a:normAutofit/>
          </a:bodyPr>
          <a:lstStyle/>
          <a:p>
            <a:r>
              <a:rPr lang="en-DE" dirty="0">
                <a:latin typeface="DesySans Office" panose="020B0503040000020003" pitchFamily="34" charset="0"/>
              </a:rPr>
              <a:t>MST South Pathfinder Cost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38416-60BB-5E4F-9E09-12145800C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3480" r="4358" b="70214"/>
          <a:stretch/>
        </p:blipFill>
        <p:spPr>
          <a:xfrm>
            <a:off x="74141" y="1435526"/>
            <a:ext cx="9015852" cy="3655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D6374-6543-404A-8966-BD087D49AEBE}"/>
              </a:ext>
            </a:extLst>
          </p:cNvPr>
          <p:cNvSpPr txBox="1"/>
          <p:nvPr/>
        </p:nvSpPr>
        <p:spPr>
          <a:xfrm>
            <a:off x="830399" y="2443521"/>
            <a:ext cx="798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228146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9774-89CC-9941-A02C-9C595A81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5" y="238615"/>
            <a:ext cx="7865545" cy="824083"/>
          </a:xfrm>
        </p:spPr>
        <p:txBody>
          <a:bodyPr>
            <a:normAutofit/>
          </a:bodyPr>
          <a:lstStyle/>
          <a:p>
            <a:r>
              <a:rPr lang="en-DE" dirty="0">
                <a:latin typeface="DesySans Office" panose="020B0503040000020003" pitchFamily="34" charset="0"/>
              </a:rPr>
              <a:t>MST South Pathfinder Indicative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C9252-56ED-EF48-B0D0-EA2B0591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317820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F3214-C65E-6C44-968E-FB4B1438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E7F7A-2981-2D4F-8F5C-774BCBFE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8" y="1373870"/>
            <a:ext cx="6189492" cy="5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9774-89CC-9941-A02C-9C595A81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>
                <a:latin typeface="DesySans Office" panose="020B0503040000020003" pitchFamily="34" charset="0"/>
              </a:rPr>
              <a:t>MST South Pathfinder 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378A92-91D3-4A41-ABF8-50DA8A03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Request for Council approval today</a:t>
            </a:r>
          </a:p>
          <a:p>
            <a:pPr lvl="1"/>
            <a:r>
              <a:rPr lang="en-DE" dirty="0"/>
              <a:t>See more detailled plans in Council document linked to the agenda page</a:t>
            </a:r>
          </a:p>
          <a:p>
            <a:r>
              <a:rPr lang="en-DE" dirty="0"/>
              <a:t>Discussions between MST partners – CTAO – ESO to finalise the pathfinder plan and setup agreements needed</a:t>
            </a:r>
          </a:p>
          <a:p>
            <a:r>
              <a:rPr lang="en-DE" dirty="0"/>
              <a:t>Conduct relevant reviews to approve final designs (preparations in progress)</a:t>
            </a:r>
          </a:p>
          <a:p>
            <a:r>
              <a:rPr lang="en-DE" dirty="0"/>
              <a:t>Commence tendering of telescope structure components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C9252-56ED-EF48-B0D0-EA2B0591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3338004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F3214-C65E-6C44-968E-FB4B1438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6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2FD4-85CD-B441-9BA5-77906B5B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latin typeface="DesySans Office" panose="020B0503040000020003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5D41A-7297-4B47-ABE1-0BB37930A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The MST Partners propose the construction of 1 MST Pathfinder telescope near the CTAO South site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The telescope and camera design are mature and to the best of our current knowledge final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The telescope will be transferred to the final site later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The telescope assembly is anticipated for Q3 – Q4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We see a large number of benefits (costs, schedule, risk)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DE" dirty="0">
                <a:latin typeface="DesySans Office" panose="020B0503040000020003" pitchFamily="34" charset="0"/>
              </a:rPr>
              <a:t>We are enthusiastic to commence CTAO telescope construction in Chile before long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8FE3B-6AB0-DC4C-BC42-AC286E24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08750"/>
            <a:ext cx="34544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t>27th Council Meeting  |  14/15 March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FD999-7040-8441-BFEB-CC72D967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9FCDA-B809-C440-BD62-3E96D0DA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4E">
                    <a:tint val="75000"/>
                  </a:srgbClr>
                </a:solidFill>
                <a:effectLst/>
                <a:uLnTx/>
                <a:uFillTx/>
                <a:latin typeface="DesySans Office" panose="020B05030400000200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4E">
                  <a:tint val="75000"/>
                </a:srgbClr>
              </a:solidFill>
              <a:effectLst/>
              <a:uLnTx/>
              <a:uFillTx/>
              <a:latin typeface="DesySans Office" panose="020B050304000002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0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Spare slides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Dates 2022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12.-13.05, APC 7 (Zeuthen) –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date</a:t>
            </a:r>
            <a:r>
              <a:rPr lang="de-DE" dirty="0"/>
              <a:t>!</a:t>
            </a:r>
          </a:p>
          <a:p>
            <a:pPr>
              <a:defRPr/>
            </a:pPr>
            <a:r>
              <a:rPr lang="de-DE" dirty="0"/>
              <a:t>25.05. Colloquium </a:t>
            </a:r>
            <a:r>
              <a:rPr lang="de-DE" dirty="0" err="1"/>
              <a:t>Iftach</a:t>
            </a:r>
            <a:r>
              <a:rPr lang="de-DE" dirty="0"/>
              <a:t> </a:t>
            </a:r>
            <a:r>
              <a:rPr lang="de-DE" dirty="0" err="1"/>
              <a:t>Sadeh</a:t>
            </a:r>
            <a:endParaRPr dirty="0"/>
          </a:p>
          <a:p>
            <a:pPr>
              <a:defRPr/>
            </a:pPr>
            <a:r>
              <a:rPr lang="de-DE" dirty="0"/>
              <a:t>9.-10.06, APPEC Town Meeting (Berlin, </a:t>
            </a:r>
            <a:r>
              <a:rPr lang="de-DE" dirty="0" err="1"/>
              <a:t>Brewdog</a:t>
            </a:r>
            <a:r>
              <a:rPr lang="de-DE" dirty="0"/>
              <a:t>)</a:t>
            </a:r>
            <a:endParaRPr dirty="0"/>
          </a:p>
          <a:p>
            <a:pPr>
              <a:defRPr/>
            </a:pPr>
            <a:r>
              <a:rPr lang="de-DE" dirty="0"/>
              <a:t>22.06., DESY Sommerfest</a:t>
            </a:r>
            <a:endParaRPr dirty="0"/>
          </a:p>
          <a:p>
            <a:pPr>
              <a:defRPr/>
            </a:pPr>
            <a:r>
              <a:rPr lang="de-DE" dirty="0"/>
              <a:t>15.-16.11, APC 8 </a:t>
            </a:r>
          </a:p>
          <a:p>
            <a:pPr>
              <a:defRPr/>
            </a:pPr>
            <a:r>
              <a:rPr lang="de-DE" dirty="0"/>
              <a:t>Big </a:t>
            </a:r>
            <a:r>
              <a:rPr lang="de-DE" dirty="0" err="1"/>
              <a:t>conferences</a:t>
            </a:r>
            <a:r>
              <a:rPr lang="de-DE" dirty="0"/>
              <a:t>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:</a:t>
            </a:r>
          </a:p>
          <a:p>
            <a:pPr lvl="1">
              <a:defRPr/>
            </a:pPr>
            <a:r>
              <a:rPr lang="de-DE" dirty="0"/>
              <a:t>EAS, COSPAR, Gamma</a:t>
            </a:r>
          </a:p>
          <a:p>
            <a:pPr>
              <a:defRPr/>
            </a:pPr>
            <a:r>
              <a:rPr lang="de-DE" dirty="0" err="1"/>
              <a:t>Anything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?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ASTROGAM Proposal ESA M7 Call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ESA M7 call for F (“Fast”) and M (“Medium”) mission proposals</a:t>
            </a:r>
          </a:p>
          <a:p>
            <a:pPr lvl="1">
              <a:defRPr/>
            </a:pPr>
            <a:r>
              <a:rPr lang="en-GB" u="sng">
                <a:hlinkClick r:id="rId2" tooltip="https://www.cosmos.esa.int/web/call-for-missions-2021"/>
              </a:rPr>
              <a:t>https://www.cosmos.esa.int/web/call-for-missions-2021</a:t>
            </a:r>
            <a:endParaRPr lang="en-GB"/>
          </a:p>
          <a:p>
            <a:pPr>
              <a:defRPr/>
            </a:pPr>
            <a:r>
              <a:rPr lang="en-GB"/>
              <a:t>Letter of Intent type of proposal (phase-1 prop.) due today</a:t>
            </a:r>
            <a:endParaRPr/>
          </a:p>
          <a:p>
            <a:pPr>
              <a:defRPr/>
            </a:pPr>
            <a:r>
              <a:rPr lang="en-GB"/>
              <a:t>Feasibility selection and invitation for full (phase-2) proposal mid April for submission 15 July 2022</a:t>
            </a:r>
            <a:endParaRPr/>
          </a:p>
          <a:p>
            <a:pPr>
              <a:defRPr/>
            </a:pPr>
            <a:r>
              <a:rPr lang="en-GB"/>
              <a:t>Selection of three proposals for implementation study phase November 2022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en-GB"/>
              <a:t>M mission:</a:t>
            </a:r>
            <a:endParaRPr/>
          </a:p>
          <a:p>
            <a:pPr lvl="1">
              <a:defRPr/>
            </a:pPr>
            <a:r>
              <a:rPr lang="en-GB"/>
              <a:t>Implementation study 2023 to 2026, mission selection 2026, mission adoption 2029, launch 2037</a:t>
            </a:r>
            <a:endParaRPr/>
          </a:p>
          <a:p>
            <a:pPr lvl="1">
              <a:defRPr/>
            </a:pPr>
            <a:r>
              <a:rPr lang="en-GB"/>
              <a:t>ESA cost cap 550 M€, payload typically on top</a:t>
            </a:r>
            <a:endParaRPr/>
          </a:p>
          <a:p>
            <a:pPr lvl="1">
              <a:spcAft>
                <a:spcPts val="1400"/>
              </a:spcAft>
              <a:defRPr/>
            </a:pPr>
            <a:r>
              <a:rPr lang="en-GB"/>
              <a:t>Payload mass limit 1500 kg, </a:t>
            </a:r>
            <a:r>
              <a:rPr lang="en-GB" b="1"/>
              <a:t>Vega C</a:t>
            </a:r>
            <a:r>
              <a:rPr lang="en-GB"/>
              <a:t> or Ariane launch, 3 year mission phase</a:t>
            </a:r>
            <a:endParaRPr/>
          </a:p>
          <a:p>
            <a:pPr>
              <a:defRPr/>
            </a:pPr>
            <a:r>
              <a:rPr lang="en-GB"/>
              <a:t>F mission:</a:t>
            </a:r>
            <a:endParaRPr/>
          </a:p>
          <a:p>
            <a:pPr lvl="1">
              <a:defRPr/>
            </a:pPr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ASTROGAM Proposal ESA M7 Call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GB"/>
              <a:t>F mission:</a:t>
            </a:r>
            <a:endParaRPr/>
          </a:p>
          <a:p>
            <a:pPr lvl="1">
              <a:defRPr/>
            </a:pPr>
            <a:r>
              <a:rPr lang="en-GB"/>
              <a:t>Mission selection (including backup candidates) for implementation study 2023 to 2026, mission adoption Q1 2026, launch ~ 2030</a:t>
            </a:r>
            <a:endParaRPr/>
          </a:p>
          <a:p>
            <a:pPr lvl="1">
              <a:defRPr/>
            </a:pPr>
            <a:r>
              <a:rPr lang="en-GB"/>
              <a:t>ESA cost cap 175 M€, payload typically on top</a:t>
            </a:r>
            <a:endParaRPr/>
          </a:p>
          <a:p>
            <a:pPr lvl="1">
              <a:spcAft>
                <a:spcPts val="1400"/>
              </a:spcAft>
              <a:defRPr/>
            </a:pPr>
            <a:r>
              <a:rPr lang="en-GB"/>
              <a:t>Spacecraft mass limit 450 kg, payload typically 100 kg, Vega C launch, 2 year mission phase</a:t>
            </a:r>
            <a:endParaRPr/>
          </a:p>
          <a:p>
            <a:pPr>
              <a:spcAft>
                <a:spcPts val="1400"/>
              </a:spcAft>
              <a:defRPr/>
            </a:pPr>
            <a:r>
              <a:rPr lang="en-GB"/>
              <a:t>Two M class proposals of interest for us:</a:t>
            </a:r>
            <a:endParaRPr/>
          </a:p>
          <a:p>
            <a:pPr lvl="1">
              <a:spcAft>
                <a:spcPts val="200"/>
              </a:spcAft>
              <a:defRPr/>
            </a:pPr>
            <a:r>
              <a:rPr lang="en-GB"/>
              <a:t>THESEUS, GRB monitor, large FoV, soft keV monitor plus keV to 10 MeV spectrometer (was finalist of M5 phase A, where Venus orbiter EnVision was selected) </a:t>
            </a:r>
            <a:endParaRPr/>
          </a:p>
          <a:p>
            <a:pPr lvl="2">
              <a:spcAft>
                <a:spcPts val="200"/>
              </a:spcAft>
              <a:defRPr/>
            </a:pPr>
            <a:r>
              <a:rPr lang="en-GB" u="sng">
                <a:hlinkClick r:id="rId2" tooltip="https://link.springer.com/journal/10686/volumes-and-issues/52-3"/>
              </a:rPr>
              <a:t>https://link.springer.com/journal/10686/volumes-and-issues/52-3</a:t>
            </a:r>
            <a:r>
              <a:rPr lang="en-GB"/>
              <a:t> </a:t>
            </a:r>
            <a:endParaRPr/>
          </a:p>
          <a:p>
            <a:pPr lvl="2">
              <a:spcAft>
                <a:spcPts val="1400"/>
              </a:spcAft>
              <a:defRPr/>
            </a:pPr>
            <a:r>
              <a:rPr lang="en-GB"/>
              <a:t>So far German contribution only IAAT Tübingen, further support under discussion</a:t>
            </a:r>
            <a:endParaRPr/>
          </a:p>
          <a:p>
            <a:pPr lvl="1">
              <a:spcAft>
                <a:spcPts val="200"/>
              </a:spcAft>
              <a:defRPr/>
            </a:pPr>
            <a:r>
              <a:rPr lang="en-GB"/>
              <a:t>ASTROGAM, gamma ray survey instrument, Si tracker plus calorimeter, 1e5 to 1e9 eV, third attempt (M4, M5)</a:t>
            </a:r>
            <a:endParaRPr/>
          </a:p>
          <a:p>
            <a:pPr lvl="2">
              <a:spcAft>
                <a:spcPts val="1400"/>
              </a:spcAft>
              <a:defRPr/>
            </a:pPr>
            <a:r>
              <a:rPr lang="en-GB" u="sng">
                <a:hlinkClick r:id="rId3" tooltip="https://arxiv.org/abs/2102.02460"/>
              </a:rPr>
              <a:t>https://arxiv.org/abs/2102.02460</a:t>
            </a:r>
            <a:r>
              <a:rPr lang="en-GB"/>
              <a:t> </a:t>
            </a:r>
            <a:endParaRPr/>
          </a:p>
          <a:p>
            <a:pPr lvl="1">
              <a:spcAft>
                <a:spcPts val="1400"/>
              </a:spcAft>
              <a:defRPr/>
            </a:pPr>
            <a:r>
              <a:rPr lang="en-GB"/>
              <a:t>Expect only one of the two, or none, will be chosen in November</a:t>
            </a: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ASTROGAM plans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395287" y="4112389"/>
            <a:ext cx="8353425" cy="2304286"/>
          </a:xfrm>
        </p:spPr>
        <p:txBody>
          <a:bodyPr/>
          <a:lstStyle/>
          <a:p>
            <a:pPr>
              <a:defRPr/>
            </a:pPr>
            <a:r>
              <a:t>Significant German contribution planned (DLR funding plus institutes)</a:t>
            </a:r>
          </a:p>
          <a:p>
            <a:pPr lvl="1">
              <a:spcAft>
                <a:spcPts val="1400"/>
              </a:spcAft>
              <a:defRPr/>
            </a:pPr>
            <a:r>
              <a:rPr lang="en-GB"/>
              <a:t>P</a:t>
            </a:r>
            <a:r>
              <a:t>rovisional agreement that Germany leads the Si tracker development and construction</a:t>
            </a:r>
          </a:p>
          <a:p>
            <a:pPr>
              <a:defRPr/>
            </a:pPr>
            <a:r>
              <a:t>German groups interested in instrument contributions: DESY, Erlangen, Mainz, Tübingen, Würzburg</a:t>
            </a:r>
          </a:p>
          <a:p>
            <a:pPr>
              <a:defRPr/>
            </a:pPr>
            <a:r>
              <a:t>Discussions German community and within DESY now to July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5383" y="924825"/>
            <a:ext cx="5631780" cy="3080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5999985" y="1360876"/>
            <a:ext cx="272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/>
              <a:t>Poin</a:t>
            </a:r>
            <a:r>
              <a:rPr sz="1600"/>
              <a:t>t source sensitivity 2 years, preliminary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General news</a:t>
            </a:r>
            <a:endParaRPr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dirty="0"/>
              <a:t>Ongoing ESA M7 call (see spare slides </a:t>
            </a:r>
            <a:r>
              <a:rPr lang="en-US" dirty="0"/>
              <a:t>for more details</a:t>
            </a:r>
            <a:r>
              <a:rPr dirty="0"/>
              <a:t>)</a:t>
            </a:r>
          </a:p>
          <a:p>
            <a:pPr lvl="1">
              <a:defRPr/>
            </a:pPr>
            <a:r>
              <a:rPr lang="en-GB" dirty="0"/>
              <a:t>D</a:t>
            </a:r>
            <a:r>
              <a:rPr dirty="0" err="1"/>
              <a:t>eveloping</a:t>
            </a:r>
            <a:r>
              <a:rPr dirty="0"/>
              <a:t> DESY proposal for contribution</a:t>
            </a:r>
            <a:r>
              <a:rPr lang="en-US" dirty="0"/>
              <a:t> to ASTROGAM</a:t>
            </a:r>
          </a:p>
          <a:p>
            <a:pPr lvl="1">
              <a:defRPr/>
            </a:pPr>
            <a:r>
              <a:rPr lang="en-US" dirty="0"/>
              <a:t>THESEUS probably not…</a:t>
            </a:r>
          </a:p>
          <a:p>
            <a:pPr lvl="1">
              <a:defRPr/>
            </a:pPr>
            <a:r>
              <a:rPr lang="en-US" dirty="0"/>
              <a:t>If anyone interested in contributing come and talk to me…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r>
              <a:rPr dirty="0"/>
              <a:t>Mobile work rules updated</a:t>
            </a:r>
            <a:r>
              <a:rPr lang="en-US" dirty="0"/>
              <a:t>, announcement soon</a:t>
            </a:r>
            <a:endParaRPr dirty="0"/>
          </a:p>
          <a:p>
            <a:pPr lvl="1">
              <a:defRPr/>
            </a:pPr>
            <a:r>
              <a:rPr lang="en-GB" dirty="0"/>
              <a:t>In post-Corona times, u</a:t>
            </a:r>
            <a:r>
              <a:rPr dirty="0"/>
              <a:t>p to 50% </a:t>
            </a:r>
            <a:r>
              <a:rPr lang="en-US" dirty="0"/>
              <a:t>working from home can be done</a:t>
            </a:r>
            <a:r>
              <a:rPr dirty="0"/>
              <a:t>, in communication with line manager</a:t>
            </a:r>
            <a:r>
              <a:rPr lang="en-US" dirty="0"/>
              <a:t> (average time agreement would be formalized)</a:t>
            </a:r>
            <a:endParaRPr dirty="0"/>
          </a:p>
          <a:p>
            <a:pPr lvl="1">
              <a:defRPr/>
            </a:pPr>
            <a:r>
              <a:rPr lang="en-GB" dirty="0"/>
              <a:t>Mobile w</a:t>
            </a:r>
            <a:r>
              <a:rPr dirty="0" err="1"/>
              <a:t>ork</a:t>
            </a:r>
            <a:r>
              <a:rPr dirty="0"/>
              <a:t> place must be in Germany</a:t>
            </a:r>
            <a:endParaRPr lang="en-US" dirty="0"/>
          </a:p>
          <a:p>
            <a:pPr lvl="1">
              <a:defRPr/>
            </a:pPr>
            <a:r>
              <a:rPr lang="en-DE" u="sng" dirty="0"/>
              <a:t>For us:</a:t>
            </a:r>
            <a:r>
              <a:rPr lang="en-DE" dirty="0"/>
              <a:t> there are of course very convenient aspects of working at home, but then communication, networking, working on Campus at the institute are also essential</a:t>
            </a:r>
          </a:p>
          <a:p>
            <a:pPr lvl="1">
              <a:defRPr/>
            </a:pPr>
            <a:r>
              <a:rPr lang="en-GB" dirty="0"/>
              <a:t>T</a:t>
            </a:r>
            <a:r>
              <a:rPr lang="en-DE" dirty="0"/>
              <a:t>his is in particular true for students and postdocs, please keep this in mind</a:t>
            </a:r>
          </a:p>
          <a:p>
            <a:pPr lvl="1">
              <a:defRPr/>
            </a:pPr>
            <a:r>
              <a:rPr lang="en-DE" dirty="0"/>
              <a:t>My feeling is that soon we should all move to a work mode again that is mostly on site (e.g. I’m present 3 to 4 days a week at DESY or HU Berlin…)</a:t>
            </a: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6E56-9845-DA43-AD25-2E231CE6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Office Roulette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A1C7D-F227-534F-B627-0C1A9382D4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7505D-45AC-2D41-8480-2590AE4B4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Confluence page: </a:t>
            </a:r>
            <a:r>
              <a:rPr lang="en-GB" dirty="0">
                <a:hlinkClick r:id="rId2"/>
              </a:rPr>
              <a:t>https://confluence.desy.de/display/DESYAstroparticle/Gamma+Group+Office+Roulette</a:t>
            </a:r>
            <a:endParaRPr lang="en-GB" dirty="0"/>
          </a:p>
          <a:p>
            <a:pPr lvl="1"/>
            <a:r>
              <a:rPr lang="en-GB" dirty="0"/>
              <a:t>Linked from main starting page of DESY AP Confluence space</a:t>
            </a:r>
          </a:p>
          <a:p>
            <a:endParaRPr lang="en-GB" dirty="0"/>
          </a:p>
          <a:p>
            <a:r>
              <a:rPr lang="en-GB" dirty="0"/>
              <a:t>Reserve office whenever you want to come</a:t>
            </a:r>
          </a:p>
          <a:p>
            <a:r>
              <a:rPr lang="en-GB" dirty="0"/>
              <a:t>Be prepared that others sit at your desk sometimes (key permissions for all of us to all of our offices)</a:t>
            </a:r>
          </a:p>
          <a:p>
            <a:r>
              <a:rPr lang="en-GB" dirty="0"/>
              <a:t>CTAO SDMC may also access our offices and desks from now on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E544A-4110-9447-8EE6-0DE671EB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  <p:extLst>
      <p:ext uri="{BB962C8B-B14F-4D97-AF65-F5344CB8AC3E}">
        <p14:creationId xmlns:p14="http://schemas.microsoft.com/office/powerpoint/2010/main" val="168430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Ukraine</a:t>
            </a:r>
            <a:endParaRPr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dirty="0"/>
              <a:t>Measures following the war in Ukraine…</a:t>
            </a:r>
          </a:p>
          <a:p>
            <a:pPr lvl="1">
              <a:defRPr/>
            </a:pPr>
            <a:r>
              <a:rPr lang="en-GB" dirty="0"/>
              <a:t>DESY Scientific Committee meeting tomorrow (Sylvia and myself are members…)</a:t>
            </a:r>
          </a:p>
          <a:p>
            <a:pPr lvl="1">
              <a:defRPr/>
            </a:pPr>
            <a:r>
              <a:rPr lang="en-GB" dirty="0"/>
              <a:t>All collaborations with Russian institutes suspended (</a:t>
            </a:r>
            <a:r>
              <a:rPr lang="en-GB" b="1" dirty="0"/>
              <a:t>not</a:t>
            </a:r>
            <a:r>
              <a:rPr lang="en-GB" dirty="0"/>
              <a:t> stopped for good), this ranges from suspending high-profile projects (</a:t>
            </a:r>
            <a:r>
              <a:rPr lang="en-GB" dirty="0" err="1"/>
              <a:t>eROSITA</a:t>
            </a:r>
            <a:r>
              <a:rPr lang="en-GB" dirty="0"/>
              <a:t>, XFEL) to freezing ongoing publications</a:t>
            </a:r>
          </a:p>
          <a:p>
            <a:pPr>
              <a:defRPr/>
            </a:pPr>
            <a:r>
              <a:rPr lang="en-GB" dirty="0"/>
              <a:t>Guests from the Ukraine are hosted currently in our Hostels (</a:t>
            </a:r>
            <a:r>
              <a:rPr lang="en-GB" dirty="0" err="1"/>
              <a:t>Zeuthen</a:t>
            </a:r>
            <a:r>
              <a:rPr lang="en-GB" dirty="0"/>
              <a:t> and Hamburg) and various support programmes for scientists and students affected by this war exist</a:t>
            </a:r>
          </a:p>
          <a:p>
            <a:pPr>
              <a:defRPr/>
            </a:pPr>
            <a:endParaRPr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  <p:extLst>
      <p:ext uri="{BB962C8B-B14F-4D97-AF65-F5344CB8AC3E}">
        <p14:creationId xmlns:p14="http://schemas.microsoft.com/office/powerpoint/2010/main" val="406337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AE3B-C7FF-F34C-B573-92699CBB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Science news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36341-F451-4B4F-8B93-50385F31D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F41C5-3717-534C-8F5B-B0C0B33A8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O4 schedule update: </a:t>
            </a:r>
          </a:p>
          <a:p>
            <a:pPr lvl="1"/>
            <a:r>
              <a:rPr lang="en-GB" dirty="0">
                <a:hlinkClick r:id="rId2"/>
              </a:rPr>
              <a:t>https://www.ligo.org/scientists/GWEMalerts.php</a:t>
            </a:r>
            <a:endParaRPr lang="en-GB" dirty="0"/>
          </a:p>
          <a:p>
            <a:pPr lvl="1"/>
            <a:r>
              <a:rPr lang="en-GB" dirty="0"/>
              <a:t>Seminar with further details about plans end of April</a:t>
            </a:r>
          </a:p>
          <a:p>
            <a:pPr lvl="1"/>
            <a:r>
              <a:rPr lang="en-GB" dirty="0"/>
              <a:t>Engineering run from mid November 2022, alerts may be released, science run mid December 2022 onwards</a:t>
            </a:r>
            <a:endParaRPr lang="en-DE" dirty="0"/>
          </a:p>
          <a:p>
            <a:r>
              <a:rPr lang="en-DE" dirty="0"/>
              <a:t>Snowmass paper gamma rays (MeV to EeV): </a:t>
            </a:r>
            <a:r>
              <a:rPr lang="en-GB" dirty="0">
                <a:hlinkClick r:id="rId3"/>
              </a:rPr>
              <a:t>https://arxiv.org/pdf/2203.07360.pdf</a:t>
            </a:r>
            <a:r>
              <a:rPr lang="en-GB" dirty="0"/>
              <a:t> </a:t>
            </a:r>
          </a:p>
          <a:p>
            <a:r>
              <a:rPr lang="en-DE" dirty="0"/>
              <a:t>RS Oph paper published: </a:t>
            </a:r>
            <a:r>
              <a:rPr lang="en-GB" dirty="0">
                <a:hlinkClick r:id="rId4"/>
              </a:rPr>
              <a:t>https://www.desy.de/news/news_search/index_eng.html?openDirectAnchor=2249&amp;two_columns=0</a:t>
            </a:r>
            <a:r>
              <a:rPr lang="en-GB" dirty="0"/>
              <a:t> 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76F10-FFC3-7F44-B9D0-36CE93F2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  <p:extLst>
      <p:ext uri="{BB962C8B-B14F-4D97-AF65-F5344CB8AC3E}">
        <p14:creationId xmlns:p14="http://schemas.microsoft.com/office/powerpoint/2010/main" val="455592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45835-EA4D-5D4F-89FC-672F7750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49B41-3D8C-B741-ADF8-79FE1024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30"/>
            <a:ext cx="9144000" cy="5267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0134E-E662-7649-82B2-2057D36C44E1}"/>
              </a:ext>
            </a:extLst>
          </p:cNvPr>
          <p:cNvSpPr txBox="1"/>
          <p:nvPr/>
        </p:nvSpPr>
        <p:spPr bwMode="auto">
          <a:xfrm>
            <a:off x="0" y="90359"/>
            <a:ext cx="6205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/>
              <a:t>Congratulations to everyone involved!</a:t>
            </a:r>
          </a:p>
        </p:txBody>
      </p:sp>
    </p:spTree>
    <p:extLst>
      <p:ext uri="{BB962C8B-B14F-4D97-AF65-F5344CB8AC3E}">
        <p14:creationId xmlns:p14="http://schemas.microsoft.com/office/powerpoint/2010/main" val="370509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98028C-C0FC-B14D-9A5A-1FCCD8BE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28E73-A540-7841-B1FA-CDDC4967FB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A5B95-F208-6049-AE2B-C8076741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Jowita Borowska</a:t>
            </a:r>
          </a:p>
          <a:p>
            <a:r>
              <a:rPr lang="en-DE" dirty="0"/>
              <a:t>Vanessa Montes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E1D038-6518-034E-B1C5-AFA00D90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  <p:extLst>
      <p:ext uri="{BB962C8B-B14F-4D97-AF65-F5344CB8AC3E}">
        <p14:creationId xmlns:p14="http://schemas.microsoft.com/office/powerpoint/2010/main" val="318896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3DC-F6BC-4446-BA76-4D9E0639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CTAO Council Meeting and MST Pathfinder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F4579-FCEA-F249-A075-E6D418B94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E5B66-D9A3-A44E-9DA2-AE00B2DDB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Biggest news: construction started in Chile (next slide shown by Project Manager Wolfgang Wild)</a:t>
            </a:r>
          </a:p>
          <a:p>
            <a:r>
              <a:rPr lang="en-DE" dirty="0"/>
              <a:t>Founding of Observatory (as an ERIC): commitment letters Spain and Germany (after change of government) still missing </a:t>
            </a:r>
            <a:r>
              <a:rPr lang="en-DE" dirty="0">
                <a:sym typeface="Wingdings" pitchFamily="2" charset="2"/>
              </a:rPr>
              <a:t>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C989-9A5C-524F-8853-E710F8E1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Gamma Group Meeting March 2022</a:t>
            </a:r>
          </a:p>
        </p:txBody>
      </p:sp>
    </p:spTree>
    <p:extLst>
      <p:ext uri="{BB962C8B-B14F-4D97-AF65-F5344CB8AC3E}">
        <p14:creationId xmlns:p14="http://schemas.microsoft.com/office/powerpoint/2010/main" val="1019669137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/>
        </a:solidFill>
        <a:ln w="9525">
          <a:solidFill>
            <a:schemeClr val="tx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TA PowerPoint">
      <a:dk1>
        <a:srgbClr val="00204E"/>
      </a:dk1>
      <a:lt1>
        <a:sysClr val="window" lastClr="FFFFFF"/>
      </a:lt1>
      <a:dk2>
        <a:srgbClr val="595959"/>
      </a:dk2>
      <a:lt2>
        <a:srgbClr val="EEECE1"/>
      </a:lt2>
      <a:accent1>
        <a:srgbClr val="E00034"/>
      </a:accent1>
      <a:accent2>
        <a:srgbClr val="0098C3"/>
      </a:accent2>
      <a:accent3>
        <a:srgbClr val="63B845"/>
      </a:accent3>
      <a:accent4>
        <a:srgbClr val="8064A2"/>
      </a:accent4>
      <a:accent5>
        <a:srgbClr val="F3E653"/>
      </a:accent5>
      <a:accent6>
        <a:srgbClr val="F79D13"/>
      </a:accent6>
      <a:hlink>
        <a:srgbClr val="0098C3"/>
      </a:hlink>
      <a:folHlink>
        <a:srgbClr val="A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1441</TotalTime>
  <Words>1425</Words>
  <Application>Microsoft Macintosh PowerPoint</Application>
  <DocSecurity>0</DocSecurity>
  <PresentationFormat>On-screen Show (4:3)</PresentationFormat>
  <Paragraphs>155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DesySans Office</vt:lpstr>
      <vt:lpstr>Fira Sans</vt:lpstr>
      <vt:lpstr>DESY</vt:lpstr>
      <vt:lpstr>Office Theme</vt:lpstr>
      <vt:lpstr>1_Office Theme</vt:lpstr>
      <vt:lpstr>Gamma Group Meeting</vt:lpstr>
      <vt:lpstr>Dates 2022</vt:lpstr>
      <vt:lpstr>General news</vt:lpstr>
      <vt:lpstr>Office Roulette</vt:lpstr>
      <vt:lpstr>Ukraine</vt:lpstr>
      <vt:lpstr>Science news</vt:lpstr>
      <vt:lpstr>PowerPoint Presentation</vt:lpstr>
      <vt:lpstr>Introduction</vt:lpstr>
      <vt:lpstr>CTAO Council Meeting and MST Pathfinder</vt:lpstr>
      <vt:lpstr>CTAO Council Meeting and MST Pathfinder</vt:lpstr>
      <vt:lpstr>MST South Pathfinder Proposal</vt:lpstr>
      <vt:lpstr>MST Pathfinders/Pre-production Telescopes</vt:lpstr>
      <vt:lpstr>Potential site</vt:lpstr>
      <vt:lpstr>Potential Site</vt:lpstr>
      <vt:lpstr>MST South Pathfinder Cost Overview</vt:lpstr>
      <vt:lpstr>MST South Pathfinder Indicative Schedule</vt:lpstr>
      <vt:lpstr>MST South Pathfinder Next Steps</vt:lpstr>
      <vt:lpstr>Summary</vt:lpstr>
      <vt:lpstr>Spare slides</vt:lpstr>
      <vt:lpstr>ASTROGAM Proposal ESA M7 Call</vt:lpstr>
      <vt:lpstr>ASTROGAM Proposal ESA M7 Call</vt:lpstr>
      <vt:lpstr>ASTROGAM plans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Microsoft Office User</dc:creator>
  <cp:keywords/>
  <dc:description/>
  <cp:lastModifiedBy>David Berge</cp:lastModifiedBy>
  <cp:revision>110</cp:revision>
  <dcterms:created xsi:type="dcterms:W3CDTF">2022-01-20T12:32:58Z</dcterms:created>
  <dcterms:modified xsi:type="dcterms:W3CDTF">2022-03-17T09:51:16Z</dcterms:modified>
  <cp:category/>
  <dc:identifier/>
  <cp:contentStatus/>
  <dc:language/>
  <cp:version/>
</cp:coreProperties>
</file>