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352" r:id="rId2"/>
    <p:sldId id="256" r:id="rId3"/>
    <p:sldId id="262" r:id="rId4"/>
    <p:sldId id="263" r:id="rId5"/>
    <p:sldId id="265" r:id="rId6"/>
    <p:sldId id="268" r:id="rId7"/>
    <p:sldId id="269" r:id="rId8"/>
    <p:sldId id="349" r:id="rId9"/>
    <p:sldId id="350" r:id="rId10"/>
    <p:sldId id="275" r:id="rId11"/>
    <p:sldId id="279" r:id="rId12"/>
    <p:sldId id="283" r:id="rId13"/>
    <p:sldId id="284" r:id="rId14"/>
    <p:sldId id="289" r:id="rId15"/>
    <p:sldId id="297" r:id="rId16"/>
    <p:sldId id="292" r:id="rId17"/>
    <p:sldId id="296" r:id="rId18"/>
    <p:sldId id="299" r:id="rId19"/>
    <p:sldId id="300" r:id="rId20"/>
    <p:sldId id="303" r:id="rId21"/>
    <p:sldId id="304" r:id="rId22"/>
    <p:sldId id="309" r:id="rId23"/>
    <p:sldId id="313" r:id="rId24"/>
    <p:sldId id="320" r:id="rId25"/>
    <p:sldId id="324" r:id="rId26"/>
    <p:sldId id="325" r:id="rId27"/>
    <p:sldId id="326" r:id="rId28"/>
    <p:sldId id="327" r:id="rId29"/>
    <p:sldId id="328" r:id="rId30"/>
    <p:sldId id="329" r:id="rId31"/>
    <p:sldId id="331" r:id="rId32"/>
    <p:sldId id="332" r:id="rId33"/>
    <p:sldId id="335" r:id="rId34"/>
    <p:sldId id="341" r:id="rId35"/>
    <p:sldId id="330" r:id="rId36"/>
    <p:sldId id="342" r:id="rId37"/>
    <p:sldId id="343" r:id="rId38"/>
    <p:sldId id="344" r:id="rId39"/>
    <p:sldId id="345" r:id="rId40"/>
    <p:sldId id="336" r:id="rId41"/>
    <p:sldId id="337" r:id="rId42"/>
    <p:sldId id="338" r:id="rId43"/>
    <p:sldId id="339" r:id="rId44"/>
    <p:sldId id="346" r:id="rId45"/>
    <p:sldId id="351" r:id="rId46"/>
    <p:sldId id="347" r:id="rId47"/>
    <p:sldId id="34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vertBarState="maximized">
    <p:restoredLeft sz="34587" autoAdjust="0"/>
    <p:restoredTop sz="94693" autoAdjust="0"/>
  </p:normalViewPr>
  <p:slideViewPr>
    <p:cSldViewPr>
      <p:cViewPr varScale="1">
        <p:scale>
          <a:sx n="73" d="100"/>
          <a:sy n="73" d="100"/>
        </p:scale>
        <p:origin x="-8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18"/>
    </p:cViewPr>
  </p:sorterViewPr>
  <p:notesViewPr>
    <p:cSldViewPr>
      <p:cViewPr varScale="1">
        <p:scale>
          <a:sx n="59" d="100"/>
          <a:sy n="59" d="100"/>
        </p:scale>
        <p:origin x="-25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189C-D3A5-41BC-972B-A2398CEAD978}" type="datetimeFigureOut">
              <a:rPr lang="en-US" smtClean="0"/>
              <a:pPr/>
              <a:t>10/18/2011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3E79DE-36A6-4FD6-8463-ED9282756BD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8EF880-18A0-46A5-82CD-E44210E97DB9}" type="datetimeFigureOut">
              <a:rPr lang="en-US" smtClean="0"/>
              <a:pPr/>
              <a:t>10/18/2011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8CCBC3-695D-4BBB-AF57-6737B621DA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8CCBC3-695D-4BBB-AF57-6737B621DA12}"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41A965-93DE-496A-B54A-DF113DF395D3}"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53680-D4D8-419D-8258-DF7C6B9F4D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1A965-93DE-496A-B54A-DF113DF395D3}"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53680-D4D8-419D-8258-DF7C6B9F4D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1A965-93DE-496A-B54A-DF113DF395D3}"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53680-D4D8-419D-8258-DF7C6B9F4D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Times New Roman" pitchFamily="18" charset="0"/>
                <a:ea typeface="Gungsuh" pitchFamily="18" charset="-127"/>
                <a:cs typeface="FrankRuehl" pitchFamily="34" charset="-79"/>
              </a:defRPr>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F41A965-93DE-496A-B54A-DF113DF395D3}" type="datetimeFigureOut">
              <a:rPr lang="en-US" smtClean="0"/>
              <a:pPr/>
              <a:t>10/18/2011</a:t>
            </a:fld>
            <a:endParaRPr lang="en-US" dirty="0"/>
          </a:p>
        </p:txBody>
      </p:sp>
      <p:sp>
        <p:nvSpPr>
          <p:cNvPr id="5" name="Footer Placeholder 4"/>
          <p:cNvSpPr>
            <a:spLocks noGrp="1"/>
          </p:cNvSpPr>
          <p:nvPr>
            <p:ph type="ftr" sz="quarter" idx="11"/>
          </p:nvPr>
        </p:nvSpPr>
        <p:spPr/>
        <p:txBody>
          <a:bodyPr/>
          <a:lstStyle/>
          <a:p>
            <a:r>
              <a:rPr lang="en-US" dirty="0" smtClean="0"/>
              <a:t>Linear Technology </a:t>
            </a:r>
            <a:endParaRPr lang="en-US" dirty="0"/>
          </a:p>
        </p:txBody>
      </p:sp>
      <p:sp>
        <p:nvSpPr>
          <p:cNvPr id="6" name="Slide Number Placeholder 5"/>
          <p:cNvSpPr>
            <a:spLocks noGrp="1"/>
          </p:cNvSpPr>
          <p:nvPr>
            <p:ph type="sldNum" sz="quarter" idx="12"/>
          </p:nvPr>
        </p:nvSpPr>
        <p:spPr/>
        <p:txBody>
          <a:bodyPr/>
          <a:lstStyle/>
          <a:p>
            <a:fld id="{32253680-D4D8-419D-8258-DF7C6B9F4D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1A965-93DE-496A-B54A-DF113DF395D3}"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53680-D4D8-419D-8258-DF7C6B9F4D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41A965-93DE-496A-B54A-DF113DF395D3}" type="datetimeFigureOut">
              <a:rPr lang="en-US" smtClean="0"/>
              <a:pPr/>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53680-D4D8-419D-8258-DF7C6B9F4D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41A965-93DE-496A-B54A-DF113DF395D3}" type="datetimeFigureOut">
              <a:rPr lang="en-US" smtClean="0"/>
              <a:pPr/>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53680-D4D8-419D-8258-DF7C6B9F4D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41A965-93DE-496A-B54A-DF113DF395D3}" type="datetimeFigureOut">
              <a:rPr lang="en-US" smtClean="0"/>
              <a:pPr/>
              <a:t>10/18/2011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253680-D4D8-419D-8258-DF7C6B9F4D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41A965-93DE-496A-B54A-DF113DF395D3}" type="datetimeFigureOut">
              <a:rPr lang="en-US" smtClean="0"/>
              <a:pPr/>
              <a:t>10/18/2011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253680-D4D8-419D-8258-DF7C6B9F4D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1A965-93DE-496A-B54A-DF113DF395D3}" type="datetimeFigureOut">
              <a:rPr lang="en-US" smtClean="0"/>
              <a:pPr/>
              <a:t>10/18/2011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253680-D4D8-419D-8258-DF7C6B9F4D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41A965-93DE-496A-B54A-DF113DF395D3}" type="datetimeFigureOut">
              <a:rPr lang="en-US" smtClean="0"/>
              <a:pPr/>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53680-D4D8-419D-8258-DF7C6B9F4D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41A965-93DE-496A-B54A-DF113DF395D3}" type="datetimeFigureOut">
              <a:rPr lang="en-US" smtClean="0"/>
              <a:pPr/>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53680-D4D8-419D-8258-DF7C6B9F4D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1A965-93DE-496A-B54A-DF113DF395D3}" type="datetimeFigureOut">
              <a:rPr lang="en-US" smtClean="0"/>
              <a:pPr/>
              <a:t>10/18/2011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53680-D4D8-419D-8258-DF7C6B9F4D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baseline="0">
          <a:solidFill>
            <a:schemeClr val="tx1"/>
          </a:solidFill>
          <a:latin typeface="FrankRuehl" pitchFamily="34" charset="-79"/>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191000"/>
          </a:xfrm>
        </p:spPr>
        <p:txBody>
          <a:bodyPr>
            <a:normAutofit/>
          </a:bodyPr>
          <a:lstStyle/>
          <a:p>
            <a:r>
              <a:rPr lang="en-US" dirty="0" smtClean="0"/>
              <a:t>High Speed Direct Sampling Analog to Digital Converters </a:t>
            </a:r>
            <a:br>
              <a:rPr lang="en-US" dirty="0" smtClean="0"/>
            </a:br>
            <a:r>
              <a:rPr lang="en-US" dirty="0" smtClean="0"/>
              <a:t/>
            </a:r>
            <a:br>
              <a:rPr lang="en-US" dirty="0" smtClean="0"/>
            </a:br>
            <a:r>
              <a:rPr lang="en-US" sz="2700" dirty="0" smtClean="0"/>
              <a:t>Oblique answers to a number of hypothetical questions that </a:t>
            </a:r>
            <a:r>
              <a:rPr lang="en-US" sz="2700" dirty="0" smtClean="0"/>
              <a:t>I presume would be of interest </a:t>
            </a:r>
            <a:r>
              <a:rPr lang="en-US" sz="2700" dirty="0" smtClean="0"/>
              <a:t>to a certain percentage of those involved in particle physics</a:t>
            </a:r>
            <a:r>
              <a:rPr lang="en-US" dirty="0" smtClean="0"/>
              <a:t/>
            </a:r>
            <a:br>
              <a:rPr lang="en-US" dirty="0" smtClean="0"/>
            </a:br>
            <a:endParaRPr lang="en-US" dirty="0"/>
          </a:p>
        </p:txBody>
      </p:sp>
      <p:sp>
        <p:nvSpPr>
          <p:cNvPr id="3" name="Text Placeholder 2"/>
          <p:cNvSpPr>
            <a:spLocks noGrp="1"/>
          </p:cNvSpPr>
          <p:nvPr>
            <p:ph type="body" idx="1"/>
          </p:nvPr>
        </p:nvSpPr>
        <p:spPr>
          <a:xfrm>
            <a:off x="457200" y="4953000"/>
            <a:ext cx="8229600" cy="1173163"/>
          </a:xfrm>
        </p:spPr>
        <p:txBody>
          <a:bodyPr>
            <a:normAutofit/>
          </a:bodyPr>
          <a:lstStyle/>
          <a:p>
            <a:pPr>
              <a:buNone/>
            </a:pPr>
            <a:r>
              <a:rPr lang="en-US" sz="2800" dirty="0" smtClean="0"/>
              <a:t>Derek </a:t>
            </a:r>
            <a:r>
              <a:rPr lang="en-US" sz="2800" dirty="0" err="1" smtClean="0"/>
              <a:t>Redmayne</a:t>
            </a:r>
            <a:endParaRPr lang="en-US" sz="2800" dirty="0" smtClean="0"/>
          </a:p>
          <a:p>
            <a:pPr>
              <a:buNone/>
            </a:pPr>
            <a:r>
              <a:rPr lang="en-US" sz="2800" dirty="0" smtClean="0"/>
              <a:t>Linear Technology</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marR="0" rtl="0"/>
            <a:r>
              <a:rPr lang="en-US" sz="3600" b="1" dirty="0" smtClean="0">
                <a:cs typeface="Times New Roman" pitchFamily="18" charset="0"/>
              </a:rPr>
              <a:t>Implications of Asymmetry</a:t>
            </a:r>
          </a:p>
        </p:txBody>
      </p:sp>
      <p:sp>
        <p:nvSpPr>
          <p:cNvPr id="3" name="Text Placeholder 2"/>
          <p:cNvSpPr>
            <a:spLocks noGrp="1"/>
          </p:cNvSpPr>
          <p:nvPr>
            <p:ph type="body" idx="1"/>
          </p:nvPr>
        </p:nvSpPr>
        <p:spPr>
          <a:xfrm>
            <a:off x="609600" y="1219200"/>
            <a:ext cx="7924800" cy="5105400"/>
          </a:xfrm>
        </p:spPr>
        <p:txBody>
          <a:bodyPr>
            <a:normAutofit/>
          </a:bodyPr>
          <a:lstStyle/>
          <a:p>
            <a:r>
              <a:rPr lang="en-US" dirty="0" smtClean="0"/>
              <a:t>Non-linear </a:t>
            </a:r>
            <a:r>
              <a:rPr lang="en-US" b="1" dirty="0" smtClean="0">
                <a:solidFill>
                  <a:srgbClr val="FF0000"/>
                </a:solidFill>
              </a:rPr>
              <a:t>common mode </a:t>
            </a:r>
            <a:r>
              <a:rPr lang="en-US" dirty="0" smtClean="0"/>
              <a:t>components will be returned to ADC in </a:t>
            </a:r>
            <a:r>
              <a:rPr lang="en-US" b="1" dirty="0" smtClean="0">
                <a:solidFill>
                  <a:srgbClr val="FF0000"/>
                </a:solidFill>
              </a:rPr>
              <a:t>differential form </a:t>
            </a:r>
            <a:r>
              <a:rPr lang="en-US" dirty="0" smtClean="0"/>
              <a:t>by any asymmetry in the input network.</a:t>
            </a:r>
          </a:p>
          <a:p>
            <a:r>
              <a:rPr lang="en-US" dirty="0" smtClean="0"/>
              <a:t>There is always ground bounce present on silicon devices, as they are </a:t>
            </a:r>
            <a:r>
              <a:rPr lang="en-US" b="1" dirty="0" smtClean="0">
                <a:solidFill>
                  <a:srgbClr val="FF0000"/>
                </a:solidFill>
              </a:rPr>
              <a:t>only grounded through bond wires</a:t>
            </a:r>
          </a:p>
          <a:p>
            <a:r>
              <a:rPr lang="en-US" dirty="0" smtClean="0"/>
              <a:t>Asymmetry produces loss of CMRR on differential ports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Autofit/>
          </a:bodyPr>
          <a:lstStyle/>
          <a:p>
            <a:pPr marR="0"/>
            <a:r>
              <a:rPr lang="en-US" sz="3600" b="1" dirty="0" smtClean="0">
                <a:cs typeface="Times New Roman" pitchFamily="18" charset="0"/>
              </a:rPr>
              <a:t>Long differential pairs feeding the analog input can produce RFI.</a:t>
            </a:r>
          </a:p>
        </p:txBody>
      </p:sp>
      <p:sp>
        <p:nvSpPr>
          <p:cNvPr id="3" name="Text Placeholder 2"/>
          <p:cNvSpPr>
            <a:spLocks noGrp="1"/>
          </p:cNvSpPr>
          <p:nvPr>
            <p:ph type="body" idx="1"/>
          </p:nvPr>
        </p:nvSpPr>
        <p:spPr>
          <a:xfrm>
            <a:off x="609600" y="2362200"/>
            <a:ext cx="8229600" cy="3505200"/>
          </a:xfrm>
          <a:solidFill>
            <a:schemeClr val="bg1"/>
          </a:solidFill>
        </p:spPr>
        <p:txBody>
          <a:bodyPr>
            <a:normAutofit/>
          </a:bodyPr>
          <a:lstStyle/>
          <a:p>
            <a:r>
              <a:rPr lang="en-US" dirty="0" smtClean="0"/>
              <a:t>Even though the input pair is routed as a differential pair, If on the surface, over some distance, it will radiate common mode clock harmonics.  These will be received by an RF front end (mixer) in the same enclosure.</a:t>
            </a:r>
          </a:p>
        </p:txBody>
      </p:sp>
      <p:sp>
        <p:nvSpPr>
          <p:cNvPr id="5" name="Rectangle 4"/>
          <p:cNvSpPr/>
          <p:nvPr/>
        </p:nvSpPr>
        <p:spPr>
          <a:xfrm>
            <a:off x="685800" y="1524000"/>
            <a:ext cx="8153400" cy="4832092"/>
          </a:xfrm>
          <a:prstGeom prst="rect">
            <a:avLst/>
          </a:prstGeom>
          <a:solidFill>
            <a:schemeClr val="bg1"/>
          </a:solidFill>
        </p:spPr>
        <p:txBody>
          <a:bodyPr wrap="square">
            <a:spAutoFit/>
          </a:bodyPr>
          <a:lstStyle/>
          <a:p>
            <a:r>
              <a:rPr lang="en-US" sz="2800" dirty="0" smtClean="0"/>
              <a:t>Mann muss:</a:t>
            </a:r>
          </a:p>
          <a:p>
            <a:pPr>
              <a:buFont typeface="Arial" pitchFamily="34" charset="0"/>
              <a:buChar char="•"/>
            </a:pPr>
            <a:r>
              <a:rPr lang="en-US" sz="2800" dirty="0" smtClean="0"/>
              <a:t>Suppress the 1-5 GHz  components near the ADC</a:t>
            </a:r>
          </a:p>
          <a:p>
            <a:r>
              <a:rPr lang="en-US" sz="2800" dirty="0" smtClean="0"/>
              <a:t>(To reduce antenna efficiency as a radiator)</a:t>
            </a:r>
          </a:p>
          <a:p>
            <a:endParaRPr lang="en-US" sz="2800" dirty="0" smtClean="0"/>
          </a:p>
          <a:p>
            <a:pPr>
              <a:buFont typeface="Arial" pitchFamily="34" charset="0"/>
              <a:buChar char="•"/>
            </a:pPr>
            <a:r>
              <a:rPr lang="en-US" sz="2800" dirty="0" smtClean="0"/>
              <a:t>Bury an extended differential pair between copper planes</a:t>
            </a:r>
          </a:p>
          <a:p>
            <a:pPr>
              <a:buFont typeface="Arial" pitchFamily="34" charset="0"/>
              <a:buChar char="•"/>
            </a:pPr>
            <a:endParaRPr lang="en-US" sz="2800" dirty="0" smtClean="0"/>
          </a:p>
          <a:p>
            <a:pPr>
              <a:buFont typeface="Arial" pitchFamily="34" charset="0"/>
              <a:buChar char="•"/>
            </a:pPr>
            <a:r>
              <a:rPr lang="en-US" sz="2800" dirty="0" smtClean="0"/>
              <a:t>Create separate compartments for this network, (possibly including the ADC) and the RF front end.</a:t>
            </a:r>
          </a:p>
          <a:p>
            <a:pPr>
              <a:buFont typeface="Arial" pitchFamily="34" charset="0"/>
              <a:buChar char="•"/>
            </a:pPr>
            <a:endParaRPr lang="en-US" sz="2800" dirty="0" smtClean="0"/>
          </a:p>
          <a:p>
            <a:pPr>
              <a:buFont typeface="Arial" pitchFamily="34" charset="0"/>
              <a:buChar char="•"/>
            </a:pPr>
            <a:r>
              <a:rPr lang="en-US" sz="2800" dirty="0" smtClean="0"/>
              <a:t>Reduce VSWR (in even mode)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fade">
                                      <p:cBhvr>
                                        <p:cTn id="15" dur="2000"/>
                                        <p:tgtEl>
                                          <p:spTgt spid="5">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2000"/>
                                        <p:tgtEl>
                                          <p:spTgt spid="5">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2000"/>
                                        <p:tgtEl>
                                          <p:spTgt spid="5">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2000"/>
                                        <p:tgtEl>
                                          <p:spTgt spid="5">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2000"/>
                                        <p:tgtEl>
                                          <p:spTgt spid="5">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5"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381000"/>
          </a:xfrm>
        </p:spPr>
        <p:txBody>
          <a:bodyPr>
            <a:noAutofit/>
          </a:bodyPr>
          <a:lstStyle/>
          <a:p>
            <a:r>
              <a:rPr lang="en-US" sz="3600" b="1" dirty="0" smtClean="0">
                <a:cs typeface="Times New Roman" pitchFamily="18" charset="0"/>
              </a:rPr>
              <a:t>Variations in Approach</a:t>
            </a:r>
          </a:p>
        </p:txBody>
      </p:sp>
      <p:sp>
        <p:nvSpPr>
          <p:cNvPr id="3" name="Text Placeholder 2"/>
          <p:cNvSpPr>
            <a:spLocks noGrp="1"/>
          </p:cNvSpPr>
          <p:nvPr>
            <p:ph type="body" idx="1"/>
          </p:nvPr>
        </p:nvSpPr>
        <p:spPr>
          <a:xfrm>
            <a:off x="457200" y="1143000"/>
            <a:ext cx="8229600" cy="4983163"/>
          </a:xfrm>
        </p:spPr>
        <p:txBody>
          <a:bodyPr>
            <a:normAutofit fontScale="77500" lnSpcReduction="20000"/>
          </a:bodyPr>
          <a:lstStyle/>
          <a:p>
            <a:r>
              <a:rPr lang="en-US" dirty="0" smtClean="0"/>
              <a:t>Some series of ADCs benefit from critical  common mode damping . (LTC2208 family no center-tap)</a:t>
            </a:r>
          </a:p>
          <a:p>
            <a:endParaRPr lang="en-US" dirty="0" smtClean="0"/>
          </a:p>
          <a:p>
            <a:r>
              <a:rPr lang="en-US" dirty="0" smtClean="0"/>
              <a:t>Generally, correct termination, for all transmission lines involved, for both odd mode, and even mode is advised.</a:t>
            </a:r>
          </a:p>
          <a:p>
            <a:endParaRPr lang="en-US" dirty="0" smtClean="0"/>
          </a:p>
          <a:p>
            <a:r>
              <a:rPr lang="en-US" dirty="0" smtClean="0"/>
              <a:t> However, 1.8V parts perform better with low common mode impedance (center-tap)</a:t>
            </a:r>
          </a:p>
          <a:p>
            <a:endParaRPr lang="en-US" dirty="0" smtClean="0"/>
          </a:p>
          <a:p>
            <a:r>
              <a:rPr lang="en-US" dirty="0" smtClean="0"/>
              <a:t>Distance plays a part (e.g. center-tap can be at wrong distance)</a:t>
            </a:r>
          </a:p>
          <a:p>
            <a:endParaRPr lang="en-US" dirty="0" smtClean="0"/>
          </a:p>
          <a:p>
            <a:r>
              <a:rPr lang="en-US" dirty="0" smtClean="0"/>
              <a:t>End termination after the ADC seems best for 1.8V parts (maybe all parts)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0" rtl="0"/>
            <a:r>
              <a:rPr lang="en-US" sz="3600" b="1" dirty="0" smtClean="0">
                <a:cs typeface="Times New Roman" pitchFamily="18" charset="0"/>
              </a:rPr>
              <a:t>The implication of Distances to impedance discontinuities</a:t>
            </a:r>
          </a:p>
        </p:txBody>
      </p:sp>
      <p:sp>
        <p:nvSpPr>
          <p:cNvPr id="3" name="Text Placeholder 2"/>
          <p:cNvSpPr>
            <a:spLocks noGrp="1"/>
          </p:cNvSpPr>
          <p:nvPr>
            <p:ph type="body" idx="1"/>
          </p:nvPr>
        </p:nvSpPr>
        <p:spPr/>
        <p:txBody>
          <a:bodyPr>
            <a:normAutofit fontScale="77500" lnSpcReduction="20000"/>
          </a:bodyPr>
          <a:lstStyle/>
          <a:p>
            <a:r>
              <a:rPr lang="en-US" dirty="0" smtClean="0"/>
              <a:t>75-100 </a:t>
            </a:r>
            <a:r>
              <a:rPr lang="en-US" dirty="0" err="1" smtClean="0"/>
              <a:t>psec</a:t>
            </a:r>
            <a:r>
              <a:rPr lang="en-US" dirty="0" smtClean="0"/>
              <a:t> may be the wrong distance at which to place  an impedance discontinuity.</a:t>
            </a:r>
          </a:p>
          <a:p>
            <a:endParaRPr lang="en-US" dirty="0" smtClean="0"/>
          </a:p>
          <a:p>
            <a:pPr>
              <a:buNone/>
            </a:pPr>
            <a:r>
              <a:rPr lang="en-US" dirty="0" smtClean="0"/>
              <a:t>Returns an echo of initial disturbance conducted into the channel, non-linear charge injection, from sample gate drive</a:t>
            </a:r>
          </a:p>
          <a:p>
            <a:pPr>
              <a:buNone/>
            </a:pPr>
            <a:endParaRPr lang="en-US" dirty="0" smtClean="0"/>
          </a:p>
          <a:p>
            <a:r>
              <a:rPr lang="en-US" dirty="0" smtClean="0"/>
              <a:t>1/2 clock period is also the wrong distance</a:t>
            </a:r>
          </a:p>
          <a:p>
            <a:pPr>
              <a:buNone/>
            </a:pPr>
            <a:r>
              <a:rPr lang="en-US" dirty="0" smtClean="0"/>
              <a:t>Returns non-linear disturbance from reconnection of previous sample</a:t>
            </a:r>
          </a:p>
          <a:p>
            <a:pPr>
              <a:buNone/>
            </a:pPr>
            <a:endParaRPr lang="en-US" dirty="0" smtClean="0"/>
          </a:p>
          <a:p>
            <a:r>
              <a:rPr lang="en-US" dirty="0" smtClean="0"/>
              <a:t>Commutation in the presence of protection diodes is the cause in latter case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2209800" y="1295400"/>
            <a:ext cx="4505899" cy="5117627"/>
          </a:xfrm>
          <a:prstGeom prst="rect">
            <a:avLst/>
          </a:prstGeom>
          <a:noFill/>
          <a:ln w="9525">
            <a:noFill/>
            <a:miter lim="800000"/>
            <a:headEnd/>
            <a:tailEnd/>
          </a:ln>
        </p:spPr>
      </p:pic>
      <p:sp>
        <p:nvSpPr>
          <p:cNvPr id="2" name="Title 1"/>
          <p:cNvSpPr>
            <a:spLocks noGrp="1"/>
          </p:cNvSpPr>
          <p:nvPr>
            <p:ph type="title"/>
          </p:nvPr>
        </p:nvSpPr>
        <p:spPr>
          <a:xfrm>
            <a:off x="457200" y="274638"/>
            <a:ext cx="8229600" cy="715962"/>
          </a:xfrm>
        </p:spPr>
        <p:txBody>
          <a:bodyPr>
            <a:normAutofit/>
          </a:bodyPr>
          <a:lstStyle/>
          <a:p>
            <a:pPr marR="0" rtl="0"/>
            <a:r>
              <a:rPr lang="en-US" sz="3600" b="1" dirty="0" smtClean="0">
                <a:cs typeface="Times New Roman" pitchFamily="18" charset="0"/>
              </a:rPr>
              <a:t>Impedance Matching  for track mode!?</a:t>
            </a:r>
          </a:p>
        </p:txBody>
      </p:sp>
      <p:sp>
        <p:nvSpPr>
          <p:cNvPr id="3" name="Text Placeholder 2"/>
          <p:cNvSpPr>
            <a:spLocks noGrp="1"/>
          </p:cNvSpPr>
          <p:nvPr>
            <p:ph type="body" idx="1"/>
          </p:nvPr>
        </p:nvSpPr>
        <p:spPr>
          <a:xfrm>
            <a:off x="2362200" y="1371600"/>
            <a:ext cx="4343400" cy="4953000"/>
          </a:xfrm>
          <a:solidFill>
            <a:schemeClr val="bg1">
              <a:alpha val="92000"/>
            </a:schemeClr>
          </a:solidFill>
        </p:spPr>
        <p:txBody>
          <a:bodyPr>
            <a:normAutofit fontScale="92500" lnSpcReduction="10000"/>
          </a:bodyPr>
          <a:lstStyle/>
          <a:p>
            <a:r>
              <a:rPr lang="en-US" b="1" dirty="0" smtClean="0"/>
              <a:t>Only for very wide band, fast settling networks, not with aggressive high Q filters</a:t>
            </a:r>
          </a:p>
          <a:p>
            <a:r>
              <a:rPr lang="en-US" b="1" dirty="0" smtClean="0"/>
              <a:t> May be OK for high frequency, and wide Band-pass filters </a:t>
            </a:r>
          </a:p>
          <a:p>
            <a:r>
              <a:rPr lang="en-US" b="1" dirty="0" smtClean="0"/>
              <a:t>Must settle completely in less than ½ clock cycle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219200" y="1371600"/>
            <a:ext cx="6422833" cy="4943115"/>
          </a:xfrm>
          <a:prstGeom prst="rect">
            <a:avLst/>
          </a:prstGeom>
          <a:noFill/>
          <a:ln w="9525">
            <a:noFill/>
            <a:miter lim="800000"/>
            <a:headEnd/>
            <a:tailEnd/>
          </a:ln>
        </p:spPr>
      </p:pic>
      <p:sp>
        <p:nvSpPr>
          <p:cNvPr id="2" name="Title 1"/>
          <p:cNvSpPr>
            <a:spLocks noGrp="1"/>
          </p:cNvSpPr>
          <p:nvPr>
            <p:ph type="title"/>
          </p:nvPr>
        </p:nvSpPr>
        <p:spPr>
          <a:xfrm>
            <a:off x="457200" y="381000"/>
            <a:ext cx="8077200" cy="762000"/>
          </a:xfrm>
        </p:spPr>
        <p:txBody>
          <a:bodyPr>
            <a:noAutofit/>
          </a:bodyPr>
          <a:lstStyle/>
          <a:p>
            <a:pPr marR="0" rtl="0"/>
            <a:r>
              <a:rPr lang="en-US" sz="3600" b="1" dirty="0" smtClean="0">
                <a:cs typeface="Times New Roman" pitchFamily="18" charset="0"/>
              </a:rPr>
              <a:t>Smith Chart </a:t>
            </a:r>
          </a:p>
        </p:txBody>
      </p:sp>
      <p:sp>
        <p:nvSpPr>
          <p:cNvPr id="3" name="Text Placeholder 2"/>
          <p:cNvSpPr>
            <a:spLocks noGrp="1"/>
          </p:cNvSpPr>
          <p:nvPr>
            <p:ph type="body" idx="1"/>
          </p:nvPr>
        </p:nvSpPr>
        <p:spPr>
          <a:xfrm>
            <a:off x="457200" y="1295400"/>
            <a:ext cx="8382000" cy="5105400"/>
          </a:xfrm>
          <a:solidFill>
            <a:schemeClr val="bg1">
              <a:alpha val="91000"/>
            </a:schemeClr>
          </a:solidFill>
        </p:spPr>
        <p:txBody>
          <a:bodyPr>
            <a:normAutofit fontScale="92500" lnSpcReduction="20000"/>
          </a:bodyPr>
          <a:lstStyle/>
          <a:p>
            <a:r>
              <a:rPr lang="en-US" dirty="0" smtClean="0"/>
              <a:t>Commutation between the two states, track and hold, causes dissipation (loss) in the sample switches,  the effect of which is integrated by any filter,  even simple RC low-pass.</a:t>
            </a:r>
          </a:p>
          <a:p>
            <a:r>
              <a:rPr lang="en-US" dirty="0" smtClean="0"/>
              <a:t>Chart shows one input of two, reference plane at the pin</a:t>
            </a:r>
          </a:p>
          <a:p>
            <a:r>
              <a:rPr lang="en-US" dirty="0" smtClean="0"/>
              <a:t>Interaction between two ports about -50dB</a:t>
            </a:r>
          </a:p>
          <a:p>
            <a:r>
              <a:rPr lang="en-US" dirty="0" smtClean="0"/>
              <a:t>Independent,  </a:t>
            </a:r>
            <a:r>
              <a:rPr lang="en-US" dirty="0" err="1" smtClean="0"/>
              <a:t>Zin</a:t>
            </a:r>
            <a:r>
              <a:rPr lang="en-US" dirty="0" smtClean="0"/>
              <a:t>=2X single port</a:t>
            </a:r>
          </a:p>
          <a:p>
            <a:r>
              <a:rPr lang="en-US" dirty="0" smtClean="0"/>
              <a:t>Location of the jogs toward 50 ohm center will change with sample rate </a:t>
            </a:r>
          </a:p>
          <a:p>
            <a:r>
              <a:rPr lang="en-US" dirty="0" smtClean="0"/>
              <a:t>Impedance varies in regular sinusoidal pattern with frequency, dropping with input frequency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b="1" dirty="0" smtClean="0">
                <a:cs typeface="Times New Roman" pitchFamily="18" charset="0"/>
              </a:rPr>
              <a:t>Complex impedance of direct sampling</a:t>
            </a:r>
          </a:p>
        </p:txBody>
      </p:sp>
      <p:sp>
        <p:nvSpPr>
          <p:cNvPr id="3" name="Text Placeholder 2"/>
          <p:cNvSpPr>
            <a:spLocks noGrp="1"/>
          </p:cNvSpPr>
          <p:nvPr>
            <p:ph type="body" idx="1"/>
          </p:nvPr>
        </p:nvSpPr>
        <p:spPr/>
        <p:txBody>
          <a:bodyPr/>
          <a:lstStyle/>
          <a:p>
            <a:r>
              <a:rPr lang="en-US" dirty="0" smtClean="0"/>
              <a:t>Sample capacitor is not discharged</a:t>
            </a:r>
          </a:p>
          <a:p>
            <a:r>
              <a:rPr lang="en-US" dirty="0" smtClean="0"/>
              <a:t>Repetitive discharge of a capacitor produces a real impedance of 1/(C*Hz)</a:t>
            </a:r>
          </a:p>
          <a:p>
            <a:r>
              <a:rPr lang="en-US" dirty="0" smtClean="0"/>
              <a:t>Repetitive reconnection via this impedance to a point effectively 1/2 clock cycle earlier in time produces a rotating vector as frequency is swept  through the various Nyquist zones</a:t>
            </a:r>
          </a:p>
          <a:p>
            <a:r>
              <a:rPr lang="en-US" dirty="0" smtClean="0"/>
              <a:t>(not coincident with Nyquist boundaries)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0" rtl="0"/>
            <a:r>
              <a:rPr lang="en-US" sz="3600" b="1" dirty="0" smtClean="0">
                <a:cs typeface="Times New Roman" pitchFamily="18" charset="0"/>
              </a:rPr>
              <a:t>Impedance matching for the integration of two states</a:t>
            </a:r>
          </a:p>
        </p:txBody>
      </p:sp>
      <p:sp>
        <p:nvSpPr>
          <p:cNvPr id="3" name="Text Placeholder 2"/>
          <p:cNvSpPr>
            <a:spLocks noGrp="1"/>
          </p:cNvSpPr>
          <p:nvPr>
            <p:ph type="body" idx="1"/>
          </p:nvPr>
        </p:nvSpPr>
        <p:spPr/>
        <p:txBody>
          <a:bodyPr/>
          <a:lstStyle/>
          <a:p>
            <a:r>
              <a:rPr lang="en-US" dirty="0" smtClean="0"/>
              <a:t>It is not practical to produce efficient power transfer (conjugate Match) into the native input impedance of a direct sampling ADC.</a:t>
            </a:r>
          </a:p>
          <a:p>
            <a:endParaRPr lang="en-US" dirty="0" smtClean="0"/>
          </a:p>
          <a:p>
            <a:r>
              <a:rPr lang="en-US" dirty="0" smtClean="0"/>
              <a:t>Must be in 50-</a:t>
            </a:r>
            <a:r>
              <a:rPr lang="en-US" dirty="0" smtClean="0">
                <a:solidFill>
                  <a:srgbClr val="FF0000"/>
                </a:solidFill>
              </a:rPr>
              <a:t>300</a:t>
            </a:r>
            <a:r>
              <a:rPr lang="en-US" dirty="0" smtClean="0"/>
              <a:t> ohm system with end termination</a:t>
            </a:r>
          </a:p>
          <a:p>
            <a:r>
              <a:rPr lang="en-US" dirty="0" smtClean="0"/>
              <a:t>50-75 ohm source termination generally OK</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b="1" dirty="0" smtClean="0">
                <a:cs typeface="Times New Roman" pitchFamily="18" charset="0"/>
              </a:rPr>
              <a:t>Implications of  High Source Impedance</a:t>
            </a:r>
          </a:p>
        </p:txBody>
      </p:sp>
      <p:sp>
        <p:nvSpPr>
          <p:cNvPr id="3" name="Text Placeholder 2"/>
          <p:cNvSpPr>
            <a:spLocks noGrp="1"/>
          </p:cNvSpPr>
          <p:nvPr>
            <p:ph type="body" idx="1"/>
          </p:nvPr>
        </p:nvSpPr>
        <p:spPr>
          <a:xfrm>
            <a:off x="609600" y="5410200"/>
            <a:ext cx="8077200" cy="715963"/>
          </a:xfrm>
        </p:spPr>
        <p:txBody>
          <a:bodyPr>
            <a:normAutofit fontScale="77500" lnSpcReduction="20000"/>
          </a:bodyPr>
          <a:lstStyle/>
          <a:p>
            <a:r>
              <a:rPr lang="en-US" dirty="0" smtClean="0"/>
              <a:t>Impedance of sampling becomes significant in terms of pass</a:t>
            </a:r>
            <a:r>
              <a:rPr lang="en-US" dirty="0" smtClean="0">
                <a:latin typeface="Times New Roman"/>
              </a:rPr>
              <a:t>-</a:t>
            </a:r>
            <a:r>
              <a:rPr lang="en-US" dirty="0" smtClean="0"/>
              <a:t>band ripple</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564396" y="1542611"/>
            <a:ext cx="4879538" cy="38675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1000"/>
            <a:ext cx="8229600" cy="5745163"/>
          </a:xfrm>
        </p:spPr>
        <p:txBody>
          <a:bodyPr/>
          <a:lstStyle/>
          <a:p>
            <a:r>
              <a:rPr lang="en-US" sz="2400" b="1" dirty="0" smtClean="0"/>
              <a:t>High Z = Inadequate settling / storage of non-linear charge </a:t>
            </a:r>
            <a:r>
              <a:rPr lang="en-US" sz="2000" b="1" dirty="0" smtClean="0"/>
              <a:t>(drop in SFDR)</a:t>
            </a:r>
          </a:p>
          <a:p>
            <a:r>
              <a:rPr lang="en-US" sz="2400" b="1" dirty="0" smtClean="0"/>
              <a:t>High Z, high sample rate, ADCs with larger sample caps = bigger problem (LTC2217)</a:t>
            </a:r>
          </a:p>
          <a:p>
            <a:r>
              <a:rPr lang="en-US" sz="2400" b="1" dirty="0" smtClean="0"/>
              <a:t>High Z = Significant to disproportionate pass-band ripple  (Very approx. ripple = 20*log(1-1/EXP(300/Z))</a:t>
            </a:r>
          </a:p>
          <a:p>
            <a:pPr lvl="1">
              <a:buNone/>
            </a:pPr>
            <a:r>
              <a:rPr lang="en-US" sz="2000" b="1" dirty="0" smtClean="0"/>
              <a:t>0.1dB in 50ohms, 1 dB in 200 ohms, 5-6dB at 400-500 ohms</a:t>
            </a:r>
          </a:p>
          <a:p>
            <a:r>
              <a:rPr lang="en-US" sz="2400" b="1" dirty="0" smtClean="0"/>
              <a:t>High Z means Poor S11 at higher frequencies or reasonable S11  over very limited band</a:t>
            </a:r>
          </a:p>
          <a:p>
            <a:r>
              <a:rPr lang="en-US" sz="2400" b="1" dirty="0" smtClean="0"/>
              <a:t>SFDR Varies with fin and </a:t>
            </a:r>
            <a:r>
              <a:rPr lang="en-US" sz="2400" b="1" dirty="0" err="1" smtClean="0"/>
              <a:t>fs</a:t>
            </a:r>
            <a:endParaRPr lang="en-US" sz="2400" b="1" dirty="0" smtClean="0"/>
          </a:p>
          <a:p>
            <a:r>
              <a:rPr lang="en-US" sz="2400" b="1" dirty="0" smtClean="0"/>
              <a:t>However, SNR does not change (well it does a bit)</a:t>
            </a:r>
          </a:p>
          <a:p>
            <a:pPr lvl="1">
              <a:buNone/>
            </a:pPr>
            <a:r>
              <a:rPr lang="en-US" sz="2000" b="1" dirty="0" smtClean="0"/>
              <a:t>1/</a:t>
            </a:r>
            <a:r>
              <a:rPr lang="en-US" sz="2000" b="1" dirty="0" err="1" smtClean="0"/>
              <a:t>sqrt</a:t>
            </a:r>
            <a:r>
              <a:rPr lang="en-US" sz="2000" b="1" dirty="0" smtClean="0"/>
              <a:t>(4KTB</a:t>
            </a:r>
            <a:r>
              <a:rPr lang="en-US" sz="2000" b="1" dirty="0" smtClean="0">
                <a:solidFill>
                  <a:srgbClr val="FF0000"/>
                </a:solidFill>
              </a:rPr>
              <a:t>R</a:t>
            </a:r>
            <a:r>
              <a:rPr lang="en-US" sz="2000" b="1" dirty="0" smtClean="0"/>
              <a:t>)         </a:t>
            </a:r>
            <a:r>
              <a:rPr lang="en-US" sz="2000" b="1" dirty="0" smtClean="0">
                <a:solidFill>
                  <a:srgbClr val="FF0000"/>
                </a:solidFill>
              </a:rPr>
              <a:t>R</a:t>
            </a:r>
            <a:r>
              <a:rPr lang="en-US" sz="2000" b="1" dirty="0" smtClean="0"/>
              <a:t> cancels due to effect on BW)</a:t>
            </a:r>
          </a:p>
          <a:p>
            <a:pPr lvl="1">
              <a:buNone/>
            </a:pPr>
            <a:r>
              <a:rPr lang="en-US" sz="2000" b="1" dirty="0" smtClean="0"/>
              <a:t>SNR in ADC product of full power BW folded into one Nyquist zone</a:t>
            </a:r>
          </a:p>
          <a:p>
            <a:pPr marL="342900" lvl="1" indent="-342900">
              <a:buFont typeface="Arial" pitchFamily="34" charset="0"/>
              <a:buChar char="•"/>
            </a:pPr>
            <a:r>
              <a:rPr lang="en-US" sz="2400" b="1" dirty="0" smtClean="0"/>
              <a:t>Reduced full power BW (</a:t>
            </a:r>
            <a:r>
              <a:rPr lang="en-US" sz="2400" b="1" i="1" dirty="0" smtClean="0"/>
              <a:t>Rated BW in 50 ohm system</a:t>
            </a:r>
            <a:r>
              <a:rPr lang="en-US" sz="2400" b="1" dirty="0" smtClean="0"/>
              <a: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2209800" y="1066800"/>
            <a:ext cx="4505899" cy="5117627"/>
          </a:xfrm>
          <a:prstGeom prst="rect">
            <a:avLst/>
          </a:prstGeom>
          <a:noFill/>
          <a:ln w="9525">
            <a:noFill/>
            <a:miter lim="800000"/>
            <a:headEnd/>
            <a:tailEnd/>
          </a:ln>
        </p:spPr>
      </p:pic>
      <p:sp>
        <p:nvSpPr>
          <p:cNvPr id="2" name="Title 1"/>
          <p:cNvSpPr>
            <a:spLocks noGrp="1"/>
          </p:cNvSpPr>
          <p:nvPr>
            <p:ph type="title"/>
          </p:nvPr>
        </p:nvSpPr>
        <p:spPr>
          <a:xfrm>
            <a:off x="457200" y="274638"/>
            <a:ext cx="8229600" cy="868362"/>
          </a:xfrm>
        </p:spPr>
        <p:txBody>
          <a:bodyPr>
            <a:normAutofit/>
          </a:bodyPr>
          <a:lstStyle/>
          <a:p>
            <a:pPr marR="0" rtl="0"/>
            <a:r>
              <a:rPr lang="en-US" sz="3600" b="1" dirty="0" smtClean="0">
                <a:latin typeface="Times New Roman" pitchFamily="18" charset="0"/>
                <a:cs typeface="Times New Roman" pitchFamily="18" charset="0"/>
              </a:rPr>
              <a:t>Assume the ADC is a </a:t>
            </a:r>
            <a:r>
              <a:rPr lang="en-US" sz="3600" b="1" dirty="0" smtClean="0">
                <a:latin typeface="Times New Roman" pitchFamily="18" charset="0"/>
                <a:cs typeface="Times New Roman" pitchFamily="18" charset="0"/>
              </a:rPr>
              <a:t>Passive Mixer</a:t>
            </a:r>
          </a:p>
        </p:txBody>
      </p:sp>
      <p:sp>
        <p:nvSpPr>
          <p:cNvPr id="3" name="Text Placeholder 2"/>
          <p:cNvSpPr>
            <a:spLocks noGrp="1"/>
          </p:cNvSpPr>
          <p:nvPr>
            <p:ph type="body" idx="1"/>
          </p:nvPr>
        </p:nvSpPr>
        <p:spPr>
          <a:xfrm>
            <a:off x="457200" y="1143000"/>
            <a:ext cx="8001000" cy="5410200"/>
          </a:xfrm>
          <a:solidFill>
            <a:schemeClr val="bg1">
              <a:alpha val="93000"/>
            </a:schemeClr>
          </a:solidFill>
        </p:spPr>
        <p:txBody>
          <a:bodyPr>
            <a:normAutofit fontScale="77500" lnSpcReduction="20000"/>
          </a:bodyPr>
          <a:lstStyle/>
          <a:p>
            <a:r>
              <a:rPr lang="en-US" dirty="0" smtClean="0"/>
              <a:t>The Same mixing </a:t>
            </a:r>
            <a:r>
              <a:rPr lang="en-US" dirty="0"/>
              <a:t>products, </a:t>
            </a:r>
            <a:endParaRPr lang="en-US" dirty="0" smtClean="0"/>
          </a:p>
          <a:p>
            <a:r>
              <a:rPr lang="en-US" dirty="0" smtClean="0"/>
              <a:t>Sum and difference products   </a:t>
            </a:r>
            <a:r>
              <a:rPr lang="en-US" dirty="0" smtClean="0"/>
              <a:t>N*</a:t>
            </a:r>
            <a:r>
              <a:rPr lang="en-US" dirty="0" err="1" smtClean="0"/>
              <a:t>fs</a:t>
            </a:r>
            <a:r>
              <a:rPr lang="en-US" dirty="0" smtClean="0"/>
              <a:t> +/- fin</a:t>
            </a:r>
            <a:endParaRPr lang="en-US" dirty="0" smtClean="0"/>
          </a:p>
          <a:p>
            <a:r>
              <a:rPr lang="en-US" dirty="0" smtClean="0"/>
              <a:t>Result </a:t>
            </a:r>
            <a:r>
              <a:rPr lang="en-US" dirty="0" smtClean="0"/>
              <a:t>of the commutation of the sample </a:t>
            </a:r>
            <a:r>
              <a:rPr lang="en-US" dirty="0" smtClean="0"/>
              <a:t>capacitors</a:t>
            </a:r>
            <a:endParaRPr lang="en-US" dirty="0" smtClean="0"/>
          </a:p>
          <a:p>
            <a:r>
              <a:rPr lang="en-US" dirty="0" smtClean="0"/>
              <a:t>Multiplies </a:t>
            </a:r>
            <a:r>
              <a:rPr lang="en-US" dirty="0"/>
              <a:t>all </a:t>
            </a:r>
            <a:r>
              <a:rPr lang="en-US" dirty="0" smtClean="0"/>
              <a:t>spectral </a:t>
            </a:r>
            <a:r>
              <a:rPr lang="en-US" dirty="0"/>
              <a:t>content on clock with all </a:t>
            </a:r>
            <a:r>
              <a:rPr lang="en-US" dirty="0" smtClean="0"/>
              <a:t>content </a:t>
            </a:r>
            <a:r>
              <a:rPr lang="en-US" dirty="0"/>
              <a:t>on analog </a:t>
            </a:r>
            <a:r>
              <a:rPr lang="en-US" dirty="0" smtClean="0"/>
              <a:t>input, aliased </a:t>
            </a:r>
            <a:r>
              <a:rPr lang="en-US" dirty="0" smtClean="0"/>
              <a:t>into </a:t>
            </a:r>
            <a:r>
              <a:rPr lang="en-US" dirty="0" smtClean="0"/>
              <a:t>DC-</a:t>
            </a:r>
            <a:r>
              <a:rPr lang="en-US" dirty="0" err="1" smtClean="0"/>
              <a:t>Nyquist</a:t>
            </a:r>
            <a:endParaRPr lang="en-US" dirty="0" smtClean="0"/>
          </a:p>
          <a:p>
            <a:r>
              <a:rPr lang="en-US" dirty="0" smtClean="0"/>
              <a:t>Analog Input </a:t>
            </a:r>
            <a:r>
              <a:rPr lang="en-US" dirty="0" smtClean="0"/>
              <a:t>BW </a:t>
            </a:r>
            <a:r>
              <a:rPr lang="en-US" dirty="0" smtClean="0"/>
              <a:t> 500MHz </a:t>
            </a:r>
            <a:r>
              <a:rPr lang="en-US" dirty="0" smtClean="0"/>
              <a:t>to </a:t>
            </a:r>
            <a:r>
              <a:rPr lang="en-US" dirty="0" smtClean="0"/>
              <a:t>1.2GHz</a:t>
            </a:r>
          </a:p>
          <a:p>
            <a:r>
              <a:rPr lang="en-US" dirty="0" smtClean="0"/>
              <a:t>Clock </a:t>
            </a:r>
            <a:r>
              <a:rPr lang="en-US" dirty="0" smtClean="0"/>
              <a:t>Input BW = 2 to 3 GHz  </a:t>
            </a:r>
            <a:endParaRPr lang="en-US" dirty="0" smtClean="0"/>
          </a:p>
          <a:p>
            <a:r>
              <a:rPr lang="en-US" dirty="0" smtClean="0"/>
              <a:t>Phase noise on clock (LO) produces phase noise on every carrier </a:t>
            </a:r>
            <a:r>
              <a:rPr lang="en-US" dirty="0" smtClean="0"/>
              <a:t> (blocking noise figure) </a:t>
            </a:r>
          </a:p>
          <a:p>
            <a:r>
              <a:rPr lang="en-US" dirty="0" smtClean="0"/>
              <a:t>Phase noise </a:t>
            </a:r>
            <a:r>
              <a:rPr lang="en-US" dirty="0" smtClean="0"/>
              <a:t>multiplied </a:t>
            </a:r>
            <a:r>
              <a:rPr lang="en-US" dirty="0" smtClean="0"/>
              <a:t>by under-sampling ratio</a:t>
            </a:r>
          </a:p>
          <a:p>
            <a:r>
              <a:rPr lang="en-US" dirty="0" smtClean="0"/>
              <a:t>Output </a:t>
            </a:r>
            <a:r>
              <a:rPr lang="en-US" dirty="0"/>
              <a:t>of the </a:t>
            </a:r>
            <a:r>
              <a:rPr lang="en-US" dirty="0" smtClean="0"/>
              <a:t>ADC sampler </a:t>
            </a:r>
            <a:r>
              <a:rPr lang="en-US" dirty="0"/>
              <a:t>is not </a:t>
            </a:r>
            <a:r>
              <a:rPr lang="en-US" dirty="0" smtClean="0"/>
              <a:t>selectively band </a:t>
            </a:r>
            <a:r>
              <a:rPr lang="en-US" dirty="0"/>
              <a:t>limited, does not integrate, </a:t>
            </a:r>
            <a:endParaRPr lang="en-US" dirty="0" smtClean="0"/>
          </a:p>
          <a:p>
            <a:r>
              <a:rPr lang="en-US" dirty="0" smtClean="0"/>
              <a:t>ENC an </a:t>
            </a:r>
            <a:r>
              <a:rPr lang="en-US" dirty="0"/>
              <a:t>be </a:t>
            </a:r>
            <a:r>
              <a:rPr lang="en-US" dirty="0" smtClean="0"/>
              <a:t>more demanding </a:t>
            </a:r>
            <a:r>
              <a:rPr lang="en-US" dirty="0"/>
              <a:t>than </a:t>
            </a:r>
            <a:r>
              <a:rPr lang="en-US" dirty="0" smtClean="0"/>
              <a:t>the LO of a mixer</a:t>
            </a:r>
          </a:p>
          <a:p>
            <a:r>
              <a:rPr lang="en-US" dirty="0" smtClean="0"/>
              <a:t>Discrete </a:t>
            </a:r>
            <a:r>
              <a:rPr lang="en-US" dirty="0" smtClean="0"/>
              <a:t>time, not essentially continuous like a mixer.</a:t>
            </a:r>
          </a:p>
          <a:p>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20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20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2000"/>
                                        <p:tgtEl>
                                          <p:spTgt spid="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914400" y="1476286"/>
            <a:ext cx="7162800" cy="448527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marR="0" rtl="0"/>
            <a:r>
              <a:rPr lang="en-US" sz="3600" b="1" dirty="0" smtClean="0">
                <a:cs typeface="Times New Roman" pitchFamily="18" charset="0"/>
              </a:rPr>
              <a:t>End termination and common mode</a:t>
            </a:r>
          </a:p>
        </p:txBody>
      </p:sp>
      <p:sp>
        <p:nvSpPr>
          <p:cNvPr id="3" name="Text Placeholder 2"/>
          <p:cNvSpPr>
            <a:spLocks noGrp="1"/>
          </p:cNvSpPr>
          <p:nvPr>
            <p:ph type="body" idx="1"/>
          </p:nvPr>
        </p:nvSpPr>
        <p:spPr>
          <a:xfrm>
            <a:off x="457200" y="1371600"/>
            <a:ext cx="8229600" cy="4876799"/>
          </a:xfrm>
          <a:solidFill>
            <a:schemeClr val="bg1"/>
          </a:solidFill>
        </p:spPr>
        <p:txBody>
          <a:bodyPr/>
          <a:lstStyle/>
          <a:p>
            <a:r>
              <a:rPr lang="en-US" dirty="0" smtClean="0"/>
              <a:t>Termination should provide </a:t>
            </a:r>
            <a:r>
              <a:rPr lang="en-US" dirty="0" smtClean="0"/>
              <a:t>critical damping </a:t>
            </a:r>
            <a:r>
              <a:rPr lang="en-US" dirty="0" smtClean="0"/>
              <a:t>of reflected even mode as well as differential end termination.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marR="0" rtl="0"/>
            <a:r>
              <a:rPr lang="en-US" sz="3600" b="1" dirty="0" smtClean="0">
                <a:cs typeface="Times New Roman" pitchFamily="18" charset="0"/>
              </a:rPr>
              <a:t>Differential End termination?</a:t>
            </a:r>
          </a:p>
        </p:txBody>
      </p:sp>
      <p:sp>
        <p:nvSpPr>
          <p:cNvPr id="3" name="Text Placeholder 2"/>
          <p:cNvSpPr>
            <a:spLocks noGrp="1"/>
          </p:cNvSpPr>
          <p:nvPr>
            <p:ph type="body" idx="1"/>
          </p:nvPr>
        </p:nvSpPr>
        <p:spPr>
          <a:xfrm>
            <a:off x="381000" y="1143000"/>
            <a:ext cx="8229600" cy="4983163"/>
          </a:xfrm>
        </p:spPr>
        <p:txBody>
          <a:bodyPr>
            <a:noAutofit/>
          </a:bodyPr>
          <a:lstStyle/>
          <a:p>
            <a:r>
              <a:rPr lang="en-US" sz="2000" b="1" dirty="0" smtClean="0"/>
              <a:t>Differential </a:t>
            </a:r>
            <a:r>
              <a:rPr lang="en-US" sz="2000" b="1" dirty="0" smtClean="0">
                <a:solidFill>
                  <a:srgbClr val="FF0000"/>
                </a:solidFill>
              </a:rPr>
              <a:t>(only) </a:t>
            </a:r>
            <a:r>
              <a:rPr lang="en-US" sz="2000" b="1" dirty="0" smtClean="0"/>
              <a:t>end termination is OK for flux coupled transformers with center-tap</a:t>
            </a:r>
          </a:p>
          <a:p>
            <a:r>
              <a:rPr lang="en-US" sz="2000" b="1" dirty="0" smtClean="0"/>
              <a:t>Not suitable for flux coupled transformer  without center-tap</a:t>
            </a:r>
          </a:p>
          <a:p>
            <a:r>
              <a:rPr lang="en-US" sz="2000" b="1" dirty="0" smtClean="0"/>
              <a:t>It is not suitable for 1:1 Guanella (partial differential end termination OK  e.g. 50/50 to AC ground 100 ohms at end of 100 ohm pair)</a:t>
            </a:r>
          </a:p>
          <a:p>
            <a:r>
              <a:rPr lang="en-US" sz="2000" b="1" dirty="0" smtClean="0"/>
              <a:t>It is not best for differential filters (no common mode damping)</a:t>
            </a:r>
          </a:p>
          <a:p>
            <a:r>
              <a:rPr lang="en-US" sz="2000" b="1" dirty="0" smtClean="0"/>
              <a:t>Minor mismatch between legs of differential can cause severe common mode above pass-band</a:t>
            </a:r>
          </a:p>
          <a:p>
            <a:r>
              <a:rPr lang="en-US" sz="2000" b="1" dirty="0" smtClean="0"/>
              <a:t>Common mode ringing in filters, amplifiers with low common mode BW will degrade SFDR due to taxing of the common mode input range of the ADC. </a:t>
            </a:r>
          </a:p>
          <a:p>
            <a:r>
              <a:rPr lang="en-US" sz="2000" b="1" dirty="0" smtClean="0"/>
              <a:t>FB Amplifiers may exhibit better results if terminated to AC ground rather than see inter-dependence, and little common mode damping.</a:t>
            </a:r>
            <a:endParaRPr lang="en-US"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Autofit/>
          </a:bodyPr>
          <a:lstStyle/>
          <a:p>
            <a:r>
              <a:rPr lang="en-US" sz="3600" b="1" dirty="0" smtClean="0">
                <a:cs typeface="Times New Roman" pitchFamily="18" charset="0"/>
              </a:rPr>
              <a:t>Differential filters with little Common mode suppression</a:t>
            </a:r>
          </a:p>
        </p:txBody>
      </p:sp>
      <p:sp>
        <p:nvSpPr>
          <p:cNvPr id="3" name="Text Placeholder 2"/>
          <p:cNvSpPr>
            <a:spLocks noGrp="1"/>
          </p:cNvSpPr>
          <p:nvPr>
            <p:ph type="body" idx="1"/>
          </p:nvPr>
        </p:nvSpPr>
        <p:spPr/>
        <p:txBody>
          <a:bodyPr>
            <a:normAutofit fontScale="92500" lnSpcReduction="20000"/>
          </a:bodyPr>
          <a:lstStyle/>
          <a:p>
            <a:r>
              <a:rPr lang="en-US" dirty="0" smtClean="0"/>
              <a:t>Some amplifiers will not tolerate the high frequency common mode transients, and may produce degraded SFDR above a certain sample rate. </a:t>
            </a:r>
            <a:r>
              <a:rPr lang="en-US" i="1" dirty="0" smtClean="0"/>
              <a:t>(ADC not to blame!!) (test above intended sample rate (if ADC family allows)</a:t>
            </a:r>
          </a:p>
          <a:p>
            <a:r>
              <a:rPr lang="en-US" dirty="0" smtClean="0"/>
              <a:t>Mixers, demodulators, high integration tuners on silicon will see compromised results. (They are only grounded through bond wires)</a:t>
            </a:r>
          </a:p>
          <a:p>
            <a:r>
              <a:rPr lang="en-US" dirty="0" smtClean="0"/>
              <a:t>LO feed-through in mixers is often common mode</a:t>
            </a:r>
          </a:p>
          <a:p>
            <a:r>
              <a:rPr lang="en-US" dirty="0" smtClean="0"/>
              <a:t>Devise common mode suppression for GHz mixing products, and for LO and RF bands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b="1" dirty="0" err="1" smtClean="0">
                <a:cs typeface="Times New Roman" pitchFamily="18" charset="0"/>
              </a:rPr>
              <a:t>Baluns</a:t>
            </a:r>
            <a:r>
              <a:rPr lang="en-US" sz="3600" b="1" dirty="0" smtClean="0">
                <a:cs typeface="Times New Roman" pitchFamily="18" charset="0"/>
              </a:rPr>
              <a:t> and Transformers</a:t>
            </a:r>
          </a:p>
        </p:txBody>
      </p:sp>
      <p:sp>
        <p:nvSpPr>
          <p:cNvPr id="3" name="Text Placeholder 2"/>
          <p:cNvSpPr>
            <a:spLocks noGrp="1"/>
          </p:cNvSpPr>
          <p:nvPr>
            <p:ph type="body" idx="1"/>
          </p:nvPr>
        </p:nvSpPr>
        <p:spPr/>
        <p:txBody>
          <a:bodyPr>
            <a:normAutofit/>
          </a:bodyPr>
          <a:lstStyle/>
          <a:p>
            <a:r>
              <a:rPr lang="en-US" dirty="0" smtClean="0"/>
              <a:t>Against popular belief, Surprisingly good!</a:t>
            </a:r>
          </a:p>
          <a:p>
            <a:r>
              <a:rPr lang="en-US" dirty="0" smtClean="0"/>
              <a:t>physically fragile</a:t>
            </a:r>
          </a:p>
          <a:p>
            <a:r>
              <a:rPr lang="en-US" dirty="0" smtClean="0"/>
              <a:t>Inconsistent and poorly specified</a:t>
            </a:r>
          </a:p>
          <a:p>
            <a:r>
              <a:rPr lang="en-US" dirty="0" smtClean="0"/>
              <a:t>Can be best way to communicate between ground planes</a:t>
            </a:r>
          </a:p>
          <a:p>
            <a:pPr>
              <a:buNone/>
            </a:pPr>
            <a:r>
              <a:rPr lang="en-US" dirty="0" smtClean="0"/>
              <a:t>(Not with a split between analog and digital grounds of ADC)</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0" rtl="0"/>
            <a:r>
              <a:rPr lang="en-US" sz="3600" b="1" dirty="0" smtClean="0">
                <a:cs typeface="Times New Roman" pitchFamily="18" charset="0"/>
              </a:rPr>
              <a:t>Flux coupled </a:t>
            </a:r>
            <a:r>
              <a:rPr lang="en-US" sz="3600" b="1" dirty="0" err="1" smtClean="0">
                <a:cs typeface="Times New Roman" pitchFamily="18" charset="0"/>
              </a:rPr>
              <a:t>baluns</a:t>
            </a:r>
            <a:r>
              <a:rPr lang="en-US" sz="3600" b="1" dirty="0" smtClean="0">
                <a:cs typeface="Times New Roman" pitchFamily="18" charset="0"/>
              </a:rPr>
              <a:t>, amplitude and impedance imbalance</a:t>
            </a:r>
          </a:p>
        </p:txBody>
      </p:sp>
      <p:sp>
        <p:nvSpPr>
          <p:cNvPr id="3" name="Text Placeholder 2"/>
          <p:cNvSpPr>
            <a:spLocks noGrp="1"/>
          </p:cNvSpPr>
          <p:nvPr>
            <p:ph type="body" idx="1"/>
          </p:nvPr>
        </p:nvSpPr>
        <p:spPr/>
        <p:txBody>
          <a:bodyPr/>
          <a:lstStyle/>
          <a:p>
            <a:r>
              <a:rPr lang="en-US" b="1" dirty="0" smtClean="0"/>
              <a:t>inter-winding capacitance is not symmetrical and becomes source of amplitude and phase imbalance at high frequencies.</a:t>
            </a:r>
          </a:p>
          <a:p>
            <a:r>
              <a:rPr lang="en-US" b="1" dirty="0" smtClean="0"/>
              <a:t>The higher the inter-winding capacitance, the worse the results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524000" y="2209800"/>
            <a:ext cx="5910217" cy="3080477"/>
          </a:xfrm>
          <a:prstGeom prst="rect">
            <a:avLst/>
          </a:prstGeom>
          <a:noFill/>
          <a:ln w="9525">
            <a:noFill/>
            <a:miter lim="800000"/>
            <a:headEnd/>
            <a:tailEnd/>
          </a:ln>
        </p:spPr>
      </p:pic>
      <p:sp>
        <p:nvSpPr>
          <p:cNvPr id="2" name="Title 1"/>
          <p:cNvSpPr>
            <a:spLocks noGrp="1"/>
          </p:cNvSpPr>
          <p:nvPr>
            <p:ph type="title"/>
          </p:nvPr>
        </p:nvSpPr>
        <p:spPr>
          <a:xfrm>
            <a:off x="457200" y="274638"/>
            <a:ext cx="8001000" cy="792162"/>
          </a:xfrm>
        </p:spPr>
        <p:txBody>
          <a:bodyPr>
            <a:noAutofit/>
          </a:bodyPr>
          <a:lstStyle/>
          <a:p>
            <a:pPr marR="0" rtl="0"/>
            <a:r>
              <a:rPr lang="en-US" sz="3600" b="1" dirty="0" smtClean="0">
                <a:cs typeface="Times New Roman" pitchFamily="18" charset="0"/>
              </a:rPr>
              <a:t>Transmission line transformer or 1:1 Guanella </a:t>
            </a:r>
            <a:r>
              <a:rPr lang="en-US" sz="3600" b="1" dirty="0" err="1" smtClean="0">
                <a:cs typeface="Times New Roman" pitchFamily="18" charset="0"/>
              </a:rPr>
              <a:t>balun</a:t>
            </a:r>
            <a:endParaRPr lang="en-US" sz="3600" b="1" dirty="0" smtClean="0">
              <a:cs typeface="Times New Roman" pitchFamily="18" charset="0"/>
            </a:endParaRPr>
          </a:p>
        </p:txBody>
      </p:sp>
      <p:sp>
        <p:nvSpPr>
          <p:cNvPr id="3" name="Text Placeholder 2"/>
          <p:cNvSpPr>
            <a:spLocks noGrp="1"/>
          </p:cNvSpPr>
          <p:nvPr>
            <p:ph type="body" idx="1"/>
          </p:nvPr>
        </p:nvSpPr>
        <p:spPr>
          <a:solidFill>
            <a:schemeClr val="bg1">
              <a:alpha val="94000"/>
            </a:schemeClr>
          </a:solidFill>
        </p:spPr>
        <p:txBody>
          <a:bodyPr>
            <a:normAutofit fontScale="85000" lnSpcReduction="20000"/>
          </a:bodyPr>
          <a:lstStyle/>
          <a:p>
            <a:pPr>
              <a:buNone/>
            </a:pPr>
            <a:r>
              <a:rPr lang="en-US" dirty="0" smtClean="0"/>
              <a:t>Example MA/COM  ETC1-1-13</a:t>
            </a:r>
          </a:p>
          <a:p>
            <a:r>
              <a:rPr lang="en-US" dirty="0" smtClean="0"/>
              <a:t>Best 200 MHz to 500 MHz+ (roughly)</a:t>
            </a:r>
          </a:p>
          <a:p>
            <a:r>
              <a:rPr lang="en-US" dirty="0" smtClean="0"/>
              <a:t>Good common mode rejection for </a:t>
            </a:r>
            <a:r>
              <a:rPr lang="en-US" dirty="0" smtClean="0">
                <a:solidFill>
                  <a:srgbClr val="FF0000"/>
                </a:solidFill>
              </a:rPr>
              <a:t>high frequencies</a:t>
            </a:r>
          </a:p>
          <a:p>
            <a:r>
              <a:rPr lang="en-US" dirty="0" smtClean="0"/>
              <a:t>Common mode length Electrically extended by Core (good)</a:t>
            </a:r>
          </a:p>
          <a:p>
            <a:r>
              <a:rPr lang="en-US" dirty="0" smtClean="0"/>
              <a:t>Binocular core produces </a:t>
            </a:r>
            <a:r>
              <a:rPr lang="en-US" dirty="0" smtClean="0">
                <a:solidFill>
                  <a:srgbClr val="FF0000"/>
                </a:solidFill>
              </a:rPr>
              <a:t>asymmetry</a:t>
            </a:r>
            <a:r>
              <a:rPr lang="en-US" dirty="0" smtClean="0"/>
              <a:t> in construction (see exposed leads)</a:t>
            </a:r>
          </a:p>
          <a:p>
            <a:r>
              <a:rPr lang="en-US" dirty="0" smtClean="0"/>
              <a:t>inter-winding C at each loop-through the core</a:t>
            </a:r>
          </a:p>
          <a:p>
            <a:r>
              <a:rPr lang="en-US" dirty="0" smtClean="0"/>
              <a:t>Becomes a wire below few </a:t>
            </a:r>
            <a:r>
              <a:rPr lang="en-US" dirty="0" err="1" smtClean="0"/>
              <a:t>MHz.</a:t>
            </a:r>
            <a:r>
              <a:rPr lang="en-US" dirty="0" smtClean="0"/>
              <a:t>  20 MHz OK</a:t>
            </a:r>
          </a:p>
          <a:p>
            <a:r>
              <a:rPr lang="en-US" dirty="0" smtClean="0"/>
              <a:t>(3.5uH self inductance)</a:t>
            </a:r>
            <a:r>
              <a:rPr lang="en-US" dirty="0" smtClean="0">
                <a:solidFill>
                  <a:srgbClr val="FF0000"/>
                </a:solidFill>
              </a:rPr>
              <a:t> </a:t>
            </a:r>
          </a:p>
          <a:p>
            <a:r>
              <a:rPr lang="en-US" dirty="0" smtClean="0">
                <a:solidFill>
                  <a:srgbClr val="FF0000"/>
                </a:solidFill>
              </a:rPr>
              <a:t>Coupled Electrical length about wrong length</a:t>
            </a:r>
          </a:p>
          <a:p>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20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b="1" dirty="0" smtClean="0">
                <a:cs typeface="Times New Roman" pitchFamily="18" charset="0"/>
              </a:rPr>
              <a:t>Crossing gaps with a </a:t>
            </a:r>
            <a:r>
              <a:rPr lang="en-US" sz="3600" b="1" dirty="0" err="1" smtClean="0">
                <a:cs typeface="Times New Roman" pitchFamily="18" charset="0"/>
              </a:rPr>
              <a:t>balun</a:t>
            </a:r>
            <a:endParaRPr lang="en-US" sz="3600" b="1" dirty="0" smtClean="0">
              <a:cs typeface="Times New Roman" pitchFamily="18" charset="0"/>
            </a:endParaRPr>
          </a:p>
        </p:txBody>
      </p:sp>
      <p:sp>
        <p:nvSpPr>
          <p:cNvPr id="3" name="Text Placeholder 2"/>
          <p:cNvSpPr>
            <a:spLocks noGrp="1"/>
          </p:cNvSpPr>
          <p:nvPr>
            <p:ph type="body" idx="1"/>
          </p:nvPr>
        </p:nvSpPr>
        <p:spPr/>
        <p:txBody>
          <a:bodyPr/>
          <a:lstStyle/>
          <a:p>
            <a:r>
              <a:rPr lang="en-US" dirty="0" smtClean="0"/>
              <a:t>Flux coupled transformer with low inter-winding capacitance best for lower frequencies</a:t>
            </a:r>
          </a:p>
          <a:p>
            <a:r>
              <a:rPr lang="en-US" dirty="0" smtClean="0"/>
              <a:t>Understand that low frequency mixing products are produced even when under-sampling, and these will not be well blocked by a Guanella Balun (in isolation)</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581400" y="2362200"/>
            <a:ext cx="1790700" cy="3143250"/>
          </a:xfrm>
          <a:prstGeom prst="rect">
            <a:avLst/>
          </a:prstGeom>
          <a:noFill/>
          <a:ln w="9525">
            <a:noFill/>
            <a:miter lim="800000"/>
            <a:headEnd/>
            <a:tailEnd/>
          </a:ln>
        </p:spPr>
      </p:pic>
      <p:sp>
        <p:nvSpPr>
          <p:cNvPr id="2" name="Title 1"/>
          <p:cNvSpPr>
            <a:spLocks noGrp="1"/>
          </p:cNvSpPr>
          <p:nvPr>
            <p:ph type="title"/>
          </p:nvPr>
        </p:nvSpPr>
        <p:spPr>
          <a:xfrm>
            <a:off x="457200" y="274638"/>
            <a:ext cx="8229600" cy="868362"/>
          </a:xfrm>
        </p:spPr>
        <p:txBody>
          <a:bodyPr>
            <a:normAutofit/>
          </a:bodyPr>
          <a:lstStyle/>
          <a:p>
            <a:pPr marR="0" rtl="0"/>
            <a:r>
              <a:rPr lang="en-US" sz="3600" b="1" dirty="0" smtClean="0">
                <a:cs typeface="Times New Roman" pitchFamily="18" charset="0"/>
              </a:rPr>
              <a:t>1:4 Guanella</a:t>
            </a:r>
          </a:p>
        </p:txBody>
      </p:sp>
      <p:sp>
        <p:nvSpPr>
          <p:cNvPr id="3" name="Text Placeholder 2"/>
          <p:cNvSpPr>
            <a:spLocks noGrp="1"/>
          </p:cNvSpPr>
          <p:nvPr>
            <p:ph type="body" idx="1"/>
          </p:nvPr>
        </p:nvSpPr>
        <p:spPr>
          <a:xfrm>
            <a:off x="457200" y="1524000"/>
            <a:ext cx="8001000" cy="4602163"/>
          </a:xfrm>
          <a:solidFill>
            <a:schemeClr val="bg1">
              <a:alpha val="91000"/>
            </a:schemeClr>
          </a:solidFill>
        </p:spPr>
        <p:txBody>
          <a:bodyPr>
            <a:normAutofit fontScale="92500" lnSpcReduction="10000"/>
          </a:bodyPr>
          <a:lstStyle/>
          <a:p>
            <a:r>
              <a:rPr lang="en-US" dirty="0" smtClean="0"/>
              <a:t>AKA 1:4 transmission line transformer</a:t>
            </a:r>
          </a:p>
          <a:p>
            <a:r>
              <a:rPr lang="en-US" dirty="0" smtClean="0"/>
              <a:t>Two separate transformers on the same core</a:t>
            </a:r>
          </a:p>
          <a:p>
            <a:r>
              <a:rPr lang="en-US" dirty="0" smtClean="0">
                <a:solidFill>
                  <a:srgbClr val="FF0000"/>
                </a:solidFill>
              </a:rPr>
              <a:t>Not well balanced when used as a </a:t>
            </a:r>
            <a:r>
              <a:rPr lang="en-US" dirty="0" err="1" smtClean="0">
                <a:solidFill>
                  <a:srgbClr val="FF0000"/>
                </a:solidFill>
              </a:rPr>
              <a:t>balun</a:t>
            </a:r>
            <a:endParaRPr lang="en-US" dirty="0" smtClean="0">
              <a:solidFill>
                <a:srgbClr val="FF0000"/>
              </a:solidFill>
            </a:endParaRPr>
          </a:p>
          <a:p>
            <a:r>
              <a:rPr lang="en-US" dirty="0" smtClean="0"/>
              <a:t>One side become transmission line, the other an auto-transformer</a:t>
            </a:r>
          </a:p>
          <a:p>
            <a:r>
              <a:rPr lang="en-US" dirty="0" smtClean="0"/>
              <a:t>Even as a Balanced to Balanced, in combination, </a:t>
            </a:r>
            <a:r>
              <a:rPr lang="en-US" dirty="0" smtClean="0">
                <a:solidFill>
                  <a:srgbClr val="FF0000"/>
                </a:solidFill>
              </a:rPr>
              <a:t>generally disappointing when used to drive an ADC.</a:t>
            </a:r>
          </a:p>
          <a:p>
            <a:r>
              <a:rPr lang="en-US" dirty="0" smtClean="0"/>
              <a:t>OK to drive an amplifier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cs typeface="Times New Roman" pitchFamily="18" charset="0"/>
              </a:rPr>
              <a:t>Composite Balun</a:t>
            </a:r>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1277958" y="1349585"/>
            <a:ext cx="6301648" cy="48702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600200" y="1752600"/>
            <a:ext cx="6067658" cy="3736154"/>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marR="0" rtl="0"/>
            <a:r>
              <a:rPr lang="en-US" sz="3600" b="1" dirty="0" smtClean="0">
                <a:cs typeface="Times New Roman" pitchFamily="18" charset="0"/>
              </a:rPr>
              <a:t>Interaction with Silicon drivers</a:t>
            </a:r>
          </a:p>
        </p:txBody>
      </p:sp>
      <p:sp>
        <p:nvSpPr>
          <p:cNvPr id="3" name="Text Placeholder 2"/>
          <p:cNvSpPr>
            <a:spLocks noGrp="1"/>
          </p:cNvSpPr>
          <p:nvPr>
            <p:ph type="body" idx="1"/>
          </p:nvPr>
        </p:nvSpPr>
        <p:spPr>
          <a:xfrm>
            <a:off x="457200" y="1447800"/>
            <a:ext cx="7924800" cy="4678363"/>
          </a:xfrm>
          <a:solidFill>
            <a:schemeClr val="bg1">
              <a:alpha val="92000"/>
            </a:schemeClr>
          </a:solidFill>
        </p:spPr>
        <p:txBody>
          <a:bodyPr>
            <a:normAutofit fontScale="92500" lnSpcReduction="10000"/>
          </a:bodyPr>
          <a:lstStyle/>
          <a:p>
            <a:r>
              <a:rPr lang="en-US" dirty="0" smtClean="0">
                <a:solidFill>
                  <a:srgbClr val="FF0000"/>
                </a:solidFill>
              </a:rPr>
              <a:t>Only grounded through bond wires </a:t>
            </a:r>
            <a:r>
              <a:rPr lang="en-US" i="1" dirty="0" smtClean="0">
                <a:solidFill>
                  <a:schemeClr val="bg1">
                    <a:lumMod val="65000"/>
                  </a:schemeClr>
                </a:solidFill>
              </a:rPr>
              <a:t>Except flip chip (LTC6409)</a:t>
            </a:r>
          </a:p>
          <a:p>
            <a:r>
              <a:rPr lang="en-US" dirty="0" smtClean="0"/>
              <a:t>Frequency content of sample spikes well beyond capabilities of feedback amplifiers</a:t>
            </a:r>
          </a:p>
          <a:p>
            <a:r>
              <a:rPr lang="en-US" dirty="0" smtClean="0"/>
              <a:t>Output impedance of FB amplifiers rises with frequency (to some point)</a:t>
            </a:r>
          </a:p>
          <a:p>
            <a:r>
              <a:rPr lang="en-US" dirty="0" smtClean="0"/>
              <a:t>Envelope detection (rectification) in input stage of amplifier unless protected from ADC</a:t>
            </a:r>
          </a:p>
          <a:p>
            <a:r>
              <a:rPr lang="en-US" dirty="0" smtClean="0"/>
              <a:t>Zero caps make it worse, except you may need them to cancel pole due to pad capacitance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0" rtl="0"/>
            <a:r>
              <a:rPr lang="en-US" sz="3600" b="1" baseline="0" dirty="0" smtClean="0">
                <a:latin typeface="Times New Roman" pitchFamily="18" charset="0"/>
                <a:cs typeface="Times New Roman" pitchFamily="18" charset="0"/>
              </a:rPr>
              <a:t>Spectral power distribution of mixing products from direct sampling</a:t>
            </a:r>
          </a:p>
        </p:txBody>
      </p:sp>
      <p:pic>
        <p:nvPicPr>
          <p:cNvPr id="4" name="Picture 3"/>
          <p:cNvPicPr>
            <a:picLocks noChangeAspect="1" noChangeArrowheads="1"/>
          </p:cNvPicPr>
          <p:nvPr/>
        </p:nvPicPr>
        <p:blipFill>
          <a:blip r:embed="rId2" cstate="print"/>
          <a:srcRect/>
          <a:stretch>
            <a:fillRect/>
          </a:stretch>
        </p:blipFill>
        <p:spPr bwMode="auto">
          <a:xfrm>
            <a:off x="1371600" y="1600200"/>
            <a:ext cx="6260997" cy="47653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0" rtl="0"/>
            <a:r>
              <a:rPr lang="en-US" sz="3600" b="1" dirty="0" smtClean="0">
                <a:cs typeface="Times New Roman" pitchFamily="18" charset="0"/>
              </a:rPr>
              <a:t>The analog input viewed as the output of the clock amplifier </a:t>
            </a:r>
          </a:p>
        </p:txBody>
      </p:sp>
      <p:sp>
        <p:nvSpPr>
          <p:cNvPr id="3" name="Text Placeholder 2"/>
          <p:cNvSpPr>
            <a:spLocks noGrp="1"/>
          </p:cNvSpPr>
          <p:nvPr>
            <p:ph type="body" idx="1"/>
          </p:nvPr>
        </p:nvSpPr>
        <p:spPr>
          <a:xfrm>
            <a:off x="457200" y="1981200"/>
            <a:ext cx="8077200" cy="4144963"/>
          </a:xfrm>
        </p:spPr>
        <p:txBody>
          <a:bodyPr/>
          <a:lstStyle/>
          <a:p>
            <a:r>
              <a:rPr lang="en-US" dirty="0" smtClean="0"/>
              <a:t>High VSWR on both analog input and clock can produce instability, like any RF amplifier</a:t>
            </a:r>
          </a:p>
          <a:p>
            <a:r>
              <a:rPr lang="en-US" dirty="0" smtClean="0"/>
              <a:t>Don’t run analog input next to clock</a:t>
            </a:r>
          </a:p>
          <a:p>
            <a:pPr>
              <a:buNone/>
            </a:pPr>
            <a:r>
              <a:rPr lang="en-US" dirty="0" smtClean="0"/>
              <a:t>(both positive feedback, and negative FB </a:t>
            </a:r>
            <a:r>
              <a:rPr lang="en-US" dirty="0" smtClean="0">
                <a:solidFill>
                  <a:srgbClr val="FF0000"/>
                </a:solidFill>
              </a:rPr>
              <a:t>bad</a:t>
            </a:r>
            <a:r>
              <a:rPr lang="en-US" dirty="0" smtClean="0"/>
              <a:t>)</a:t>
            </a:r>
          </a:p>
          <a:p>
            <a:r>
              <a:rPr lang="en-US" dirty="0" smtClean="0"/>
              <a:t>Analog input power will phase modulate the clock producing 2</a:t>
            </a:r>
            <a:r>
              <a:rPr lang="en-US" baseline="30000" dirty="0" smtClean="0"/>
              <a:t>nd</a:t>
            </a:r>
            <a:r>
              <a:rPr lang="en-US" dirty="0" smtClean="0"/>
              <a: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0" rtl="0"/>
            <a:r>
              <a:rPr lang="en-US" sz="3600" b="1" dirty="0" smtClean="0">
                <a:cs typeface="Times New Roman" pitchFamily="18" charset="0"/>
              </a:rPr>
              <a:t>Interaction with High Integration Mixers, Tuners, Demodulators</a:t>
            </a:r>
          </a:p>
        </p:txBody>
      </p:sp>
      <p:sp>
        <p:nvSpPr>
          <p:cNvPr id="3" name="Text Placeholder 2"/>
          <p:cNvSpPr>
            <a:spLocks noGrp="1"/>
          </p:cNvSpPr>
          <p:nvPr>
            <p:ph type="body" idx="1"/>
          </p:nvPr>
        </p:nvSpPr>
        <p:spPr/>
        <p:txBody>
          <a:bodyPr>
            <a:normAutofit fontScale="92500"/>
          </a:bodyPr>
          <a:lstStyle/>
          <a:p>
            <a:r>
              <a:rPr lang="en-US" dirty="0" smtClean="0"/>
              <a:t>Common mode transients conducted through differential filters (without common mode suppression) will cause ground bounce in the tuner. (This is a common error)</a:t>
            </a:r>
          </a:p>
          <a:p>
            <a:r>
              <a:rPr lang="en-US" dirty="0" smtClean="0"/>
              <a:t>Resulting ground bounce Will not be rejected by Pseudo-differential inputs on LNA, LO, REF frequency, VCO ports</a:t>
            </a:r>
          </a:p>
          <a:p>
            <a:r>
              <a:rPr lang="en-US" dirty="0" smtClean="0"/>
              <a:t>Especially if you don’t use those ports properly (e.g. returning them to a poorly grounded paddle)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marR="0" rtl="0"/>
            <a:r>
              <a:rPr lang="en-US" sz="3600" b="1" dirty="0" smtClean="0">
                <a:cs typeface="Times New Roman" pitchFamily="18" charset="0"/>
              </a:rPr>
              <a:t>The “anti-aliasing”  filter</a:t>
            </a:r>
          </a:p>
        </p:txBody>
      </p:sp>
      <p:sp>
        <p:nvSpPr>
          <p:cNvPr id="3" name="Text Placeholder 2"/>
          <p:cNvSpPr>
            <a:spLocks noGrp="1"/>
          </p:cNvSpPr>
          <p:nvPr>
            <p:ph type="body" idx="1"/>
          </p:nvPr>
        </p:nvSpPr>
        <p:spPr>
          <a:xfrm>
            <a:off x="457200" y="1066800"/>
            <a:ext cx="8229600" cy="5059363"/>
          </a:xfrm>
        </p:spPr>
        <p:txBody>
          <a:bodyPr>
            <a:normAutofit fontScale="92500" lnSpcReduction="10000"/>
          </a:bodyPr>
          <a:lstStyle/>
          <a:p>
            <a:r>
              <a:rPr lang="en-US" dirty="0" smtClean="0"/>
              <a:t>True anti-aliasing must suppress content beyond 1 or 2* Nyquist zones to the point of insignificance  </a:t>
            </a:r>
          </a:p>
          <a:p>
            <a:r>
              <a:rPr lang="en-US" dirty="0" smtClean="0"/>
              <a:t>May mean over 100 dB in scenario with flat spectral power distribution</a:t>
            </a:r>
          </a:p>
          <a:p>
            <a:r>
              <a:rPr lang="en-US" dirty="0" smtClean="0"/>
              <a:t>More if out of band power is higher</a:t>
            </a:r>
          </a:p>
          <a:p>
            <a:r>
              <a:rPr lang="en-US" dirty="0" smtClean="0"/>
              <a:t>Significantly relaxed if there is no out of band power  May only require 12-15 dB noise limiting to preserve SNR</a:t>
            </a:r>
          </a:p>
          <a:p>
            <a:r>
              <a:rPr lang="en-US" dirty="0" smtClean="0"/>
              <a:t>May be required to protect amplifier</a:t>
            </a:r>
          </a:p>
          <a:p>
            <a:r>
              <a:rPr lang="en-US" i="1" dirty="0" smtClean="0"/>
              <a:t>*2 Zones if image rejection processing in use</a:t>
            </a:r>
            <a:endParaRPr lang="en-US"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0" rtl="0"/>
            <a:r>
              <a:rPr lang="en-US" sz="3600" b="1" dirty="0" smtClean="0">
                <a:cs typeface="Times New Roman" pitchFamily="18" charset="0"/>
              </a:rPr>
              <a:t>Design of the drive network as influenced by physical extent</a:t>
            </a:r>
          </a:p>
        </p:txBody>
      </p:sp>
      <p:sp>
        <p:nvSpPr>
          <p:cNvPr id="3" name="Text Placeholder 2"/>
          <p:cNvSpPr>
            <a:spLocks noGrp="1"/>
          </p:cNvSpPr>
          <p:nvPr>
            <p:ph type="body" idx="1"/>
          </p:nvPr>
        </p:nvSpPr>
        <p:spPr/>
        <p:txBody>
          <a:bodyPr>
            <a:normAutofit fontScale="85000" lnSpcReduction="10000"/>
          </a:bodyPr>
          <a:lstStyle/>
          <a:p>
            <a:r>
              <a:rPr lang="en-US" dirty="0" smtClean="0"/>
              <a:t>If a filter with a shunt resonator were at &lt;50psec from the ADC, 5-10 ohm series resistors, to recursively (reiteratively) absorb non-linear charge… produce good results</a:t>
            </a:r>
          </a:p>
          <a:p>
            <a:r>
              <a:rPr lang="en-US" dirty="0" smtClean="0"/>
              <a:t>At 150 </a:t>
            </a:r>
            <a:r>
              <a:rPr lang="en-US" dirty="0" err="1" smtClean="0"/>
              <a:t>psec</a:t>
            </a:r>
            <a:r>
              <a:rPr lang="en-US" dirty="0" smtClean="0"/>
              <a:t>, final elements should be source termination resistors, or the filter must be absorptive</a:t>
            </a:r>
          </a:p>
          <a:p>
            <a:r>
              <a:rPr lang="en-US" dirty="0" smtClean="0"/>
              <a:t>At 500 psec-2nsec, a filter with a diplexer is fine</a:t>
            </a:r>
          </a:p>
          <a:p>
            <a:r>
              <a:rPr lang="en-US" dirty="0" smtClean="0"/>
              <a:t>If driver is FB amplifier, long transmission lines may not be possible, as it will not tolerate either the load of the transmission lines, the end termination, double termination or high VSWR.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0" rtl="0"/>
            <a:r>
              <a:rPr lang="en-US" sz="3600" b="1" dirty="0" smtClean="0">
                <a:cs typeface="Times New Roman" pitchFamily="18" charset="0"/>
              </a:rPr>
              <a:t>Differential feedback amplifiers as drivers</a:t>
            </a:r>
          </a:p>
        </p:txBody>
      </p:sp>
      <p:sp>
        <p:nvSpPr>
          <p:cNvPr id="3" name="Text Placeholder 2"/>
          <p:cNvSpPr>
            <a:spLocks noGrp="1"/>
          </p:cNvSpPr>
          <p:nvPr>
            <p:ph type="body" idx="1"/>
          </p:nvPr>
        </p:nvSpPr>
        <p:spPr/>
        <p:txBody>
          <a:bodyPr>
            <a:normAutofit fontScale="92500" lnSpcReduction="10000"/>
          </a:bodyPr>
          <a:lstStyle/>
          <a:p>
            <a:r>
              <a:rPr lang="en-US" dirty="0" smtClean="0">
                <a:solidFill>
                  <a:srgbClr val="FF0000"/>
                </a:solidFill>
              </a:rPr>
              <a:t>Usually</a:t>
            </a:r>
            <a:r>
              <a:rPr lang="en-US" dirty="0" smtClean="0"/>
              <a:t> need </a:t>
            </a:r>
            <a:r>
              <a:rPr lang="en-US" dirty="0" smtClean="0"/>
              <a:t>BW limiting to one Nyquist zone</a:t>
            </a:r>
          </a:p>
          <a:p>
            <a:r>
              <a:rPr lang="en-US" dirty="0" smtClean="0"/>
              <a:t>(high GBWP  for low distortion means much bandwidth)</a:t>
            </a:r>
          </a:p>
          <a:p>
            <a:r>
              <a:rPr lang="en-US" dirty="0" smtClean="0"/>
              <a:t>High order Differential filters difficult above 140 MHz</a:t>
            </a:r>
          </a:p>
          <a:p>
            <a:r>
              <a:rPr lang="en-US" dirty="0" smtClean="0"/>
              <a:t>Need protection from products beyond their capabilities, both on input and output </a:t>
            </a:r>
          </a:p>
          <a:p>
            <a:r>
              <a:rPr lang="en-US" dirty="0" smtClean="0"/>
              <a:t>Low supplies mean little headroom for insertion loss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marR="0" rtl="0"/>
            <a:r>
              <a:rPr lang="en-US" sz="3600" b="1" dirty="0" smtClean="0">
                <a:cs typeface="Times New Roman" pitchFamily="18" charset="0"/>
              </a:rPr>
              <a:t>MESFETS</a:t>
            </a:r>
          </a:p>
        </p:txBody>
      </p:sp>
      <p:sp>
        <p:nvSpPr>
          <p:cNvPr id="3" name="Text Placeholder 2"/>
          <p:cNvSpPr>
            <a:spLocks noGrp="1"/>
          </p:cNvSpPr>
          <p:nvPr>
            <p:ph type="body" idx="1"/>
          </p:nvPr>
        </p:nvSpPr>
        <p:spPr>
          <a:xfrm>
            <a:off x="457200" y="1066800"/>
            <a:ext cx="8229600" cy="5059363"/>
          </a:xfrm>
        </p:spPr>
        <p:txBody>
          <a:bodyPr>
            <a:normAutofit fontScale="92500" lnSpcReduction="20000"/>
          </a:bodyPr>
          <a:lstStyle/>
          <a:p>
            <a:r>
              <a:rPr lang="en-US" dirty="0" smtClean="0"/>
              <a:t>High frequency content of glitches usually within their capability</a:t>
            </a:r>
          </a:p>
          <a:p>
            <a:r>
              <a:rPr lang="en-US" dirty="0" smtClean="0"/>
              <a:t>Require BP filters to suppress 2nd and 3rd</a:t>
            </a:r>
          </a:p>
          <a:p>
            <a:r>
              <a:rPr lang="en-US" dirty="0" smtClean="0"/>
              <a:t>Poor reverse isolation causes issues</a:t>
            </a:r>
          </a:p>
          <a:p>
            <a:r>
              <a:rPr lang="en-US" dirty="0" smtClean="0"/>
              <a:t>High dynamic range RF power detector prior to RF gain block will see power from sampling</a:t>
            </a:r>
          </a:p>
          <a:p>
            <a:r>
              <a:rPr lang="en-US" dirty="0" smtClean="0"/>
              <a:t>Products passed through into RF section</a:t>
            </a:r>
          </a:p>
          <a:p>
            <a:r>
              <a:rPr lang="en-US" dirty="0" smtClean="0"/>
              <a:t>Variable</a:t>
            </a:r>
          </a:p>
          <a:p>
            <a:pPr>
              <a:buNone/>
            </a:pPr>
            <a:r>
              <a:rPr lang="en-US" b="1" dirty="0" smtClean="0"/>
              <a:t>However: Best results above 300 MHz</a:t>
            </a:r>
          </a:p>
          <a:p>
            <a:pPr>
              <a:buNone/>
            </a:pPr>
            <a:endParaRPr lang="en-US" dirty="0" smtClean="0"/>
          </a:p>
          <a:p>
            <a:pPr>
              <a:buNone/>
            </a:pPr>
            <a:r>
              <a:rPr lang="en-US" dirty="0" smtClean="0">
                <a:solidFill>
                  <a:schemeClr val="bg1">
                    <a:lumMod val="85000"/>
                  </a:schemeClr>
                </a:solidFill>
              </a:rPr>
              <a:t>Plug LTC6430</a:t>
            </a:r>
            <a:endParaRPr lang="en-US"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b="1" dirty="0" smtClean="0">
                <a:cs typeface="Times New Roman" pitchFamily="18" charset="0"/>
              </a:rPr>
              <a:t>Higher frequency BP filters</a:t>
            </a:r>
          </a:p>
        </p:txBody>
      </p:sp>
      <p:sp>
        <p:nvSpPr>
          <p:cNvPr id="3" name="Text Placeholder 2"/>
          <p:cNvSpPr>
            <a:spLocks noGrp="1"/>
          </p:cNvSpPr>
          <p:nvPr>
            <p:ph type="body" idx="1"/>
          </p:nvPr>
        </p:nvSpPr>
        <p:spPr/>
        <p:txBody>
          <a:bodyPr>
            <a:normAutofit fontScale="92500" lnSpcReduction="10000"/>
          </a:bodyPr>
          <a:lstStyle/>
          <a:p>
            <a:r>
              <a:rPr lang="en-US" dirty="0" smtClean="0"/>
              <a:t>Better single ended</a:t>
            </a:r>
          </a:p>
          <a:p>
            <a:r>
              <a:rPr lang="en-US" dirty="0" smtClean="0"/>
              <a:t>Avoid passing recirculation current through ground plane, through </a:t>
            </a:r>
            <a:r>
              <a:rPr lang="en-US" dirty="0" err="1" smtClean="0"/>
              <a:t>vias</a:t>
            </a:r>
            <a:r>
              <a:rPr lang="en-US" dirty="0" smtClean="0"/>
              <a:t>, through antenna structures</a:t>
            </a:r>
          </a:p>
          <a:p>
            <a:r>
              <a:rPr lang="en-US" dirty="0" smtClean="0"/>
              <a:t>Think about mutual inductance between inductor</a:t>
            </a:r>
          </a:p>
          <a:p>
            <a:r>
              <a:rPr lang="en-US" dirty="0" smtClean="0"/>
              <a:t>Shunt or series inductors at ADC end</a:t>
            </a:r>
          </a:p>
          <a:p>
            <a:r>
              <a:rPr lang="en-US" dirty="0" smtClean="0"/>
              <a:t>No shunt capacitors at ADC end unless very low impedance</a:t>
            </a:r>
          </a:p>
          <a:p>
            <a:r>
              <a:rPr lang="en-US" dirty="0" smtClean="0"/>
              <a:t>Thick traces, same width as pads if possible</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marR="0" rtl="0"/>
            <a:r>
              <a:rPr lang="en-US" sz="3600" b="1" dirty="0" smtClean="0">
                <a:cs typeface="Times New Roman" pitchFamily="18" charset="0"/>
              </a:rPr>
              <a:t>Final Filters for </a:t>
            </a:r>
            <a:r>
              <a:rPr lang="en-US" sz="3600" b="1" dirty="0" smtClean="0">
                <a:cs typeface="Times New Roman" pitchFamily="18" charset="0"/>
              </a:rPr>
              <a:t>out-of-band </a:t>
            </a:r>
            <a:r>
              <a:rPr lang="en-US" sz="3600" b="1" dirty="0" smtClean="0">
                <a:cs typeface="Times New Roman" pitchFamily="18" charset="0"/>
              </a:rPr>
              <a:t>power</a:t>
            </a:r>
          </a:p>
        </p:txBody>
      </p:sp>
      <p:sp>
        <p:nvSpPr>
          <p:cNvPr id="3" name="Text Placeholder 2"/>
          <p:cNvSpPr>
            <a:spLocks noGrp="1"/>
          </p:cNvSpPr>
          <p:nvPr>
            <p:ph type="body" idx="1"/>
          </p:nvPr>
        </p:nvSpPr>
        <p:spPr>
          <a:xfrm>
            <a:off x="457200" y="1295400"/>
            <a:ext cx="8229600" cy="4830763"/>
          </a:xfrm>
        </p:spPr>
        <p:txBody>
          <a:bodyPr>
            <a:normAutofit fontScale="85000" lnSpcReduction="20000"/>
          </a:bodyPr>
          <a:lstStyle/>
          <a:p>
            <a:r>
              <a:rPr lang="en-US" dirty="0" smtClean="0"/>
              <a:t>Presence of significant out of band power in final driver alters filter requirements</a:t>
            </a:r>
          </a:p>
          <a:p>
            <a:r>
              <a:rPr lang="en-US" dirty="0" smtClean="0"/>
              <a:t>High Z (reflective, open) out of band with Gain blocks, RF transistors, LTC6430, will cause loss of IP3 due to large excursions developed</a:t>
            </a:r>
          </a:p>
          <a:p>
            <a:r>
              <a:rPr lang="en-US" dirty="0" smtClean="0"/>
              <a:t>Absorptive filters allow excursion to be developed due to out of band power</a:t>
            </a:r>
          </a:p>
          <a:p>
            <a:r>
              <a:rPr lang="en-US" dirty="0" smtClean="0"/>
              <a:t>Sudden appearance of out of band power not initially suppressed by elliptical sections</a:t>
            </a:r>
          </a:p>
          <a:p>
            <a:r>
              <a:rPr lang="en-US" dirty="0" smtClean="0"/>
              <a:t>RF amplifier  Shunt resonator at amplifier, with diplexer section at ADC </a:t>
            </a:r>
          </a:p>
          <a:p>
            <a:r>
              <a:rPr lang="en-US" dirty="0" smtClean="0"/>
              <a:t>FB amplifier series resonant input, with features to reduce Q</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sz="3600" b="1" dirty="0" smtClean="0">
                <a:cs typeface="Times New Roman" pitchFamily="18" charset="0"/>
              </a:rPr>
              <a:t>Filters for band limited power</a:t>
            </a:r>
          </a:p>
        </p:txBody>
      </p:sp>
      <p:sp>
        <p:nvSpPr>
          <p:cNvPr id="3" name="Text Placeholder 2"/>
          <p:cNvSpPr>
            <a:spLocks noGrp="1"/>
          </p:cNvSpPr>
          <p:nvPr>
            <p:ph type="body" idx="1"/>
          </p:nvPr>
        </p:nvSpPr>
        <p:spPr/>
        <p:txBody>
          <a:bodyPr/>
          <a:lstStyle/>
          <a:p>
            <a:r>
              <a:rPr lang="en-US" dirty="0" smtClean="0"/>
              <a:t>If band limited prior to final drive, Absorptive best</a:t>
            </a:r>
          </a:p>
          <a:p>
            <a:r>
              <a:rPr lang="en-US" dirty="0" smtClean="0"/>
              <a:t>For differential FB amplifiers, only need some 12-15 dB suppression in neighboring bands</a:t>
            </a:r>
          </a:p>
          <a:p>
            <a:r>
              <a:rPr lang="en-US" dirty="0" smtClean="0"/>
              <a:t>If very flat pass-band required, symmetrical (mirror image) filters best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b="1" dirty="0" smtClean="0">
                <a:cs typeface="Times New Roman" pitchFamily="18" charset="0"/>
              </a:rPr>
              <a:t>SAW FILTERS</a:t>
            </a:r>
          </a:p>
        </p:txBody>
      </p:sp>
      <p:sp>
        <p:nvSpPr>
          <p:cNvPr id="3" name="Text Placeholder 2"/>
          <p:cNvSpPr>
            <a:spLocks noGrp="1"/>
          </p:cNvSpPr>
          <p:nvPr>
            <p:ph type="body" idx="1"/>
          </p:nvPr>
        </p:nvSpPr>
        <p:spPr/>
        <p:txBody>
          <a:bodyPr/>
          <a:lstStyle/>
          <a:p>
            <a:r>
              <a:rPr lang="en-US" dirty="0" smtClean="0"/>
              <a:t>Yes it has been done</a:t>
            </a:r>
          </a:p>
          <a:p>
            <a:r>
              <a:rPr lang="en-US" dirty="0" smtClean="0"/>
              <a:t>Direct connection</a:t>
            </a:r>
          </a:p>
          <a:p>
            <a:r>
              <a:rPr lang="en-US" dirty="0" smtClean="0"/>
              <a:t>With High FT discrete transistors (emitter followers)</a:t>
            </a:r>
          </a:p>
          <a:p>
            <a:r>
              <a:rPr lang="en-US" dirty="0" smtClean="0"/>
              <a:t>LTC6417  (emitter followers in a BOX)</a:t>
            </a:r>
          </a:p>
          <a:p>
            <a:r>
              <a:rPr lang="en-US" dirty="0" smtClean="0"/>
              <a:t>Watch out for temperature effects on delay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b="1" dirty="0" smtClean="0">
                <a:cs typeface="Times New Roman" pitchFamily="18" charset="0"/>
              </a:rPr>
              <a:t>Common mode clock products</a:t>
            </a:r>
          </a:p>
        </p:txBody>
      </p:sp>
      <p:pic>
        <p:nvPicPr>
          <p:cNvPr id="4" name="Picture 2"/>
          <p:cNvPicPr>
            <a:picLocks noChangeAspect="1" noChangeArrowheads="1"/>
          </p:cNvPicPr>
          <p:nvPr/>
        </p:nvPicPr>
        <p:blipFill>
          <a:blip r:embed="rId2" cstate="print"/>
          <a:srcRect/>
          <a:stretch>
            <a:fillRect/>
          </a:stretch>
        </p:blipFill>
        <p:spPr bwMode="auto">
          <a:xfrm>
            <a:off x="1321837" y="1600200"/>
            <a:ext cx="6368145"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marR="0" rtl="0"/>
            <a:r>
              <a:rPr lang="en-US" sz="3600" b="1" dirty="0" smtClean="0">
                <a:cs typeface="Times New Roman" pitchFamily="18" charset="0"/>
              </a:rPr>
              <a:t>Clock jitter issues</a:t>
            </a:r>
          </a:p>
        </p:txBody>
      </p:sp>
      <p:sp>
        <p:nvSpPr>
          <p:cNvPr id="3" name="Text Placeholder 2"/>
          <p:cNvSpPr>
            <a:spLocks noGrp="1"/>
          </p:cNvSpPr>
          <p:nvPr>
            <p:ph type="body" idx="1"/>
          </p:nvPr>
        </p:nvSpPr>
        <p:spPr>
          <a:xfrm>
            <a:off x="457200" y="1371600"/>
            <a:ext cx="8229600" cy="4754563"/>
          </a:xfrm>
        </p:spPr>
        <p:txBody>
          <a:bodyPr>
            <a:normAutofit fontScale="85000" lnSpcReduction="10000"/>
          </a:bodyPr>
          <a:lstStyle/>
          <a:p>
            <a:r>
              <a:rPr lang="en-US" dirty="0" smtClean="0"/>
              <a:t>The input frequency determines sensitivity to jitter (not the ADC)</a:t>
            </a:r>
          </a:p>
          <a:p>
            <a:endParaRPr lang="en-US" dirty="0" smtClean="0"/>
          </a:p>
          <a:p>
            <a:r>
              <a:rPr lang="en-US" dirty="0" smtClean="0"/>
              <a:t>All ADCs nearly the same,  ENC input BW may vary</a:t>
            </a:r>
          </a:p>
          <a:p>
            <a:r>
              <a:rPr lang="en-US" dirty="0" smtClean="0"/>
              <a:t>The ADC will translate thermal noise to jitter</a:t>
            </a:r>
          </a:p>
          <a:p>
            <a:r>
              <a:rPr lang="en-US" dirty="0" smtClean="0"/>
              <a:t>Lower </a:t>
            </a:r>
            <a:r>
              <a:rPr lang="en-US" dirty="0" err="1" smtClean="0"/>
              <a:t>dvdt</a:t>
            </a:r>
            <a:r>
              <a:rPr lang="en-US" dirty="0" smtClean="0"/>
              <a:t> in the threshold region, possibly due to reflections, will cause more internal jitter</a:t>
            </a:r>
          </a:p>
          <a:p>
            <a:r>
              <a:rPr lang="en-US" dirty="0" smtClean="0"/>
              <a:t>Lower power parts will add internal jitter due to reduced power budget for clock receivers</a:t>
            </a:r>
          </a:p>
          <a:p>
            <a:r>
              <a:rPr lang="en-US" dirty="0" smtClean="0"/>
              <a:t>Clock receiver in the LTC2208 consumes more than the entire LTC2145</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0" rtl="0"/>
            <a:r>
              <a:rPr lang="en-US" sz="3600" b="1" dirty="0" smtClean="0">
                <a:cs typeface="Times New Roman" pitchFamily="18" charset="0"/>
              </a:rPr>
              <a:t>Clock </a:t>
            </a:r>
            <a:r>
              <a:rPr lang="en-US" sz="3600" b="1" dirty="0" smtClean="0">
                <a:cs typeface="Times New Roman" pitchFamily="18" charset="0"/>
              </a:rPr>
              <a:t>Architecture Suggestions for under-sampling high frequencies?</a:t>
            </a:r>
            <a:endParaRPr lang="en-US" sz="3600" b="1" dirty="0" smtClean="0">
              <a:cs typeface="Times New Roman" pitchFamily="18" charset="0"/>
            </a:endParaRPr>
          </a:p>
        </p:txBody>
      </p:sp>
      <p:sp>
        <p:nvSpPr>
          <p:cNvPr id="3" name="Text Placeholder 2"/>
          <p:cNvSpPr>
            <a:spLocks noGrp="1"/>
          </p:cNvSpPr>
          <p:nvPr>
            <p:ph type="body" idx="1"/>
          </p:nvPr>
        </p:nvSpPr>
        <p:spPr>
          <a:xfrm>
            <a:off x="533400" y="2743200"/>
            <a:ext cx="7772400" cy="3382963"/>
          </a:xfrm>
        </p:spPr>
        <p:txBody>
          <a:bodyPr/>
          <a:lstStyle/>
          <a:p>
            <a:pPr algn="ctr"/>
            <a:r>
              <a:rPr lang="en-US" dirty="0" smtClean="0"/>
              <a:t>It depends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marR="0" rtl="0"/>
            <a:r>
              <a:rPr lang="en-US" sz="3600" b="1" dirty="0" smtClean="0">
                <a:cs typeface="Times New Roman" pitchFamily="18" charset="0"/>
              </a:rPr>
              <a:t>CML</a:t>
            </a:r>
          </a:p>
        </p:txBody>
      </p:sp>
      <p:sp>
        <p:nvSpPr>
          <p:cNvPr id="3" name="Text Placeholder 2"/>
          <p:cNvSpPr>
            <a:spLocks noGrp="1"/>
          </p:cNvSpPr>
          <p:nvPr>
            <p:ph type="body" idx="1"/>
          </p:nvPr>
        </p:nvSpPr>
        <p:spPr>
          <a:xfrm>
            <a:off x="457200" y="1371600"/>
            <a:ext cx="8229600" cy="4754563"/>
          </a:xfrm>
        </p:spPr>
        <p:txBody>
          <a:bodyPr>
            <a:normAutofit fontScale="85000" lnSpcReduction="20000"/>
          </a:bodyPr>
          <a:lstStyle/>
          <a:p>
            <a:r>
              <a:rPr lang="en-US" dirty="0" smtClean="0"/>
              <a:t>CML appears to me to be the best signaling for </a:t>
            </a:r>
            <a:r>
              <a:rPr lang="en-US" dirty="0" smtClean="0"/>
              <a:t>demanding architectures and input conditions</a:t>
            </a:r>
            <a:endParaRPr lang="en-US" dirty="0" smtClean="0"/>
          </a:p>
          <a:p>
            <a:r>
              <a:rPr lang="en-US" dirty="0" smtClean="0"/>
              <a:t>Double terminated for both even and odd modes (if routed properly)</a:t>
            </a:r>
          </a:p>
          <a:p>
            <a:r>
              <a:rPr lang="en-US" dirty="0" smtClean="0"/>
              <a:t>PECL only end terminated (source near short)</a:t>
            </a:r>
          </a:p>
          <a:p>
            <a:r>
              <a:rPr lang="en-US" dirty="0" smtClean="0"/>
              <a:t>LVDS only end terminated, and only for odd mode (source </a:t>
            </a:r>
            <a:r>
              <a:rPr lang="en-US" dirty="0" smtClean="0"/>
              <a:t>open</a:t>
            </a:r>
            <a:r>
              <a:rPr lang="en-US" dirty="0" smtClean="0"/>
              <a:t>, </a:t>
            </a:r>
            <a:r>
              <a:rPr lang="en-US" dirty="0" smtClean="0"/>
              <a:t>nearly, sometimes</a:t>
            </a:r>
            <a:r>
              <a:rPr lang="en-US" dirty="0" smtClean="0"/>
              <a:t>)</a:t>
            </a:r>
          </a:p>
          <a:p>
            <a:r>
              <a:rPr lang="en-US" dirty="0" smtClean="0"/>
              <a:t>CMOS only suitable for source termination, causes ground currents</a:t>
            </a:r>
          </a:p>
          <a:p>
            <a:r>
              <a:rPr lang="en-US" dirty="0" smtClean="0"/>
              <a:t>CML High </a:t>
            </a:r>
            <a:r>
              <a:rPr lang="en-US" dirty="0" err="1" smtClean="0"/>
              <a:t>dvdt</a:t>
            </a:r>
            <a:r>
              <a:rPr lang="en-US" dirty="0" smtClean="0"/>
              <a:t> without excessive excursion</a:t>
            </a:r>
          </a:p>
          <a:p>
            <a:r>
              <a:rPr lang="en-US" dirty="0" smtClean="0"/>
              <a:t>CML Low additive jitter in fan-out devices</a:t>
            </a:r>
          </a:p>
          <a:p>
            <a:r>
              <a:rPr lang="en-US" dirty="0" smtClean="0"/>
              <a:t>CML High power and high cost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0" rtl="0"/>
            <a:r>
              <a:rPr lang="en-US" sz="3600" b="1" dirty="0" smtClean="0">
                <a:cs typeface="Times New Roman" pitchFamily="18" charset="0"/>
              </a:rPr>
              <a:t>MESFETs and </a:t>
            </a:r>
            <a:r>
              <a:rPr lang="en-US" sz="3600" b="1" dirty="0" err="1" smtClean="0">
                <a:cs typeface="Times New Roman" pitchFamily="18" charset="0"/>
              </a:rPr>
              <a:t>PHempts</a:t>
            </a:r>
            <a:r>
              <a:rPr lang="en-US" sz="3600" b="1" dirty="0" smtClean="0">
                <a:cs typeface="Times New Roman" pitchFamily="18" charset="0"/>
              </a:rPr>
              <a:t> </a:t>
            </a:r>
            <a:r>
              <a:rPr lang="en-US" sz="3600" b="1" dirty="0" err="1" smtClean="0">
                <a:cs typeface="Times New Roman" pitchFamily="18" charset="0"/>
              </a:rPr>
              <a:t>SiGE</a:t>
            </a:r>
            <a:r>
              <a:rPr lang="en-US" sz="3600" b="1" dirty="0" smtClean="0">
                <a:cs typeface="Times New Roman" pitchFamily="18" charset="0"/>
              </a:rPr>
              <a:t> </a:t>
            </a:r>
            <a:r>
              <a:rPr lang="en-US" sz="3600" b="1" dirty="0" err="1" smtClean="0">
                <a:cs typeface="Times New Roman" pitchFamily="18" charset="0"/>
              </a:rPr>
              <a:t>InPh</a:t>
            </a:r>
            <a:r>
              <a:rPr lang="en-US" sz="3600" b="1" dirty="0" smtClean="0">
                <a:cs typeface="Times New Roman" pitchFamily="18" charset="0"/>
              </a:rPr>
              <a:t> HBTs as clock amplifiers</a:t>
            </a:r>
          </a:p>
        </p:txBody>
      </p:sp>
      <p:sp>
        <p:nvSpPr>
          <p:cNvPr id="3" name="Text Placeholder 2"/>
          <p:cNvSpPr>
            <a:spLocks noGrp="1"/>
          </p:cNvSpPr>
          <p:nvPr>
            <p:ph type="body" idx="1"/>
          </p:nvPr>
        </p:nvSpPr>
        <p:spPr/>
        <p:txBody>
          <a:bodyPr>
            <a:normAutofit fontScale="92500" lnSpcReduction="20000"/>
          </a:bodyPr>
          <a:lstStyle/>
          <a:p>
            <a:r>
              <a:rPr lang="en-US" dirty="0" smtClean="0"/>
              <a:t>Requires splitters of sorts, and some band limiting (multiport filters)</a:t>
            </a:r>
          </a:p>
          <a:p>
            <a:r>
              <a:rPr lang="en-US" dirty="0" smtClean="0"/>
              <a:t>Can use lower IP3 than input drive amplifiers as distortion does not matter (much)</a:t>
            </a:r>
          </a:p>
          <a:p>
            <a:r>
              <a:rPr lang="en-US" dirty="0" smtClean="0"/>
              <a:t>Reverse isolation not very good</a:t>
            </a:r>
          </a:p>
          <a:p>
            <a:r>
              <a:rPr lang="en-US" dirty="0" smtClean="0"/>
              <a:t>If driving nasty loads, (FPGAs) add buffer to provide reverse isolation into the splitter</a:t>
            </a:r>
          </a:p>
          <a:p>
            <a:r>
              <a:rPr lang="en-US" dirty="0" smtClean="0"/>
              <a:t>Don’t drive hard into compression as they become mixers and will translate high frequency products to baseband</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smtClean="0">
                <a:cs typeface="Times New Roman" pitchFamily="18" charset="0"/>
              </a:rPr>
              <a:t>Things not to do with the encode clock</a:t>
            </a:r>
          </a:p>
        </p:txBody>
      </p:sp>
      <p:sp>
        <p:nvSpPr>
          <p:cNvPr id="3" name="Text Placeholder 2"/>
          <p:cNvSpPr>
            <a:spLocks noGrp="1"/>
          </p:cNvSpPr>
          <p:nvPr>
            <p:ph type="body" idx="1"/>
          </p:nvPr>
        </p:nvSpPr>
        <p:spPr>
          <a:xfrm>
            <a:off x="457200" y="1219200"/>
            <a:ext cx="8229600" cy="4906963"/>
          </a:xfrm>
        </p:spPr>
        <p:txBody>
          <a:bodyPr>
            <a:normAutofit fontScale="92500"/>
          </a:bodyPr>
          <a:lstStyle/>
          <a:p>
            <a:r>
              <a:rPr lang="en-US" dirty="0" smtClean="0"/>
              <a:t>Run it beside the data bus</a:t>
            </a:r>
          </a:p>
          <a:p>
            <a:pPr>
              <a:buNone/>
            </a:pPr>
            <a:r>
              <a:rPr lang="en-US" dirty="0" smtClean="0"/>
              <a:t>	Even some distance away without barriers</a:t>
            </a:r>
          </a:p>
          <a:p>
            <a:r>
              <a:rPr lang="en-US" dirty="0" smtClean="0"/>
              <a:t>Run it near apertures</a:t>
            </a:r>
          </a:p>
          <a:p>
            <a:r>
              <a:rPr lang="en-US" dirty="0" smtClean="0"/>
              <a:t>Run it through an FPGA</a:t>
            </a:r>
          </a:p>
          <a:p>
            <a:r>
              <a:rPr lang="en-US" dirty="0" smtClean="0"/>
              <a:t>Run it across a gap (except maybe with a transformer, followed by a BP filter)</a:t>
            </a:r>
          </a:p>
          <a:p>
            <a:r>
              <a:rPr lang="en-US" dirty="0" smtClean="0"/>
              <a:t>Use a splitter (0 degree, 90 degree, 180 degree) to drive an ADC and an FPGA</a:t>
            </a:r>
          </a:p>
          <a:p>
            <a:r>
              <a:rPr lang="en-US" dirty="0" smtClean="0"/>
              <a:t>“square it up” after receiving from a back-plane</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smtClean="0">
                <a:cs typeface="Times New Roman" pitchFamily="18" charset="0"/>
              </a:rPr>
              <a:t>Other Truths</a:t>
            </a:r>
          </a:p>
        </p:txBody>
      </p:sp>
      <p:sp>
        <p:nvSpPr>
          <p:cNvPr id="3" name="Text Placeholder 2"/>
          <p:cNvSpPr>
            <a:spLocks noGrp="1"/>
          </p:cNvSpPr>
          <p:nvPr>
            <p:ph type="body" idx="1"/>
          </p:nvPr>
        </p:nvSpPr>
        <p:spPr>
          <a:xfrm>
            <a:off x="457200" y="1219200"/>
            <a:ext cx="8229600" cy="4906963"/>
          </a:xfrm>
        </p:spPr>
        <p:txBody>
          <a:bodyPr/>
          <a:lstStyle/>
          <a:p>
            <a:r>
              <a:rPr lang="en-US" dirty="0" smtClean="0"/>
              <a:t>Logic has noise margin, the clock input does not.  </a:t>
            </a:r>
          </a:p>
          <a:p>
            <a:r>
              <a:rPr lang="en-US" dirty="0" smtClean="0"/>
              <a:t>Digital interface can induce Ground bounce and asymmetry in input networks can exaggerate digital feedback.</a:t>
            </a:r>
          </a:p>
          <a:p>
            <a:r>
              <a:rPr lang="en-US" dirty="0" smtClean="0"/>
              <a:t>Poor grounding and bypass exaggerate digital feedback by reducing reverse isolation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sz="4000" b="1" dirty="0" smtClean="0">
                <a:cs typeface="Times New Roman" pitchFamily="18" charset="0"/>
              </a:rPr>
              <a:t>Multichannel ADCs to reduce the complexity of clock circuitry</a:t>
            </a:r>
          </a:p>
        </p:txBody>
      </p:sp>
      <p:sp>
        <p:nvSpPr>
          <p:cNvPr id="3" name="Text Placeholder 2"/>
          <p:cNvSpPr>
            <a:spLocks noGrp="1"/>
          </p:cNvSpPr>
          <p:nvPr>
            <p:ph type="body" idx="1"/>
          </p:nvPr>
        </p:nvSpPr>
        <p:spPr/>
        <p:txBody>
          <a:bodyPr/>
          <a:lstStyle/>
          <a:p>
            <a:r>
              <a:rPr lang="en-US" dirty="0" smtClean="0"/>
              <a:t>4 channel ADC e.g. LTC2175, has internal clock fan out buffer.</a:t>
            </a:r>
          </a:p>
          <a:p>
            <a:r>
              <a:rPr lang="en-US" dirty="0" smtClean="0"/>
              <a:t>First stage (common) produces approx 50%-60% internal jitter, seemingly bulk of  close in jitter contribution is common to all channels</a:t>
            </a:r>
          </a:p>
          <a:p>
            <a:r>
              <a:rPr lang="en-US" dirty="0" smtClean="0"/>
              <a:t>Has higher power budget for the clock receiver than singles or duals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sz="4000" b="1" dirty="0" smtClean="0">
                <a:cs typeface="Times New Roman" pitchFamily="18" charset="0"/>
              </a:rPr>
              <a:t>Multichannel ADCs as combiners for feedback amplifiers</a:t>
            </a:r>
          </a:p>
        </p:txBody>
      </p:sp>
      <p:sp>
        <p:nvSpPr>
          <p:cNvPr id="3" name="Text Placeholder 2"/>
          <p:cNvSpPr>
            <a:spLocks noGrp="1"/>
          </p:cNvSpPr>
          <p:nvPr>
            <p:ph type="body" idx="1"/>
          </p:nvPr>
        </p:nvSpPr>
        <p:spPr/>
        <p:txBody>
          <a:bodyPr>
            <a:normAutofit fontScale="92500" lnSpcReduction="20000"/>
          </a:bodyPr>
          <a:lstStyle/>
          <a:p>
            <a:r>
              <a:rPr lang="en-US" dirty="0" smtClean="0"/>
              <a:t>Consider a multichannel ADC as a combiner for FB amplifiers</a:t>
            </a:r>
          </a:p>
          <a:p>
            <a:r>
              <a:rPr lang="en-US" dirty="0" smtClean="0"/>
              <a:t> (e.g. DC to daylight, very wide band with sub 50 MHz cut off frequencies and other scenarios where otherwise difficult to achieve very high dynamic range) </a:t>
            </a:r>
          </a:p>
          <a:p>
            <a:r>
              <a:rPr lang="en-US" dirty="0" smtClean="0"/>
              <a:t>Solution or other problematic scenarios (multiple bands, channel </a:t>
            </a:r>
            <a:r>
              <a:rPr lang="en-US" smtClean="0"/>
              <a:t>for maintaining </a:t>
            </a:r>
            <a:r>
              <a:rPr lang="en-US" dirty="0" smtClean="0"/>
              <a:t>operation in extreme overload, antenna diversity, directionality, or for phase noise characterization and cancelation.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752600" y="1447801"/>
            <a:ext cx="4953000" cy="4038600"/>
          </a:xfrm>
          <a:prstGeom prst="rect">
            <a:avLst/>
          </a:prstGeom>
          <a:noFill/>
          <a:ln w="9525">
            <a:noFill/>
            <a:miter lim="800000"/>
            <a:headEnd/>
            <a:tailEnd/>
          </a:ln>
        </p:spPr>
      </p:pic>
      <p:sp>
        <p:nvSpPr>
          <p:cNvPr id="2" name="Title 1"/>
          <p:cNvSpPr>
            <a:spLocks noGrp="1"/>
          </p:cNvSpPr>
          <p:nvPr>
            <p:ph type="title"/>
          </p:nvPr>
        </p:nvSpPr>
        <p:spPr>
          <a:xfrm>
            <a:off x="457200" y="274638"/>
            <a:ext cx="8229600" cy="868362"/>
          </a:xfrm>
        </p:spPr>
        <p:txBody>
          <a:bodyPr>
            <a:normAutofit/>
          </a:bodyPr>
          <a:lstStyle/>
          <a:p>
            <a:pPr marR="0" rtl="0"/>
            <a:r>
              <a:rPr lang="en-US" sz="3600" b="1" dirty="0" smtClean="0">
                <a:cs typeface="Times New Roman" pitchFamily="18" charset="0"/>
              </a:rPr>
              <a:t>Reflective Filters and Mixing Products</a:t>
            </a:r>
          </a:p>
        </p:txBody>
      </p:sp>
      <p:sp>
        <p:nvSpPr>
          <p:cNvPr id="3" name="Text Placeholder 2"/>
          <p:cNvSpPr>
            <a:spLocks noGrp="1"/>
          </p:cNvSpPr>
          <p:nvPr>
            <p:ph type="body" idx="1"/>
          </p:nvPr>
        </p:nvSpPr>
        <p:spPr>
          <a:xfrm>
            <a:off x="1600200" y="1371600"/>
            <a:ext cx="5562600" cy="5105400"/>
          </a:xfrm>
          <a:solidFill>
            <a:schemeClr val="bg1">
              <a:alpha val="94000"/>
            </a:schemeClr>
          </a:solidFill>
        </p:spPr>
        <p:txBody>
          <a:bodyPr>
            <a:normAutofit/>
          </a:bodyPr>
          <a:lstStyle/>
          <a:p>
            <a:r>
              <a:rPr lang="en-US" dirty="0"/>
              <a:t>Looking </a:t>
            </a:r>
            <a:r>
              <a:rPr lang="en-US" dirty="0" smtClean="0"/>
              <a:t>back into </a:t>
            </a:r>
            <a:r>
              <a:rPr lang="en-US" dirty="0"/>
              <a:t>a filter...If regions of the spectrum with poor return loss coincide with the </a:t>
            </a:r>
            <a:r>
              <a:rPr lang="en-US" dirty="0" smtClean="0"/>
              <a:t>frequencies </a:t>
            </a:r>
            <a:r>
              <a:rPr lang="en-US" dirty="0"/>
              <a:t>of mixing </a:t>
            </a:r>
            <a:r>
              <a:rPr lang="en-US" dirty="0" smtClean="0"/>
              <a:t>products, the ADC may see </a:t>
            </a:r>
            <a:r>
              <a:rPr lang="en-US" dirty="0"/>
              <a:t>a loss of SFDR. </a:t>
            </a:r>
            <a:endParaRPr lang="en-US" dirty="0" smtClean="0"/>
          </a:p>
          <a:p>
            <a:r>
              <a:rPr lang="en-US" dirty="0" smtClean="0"/>
              <a:t>Transmission line lengths, Impedance, settling times of amplifiers, even </a:t>
            </a:r>
            <a:r>
              <a:rPr lang="en-US" dirty="0" err="1" smtClean="0"/>
              <a:t>dvdt</a:t>
            </a:r>
            <a:r>
              <a:rPr lang="en-US" dirty="0" smtClean="0"/>
              <a:t> </a:t>
            </a:r>
            <a:r>
              <a:rPr lang="en-US" dirty="0"/>
              <a:t>of clock drive </a:t>
            </a:r>
            <a:r>
              <a:rPr lang="en-US" dirty="0" smtClean="0"/>
              <a:t>play into this game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cs typeface="Times New Roman" pitchFamily="18" charset="0"/>
              </a:rPr>
              <a:t>Absorptive filters and diplexers </a:t>
            </a:r>
          </a:p>
        </p:txBody>
      </p:sp>
      <p:sp>
        <p:nvSpPr>
          <p:cNvPr id="3" name="Text Placeholder 2"/>
          <p:cNvSpPr>
            <a:spLocks noGrp="1"/>
          </p:cNvSpPr>
          <p:nvPr>
            <p:ph type="body" idx="1"/>
          </p:nvPr>
        </p:nvSpPr>
        <p:spPr>
          <a:xfrm>
            <a:off x="457200" y="4724400"/>
            <a:ext cx="8229600" cy="1401763"/>
          </a:xfrm>
        </p:spPr>
        <p:txBody>
          <a:bodyPr/>
          <a:lstStyle/>
          <a:p>
            <a:r>
              <a:rPr lang="en-US" dirty="0"/>
              <a:t>An </a:t>
            </a:r>
            <a:r>
              <a:rPr lang="en-US" b="1" dirty="0" smtClean="0"/>
              <a:t>absorptive band-pass </a:t>
            </a:r>
            <a:r>
              <a:rPr lang="en-US" b="1" dirty="0"/>
              <a:t>filter </a:t>
            </a:r>
            <a:r>
              <a:rPr lang="en-US" dirty="0"/>
              <a:t>will absorb </a:t>
            </a:r>
            <a:r>
              <a:rPr lang="en-US" dirty="0" smtClean="0"/>
              <a:t>most of the out of band mixing </a:t>
            </a:r>
            <a:r>
              <a:rPr lang="en-US" dirty="0"/>
              <a:t>products</a:t>
            </a:r>
          </a:p>
        </p:txBody>
      </p:sp>
      <p:pic>
        <p:nvPicPr>
          <p:cNvPr id="4" name="Picture 3"/>
          <p:cNvPicPr>
            <a:picLocks noChangeAspect="1" noChangeArrowheads="1"/>
          </p:cNvPicPr>
          <p:nvPr/>
        </p:nvPicPr>
        <p:blipFill>
          <a:blip r:embed="rId2" cstate="print"/>
          <a:srcRect/>
          <a:stretch>
            <a:fillRect/>
          </a:stretch>
        </p:blipFill>
        <p:spPr bwMode="auto">
          <a:xfrm>
            <a:off x="533400" y="1676400"/>
            <a:ext cx="8077200" cy="293528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b="1" dirty="0" smtClean="0">
                <a:cs typeface="Times New Roman" pitchFamily="18" charset="0"/>
              </a:rPr>
              <a:t>Absorptive filter S21</a:t>
            </a:r>
          </a:p>
        </p:txBody>
      </p:sp>
      <p:sp>
        <p:nvSpPr>
          <p:cNvPr id="3" name="Text Placeholder 2"/>
          <p:cNvSpPr>
            <a:spLocks noGrp="1"/>
          </p:cNvSpPr>
          <p:nvPr>
            <p:ph type="body" idx="1"/>
          </p:nvPr>
        </p:nvSpPr>
        <p:spPr>
          <a:xfrm>
            <a:off x="609600" y="5257800"/>
            <a:ext cx="8077200" cy="868363"/>
          </a:xfrm>
        </p:spPr>
        <p:txBody>
          <a:bodyPr>
            <a:normAutofit fontScale="92500" lnSpcReduction="20000"/>
          </a:bodyPr>
          <a:lstStyle/>
          <a:p>
            <a:r>
              <a:rPr lang="en-US" dirty="0" smtClean="0"/>
              <a:t>Pass-band </a:t>
            </a:r>
            <a:r>
              <a:rPr lang="en-US" dirty="0" smtClean="0"/>
              <a:t>, </a:t>
            </a:r>
            <a:r>
              <a:rPr lang="en-US" dirty="0" smtClean="0"/>
              <a:t>group delay and </a:t>
            </a:r>
            <a:r>
              <a:rPr lang="en-US" dirty="0" smtClean="0"/>
              <a:t>illustration of aliasing of 1</a:t>
            </a:r>
            <a:r>
              <a:rPr lang="en-US" baseline="30000" dirty="0" smtClean="0"/>
              <a:t>st</a:t>
            </a:r>
            <a:r>
              <a:rPr lang="en-US" dirty="0" smtClean="0"/>
              <a:t> and 3</a:t>
            </a:r>
            <a:r>
              <a:rPr lang="en-US" baseline="30000" dirty="0" smtClean="0"/>
              <a:t>rd</a:t>
            </a:r>
            <a:r>
              <a:rPr lang="en-US" dirty="0" smtClean="0"/>
              <a:t> </a:t>
            </a:r>
            <a:r>
              <a:rPr lang="en-US" dirty="0" err="1" smtClean="0"/>
              <a:t>Nyquist</a:t>
            </a:r>
            <a:r>
              <a:rPr lang="en-US" dirty="0" smtClean="0"/>
              <a:t> zones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1524000" y="1600200"/>
            <a:ext cx="6176086" cy="334597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cs typeface="Times New Roman" pitchFamily="18" charset="0"/>
              </a:rPr>
              <a:t>Return loss (S22 and S22)</a:t>
            </a:r>
            <a:endParaRPr lang="en-US" sz="3600" b="1" dirty="0" smtClean="0">
              <a:cs typeface="Times New Roman" pitchFamily="18" charset="0"/>
            </a:endParaRPr>
          </a:p>
        </p:txBody>
      </p:sp>
      <p:sp>
        <p:nvSpPr>
          <p:cNvPr id="3" name="Text Placeholder 2"/>
          <p:cNvSpPr>
            <a:spLocks noGrp="1"/>
          </p:cNvSpPr>
          <p:nvPr>
            <p:ph type="body" idx="1"/>
          </p:nvPr>
        </p:nvSpPr>
        <p:spPr>
          <a:xfrm>
            <a:off x="533400" y="5181600"/>
            <a:ext cx="7924800" cy="944563"/>
          </a:xfrm>
        </p:spPr>
        <p:txBody>
          <a:bodyPr>
            <a:normAutofit fontScale="85000" lnSpcReduction="10000"/>
          </a:bodyPr>
          <a:lstStyle/>
          <a:p>
            <a:r>
              <a:rPr lang="en-US" dirty="0" smtClean="0"/>
              <a:t>Resulting in more consistent SFDR with changes in sample rate  (6 dB is generally good enough)</a:t>
            </a:r>
          </a:p>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1219200" y="1219200"/>
            <a:ext cx="6858000" cy="37496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cs typeface="Times New Roman" pitchFamily="18" charset="0"/>
              </a:rPr>
              <a:t>Other absorptive mechanisms</a:t>
            </a:r>
          </a:p>
        </p:txBody>
      </p:sp>
      <p:sp>
        <p:nvSpPr>
          <p:cNvPr id="3" name="Text Placeholder 2"/>
          <p:cNvSpPr>
            <a:spLocks noGrp="1"/>
          </p:cNvSpPr>
          <p:nvPr>
            <p:ph type="body" idx="1"/>
          </p:nvPr>
        </p:nvSpPr>
        <p:spPr/>
        <p:txBody>
          <a:bodyPr>
            <a:normAutofit lnSpcReduction="10000"/>
          </a:bodyPr>
          <a:lstStyle/>
          <a:p>
            <a:r>
              <a:rPr lang="en-US" dirty="0" smtClean="0"/>
              <a:t>A </a:t>
            </a:r>
            <a:r>
              <a:rPr lang="en-US" b="1" dirty="0" smtClean="0"/>
              <a:t>Diplexer </a:t>
            </a:r>
            <a:r>
              <a:rPr lang="en-US" dirty="0" smtClean="0"/>
              <a:t>with a dummy load on the high-pass port can produce nearly the same benefit as an absorptive filter, even though it absorbs only higher frequency mixing products.</a:t>
            </a:r>
          </a:p>
          <a:p>
            <a:r>
              <a:rPr lang="en-US" dirty="0" smtClean="0"/>
              <a:t>An </a:t>
            </a:r>
            <a:r>
              <a:rPr lang="en-US" b="1" dirty="0" smtClean="0"/>
              <a:t>Isolator</a:t>
            </a:r>
            <a:r>
              <a:rPr lang="en-US" dirty="0" smtClean="0"/>
              <a:t>, or a </a:t>
            </a:r>
            <a:r>
              <a:rPr lang="en-US" b="1" dirty="0" smtClean="0"/>
              <a:t>Circulator</a:t>
            </a:r>
            <a:r>
              <a:rPr lang="en-US" dirty="0" smtClean="0"/>
              <a:t> with dummy load can produce good results at considerable expense.</a:t>
            </a:r>
          </a:p>
          <a:p>
            <a:r>
              <a:rPr lang="en-US" dirty="0" smtClean="0"/>
              <a:t>A </a:t>
            </a:r>
            <a:r>
              <a:rPr lang="en-US" b="1" dirty="0" smtClean="0"/>
              <a:t>1 dB pad </a:t>
            </a:r>
            <a:r>
              <a:rPr lang="en-US" dirty="0" smtClean="0"/>
              <a:t>can produce 5dB improvement in SFDR if recursive absorption can occur</a:t>
            </a:r>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1689</TotalTime>
  <Words>2680</Words>
  <Application>Microsoft Office PowerPoint</Application>
  <PresentationFormat>On-screen Show (4:3)</PresentationFormat>
  <Paragraphs>256</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High Speed Direct Sampling Analog to Digital Converters   Oblique answers to a number of hypothetical questions that I presume would be of interest to a certain percentage of those involved in particle physics </vt:lpstr>
      <vt:lpstr>Assume the ADC is a Passive Mixer</vt:lpstr>
      <vt:lpstr>Spectral power distribution of mixing products from direct sampling</vt:lpstr>
      <vt:lpstr>Common mode clock products</vt:lpstr>
      <vt:lpstr>Reflective Filters and Mixing Products</vt:lpstr>
      <vt:lpstr>Absorptive filters and diplexers </vt:lpstr>
      <vt:lpstr>Absorptive filter S21</vt:lpstr>
      <vt:lpstr>Return loss (S22 and S22)</vt:lpstr>
      <vt:lpstr>Other absorptive mechanisms</vt:lpstr>
      <vt:lpstr>Implications of Asymmetry</vt:lpstr>
      <vt:lpstr>Long differential pairs feeding the analog input can produce RFI.</vt:lpstr>
      <vt:lpstr>Variations in Approach</vt:lpstr>
      <vt:lpstr>The implication of Distances to impedance discontinuities</vt:lpstr>
      <vt:lpstr>Impedance Matching  for track mode!?</vt:lpstr>
      <vt:lpstr>Smith Chart </vt:lpstr>
      <vt:lpstr>Complex impedance of direct sampling</vt:lpstr>
      <vt:lpstr>Impedance matching for the integration of two states</vt:lpstr>
      <vt:lpstr>Implications of  High Source Impedance</vt:lpstr>
      <vt:lpstr>Slide 19</vt:lpstr>
      <vt:lpstr>End termination and common mode</vt:lpstr>
      <vt:lpstr>Differential End termination?</vt:lpstr>
      <vt:lpstr>Differential filters with little Common mode suppression</vt:lpstr>
      <vt:lpstr>Baluns and Transformers</vt:lpstr>
      <vt:lpstr>Flux coupled baluns, amplitude and impedance imbalance</vt:lpstr>
      <vt:lpstr>Transmission line transformer or 1:1 Guanella balun</vt:lpstr>
      <vt:lpstr>Crossing gaps with a balun</vt:lpstr>
      <vt:lpstr>1:4 Guanella</vt:lpstr>
      <vt:lpstr>Composite Balun</vt:lpstr>
      <vt:lpstr>Interaction with Silicon drivers</vt:lpstr>
      <vt:lpstr>The analog input viewed as the output of the clock amplifier </vt:lpstr>
      <vt:lpstr>Interaction with High Integration Mixers, Tuners, Demodulators</vt:lpstr>
      <vt:lpstr>The “anti-aliasing”  filter</vt:lpstr>
      <vt:lpstr>Design of the drive network as influenced by physical extent</vt:lpstr>
      <vt:lpstr>Differential feedback amplifiers as drivers</vt:lpstr>
      <vt:lpstr>MESFETS</vt:lpstr>
      <vt:lpstr>Higher frequency BP filters</vt:lpstr>
      <vt:lpstr>Final Filters for out-of-band power</vt:lpstr>
      <vt:lpstr>Filters for band limited power</vt:lpstr>
      <vt:lpstr>SAW FILTERS</vt:lpstr>
      <vt:lpstr>Clock jitter issues</vt:lpstr>
      <vt:lpstr>Clock Architecture Suggestions for under-sampling high frequencies?</vt:lpstr>
      <vt:lpstr>CML</vt:lpstr>
      <vt:lpstr>MESFETs and PHempts SiGE InPh HBTs as clock amplifiers</vt:lpstr>
      <vt:lpstr>Things not to do with the encode clock</vt:lpstr>
      <vt:lpstr>Other Truths</vt:lpstr>
      <vt:lpstr>Multichannel ADCs to reduce the complexity of clock circuitry</vt:lpstr>
      <vt:lpstr>Multichannel ADCs as combiners for feedback amplifiers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ADC relationship to passive mixer</dc:title>
  <dc:creator>derek</dc:creator>
  <cp:lastModifiedBy>Windows User</cp:lastModifiedBy>
  <cp:revision>77</cp:revision>
  <dcterms:created xsi:type="dcterms:W3CDTF">2011-10-12T23:08:17Z</dcterms:created>
  <dcterms:modified xsi:type="dcterms:W3CDTF">2011-10-19T05:35:49Z</dcterms:modified>
</cp:coreProperties>
</file>