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notesMasterIdLst>
    <p:notesMasterId r:id="rId64"/>
  </p:notesMasterIdLst>
  <p:sldIdLst>
    <p:sldId id="256" r:id="rId2"/>
    <p:sldId id="366" r:id="rId3"/>
    <p:sldId id="257" r:id="rId4"/>
    <p:sldId id="258" r:id="rId5"/>
    <p:sldId id="338" r:id="rId6"/>
    <p:sldId id="340" r:id="rId7"/>
    <p:sldId id="309" r:id="rId8"/>
    <p:sldId id="310" r:id="rId9"/>
    <p:sldId id="311" r:id="rId10"/>
    <p:sldId id="263" r:id="rId11"/>
    <p:sldId id="362" r:id="rId12"/>
    <p:sldId id="313" r:id="rId13"/>
    <p:sldId id="347" r:id="rId14"/>
    <p:sldId id="360" r:id="rId15"/>
    <p:sldId id="363" r:id="rId16"/>
    <p:sldId id="276" r:id="rId17"/>
    <p:sldId id="279" r:id="rId18"/>
    <p:sldId id="280" r:id="rId19"/>
    <p:sldId id="281" r:id="rId20"/>
    <p:sldId id="364" r:id="rId21"/>
    <p:sldId id="315" r:id="rId22"/>
    <p:sldId id="316" r:id="rId23"/>
    <p:sldId id="317" r:id="rId24"/>
    <p:sldId id="318" r:id="rId25"/>
    <p:sldId id="319" r:id="rId26"/>
    <p:sldId id="320" r:id="rId27"/>
    <p:sldId id="325" r:id="rId28"/>
    <p:sldId id="327" r:id="rId29"/>
    <p:sldId id="328" r:id="rId30"/>
    <p:sldId id="330" r:id="rId31"/>
    <p:sldId id="331" r:id="rId32"/>
    <p:sldId id="335" r:id="rId33"/>
    <p:sldId id="333" r:id="rId34"/>
    <p:sldId id="349" r:id="rId35"/>
    <p:sldId id="351" r:id="rId36"/>
    <p:sldId id="353" r:id="rId37"/>
    <p:sldId id="354" r:id="rId38"/>
    <p:sldId id="355" r:id="rId39"/>
    <p:sldId id="356" r:id="rId40"/>
    <p:sldId id="321" r:id="rId41"/>
    <p:sldId id="322" r:id="rId42"/>
    <p:sldId id="323" r:id="rId43"/>
    <p:sldId id="345" r:id="rId44"/>
    <p:sldId id="336" r:id="rId45"/>
    <p:sldId id="337" r:id="rId46"/>
    <p:sldId id="346" r:id="rId47"/>
    <p:sldId id="359" r:id="rId48"/>
    <p:sldId id="300" r:id="rId49"/>
    <p:sldId id="367" r:id="rId50"/>
    <p:sldId id="368" r:id="rId51"/>
    <p:sldId id="369" r:id="rId52"/>
    <p:sldId id="365" r:id="rId53"/>
    <p:sldId id="370" r:id="rId54"/>
    <p:sldId id="371" r:id="rId55"/>
    <p:sldId id="372" r:id="rId56"/>
    <p:sldId id="373" r:id="rId57"/>
    <p:sldId id="374" r:id="rId58"/>
    <p:sldId id="378" r:id="rId59"/>
    <p:sldId id="379" r:id="rId60"/>
    <p:sldId id="380" r:id="rId61"/>
    <p:sldId id="375" r:id="rId62"/>
    <p:sldId id="37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73"/>
    <a:srgbClr val="9400D3"/>
    <a:srgbClr val="FF00FF"/>
    <a:srgbClr val="0C015F"/>
    <a:srgbClr val="0000FF"/>
    <a:srgbClr val="66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69C84-C7AD-4814-B750-9A90EF907037}" v="23" dt="2020-02-14T21:14:04.693"/>
    <p1510:client id="{5B0B33DD-AFAA-4D29-851B-432EE95D060C}" v="16" dt="2020-02-14T21:10:36.916"/>
    <p1510:client id="{DD1D9FF1-D8AB-4AB3-BF4E-ED6B9D14B919}" v="41" dt="2020-02-16T20:19:28.7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9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B0B33DD-AFAA-4D29-851B-432EE95D060C}"/>
    <pc:docChg chg="modSld">
      <pc:chgData name="" userId="" providerId="" clId="Web-{5B0B33DD-AFAA-4D29-851B-432EE95D060C}" dt="2020-02-14T21:10:36.916" v="13" actId="1076"/>
      <pc:docMkLst>
        <pc:docMk/>
      </pc:docMkLst>
      <pc:sldChg chg="addSp modSp">
        <pc:chgData name="" userId="" providerId="" clId="Web-{5B0B33DD-AFAA-4D29-851B-432EE95D060C}" dt="2020-02-14T21:10:36.916" v="13" actId="1076"/>
        <pc:sldMkLst>
          <pc:docMk/>
          <pc:sldMk cId="1447907921" sldId="267"/>
        </pc:sldMkLst>
        <pc:spChg chg="add mod">
          <ac:chgData name="" userId="" providerId="" clId="Web-{5B0B33DD-AFAA-4D29-851B-432EE95D060C}" dt="2020-02-14T21:10:12.494" v="5" actId="14100"/>
          <ac:spMkLst>
            <pc:docMk/>
            <pc:sldMk cId="1447907921" sldId="267"/>
            <ac:spMk id="6" creationId="{24985E27-C689-4691-A856-6DBDF18C95AF}"/>
          </ac:spMkLst>
        </pc:spChg>
        <pc:spChg chg="add mod">
          <ac:chgData name="" userId="" providerId="" clId="Web-{5B0B33DD-AFAA-4D29-851B-432EE95D060C}" dt="2020-02-14T21:10:36.916" v="13" actId="1076"/>
          <ac:spMkLst>
            <pc:docMk/>
            <pc:sldMk cId="1447907921" sldId="267"/>
            <ac:spMk id="151" creationId="{4D113A50-5080-4356-A4FE-2938D53B8461}"/>
          </ac:spMkLst>
        </pc:spChg>
      </pc:sldChg>
    </pc:docChg>
  </pc:docChgLst>
  <pc:docChgLst>
    <pc:chgData clId="Web-{DD1D9FF1-D8AB-4AB3-BF4E-ED6B9D14B919}"/>
    <pc:docChg chg="modSld">
      <pc:chgData name="" userId="" providerId="" clId="Web-{DD1D9FF1-D8AB-4AB3-BF4E-ED6B9D14B919}" dt="2020-02-16T20:19:28.702" v="35" actId="1076"/>
      <pc:docMkLst>
        <pc:docMk/>
      </pc:docMkLst>
      <pc:sldChg chg="modSp">
        <pc:chgData name="" userId="" providerId="" clId="Web-{DD1D9FF1-D8AB-4AB3-BF4E-ED6B9D14B919}" dt="2020-02-16T20:19:28.702" v="35" actId="1076"/>
        <pc:sldMkLst>
          <pc:docMk/>
          <pc:sldMk cId="3452543578" sldId="257"/>
        </pc:sldMkLst>
        <pc:spChg chg="mod">
          <ac:chgData name="" userId="" providerId="" clId="Web-{DD1D9FF1-D8AB-4AB3-BF4E-ED6B9D14B919}" dt="2020-02-16T20:19:28.702" v="35" actId="1076"/>
          <ac:spMkLst>
            <pc:docMk/>
            <pc:sldMk cId="3452543578" sldId="257"/>
            <ac:spMk id="6" creationId="{00000000-0000-0000-0000-000000000000}"/>
          </ac:spMkLst>
        </pc:spChg>
      </pc:sldChg>
      <pc:sldChg chg="addSp modSp">
        <pc:chgData name="" userId="" providerId="" clId="Web-{DD1D9FF1-D8AB-4AB3-BF4E-ED6B9D14B919}" dt="2020-02-16T20:09:06.557" v="31" actId="20577"/>
        <pc:sldMkLst>
          <pc:docMk/>
          <pc:sldMk cId="1447907921" sldId="267"/>
        </pc:sldMkLst>
        <pc:spChg chg="add mod">
          <ac:chgData name="" userId="" providerId="" clId="Web-{DD1D9FF1-D8AB-4AB3-BF4E-ED6B9D14B919}" dt="2020-02-16T20:07:33.213" v="6" actId="1076"/>
          <ac:spMkLst>
            <pc:docMk/>
            <pc:sldMk cId="1447907921" sldId="267"/>
            <ac:spMk id="154" creationId="{CEB4DC9E-4BA4-4DA6-A7FE-A46C5A41B24A}"/>
          </ac:spMkLst>
        </pc:spChg>
        <pc:spChg chg="add mod">
          <ac:chgData name="" userId="" providerId="" clId="Web-{DD1D9FF1-D8AB-4AB3-BF4E-ED6B9D14B919}" dt="2020-02-16T20:08:03.072" v="11" actId="20577"/>
          <ac:spMkLst>
            <pc:docMk/>
            <pc:sldMk cId="1447907921" sldId="267"/>
            <ac:spMk id="155" creationId="{482CC36B-95BE-4BB8-B32D-551C5F49C25B}"/>
          </ac:spMkLst>
        </pc:spChg>
        <pc:spChg chg="add mod">
          <ac:chgData name="" userId="" providerId="" clId="Web-{DD1D9FF1-D8AB-4AB3-BF4E-ED6B9D14B919}" dt="2020-02-16T20:08:13.166" v="15" actId="20577"/>
          <ac:spMkLst>
            <pc:docMk/>
            <pc:sldMk cId="1447907921" sldId="267"/>
            <ac:spMk id="156" creationId="{F4FA2ED9-CCB2-4FB6-A405-5C4E5047C998}"/>
          </ac:spMkLst>
        </pc:spChg>
        <pc:spChg chg="add mod">
          <ac:chgData name="" userId="" providerId="" clId="Web-{DD1D9FF1-D8AB-4AB3-BF4E-ED6B9D14B919}" dt="2020-02-16T20:08:38.244" v="20" actId="20577"/>
          <ac:spMkLst>
            <pc:docMk/>
            <pc:sldMk cId="1447907921" sldId="267"/>
            <ac:spMk id="157" creationId="{7A1616C0-8C8F-41CF-A09E-C566696E6513}"/>
          </ac:spMkLst>
        </pc:spChg>
        <pc:spChg chg="add mod">
          <ac:chgData name="" userId="" providerId="" clId="Web-{DD1D9FF1-D8AB-4AB3-BF4E-ED6B9D14B919}" dt="2020-02-16T20:08:46.682" v="26" actId="20577"/>
          <ac:spMkLst>
            <pc:docMk/>
            <pc:sldMk cId="1447907921" sldId="267"/>
            <ac:spMk id="158" creationId="{652295E5-A859-437D-ADFF-0D02D8EAFD00}"/>
          </ac:spMkLst>
        </pc:spChg>
        <pc:spChg chg="add mod">
          <ac:chgData name="" userId="" providerId="" clId="Web-{DD1D9FF1-D8AB-4AB3-BF4E-ED6B9D14B919}" dt="2020-02-16T20:09:06.557" v="31" actId="20577"/>
          <ac:spMkLst>
            <pc:docMk/>
            <pc:sldMk cId="1447907921" sldId="267"/>
            <ac:spMk id="159" creationId="{4DCDB1CD-506A-4876-9624-E879A514CFEB}"/>
          </ac:spMkLst>
        </pc:spChg>
      </pc:sldChg>
      <pc:sldChg chg="modSp">
        <pc:chgData name="" userId="" providerId="" clId="Web-{DD1D9FF1-D8AB-4AB3-BF4E-ED6B9D14B919}" dt="2020-02-16T20:10:38.370" v="34" actId="1076"/>
        <pc:sldMkLst>
          <pc:docMk/>
          <pc:sldMk cId="522524353" sldId="346"/>
        </pc:sldMkLst>
        <pc:spChg chg="mod">
          <ac:chgData name="" userId="" providerId="" clId="Web-{DD1D9FF1-D8AB-4AB3-BF4E-ED6B9D14B919}" dt="2020-02-16T20:10:38.370" v="34" actId="1076"/>
          <ac:spMkLst>
            <pc:docMk/>
            <pc:sldMk cId="522524353" sldId="346"/>
            <ac:spMk id="26" creationId="{00000000-0000-0000-0000-000000000000}"/>
          </ac:spMkLst>
        </pc:spChg>
      </pc:sldChg>
    </pc:docChg>
  </pc:docChgLst>
  <pc:docChgLst>
    <pc:chgData clId="Web-{3FB69C84-C7AD-4814-B750-9A90EF907037}"/>
    <pc:docChg chg="modSld">
      <pc:chgData name="" userId="" providerId="" clId="Web-{3FB69C84-C7AD-4814-B750-9A90EF907037}" dt="2020-02-14T21:14:04.693" v="19" actId="1076"/>
      <pc:docMkLst>
        <pc:docMk/>
      </pc:docMkLst>
      <pc:sldChg chg="addSp modSp">
        <pc:chgData name="" userId="" providerId="" clId="Web-{3FB69C84-C7AD-4814-B750-9A90EF907037}" dt="2020-02-14T21:14:04.693" v="19" actId="1076"/>
        <pc:sldMkLst>
          <pc:docMk/>
          <pc:sldMk cId="1447907921" sldId="267"/>
        </pc:sldMkLst>
        <pc:spChg chg="mod">
          <ac:chgData name="" userId="" providerId="" clId="Web-{3FB69C84-C7AD-4814-B750-9A90EF907037}" dt="2020-02-14T21:13:14.301" v="2" actId="20577"/>
          <ac:spMkLst>
            <pc:docMk/>
            <pc:sldMk cId="1447907921" sldId="267"/>
            <ac:spMk id="4" creationId="{00000000-0000-0000-0000-000000000000}"/>
          </ac:spMkLst>
        </pc:spChg>
        <pc:spChg chg="add mod">
          <ac:chgData name="" userId="" providerId="" clId="Web-{3FB69C84-C7AD-4814-B750-9A90EF907037}" dt="2020-02-14T21:13:41.474" v="9" actId="20577"/>
          <ac:spMkLst>
            <pc:docMk/>
            <pc:sldMk cId="1447907921" sldId="267"/>
            <ac:spMk id="152" creationId="{26FAAA2B-B67B-443C-8642-48FC74C8CD9C}"/>
          </ac:spMkLst>
        </pc:spChg>
        <pc:spChg chg="add mod">
          <ac:chgData name="" userId="" providerId="" clId="Web-{3FB69C84-C7AD-4814-B750-9A90EF907037}" dt="2020-02-14T21:14:04.693" v="19" actId="1076"/>
          <ac:spMkLst>
            <pc:docMk/>
            <pc:sldMk cId="1447907921" sldId="267"/>
            <ac:spMk id="153" creationId="{332CC734-364D-497F-B34D-0551A26D05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D9EFA-5402-4CEA-8F53-26715AD173A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612B4-C5FB-4137-9B02-F7F94AC8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2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73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3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7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7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9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35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5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3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5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29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1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9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5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93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36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89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Keep</a:t>
            </a:r>
            <a:r>
              <a:rPr lang="en-GB" baseline="0" dirty="0" smtClean="0"/>
              <a:t> as it 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1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94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5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0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1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8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3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4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45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7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7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35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9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73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68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12B4-C5FB-4137-9B02-F7F94AC813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0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4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4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7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9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9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02E26-FF05-4194-9102-3E0124A8E8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51FA8-9432-47DD-858E-365A2FEA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1.png"/><Relationship Id="rId7" Type="http://schemas.openxmlformats.org/officeDocument/2006/relationships/image" Target="../media/image4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440.png"/><Relationship Id="rId18" Type="http://schemas.openxmlformats.org/officeDocument/2006/relationships/image" Target="../media/image491.png"/><Relationship Id="rId3" Type="http://schemas.openxmlformats.org/officeDocument/2006/relationships/image" Target="../media/image47.png"/><Relationship Id="rId7" Type="http://schemas.openxmlformats.org/officeDocument/2006/relationships/image" Target="../media/image980.png"/><Relationship Id="rId12" Type="http://schemas.openxmlformats.org/officeDocument/2006/relationships/image" Target="../media/image430.png"/><Relationship Id="rId17" Type="http://schemas.openxmlformats.org/officeDocument/2006/relationships/image" Target="../media/image48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0.png"/><Relationship Id="rId11" Type="http://schemas.openxmlformats.org/officeDocument/2006/relationships/image" Target="../media/image420.png"/><Relationship Id="rId5" Type="http://schemas.openxmlformats.org/officeDocument/2006/relationships/image" Target="../media/image960.png"/><Relationship Id="rId15" Type="http://schemas.openxmlformats.org/officeDocument/2006/relationships/image" Target="../media/image460.png"/><Relationship Id="rId10" Type="http://schemas.openxmlformats.org/officeDocument/2006/relationships/image" Target="../media/image1020.png"/><Relationship Id="rId19" Type="http://schemas.openxmlformats.org/officeDocument/2006/relationships/image" Target="../media/image401.png"/><Relationship Id="rId4" Type="http://schemas.openxmlformats.org/officeDocument/2006/relationships/image" Target="../media/image950.png"/><Relationship Id="rId9" Type="http://schemas.openxmlformats.org/officeDocument/2006/relationships/image" Target="../media/image410.png"/><Relationship Id="rId14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0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0.png"/><Relationship Id="rId11" Type="http://schemas.openxmlformats.org/officeDocument/2006/relationships/image" Target="../media/image61.png"/><Relationship Id="rId5" Type="http://schemas.openxmlformats.org/officeDocument/2006/relationships/image" Target="../media/image480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3" Type="http://schemas.openxmlformats.org/officeDocument/2006/relationships/image" Target="../media/image54.png"/><Relationship Id="rId7" Type="http://schemas.openxmlformats.org/officeDocument/2006/relationships/image" Target="../media/image16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43.png"/><Relationship Id="rId4" Type="http://schemas.openxmlformats.org/officeDocument/2006/relationships/image" Target="../media/image1601.png"/><Relationship Id="rId9" Type="http://schemas.openxmlformats.org/officeDocument/2006/relationships/image" Target="../media/image16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1.png"/><Relationship Id="rId3" Type="http://schemas.openxmlformats.org/officeDocument/2006/relationships/image" Target="../media/image55.png"/><Relationship Id="rId7" Type="http://schemas.openxmlformats.org/officeDocument/2006/relationships/image" Target="../media/image1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0.png"/><Relationship Id="rId5" Type="http://schemas.openxmlformats.org/officeDocument/2006/relationships/image" Target="../media/image1620.png"/><Relationship Id="rId4" Type="http://schemas.openxmlformats.org/officeDocument/2006/relationships/image" Target="../media/image57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7" Type="http://schemas.openxmlformats.org/officeDocument/2006/relationships/image" Target="../media/image160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1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0.png"/><Relationship Id="rId3" Type="http://schemas.openxmlformats.org/officeDocument/2006/relationships/image" Target="../media/image181.png"/><Relationship Id="rId7" Type="http://schemas.openxmlformats.org/officeDocument/2006/relationships/image" Target="../media/image17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0.png"/><Relationship Id="rId11" Type="http://schemas.openxmlformats.org/officeDocument/2006/relationships/image" Target="../media/image67.png"/><Relationship Id="rId5" Type="http://schemas.openxmlformats.org/officeDocument/2006/relationships/image" Target="../media/image1700.png"/><Relationship Id="rId10" Type="http://schemas.openxmlformats.org/officeDocument/2006/relationships/image" Target="../media/image43.png"/><Relationship Id="rId4" Type="http://schemas.openxmlformats.org/officeDocument/2006/relationships/image" Target="../media/image66.png"/><Relationship Id="rId9" Type="http://schemas.openxmlformats.org/officeDocument/2006/relationships/image" Target="../media/image1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0.png"/><Relationship Id="rId3" Type="http://schemas.openxmlformats.org/officeDocument/2006/relationships/image" Target="../media/image185.png"/><Relationship Id="rId7" Type="http://schemas.openxmlformats.org/officeDocument/2006/relationships/image" Target="../media/image17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0.png"/><Relationship Id="rId11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43.png"/><Relationship Id="rId4" Type="http://schemas.openxmlformats.org/officeDocument/2006/relationships/image" Target="../media/image1841.png"/><Relationship Id="rId9" Type="http://schemas.openxmlformats.org/officeDocument/2006/relationships/image" Target="../media/image17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0.png"/><Relationship Id="rId13" Type="http://schemas.openxmlformats.org/officeDocument/2006/relationships/image" Target="../media/image67.png"/><Relationship Id="rId3" Type="http://schemas.openxmlformats.org/officeDocument/2006/relationships/image" Target="../media/image187.png"/><Relationship Id="rId7" Type="http://schemas.openxmlformats.org/officeDocument/2006/relationships/image" Target="../media/image1710.png"/><Relationship Id="rId12" Type="http://schemas.openxmlformats.org/officeDocument/2006/relationships/image" Target="../media/image18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0.png"/><Relationship Id="rId11" Type="http://schemas.openxmlformats.org/officeDocument/2006/relationships/image" Target="../media/image185.png"/><Relationship Id="rId10" Type="http://schemas.openxmlformats.org/officeDocument/2006/relationships/image" Target="../media/image43.png"/><Relationship Id="rId4" Type="http://schemas.openxmlformats.org/officeDocument/2006/relationships/image" Target="../media/image66.png"/><Relationship Id="rId9" Type="http://schemas.openxmlformats.org/officeDocument/2006/relationships/image" Target="../media/image17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0.png"/><Relationship Id="rId13" Type="http://schemas.openxmlformats.org/officeDocument/2006/relationships/image" Target="../media/image43.png"/><Relationship Id="rId3" Type="http://schemas.openxmlformats.org/officeDocument/2006/relationships/image" Target="../media/image66.png"/><Relationship Id="rId7" Type="http://schemas.openxmlformats.org/officeDocument/2006/relationships/image" Target="../media/image1720.png"/><Relationship Id="rId12" Type="http://schemas.openxmlformats.org/officeDocument/2006/relationships/image" Target="../media/image1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0.png"/><Relationship Id="rId11" Type="http://schemas.openxmlformats.org/officeDocument/2006/relationships/image" Target="../media/image71.png"/><Relationship Id="rId5" Type="http://schemas.openxmlformats.org/officeDocument/2006/relationships/image" Target="../media/image1700.png"/><Relationship Id="rId15" Type="http://schemas.openxmlformats.org/officeDocument/2006/relationships/image" Target="../media/image67.png"/><Relationship Id="rId10" Type="http://schemas.openxmlformats.org/officeDocument/2006/relationships/image" Target="../media/image1810.png"/><Relationship Id="rId9" Type="http://schemas.openxmlformats.org/officeDocument/2006/relationships/image" Target="../media/image1800.png"/><Relationship Id="rId14" Type="http://schemas.openxmlformats.org/officeDocument/2006/relationships/image" Target="../media/image1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0.png"/><Relationship Id="rId3" Type="http://schemas.openxmlformats.org/officeDocument/2006/relationships/image" Target="../media/image66.png"/><Relationship Id="rId7" Type="http://schemas.openxmlformats.org/officeDocument/2006/relationships/image" Target="../media/image172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0.png"/><Relationship Id="rId11" Type="http://schemas.openxmlformats.org/officeDocument/2006/relationships/image" Target="../media/image1940.png"/><Relationship Id="rId5" Type="http://schemas.openxmlformats.org/officeDocument/2006/relationships/image" Target="../media/image1700.png"/><Relationship Id="rId10" Type="http://schemas.openxmlformats.org/officeDocument/2006/relationships/image" Target="../media/image43.png"/><Relationship Id="rId9" Type="http://schemas.openxmlformats.org/officeDocument/2006/relationships/image" Target="../media/image1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96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0.png"/><Relationship Id="rId5" Type="http://schemas.openxmlformats.org/officeDocument/2006/relationships/image" Target="../media/image1820.png"/><Relationship Id="rId10" Type="http://schemas.openxmlformats.org/officeDocument/2006/relationships/image" Target="../media/image67.png"/><Relationship Id="rId4" Type="http://schemas.openxmlformats.org/officeDocument/2006/relationships/image" Target="../media/image7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1851.png"/><Relationship Id="rId12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0.png"/><Relationship Id="rId11" Type="http://schemas.openxmlformats.org/officeDocument/2006/relationships/image" Target="../media/image192.png"/><Relationship Id="rId5" Type="http://schemas.openxmlformats.org/officeDocument/2006/relationships/image" Target="../media/image1820.png"/><Relationship Id="rId10" Type="http://schemas.openxmlformats.org/officeDocument/2006/relationships/image" Target="../media/image196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1.png"/><Relationship Id="rId13" Type="http://schemas.openxmlformats.org/officeDocument/2006/relationships/image" Target="../media/image76.png"/><Relationship Id="rId18" Type="http://schemas.openxmlformats.org/officeDocument/2006/relationships/image" Target="../media/image199.png"/><Relationship Id="rId3" Type="http://schemas.openxmlformats.org/officeDocument/2006/relationships/image" Target="../media/image66.png"/><Relationship Id="rId21" Type="http://schemas.openxmlformats.org/officeDocument/2006/relationships/image" Target="../media/image67.png"/><Relationship Id="rId7" Type="http://schemas.openxmlformats.org/officeDocument/2006/relationships/image" Target="../media/image1890.png"/><Relationship Id="rId12" Type="http://schemas.openxmlformats.org/officeDocument/2006/relationships/image" Target="../media/image1930.png"/><Relationship Id="rId2" Type="http://schemas.openxmlformats.org/officeDocument/2006/relationships/image" Target="../media/image69.png"/><Relationship Id="rId16" Type="http://schemas.openxmlformats.org/officeDocument/2006/relationships/image" Target="../media/image43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0.png"/><Relationship Id="rId11" Type="http://schemas.openxmlformats.org/officeDocument/2006/relationships/image" Target="../media/image1920.png"/><Relationship Id="rId15" Type="http://schemas.openxmlformats.org/officeDocument/2006/relationships/image" Target="../media/image1960.png"/><Relationship Id="rId10" Type="http://schemas.openxmlformats.org/officeDocument/2006/relationships/image" Target="../media/image75.png"/><Relationship Id="rId19" Type="http://schemas.openxmlformats.org/officeDocument/2006/relationships/image" Target="../media/image203.png"/><Relationship Id="rId9" Type="http://schemas.openxmlformats.org/officeDocument/2006/relationships/image" Target="../media/image204.png"/><Relationship Id="rId14" Type="http://schemas.openxmlformats.org/officeDocument/2006/relationships/image" Target="../media/image19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77.png"/><Relationship Id="rId7" Type="http://schemas.openxmlformats.org/officeDocument/2006/relationships/image" Target="../media/image4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67.png"/><Relationship Id="rId5" Type="http://schemas.openxmlformats.org/officeDocument/2006/relationships/image" Target="../media/image1830.png"/><Relationship Id="rId10" Type="http://schemas.openxmlformats.org/officeDocument/2006/relationships/image" Target="../media/image206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0.png"/><Relationship Id="rId5" Type="http://schemas.openxmlformats.org/officeDocument/2006/relationships/image" Target="../media/image10.png"/><Relationship Id="rId4" Type="http://schemas.openxmlformats.org/officeDocument/2006/relationships/image" Target="../media/image910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1990.png"/><Relationship Id="rId12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208.png"/><Relationship Id="rId5" Type="http://schemas.openxmlformats.org/officeDocument/2006/relationships/image" Target="../media/image1830.png"/><Relationship Id="rId10" Type="http://schemas.openxmlformats.org/officeDocument/2006/relationships/image" Target="../media/image75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81.png"/><Relationship Id="rId12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0.png"/><Relationship Id="rId11" Type="http://schemas.openxmlformats.org/officeDocument/2006/relationships/image" Target="../media/image208.png"/><Relationship Id="rId5" Type="http://schemas.openxmlformats.org/officeDocument/2006/relationships/image" Target="../media/image1830.png"/><Relationship Id="rId10" Type="http://schemas.openxmlformats.org/officeDocument/2006/relationships/image" Target="../media/image8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0.png"/><Relationship Id="rId13" Type="http://schemas.openxmlformats.org/officeDocument/2006/relationships/image" Target="../media/image67.png"/><Relationship Id="rId3" Type="http://schemas.openxmlformats.org/officeDocument/2006/relationships/image" Target="../media/image2111.png"/><Relationship Id="rId7" Type="http://schemas.openxmlformats.org/officeDocument/2006/relationships/image" Target="../media/image200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43.png"/><Relationship Id="rId5" Type="http://schemas.openxmlformats.org/officeDocument/2006/relationships/image" Target="../media/image71.png"/><Relationship Id="rId10" Type="http://schemas.openxmlformats.org/officeDocument/2006/relationships/image" Target="../media/image2040.png"/><Relationship Id="rId4" Type="http://schemas.openxmlformats.org/officeDocument/2006/relationships/image" Target="../media/image66.png"/><Relationship Id="rId9" Type="http://schemas.openxmlformats.org/officeDocument/2006/relationships/image" Target="../media/image20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2020.png"/><Relationship Id="rId12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14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20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2020.png"/><Relationship Id="rId12" Type="http://schemas.openxmlformats.org/officeDocument/2006/relationships/image" Target="../media/image21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15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2040.png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2020.png"/><Relationship Id="rId12" Type="http://schemas.openxmlformats.org/officeDocument/2006/relationships/image" Target="../media/image22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21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20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2020.png"/><Relationship Id="rId12" Type="http://schemas.openxmlformats.org/officeDocument/2006/relationships/image" Target="../media/image22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21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20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2020.png"/><Relationship Id="rId12" Type="http://schemas.openxmlformats.org/officeDocument/2006/relationships/image" Target="../media/image22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25.png"/><Relationship Id="rId10" Type="http://schemas.openxmlformats.org/officeDocument/2006/relationships/image" Target="../media/image43.png"/><Relationship Id="rId4" Type="http://schemas.openxmlformats.org/officeDocument/2006/relationships/image" Target="../media/image71.png"/><Relationship Id="rId9" Type="http://schemas.openxmlformats.org/officeDocument/2006/relationships/image" Target="../media/image20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67.png"/><Relationship Id="rId3" Type="http://schemas.openxmlformats.org/officeDocument/2006/relationships/image" Target="../media/image90.png"/><Relationship Id="rId7" Type="http://schemas.openxmlformats.org/officeDocument/2006/relationships/image" Target="../media/image2020.png"/><Relationship Id="rId12" Type="http://schemas.openxmlformats.org/officeDocument/2006/relationships/image" Target="../media/image2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0.png"/><Relationship Id="rId11" Type="http://schemas.openxmlformats.org/officeDocument/2006/relationships/image" Target="../media/image225.png"/><Relationship Id="rId5" Type="http://schemas.openxmlformats.org/officeDocument/2006/relationships/image" Target="../media/image71.png"/><Relationship Id="rId10" Type="http://schemas.openxmlformats.org/officeDocument/2006/relationships/image" Target="../media/image43.png"/><Relationship Id="rId4" Type="http://schemas.openxmlformats.org/officeDocument/2006/relationships/image" Target="../media/image66.png"/><Relationship Id="rId9" Type="http://schemas.openxmlformats.org/officeDocument/2006/relationships/image" Target="../media/image2040.png"/><Relationship Id="rId14" Type="http://schemas.openxmlformats.org/officeDocument/2006/relationships/image" Target="../media/image2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1.png"/><Relationship Id="rId7" Type="http://schemas.openxmlformats.org/officeDocument/2006/relationships/image" Target="../media/image229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0.png"/><Relationship Id="rId11" Type="http://schemas.openxmlformats.org/officeDocument/2006/relationships/image" Target="../media/image231.png"/><Relationship Id="rId5" Type="http://schemas.openxmlformats.org/officeDocument/2006/relationships/image" Target="../media/image1830.png"/><Relationship Id="rId10" Type="http://schemas.openxmlformats.org/officeDocument/2006/relationships/image" Target="../media/image230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0.png"/><Relationship Id="rId5" Type="http://schemas.openxmlformats.org/officeDocument/2006/relationships/image" Target="../media/image141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0.png"/><Relationship Id="rId3" Type="http://schemas.openxmlformats.org/officeDocument/2006/relationships/image" Target="../media/image2130.png"/><Relationship Id="rId7" Type="http://schemas.openxmlformats.org/officeDocument/2006/relationships/image" Target="../media/image18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0.png"/><Relationship Id="rId11" Type="http://schemas.openxmlformats.org/officeDocument/2006/relationships/image" Target="../media/image67.png"/><Relationship Id="rId5" Type="http://schemas.openxmlformats.org/officeDocument/2006/relationships/image" Target="../media/image92.png"/><Relationship Id="rId10" Type="http://schemas.openxmlformats.org/officeDocument/2006/relationships/image" Target="../media/image2160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png"/><Relationship Id="rId7" Type="http://schemas.openxmlformats.org/officeDocument/2006/relationships/image" Target="../media/image186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0.png"/><Relationship Id="rId11" Type="http://schemas.openxmlformats.org/officeDocument/2006/relationships/image" Target="../media/image2190.png"/><Relationship Id="rId5" Type="http://schemas.openxmlformats.org/officeDocument/2006/relationships/image" Target="../media/image1840.png"/><Relationship Id="rId10" Type="http://schemas.openxmlformats.org/officeDocument/2006/relationships/image" Target="../media/image2130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4.png"/><Relationship Id="rId7" Type="http://schemas.openxmlformats.org/officeDocument/2006/relationships/image" Target="../media/image18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0.png"/><Relationship Id="rId11" Type="http://schemas.openxmlformats.org/officeDocument/2006/relationships/image" Target="../media/image67.png"/><Relationship Id="rId5" Type="http://schemas.openxmlformats.org/officeDocument/2006/relationships/image" Target="../media/image1840.png"/><Relationship Id="rId10" Type="http://schemas.openxmlformats.org/officeDocument/2006/relationships/image" Target="../media/image2200.png"/><Relationship Id="rId4" Type="http://schemas.openxmlformats.org/officeDocument/2006/relationships/image" Target="../media/image66.png"/><Relationship Id="rId9" Type="http://schemas.openxmlformats.org/officeDocument/2006/relationships/image" Target="../media/image2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13" Type="http://schemas.openxmlformats.org/officeDocument/2006/relationships/image" Target="../media/image67.png"/><Relationship Id="rId3" Type="http://schemas.openxmlformats.org/officeDocument/2006/relationships/image" Target="../media/image95.png"/><Relationship Id="rId7" Type="http://schemas.openxmlformats.org/officeDocument/2006/relationships/image" Target="../media/image1860.png"/><Relationship Id="rId12" Type="http://schemas.openxmlformats.org/officeDocument/2006/relationships/image" Target="../media/image22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0.png"/><Relationship Id="rId11" Type="http://schemas.openxmlformats.org/officeDocument/2006/relationships/image" Target="../media/image2231.png"/><Relationship Id="rId5" Type="http://schemas.openxmlformats.org/officeDocument/2006/relationships/image" Target="../media/image1840.png"/><Relationship Id="rId10" Type="http://schemas.openxmlformats.org/officeDocument/2006/relationships/image" Target="../media/image2130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0.png"/><Relationship Id="rId11" Type="http://schemas.openxmlformats.org/officeDocument/2006/relationships/image" Target="../media/image67.png"/><Relationship Id="rId5" Type="http://schemas.openxmlformats.org/officeDocument/2006/relationships/image" Target="../media/image2110.png"/><Relationship Id="rId10" Type="http://schemas.openxmlformats.org/officeDocument/2006/relationships/image" Target="../media/image2240.png"/><Relationship Id="rId4" Type="http://schemas.openxmlformats.org/officeDocument/2006/relationships/image" Target="../media/image92.png"/><Relationship Id="rId9" Type="http://schemas.openxmlformats.org/officeDocument/2006/relationships/image" Target="../media/image22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0.png"/><Relationship Id="rId3" Type="http://schemas.openxmlformats.org/officeDocument/2006/relationships/image" Target="../media/image9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0.png"/><Relationship Id="rId5" Type="http://schemas.openxmlformats.org/officeDocument/2006/relationships/image" Target="../media/image2110.png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2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1.png"/><Relationship Id="rId3" Type="http://schemas.openxmlformats.org/officeDocument/2006/relationships/image" Target="../media/image66.png"/><Relationship Id="rId7" Type="http://schemas.openxmlformats.org/officeDocument/2006/relationships/image" Target="../media/image223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120.png"/><Relationship Id="rId4" Type="http://schemas.openxmlformats.org/officeDocument/2006/relationships/image" Target="../media/image2110.png"/><Relationship Id="rId9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24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8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2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1.png"/><Relationship Id="rId4" Type="http://schemas.openxmlformats.org/officeDocument/2006/relationships/image" Target="../media/image9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0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0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4" Type="http://schemas.openxmlformats.org/officeDocument/2006/relationships/image" Target="../media/image28.png"/><Relationship Id="rId1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5" y="3118977"/>
            <a:ext cx="2569393" cy="25693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730" y="4674179"/>
            <a:ext cx="9144000" cy="921750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Andreas Athenodorou</a:t>
            </a:r>
          </a:p>
          <a:p>
            <a:pPr>
              <a:lnSpc>
                <a:spcPct val="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Cyprus Institute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686300" y="2424183"/>
            <a:ext cx="27622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06387" y="5861534"/>
            <a:ext cx="417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collaboration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Teper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based on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arXiv:2205.03642 &amp; 2112.11213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32240" y="3221606"/>
            <a:ext cx="2742134" cy="2493394"/>
            <a:chOff x="8663990" y="2010347"/>
            <a:chExt cx="3478634" cy="3239512"/>
          </a:xfrm>
        </p:grpSpPr>
        <p:pic>
          <p:nvPicPr>
            <p:cNvPr id="13" name="Picture 2" descr="http://www.physics.adelaide.edu.au/theory/staff/leinweber/VisualQCD/ImprovedOperators/ChargeAPE5LQanimXs30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5004" y="2389464"/>
              <a:ext cx="3065040" cy="229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 rot="2994880">
              <a:off x="8367142" y="4024072"/>
              <a:ext cx="1395182" cy="8014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8004005">
              <a:off x="11175573" y="4413901"/>
              <a:ext cx="1181003" cy="4909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4447977">
              <a:off x="8334800" y="3478959"/>
              <a:ext cx="1181003" cy="23941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6380285">
              <a:off x="11416187" y="3866506"/>
              <a:ext cx="1181003" cy="2718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1301966">
              <a:off x="10130056" y="2010347"/>
              <a:ext cx="1975726" cy="4909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0370809">
              <a:off x="8874893" y="2117736"/>
              <a:ext cx="1181003" cy="2718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327232"/>
            <a:ext cx="11473213" cy="154316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Strings and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glueballs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4D SU(N) gauge theories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596559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74251" y="5285059"/>
            <a:ext cx="178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to D. </a:t>
            </a:r>
            <a:r>
              <a:rPr lang="en-US" sz="1200" dirty="0" err="1"/>
              <a:t>Leinweber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544046" y="3457855"/>
            <a:ext cx="704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Berlin/NIC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DESY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Zeuthen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joint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seminar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86124" y="4029103"/>
            <a:ext cx="5667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June 2022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y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8" y="5836479"/>
            <a:ext cx="2216008" cy="7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ni4os.eu/wp-content/uploads/2019/12/Logo-NI4OS_europe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73" y="5685827"/>
            <a:ext cx="1194668" cy="90246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933" y="2488909"/>
            <a:ext cx="946479" cy="946479"/>
          </a:xfrm>
          <a:prstGeom prst="rect">
            <a:avLst/>
          </a:prstGeom>
        </p:spPr>
      </p:pic>
      <p:pic>
        <p:nvPicPr>
          <p:cNvPr id="1030" name="Picture 6" descr="File:Logo desy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7" y="2440962"/>
            <a:ext cx="1038268" cy="103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0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Operators Building</a:t>
            </a:r>
          </a:p>
        </p:txBody>
      </p:sp>
      <p:sp>
        <p:nvSpPr>
          <p:cNvPr id="14" name="Rectangle 13"/>
          <p:cNvSpPr/>
          <p:nvPr/>
        </p:nvSpPr>
        <p:spPr>
          <a:xfrm rot="2994880">
            <a:off x="8367142" y="4024072"/>
            <a:ext cx="1395182" cy="801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1301966">
            <a:off x="10130056" y="2010347"/>
            <a:ext cx="1975726" cy="4909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0597212">
            <a:off x="8850509" y="2593224"/>
            <a:ext cx="1181003" cy="2718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173118" y="2312564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15090" y="1653570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70959" y="383685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52901" y="3082717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726031" y="1668874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944054" y="1668874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64964" y="203125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375992" y="203125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483672" y="204324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52831" y="1662249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27011" y="345502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17481" y="4218680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48" idx="0"/>
          </p:cNvCxnSpPr>
          <p:nvPr/>
        </p:nvCxnSpPr>
        <p:spPr>
          <a:xfrm flipH="1">
            <a:off x="612711" y="2046562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08953" y="2700888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70959" y="1541323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5" idx="2"/>
          </p:cNvCxnSpPr>
          <p:nvPr/>
        </p:nvCxnSpPr>
        <p:spPr>
          <a:xfrm flipH="1">
            <a:off x="708953" y="193226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98411" y="1817962"/>
            <a:ext cx="2892288" cy="2534478"/>
            <a:chOff x="2132935" y="2580860"/>
            <a:chExt cx="2892288" cy="2534478"/>
          </a:xfrm>
        </p:grpSpPr>
        <p:sp>
          <p:nvSpPr>
            <p:cNvPr id="40" name="Oval 39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42359" y="1433649"/>
            <a:ext cx="2892288" cy="2534478"/>
            <a:chOff x="2132935" y="2580860"/>
            <a:chExt cx="2892288" cy="2534478"/>
          </a:xfrm>
        </p:grpSpPr>
        <p:sp>
          <p:nvSpPr>
            <p:cNvPr id="57" name="Oval 56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69" idx="3"/>
          </p:cNvCxnSpPr>
          <p:nvPr/>
        </p:nvCxnSpPr>
        <p:spPr>
          <a:xfrm flipH="1">
            <a:off x="708953" y="162877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602861" y="1644326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482586" y="164598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359380" y="162877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700694" y="237888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92410" y="315926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707478" y="391639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598252" y="238302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475171" y="237705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3383113" y="239931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3368060" y="3158923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3359380" y="390789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476000" y="391123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587028" y="391639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1580231" y="3153739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2482586" y="3152709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3827632" y="2309250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5469604" y="165025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3825473" y="3833537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3807415" y="3079403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H="1">
            <a:off x="6380545" y="1665560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>
            <a:off x="4598568" y="1665560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>
            <a:off x="5919478" y="202794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5030506" y="202794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H="1">
            <a:off x="4138186" y="203993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3707345" y="1658935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3381525" y="3451708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3371995" y="4215366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endCxn id="200" idx="0"/>
          </p:cNvCxnSpPr>
          <p:nvPr/>
        </p:nvCxnSpPr>
        <p:spPr>
          <a:xfrm flipH="1">
            <a:off x="3267225" y="2043248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3363467" y="2697574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H="1">
            <a:off x="3825473" y="1538009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207" idx="2"/>
          </p:cNvCxnSpPr>
          <p:nvPr/>
        </p:nvCxnSpPr>
        <p:spPr>
          <a:xfrm flipH="1">
            <a:off x="3363467" y="1928948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1" name="Group 190"/>
          <p:cNvGrpSpPr/>
          <p:nvPr/>
        </p:nvGrpSpPr>
        <p:grpSpPr>
          <a:xfrm>
            <a:off x="3152925" y="1814648"/>
            <a:ext cx="2892288" cy="2534478"/>
            <a:chOff x="2132935" y="2580860"/>
            <a:chExt cx="2892288" cy="2534478"/>
          </a:xfrm>
        </p:grpSpPr>
        <p:sp>
          <p:nvSpPr>
            <p:cNvPr id="192" name="Oval 191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596873" y="1430335"/>
            <a:ext cx="2892288" cy="2534478"/>
            <a:chOff x="2132935" y="2580860"/>
            <a:chExt cx="2892288" cy="2534478"/>
          </a:xfrm>
        </p:grpSpPr>
        <p:sp>
          <p:nvSpPr>
            <p:cNvPr id="209" name="Oval 208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5" name="Straight Connector 224"/>
          <p:cNvCxnSpPr>
            <a:stCxn id="221" idx="3"/>
          </p:cNvCxnSpPr>
          <p:nvPr/>
        </p:nvCxnSpPr>
        <p:spPr>
          <a:xfrm flipH="1">
            <a:off x="3363467" y="162545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>
            <a:off x="4257375" y="164101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5137100" y="164266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6013894" y="162545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>
            <a:off x="3355208" y="237556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3346924" y="315595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3361992" y="391307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4252766" y="237971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5129685" y="237373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>
            <a:off x="6037627" y="239600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 flipH="1">
            <a:off x="6022574" y="3155609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flipH="1">
            <a:off x="6013894" y="390458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>
            <a:off x="5130514" y="3907920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>
            <a:off x="4241542" y="391307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flipH="1">
            <a:off x="4234745" y="315042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>
            <a:off x="5137100" y="314939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H="1">
            <a:off x="6490560" y="2299463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8132532" y="1640469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>
            <a:off x="6488401" y="3823750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6470343" y="3069616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flipH="1">
            <a:off x="9043473" y="165577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H="1">
            <a:off x="7261496" y="165577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>
            <a:off x="8582406" y="201815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7693434" y="201815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6801114" y="203014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H="1">
            <a:off x="6370273" y="1649148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6044453" y="344192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6034923" y="4205579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endCxn id="276" idx="0"/>
          </p:cNvCxnSpPr>
          <p:nvPr/>
        </p:nvCxnSpPr>
        <p:spPr>
          <a:xfrm flipH="1">
            <a:off x="5930153" y="2033461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6026395" y="2687787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6488401" y="152822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stCxn id="283" idx="2"/>
          </p:cNvCxnSpPr>
          <p:nvPr/>
        </p:nvCxnSpPr>
        <p:spPr>
          <a:xfrm flipH="1">
            <a:off x="6026395" y="191916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67" name="Group 266"/>
          <p:cNvGrpSpPr/>
          <p:nvPr/>
        </p:nvGrpSpPr>
        <p:grpSpPr>
          <a:xfrm>
            <a:off x="5815853" y="1804861"/>
            <a:ext cx="2892288" cy="2534478"/>
            <a:chOff x="2132935" y="2580860"/>
            <a:chExt cx="2892288" cy="2534478"/>
          </a:xfrm>
        </p:grpSpPr>
        <p:sp>
          <p:nvSpPr>
            <p:cNvPr id="268" name="Oval 267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6259801" y="1420548"/>
            <a:ext cx="2892288" cy="2534478"/>
            <a:chOff x="2132935" y="2580860"/>
            <a:chExt cx="2892288" cy="2534478"/>
          </a:xfrm>
        </p:grpSpPr>
        <p:sp>
          <p:nvSpPr>
            <p:cNvPr id="285" name="Oval 284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1" name="Straight Connector 300"/>
          <p:cNvCxnSpPr>
            <a:stCxn id="297" idx="3"/>
          </p:cNvCxnSpPr>
          <p:nvPr/>
        </p:nvCxnSpPr>
        <p:spPr>
          <a:xfrm flipH="1">
            <a:off x="6026395" y="1615670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H="1">
            <a:off x="6920303" y="163122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H="1">
            <a:off x="7800028" y="163288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flipH="1">
            <a:off x="8676822" y="1615670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6018136" y="236578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>
            <a:off x="6009852" y="314616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H="1">
            <a:off x="6024920" y="390329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H="1">
            <a:off x="6915694" y="236992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H="1">
            <a:off x="7792613" y="236395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8700555" y="238621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H="1">
            <a:off x="8685502" y="314582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H="1">
            <a:off x="8676822" y="389479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H="1">
            <a:off x="7793442" y="3898133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H="1">
            <a:off x="6904470" y="390329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H="1">
            <a:off x="6897673" y="314063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H="1">
            <a:off x="7800028" y="313960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9144288" y="2299463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>
            <a:off x="10786260" y="1640469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9142129" y="3823750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H="1">
            <a:off x="9124071" y="3069616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H="1">
            <a:off x="11697201" y="165577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 flipH="1">
            <a:off x="9915224" y="1655773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>
            <a:off x="11236134" y="201815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>
            <a:off x="10347162" y="201815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9454842" y="2030146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>
            <a:off x="9024001" y="1649148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8698181" y="344192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>
            <a:off x="8688651" y="4205579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>
            <a:endCxn id="352" idx="0"/>
          </p:cNvCxnSpPr>
          <p:nvPr/>
        </p:nvCxnSpPr>
        <p:spPr>
          <a:xfrm flipH="1">
            <a:off x="8583881" y="2033461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H="1">
            <a:off x="8680123" y="2687787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>
            <a:off x="9142129" y="152822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>
            <a:stCxn id="359" idx="2"/>
          </p:cNvCxnSpPr>
          <p:nvPr/>
        </p:nvCxnSpPr>
        <p:spPr>
          <a:xfrm flipH="1">
            <a:off x="8680123" y="191916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43" name="Group 342"/>
          <p:cNvGrpSpPr/>
          <p:nvPr/>
        </p:nvGrpSpPr>
        <p:grpSpPr>
          <a:xfrm>
            <a:off x="8469581" y="1804861"/>
            <a:ext cx="2892288" cy="2534478"/>
            <a:chOff x="2132935" y="2580860"/>
            <a:chExt cx="2892288" cy="2534478"/>
          </a:xfrm>
        </p:grpSpPr>
        <p:sp>
          <p:nvSpPr>
            <p:cNvPr id="344" name="Oval 343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/>
          <p:cNvGrpSpPr/>
          <p:nvPr/>
        </p:nvGrpSpPr>
        <p:grpSpPr>
          <a:xfrm>
            <a:off x="8913529" y="1420548"/>
            <a:ext cx="2892288" cy="2534478"/>
            <a:chOff x="2132935" y="2580860"/>
            <a:chExt cx="2892288" cy="2534478"/>
          </a:xfrm>
        </p:grpSpPr>
        <p:sp>
          <p:nvSpPr>
            <p:cNvPr id="361" name="Oval 360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7" name="Straight Connector 376"/>
          <p:cNvCxnSpPr>
            <a:stCxn id="373" idx="3"/>
          </p:cNvCxnSpPr>
          <p:nvPr/>
        </p:nvCxnSpPr>
        <p:spPr>
          <a:xfrm flipH="1">
            <a:off x="8680123" y="1615670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 flipH="1">
            <a:off x="9574031" y="163122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 flipH="1">
            <a:off x="10453756" y="163288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 flipH="1">
            <a:off x="11330550" y="1615670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 flipH="1">
            <a:off x="8671864" y="236578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H="1">
            <a:off x="8663580" y="314616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H="1">
            <a:off x="8678648" y="390329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 flipH="1">
            <a:off x="9569422" y="236992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flipH="1">
            <a:off x="10446341" y="236395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H="1">
            <a:off x="11354283" y="238621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H="1">
            <a:off x="11339230" y="314582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 flipH="1">
            <a:off x="11330550" y="3894797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 flipH="1">
            <a:off x="10447170" y="3898133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 flipH="1">
            <a:off x="9558198" y="390329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 flipH="1">
            <a:off x="9551401" y="314063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 flipH="1">
            <a:off x="10453756" y="313960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/>
          <p:nvPr/>
        </p:nvCxnSpPr>
        <p:spPr>
          <a:xfrm>
            <a:off x="690905" y="194219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/>
          <p:cNvCxnSpPr/>
          <p:nvPr/>
        </p:nvCxnSpPr>
        <p:spPr>
          <a:xfrm>
            <a:off x="1627203" y="194259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/>
          <p:nvPr/>
        </p:nvCxnSpPr>
        <p:spPr>
          <a:xfrm>
            <a:off x="2511537" y="1932656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/>
          <p:cNvCxnSpPr/>
          <p:nvPr/>
        </p:nvCxnSpPr>
        <p:spPr>
          <a:xfrm>
            <a:off x="3375875" y="192674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/>
          <p:cNvCxnSpPr/>
          <p:nvPr/>
        </p:nvCxnSpPr>
        <p:spPr>
          <a:xfrm>
            <a:off x="4280432" y="192674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>
            <a:off x="5186268" y="1932656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2711" y="4637658"/>
            <a:ext cx="1062342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86201" y="4676432"/>
                <a:ext cx="2387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201" y="4676432"/>
                <a:ext cx="238719" cy="369332"/>
              </a:xfrm>
              <a:prstGeom prst="rect">
                <a:avLst/>
              </a:prstGeom>
              <a:blipFill>
                <a:blip r:embed="rId3"/>
                <a:stretch>
                  <a:fillRect l="-28205" r="-3076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8" name="Straight Arrow Connector 407"/>
          <p:cNvCxnSpPr/>
          <p:nvPr/>
        </p:nvCxnSpPr>
        <p:spPr>
          <a:xfrm>
            <a:off x="6063465" y="193596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/>
          <p:nvPr/>
        </p:nvCxnSpPr>
        <p:spPr>
          <a:xfrm>
            <a:off x="6922207" y="192934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/>
          <p:cNvCxnSpPr/>
          <p:nvPr/>
        </p:nvCxnSpPr>
        <p:spPr>
          <a:xfrm>
            <a:off x="7794403" y="191327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/>
          <p:cNvCxnSpPr/>
          <p:nvPr/>
        </p:nvCxnSpPr>
        <p:spPr>
          <a:xfrm>
            <a:off x="8727132" y="1922868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/>
          <p:cNvCxnSpPr/>
          <p:nvPr/>
        </p:nvCxnSpPr>
        <p:spPr>
          <a:xfrm>
            <a:off x="9587149" y="191327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/>
          <p:cNvCxnSpPr/>
          <p:nvPr/>
        </p:nvCxnSpPr>
        <p:spPr>
          <a:xfrm>
            <a:off x="10491793" y="191327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TextBox 418"/>
          <p:cNvSpPr txBox="1"/>
          <p:nvPr/>
        </p:nvSpPr>
        <p:spPr>
          <a:xfrm>
            <a:off x="0" y="899769"/>
            <a:ext cx="11045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build the path order product of links along the spatial direction →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Polyakov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Loop</a:t>
            </a:r>
          </a:p>
        </p:txBody>
      </p:sp>
      <p:pic>
        <p:nvPicPr>
          <p:cNvPr id="420" name="Picture 419"/>
          <p:cNvPicPr>
            <a:picLocks noChangeAspect="1"/>
          </p:cNvPicPr>
          <p:nvPr/>
        </p:nvPicPr>
        <p:blipFill rotWithShape="1">
          <a:blip r:embed="rId4">
            <a:extLst/>
          </a:blip>
          <a:srcRect l="55548" b="25831"/>
          <a:stretch/>
        </p:blipFill>
        <p:spPr>
          <a:xfrm>
            <a:off x="303857" y="5012469"/>
            <a:ext cx="3823878" cy="1843683"/>
          </a:xfrm>
          <a:prstGeom prst="rect">
            <a:avLst/>
          </a:prstGeom>
        </p:spPr>
      </p:pic>
      <p:cxnSp>
        <p:nvCxnSpPr>
          <p:cNvPr id="424" name="Straight Arrow Connector 423"/>
          <p:cNvCxnSpPr/>
          <p:nvPr/>
        </p:nvCxnSpPr>
        <p:spPr>
          <a:xfrm flipV="1">
            <a:off x="11361869" y="3964813"/>
            <a:ext cx="672845" cy="67284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TextBox 424"/>
              <p:cNvSpPr txBox="1"/>
              <p:nvPr/>
            </p:nvSpPr>
            <p:spPr>
              <a:xfrm>
                <a:off x="11805817" y="4301235"/>
                <a:ext cx="2584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5" name="TextBox 4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817" y="4301235"/>
                <a:ext cx="258404" cy="369332"/>
              </a:xfrm>
              <a:prstGeom prst="rect">
                <a:avLst/>
              </a:prstGeom>
              <a:blipFill>
                <a:blip r:embed="rId6"/>
                <a:stretch>
                  <a:fillRect l="-28571" r="-261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Rectangle 430"/>
          <p:cNvSpPr/>
          <p:nvPr/>
        </p:nvSpPr>
        <p:spPr>
          <a:xfrm>
            <a:off x="1323095" y="4679244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Polyakov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Loop</a:t>
            </a:r>
          </a:p>
        </p:txBody>
      </p:sp>
      <p:pic>
        <p:nvPicPr>
          <p:cNvPr id="432" name="Picture 4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16" y="6349494"/>
            <a:ext cx="331410" cy="400453"/>
          </a:xfrm>
          <a:prstGeom prst="rect">
            <a:avLst/>
          </a:prstGeom>
        </p:spPr>
      </p:pic>
      <p:cxnSp>
        <p:nvCxnSpPr>
          <p:cNvPr id="443" name="Straight Arrow Connector 442"/>
          <p:cNvCxnSpPr/>
          <p:nvPr/>
        </p:nvCxnSpPr>
        <p:spPr>
          <a:xfrm>
            <a:off x="653982" y="271082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Arrow Connector 443"/>
          <p:cNvCxnSpPr/>
          <p:nvPr/>
        </p:nvCxnSpPr>
        <p:spPr>
          <a:xfrm>
            <a:off x="1590280" y="271122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/>
          <p:cNvCxnSpPr/>
          <p:nvPr/>
        </p:nvCxnSpPr>
        <p:spPr>
          <a:xfrm>
            <a:off x="2474614" y="2701282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Arrow Connector 445"/>
          <p:cNvCxnSpPr/>
          <p:nvPr/>
        </p:nvCxnSpPr>
        <p:spPr>
          <a:xfrm>
            <a:off x="3338952" y="2695367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>
            <a:off x="4243509" y="2695367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5149345" y="2701282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6026542" y="270459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6885284" y="2697970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/>
          <p:cNvCxnSpPr/>
          <p:nvPr/>
        </p:nvCxnSpPr>
        <p:spPr>
          <a:xfrm>
            <a:off x="7757480" y="268189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/>
          <p:cNvCxnSpPr/>
          <p:nvPr/>
        </p:nvCxnSpPr>
        <p:spPr>
          <a:xfrm>
            <a:off x="8690209" y="269149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/>
          <p:cNvCxnSpPr/>
          <p:nvPr/>
        </p:nvCxnSpPr>
        <p:spPr>
          <a:xfrm>
            <a:off x="9550226" y="268189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/>
          <p:cNvCxnSpPr/>
          <p:nvPr/>
        </p:nvCxnSpPr>
        <p:spPr>
          <a:xfrm>
            <a:off x="10454870" y="268189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Arrow Connector 465"/>
          <p:cNvCxnSpPr/>
          <p:nvPr/>
        </p:nvCxnSpPr>
        <p:spPr>
          <a:xfrm>
            <a:off x="10482519" y="343603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Arrow Connector 466"/>
          <p:cNvCxnSpPr/>
          <p:nvPr/>
        </p:nvCxnSpPr>
        <p:spPr>
          <a:xfrm>
            <a:off x="673964" y="4228617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Arrow Connector 467"/>
          <p:cNvCxnSpPr/>
          <p:nvPr/>
        </p:nvCxnSpPr>
        <p:spPr>
          <a:xfrm>
            <a:off x="1610262" y="422901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/>
          <p:cNvCxnSpPr/>
          <p:nvPr/>
        </p:nvCxnSpPr>
        <p:spPr>
          <a:xfrm>
            <a:off x="2494596" y="421907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Arrow Connector 469"/>
          <p:cNvCxnSpPr/>
          <p:nvPr/>
        </p:nvCxnSpPr>
        <p:spPr>
          <a:xfrm>
            <a:off x="3358934" y="421315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Arrow Connector 470"/>
          <p:cNvCxnSpPr/>
          <p:nvPr/>
        </p:nvCxnSpPr>
        <p:spPr>
          <a:xfrm>
            <a:off x="4263491" y="421315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/>
          <p:cNvCxnSpPr/>
          <p:nvPr/>
        </p:nvCxnSpPr>
        <p:spPr>
          <a:xfrm>
            <a:off x="5169327" y="421907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/>
          <p:cNvCxnSpPr/>
          <p:nvPr/>
        </p:nvCxnSpPr>
        <p:spPr>
          <a:xfrm>
            <a:off x="6046524" y="4222387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/>
          <p:cNvCxnSpPr/>
          <p:nvPr/>
        </p:nvCxnSpPr>
        <p:spPr>
          <a:xfrm>
            <a:off x="6905266" y="4215762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Arrow Connector 474"/>
          <p:cNvCxnSpPr/>
          <p:nvPr/>
        </p:nvCxnSpPr>
        <p:spPr>
          <a:xfrm>
            <a:off x="7777462" y="419969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/>
          <p:cNvCxnSpPr/>
          <p:nvPr/>
        </p:nvCxnSpPr>
        <p:spPr>
          <a:xfrm>
            <a:off x="8710191" y="4209286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/>
          <p:cNvCxnSpPr/>
          <p:nvPr/>
        </p:nvCxnSpPr>
        <p:spPr>
          <a:xfrm>
            <a:off x="9570208" y="419969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/>
          <p:cNvCxnSpPr/>
          <p:nvPr/>
        </p:nvCxnSpPr>
        <p:spPr>
          <a:xfrm>
            <a:off x="10474852" y="4199691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49997" y="5534025"/>
            <a:ext cx="815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Quantum Numbers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states and operators?</a:t>
            </a:r>
          </a:p>
        </p:txBody>
      </p:sp>
      <p:cxnSp>
        <p:nvCxnSpPr>
          <p:cNvPr id="410" name="Straight Arrow Connector 409"/>
          <p:cNvCxnSpPr/>
          <p:nvPr/>
        </p:nvCxnSpPr>
        <p:spPr>
          <a:xfrm>
            <a:off x="6067774" y="3458730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/>
          <p:cNvCxnSpPr/>
          <p:nvPr/>
        </p:nvCxnSpPr>
        <p:spPr>
          <a:xfrm>
            <a:off x="6926516" y="345210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>
            <a:off x="7798712" y="343603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>
            <a:off x="8731441" y="344562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/>
          <p:cNvCxnSpPr/>
          <p:nvPr/>
        </p:nvCxnSpPr>
        <p:spPr>
          <a:xfrm>
            <a:off x="9591458" y="3436034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Arrow Connector 421"/>
          <p:cNvCxnSpPr/>
          <p:nvPr/>
        </p:nvCxnSpPr>
        <p:spPr>
          <a:xfrm>
            <a:off x="5189077" y="345552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Arrow Connector 429"/>
          <p:cNvCxnSpPr/>
          <p:nvPr/>
        </p:nvCxnSpPr>
        <p:spPr>
          <a:xfrm>
            <a:off x="698147" y="3467563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/>
          <p:cNvCxnSpPr/>
          <p:nvPr/>
        </p:nvCxnSpPr>
        <p:spPr>
          <a:xfrm>
            <a:off x="1634445" y="3467959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/>
          <p:cNvCxnSpPr/>
          <p:nvPr/>
        </p:nvCxnSpPr>
        <p:spPr>
          <a:xfrm>
            <a:off x="2518779" y="3458020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/>
          <p:cNvCxnSpPr/>
          <p:nvPr/>
        </p:nvCxnSpPr>
        <p:spPr>
          <a:xfrm>
            <a:off x="3383117" y="345210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/>
          <p:cNvCxnSpPr/>
          <p:nvPr/>
        </p:nvCxnSpPr>
        <p:spPr>
          <a:xfrm>
            <a:off x="4287674" y="3452105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2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Operator Construction: </a:t>
            </a:r>
            <a:r>
              <a:rPr lang="en-US" sz="3600" b="1" dirty="0" smtClean="0">
                <a:solidFill>
                  <a:srgbClr val="FF0000"/>
                </a:solidFill>
              </a:rPr>
              <a:t>Quantum Numbers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6462" y="905304"/>
                <a:ext cx="1186607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numbers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GB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Parity: </a:t>
                </a:r>
                <a:endParaRPr lang="en-GB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62" y="905304"/>
                <a:ext cx="11866079" cy="1938992"/>
              </a:xfrm>
              <a:prstGeom prst="rect">
                <a:avLst/>
              </a:prstGeom>
              <a:blipFill>
                <a:blip r:embed="rId3"/>
                <a:stretch>
                  <a:fillRect l="-565"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673" b="44119"/>
          <a:stretch/>
        </p:blipFill>
        <p:spPr>
          <a:xfrm>
            <a:off x="1259320" y="2073785"/>
            <a:ext cx="4846498" cy="1252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6988"/>
          <a:stretch/>
        </p:blipFill>
        <p:spPr>
          <a:xfrm>
            <a:off x="6469573" y="2348549"/>
            <a:ext cx="5582968" cy="688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4691" t="45300" r="9253" b="42006"/>
          <a:stretch/>
        </p:blipFill>
        <p:spPr>
          <a:xfrm>
            <a:off x="1564122" y="1343516"/>
            <a:ext cx="2423483" cy="656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5154" y="1448531"/>
            <a:ext cx="109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586" y="2480632"/>
            <a:ext cx="113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640" t="89217" r="17533" b="2029"/>
          <a:stretch/>
        </p:blipFill>
        <p:spPr>
          <a:xfrm>
            <a:off x="5078701" y="1430863"/>
            <a:ext cx="6186277" cy="479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1317" t="93171" r="83843" b="514"/>
          <a:stretch/>
        </p:blipFill>
        <p:spPr>
          <a:xfrm>
            <a:off x="5289095" y="2027383"/>
            <a:ext cx="407040" cy="3710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1317" t="86143" r="83843" b="7542"/>
          <a:stretch/>
        </p:blipFill>
        <p:spPr>
          <a:xfrm>
            <a:off x="2947327" y="2006016"/>
            <a:ext cx="430479" cy="392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6462" y="3358191"/>
                <a:ext cx="11866079" cy="49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project onto 5 irreducible representations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×2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      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=±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62" y="3358191"/>
                <a:ext cx="11866079" cy="498663"/>
              </a:xfrm>
              <a:prstGeom prst="rect">
                <a:avLst/>
              </a:prstGeom>
              <a:blipFill>
                <a:blip r:embed="rId7"/>
                <a:stretch>
                  <a:fillRect l="-565" b="-207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1317" t="93171" r="83843" b="514"/>
          <a:stretch/>
        </p:blipFill>
        <p:spPr>
          <a:xfrm>
            <a:off x="5474475" y="3430686"/>
            <a:ext cx="443320" cy="404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7025" t="78012"/>
          <a:stretch/>
        </p:blipFill>
        <p:spPr>
          <a:xfrm>
            <a:off x="436159" y="3873318"/>
            <a:ext cx="6742334" cy="10447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41560" b="4327"/>
          <a:stretch/>
        </p:blipFill>
        <p:spPr>
          <a:xfrm>
            <a:off x="1756055" y="5379105"/>
            <a:ext cx="4030656" cy="1333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t="34981" b="19491"/>
          <a:stretch/>
        </p:blipFill>
        <p:spPr>
          <a:xfrm>
            <a:off x="6574337" y="5293992"/>
            <a:ext cx="4257519" cy="1424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61731" t="3742" r="10012" b="88637"/>
          <a:stretch/>
        </p:blipFill>
        <p:spPr>
          <a:xfrm>
            <a:off x="2906402" y="5120301"/>
            <a:ext cx="1719073" cy="283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61976" t="4696" r="9330" b="89181"/>
          <a:stretch/>
        </p:blipFill>
        <p:spPr>
          <a:xfrm>
            <a:off x="8095027" y="5082217"/>
            <a:ext cx="1724688" cy="27058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7319" y="4897445"/>
            <a:ext cx="1186607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en-GB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Operator Construction: Lattice </a:t>
            </a:r>
            <a:r>
              <a:rPr lang="en-US" sz="3600" b="1" dirty="0" smtClean="0">
                <a:solidFill>
                  <a:srgbClr val="FF0000"/>
                </a:solidFill>
              </a:rPr>
              <a:t>Operators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63050" y="141187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837926" y="123757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0806" y="105945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194523" y="124233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77403" y="141771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80258" y="140910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153199" y="122327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079" y="104556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510628" y="122286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510628" y="15766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861333" y="157454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88342" y="175070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36012" y="139788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14438" y="139574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4892545" y="12208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67421" y="10458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5615814" y="122079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90817" y="139919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33181" y="10458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51721" y="139801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724662" y="12072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07542" y="103225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7080897" y="156888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7444006" y="156888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63777" y="174419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080897" y="121099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444006" y="120395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26886" y="103094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809766" y="156704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8168028" y="157300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986695" y="17479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7809766" y="120570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342904" y="139819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89511" y="139994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9262452" y="12091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445332" y="103418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9628212" y="157081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811092" y="175163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9628212" y="121292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176852" y="175163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10357081" y="15666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10712902" y="122213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539961" y="10321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10357081" y="120878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887870" y="140662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81884" y="227177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64764" y="20992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42478" y="192216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717027" y="20998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05465" y="227554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269751" y="22738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972529" y="227288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695176" y="227225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2872890" y="20997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044647" y="19151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218219" y="209724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393553" y="227805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759447" y="227872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3943527" y="245132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16539" y="263420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4300196" y="246152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475923" y="22821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1445061" y="210034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617609" y="19201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1791321" y="209787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138759" y="22805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5321639" y="210199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504519" y="193215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5677874" y="211503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-1800000">
            <a:off x="5529020" y="238935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552429" y="248365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-1800000">
            <a:off x="5893688" y="23911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234947" y="230301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33949" y="14057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99709" y="14057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955373" y="14057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1401" y="140574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136471" y="105945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448234" y="104596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806448" y="174997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937205" y="229476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7110146" y="21020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293026" y="19290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5400000">
            <a:off x="7466381" y="246563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>
            <a:off x="7829490" y="246563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649261" y="26389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7466381" y="210774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-1800000">
            <a:off x="7672436" y="238034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696937" y="246754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-1800000">
            <a:off x="8344385" y="219583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-1800000">
            <a:off x="8701827" y="220383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8681638" y="210439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-1800000">
            <a:off x="8027345" y="237822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8723961" y="22993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9497183" y="229118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9674897" y="211863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9862943" y="193409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5400000">
            <a:off x="10045823" y="211616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0221157" y="22969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0587051" y="22973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-1800000">
            <a:off x="10617637" y="238841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0640296" y="24781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-1800000">
            <a:off x="10974172" y="238842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1311158" y="229894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82698" y="319922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5400000">
            <a:off x="355639" y="300647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38519" y="28334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-1800000">
            <a:off x="563203" y="327385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-1800000">
            <a:off x="926000" y="32807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87704" y="336529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5400000">
            <a:off x="711874" y="30122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5400000">
            <a:off x="1074983" y="300516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257863" y="283215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-1800000">
            <a:off x="1282364" y="327385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-1800000">
            <a:off x="1639248" y="327313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306865" y="336357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5400000">
            <a:off x="1440743" y="30048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980507" y="31850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2632728" y="318456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>
            <a:off x="2815608" y="301201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2993322" y="2839005"/>
            <a:ext cx="144168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4435008" y="31897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>
            <a:off x="4242165" y="301471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10226" y="31890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5288333" y="301621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463209" y="28412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6011602" y="301414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6920595" y="319154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828969" y="28412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6011602" y="337614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6731108" y="33740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190719" y="3556141"/>
            <a:ext cx="72703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85945" y="320347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5400000">
            <a:off x="7764052" y="303059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7938928" y="285558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5400000">
            <a:off x="8487321" y="30285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9394268" y="321013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8304688" y="285558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-1800000">
            <a:off x="8327061" y="330763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-1800000">
            <a:off x="9053009" y="33049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8351562" y="3394007"/>
            <a:ext cx="72703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9981382" y="320445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5400000">
            <a:off x="10154323" y="301371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10337203" y="28386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-1800000">
            <a:off x="10368311" y="329084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392812" y="3382289"/>
            <a:ext cx="7288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>
            <a:off x="10520083" y="301743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-1800000">
            <a:off x="11097180" y="328670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5400000">
            <a:off x="11611417" y="301416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11431832" y="28366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5400000">
            <a:off x="11248952" y="30132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1794297" y="318836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128414" y="40685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>
            <a:off x="301355" y="387775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84235" y="370274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rot="-1800000">
            <a:off x="515343" y="415489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539844" y="4246334"/>
            <a:ext cx="7288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rot="5400000">
            <a:off x="667115" y="388148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rot="-1800000">
            <a:off x="1244212" y="415075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5400000">
            <a:off x="1758449" y="42386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1578864" y="441426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5400000">
            <a:off x="1395984" y="423774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1941329" y="405240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548043" y="40357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>
            <a:off x="2720984" y="384495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2903864" y="36699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-1800000">
            <a:off x="2934972" y="41220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3086744" y="384868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5400000">
            <a:off x="4178078" y="384540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3998493" y="366787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rot="5400000">
            <a:off x="3815613" y="38445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4360958" y="401960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2959473" y="42093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-1800000">
            <a:off x="3290794" y="412129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-1800000">
            <a:off x="3607551" y="39383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rot="-1800000">
            <a:off x="3980599" y="39298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3948810" y="38384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4978166" y="40248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>
            <a:off x="5151107" y="383409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5333987" y="365908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rot="-1800000">
            <a:off x="5365095" y="411123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rot="5400000">
            <a:off x="5516867" y="383782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rot="5400000">
            <a:off x="6608201" y="418637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6428826" y="436839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5400000">
            <a:off x="6245736" y="418551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6791081" y="400874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5389596" y="419853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rot="-1800000">
            <a:off x="5720917" y="41104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rot="-1800000">
            <a:off x="6037674" y="392754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-1800000">
            <a:off x="6410722" y="391898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78933" y="38275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7426016" y="401776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7598957" y="382501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7781837" y="36520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-1800000">
            <a:off x="7806521" y="409239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rot="-1800000">
            <a:off x="8169318" y="409933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7831022" y="418383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5400000">
            <a:off x="7955192" y="38307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rot="5400000">
            <a:off x="8318301" y="38236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8501181" y="365068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-1800000">
            <a:off x="8840994" y="391503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rot="-1800000">
            <a:off x="9197878" y="391431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9182253" y="38205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rot="5400000">
            <a:off x="8684061" y="38234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9223825" y="400363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9865485" y="401082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rot="5400000">
            <a:off x="10038426" y="38180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10221306" y="364506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rot="-1800000">
            <a:off x="10245990" y="408545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rot="-1800000">
            <a:off x="10608787" y="409239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0270491" y="417689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10394661" y="382380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rot="5400000">
            <a:off x="10757724" y="417716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0928934" y="435977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-1800000">
            <a:off x="11264018" y="390809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-1800000">
            <a:off x="11620902" y="39073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11605277" y="38136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>
            <a:off x="11107039" y="41768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1646849" y="399669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54682" y="4965783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>
            <a:off x="293351" y="47955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-1800000">
            <a:off x="142976" y="47041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67477" y="4790772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547644" y="496578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V="1">
            <a:off x="168690" y="4970481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1042497" y="4965783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rot="5400000">
            <a:off x="1281166" y="479554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-1800000">
            <a:off x="1130791" y="47041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1155292" y="4790772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1535459" y="496578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V="1">
            <a:off x="1156505" y="4970481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>
            <a:off x="1718339" y="47907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-1800000">
            <a:off x="1567964" y="469933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1592465" y="4786004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1972632" y="496101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V="1">
            <a:off x="1593678" y="4965713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2484158" y="4961085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>
            <a:off x="2722827" y="478780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-1800000">
            <a:off x="2572452" y="469940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2596953" y="4786074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977120" y="496108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 flipV="1">
            <a:off x="2598166" y="4965783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3401754" y="4544722"/>
            <a:ext cx="0" cy="4197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 rot="-1800000">
            <a:off x="3004951" y="505586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3031989" y="4755293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393553" y="495532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V="1">
            <a:off x="3029861" y="4544722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910198" y="4954119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rot="5400000">
            <a:off x="4148867" y="47778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rot="-1800000">
            <a:off x="3998492" y="469243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022993" y="4779108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4012585" y="51791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4382737" y="4786004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rot="-1800000">
            <a:off x="4353844" y="469933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rot="5400000">
            <a:off x="4512223" y="477780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4695103" y="4954119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>
            <a:off x="5373611" y="104761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>
            <a:off x="7030852" y="103205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>
            <a:off x="7387087" y="174419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>
            <a:off x="7760677" y="103014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>
            <a:off x="8121808" y="174748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9577148" y="103311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>
            <a:off x="10121004" y="175222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/>
          <p:nvPr/>
        </p:nvCxnSpPr>
        <p:spPr>
          <a:xfrm>
            <a:off x="10681377" y="103157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21418" y="4952811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5400000">
            <a:off x="5560087" y="478256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-1800000">
            <a:off x="5409712" y="469112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5434213" y="4777800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5814380" y="495281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V="1">
            <a:off x="5435426" y="4957509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5400000">
            <a:off x="6372048" y="49127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-1800000">
            <a:off x="6220554" y="518704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252343" y="4950201"/>
            <a:ext cx="4923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6175124" y="4729846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252671" y="4950201"/>
            <a:ext cx="0" cy="3303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6894125" y="4946226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5400000">
            <a:off x="7132794" y="477598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rot="-1800000">
            <a:off x="6982419" y="468454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7006920" y="4771215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7387087" y="49462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7008133" y="4950924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rot="5400000">
            <a:off x="7938928" y="493955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rot="-1800000">
            <a:off x="7788324" y="485116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7805671" y="4947452"/>
            <a:ext cx="4923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7748095" y="5112299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7748989" y="4939558"/>
            <a:ext cx="0" cy="400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8447933" y="4956365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rot="5400000">
            <a:off x="8686602" y="478612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rot="-1800000">
            <a:off x="8906631" y="469861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8870129" y="460789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rot="5400000">
            <a:off x="8749597" y="496544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rot="-1800000">
            <a:off x="8900135" y="506391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rot="-1800000">
            <a:off x="9211388" y="488380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9548013" y="479005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rot="-1800000">
            <a:off x="9582244" y="488149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619310" y="4963813"/>
            <a:ext cx="4923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10259366" y="4978688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>
            <a:off x="10498035" y="480072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rot="-1800000">
            <a:off x="10718064" y="471322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>
            <a:off x="10681562" y="46224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rot="5400000">
            <a:off x="10561030" y="498005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 rot="5400000">
            <a:off x="10559779" y="534395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-1800000">
            <a:off x="10716446" y="544029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rot="5400000">
            <a:off x="10867711" y="516597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11045526" y="4986036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149880" y="6233967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 rot="5400000">
            <a:off x="388549" y="60560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 rot="-1800000">
            <a:off x="608578" y="596849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572076" y="587777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rot="5400000">
            <a:off x="451544" y="623533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 rot="5400000">
            <a:off x="450293" y="659923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rot="-1800000">
            <a:off x="606960" y="669557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rot="5400000">
            <a:off x="1074967" y="624281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938563" y="6240596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 rot="-1800000">
            <a:off x="922608" y="651269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rot="-1800000">
            <a:off x="920963" y="614915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>
            <a:off x="1564927" y="6225482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>
            <a:off x="2049098" y="6232111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 rot="-1800000">
            <a:off x="1655997" y="63207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2455778" y="622944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rot="5400000">
            <a:off x="2276484" y="60560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rot="5400000">
            <a:off x="1491546" y="65871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>
            <a:off x="2175752" y="586602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2038200" y="5869293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-1800000">
            <a:off x="2022245" y="614139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-1800000">
            <a:off x="2021748" y="577236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/>
        </p:nvCxnSpPr>
        <p:spPr>
          <a:xfrm flipV="1">
            <a:off x="1667432" y="6549689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>
            <a:off x="2996362" y="6231735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>
            <a:off x="3480533" y="6238364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 rot="-1800000">
            <a:off x="3087432" y="632697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3776937" y="606349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rot="5400000">
            <a:off x="2922981" y="659341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 rot="5400000">
            <a:off x="3294964" y="605600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>
            <a:off x="3825939" y="6251226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rot="-1800000">
            <a:off x="3446919" y="578802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rot="-1800000">
            <a:off x="3801438" y="615978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 flipV="1">
            <a:off x="3098867" y="6555942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 rot="5400000">
            <a:off x="3600920" y="587483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4847121" y="6228307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330073" y="5893900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 rot="-1800000">
            <a:off x="4938191" y="632355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330073" y="589945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 rot="5400000">
            <a:off x="4773740" y="658998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5683079" y="6211707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 flipV="1">
            <a:off x="5330073" y="6023673"/>
            <a:ext cx="318891" cy="1841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rot="-1800000">
            <a:off x="4931417" y="668143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 flipV="1">
            <a:off x="5272325" y="6375088"/>
            <a:ext cx="372467" cy="2150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 rot="5400000">
            <a:off x="5461912" y="619807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 rot="-1800000">
            <a:off x="5662638" y="581447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/>
        </p:nvCxnSpPr>
        <p:spPr>
          <a:xfrm>
            <a:off x="5992051" y="5722415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/>
          <p:nvPr/>
        </p:nvCxnSpPr>
        <p:spPr>
          <a:xfrm rot="-1800000">
            <a:off x="5662637" y="612174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6559388" y="6201782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/>
        </p:nvCxnSpPr>
        <p:spPr>
          <a:xfrm>
            <a:off x="7354776" y="5682379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rot="-1800000">
            <a:off x="6650458" y="62970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7051736" y="6201229"/>
            <a:ext cx="4361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rot="5400000">
            <a:off x="6486007" y="6563464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rot="-1800000">
            <a:off x="6643684" y="665490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 flipV="1">
            <a:off x="6981230" y="6351925"/>
            <a:ext cx="372467" cy="2150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 rot="5400000">
            <a:off x="7174179" y="617154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0" name="Straight Connector 409"/>
          <p:cNvCxnSpPr/>
          <p:nvPr/>
        </p:nvCxnSpPr>
        <p:spPr>
          <a:xfrm rot="-1800000">
            <a:off x="7023873" y="5772365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>
            <a:off x="7051736" y="5850829"/>
            <a:ext cx="0" cy="3504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>
            <a:off x="7477568" y="5890517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 rot="-1800000">
            <a:off x="7146665" y="5980503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5" name="Straight Connector 414"/>
          <p:cNvCxnSpPr/>
          <p:nvPr/>
        </p:nvCxnSpPr>
        <p:spPr>
          <a:xfrm>
            <a:off x="7171166" y="6058967"/>
            <a:ext cx="0" cy="3504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/>
        </p:nvCxnSpPr>
        <p:spPr>
          <a:xfrm>
            <a:off x="7170471" y="6406598"/>
            <a:ext cx="0" cy="36576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V="1">
            <a:off x="7173131" y="6562040"/>
            <a:ext cx="364283" cy="2103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>
            <a:off x="7531003" y="6196774"/>
            <a:ext cx="0" cy="37259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>
            <a:off x="7529013" y="6203522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8498803" y="6232208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>
            <a:off x="8982974" y="6238837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 rot="-1800000">
            <a:off x="8589873" y="632745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 rot="5400000">
            <a:off x="8425422" y="6593890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/>
          <p:nvPr/>
        </p:nvCxnSpPr>
        <p:spPr>
          <a:xfrm rot="5400000">
            <a:off x="8800767" y="6056481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/>
        </p:nvCxnSpPr>
        <p:spPr>
          <a:xfrm>
            <a:off x="9411779" y="6228392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/>
        </p:nvCxnSpPr>
        <p:spPr>
          <a:xfrm rot="-1800000">
            <a:off x="9387278" y="579197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 rot="-1800000">
            <a:off x="9390839" y="614007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/>
          <p:nvPr/>
        </p:nvCxnSpPr>
        <p:spPr>
          <a:xfrm flipV="1">
            <a:off x="8601308" y="6556415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0" name="Straight Connector 429"/>
          <p:cNvCxnSpPr/>
          <p:nvPr/>
        </p:nvCxnSpPr>
        <p:spPr>
          <a:xfrm rot="5400000">
            <a:off x="9542713" y="5879426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/>
        </p:nvCxnSpPr>
        <p:spPr>
          <a:xfrm>
            <a:off x="8982974" y="5881341"/>
            <a:ext cx="4361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/>
          <p:nvPr/>
        </p:nvCxnSpPr>
        <p:spPr>
          <a:xfrm>
            <a:off x="10373667" y="6253705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/>
          <p:nvPr/>
        </p:nvCxnSpPr>
        <p:spPr>
          <a:xfrm>
            <a:off x="10857838" y="6260334"/>
            <a:ext cx="0" cy="3175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 rot="-1800000">
            <a:off x="10464737" y="6348949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 rot="5400000">
            <a:off x="10300286" y="6615387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 rot="5400000">
            <a:off x="10675631" y="607797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10887163" y="6253705"/>
            <a:ext cx="42955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 rot="-1800000">
            <a:off x="10831066" y="580948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/>
          <p:nvPr/>
        </p:nvCxnSpPr>
        <p:spPr>
          <a:xfrm flipV="1">
            <a:off x="10892417" y="6077454"/>
            <a:ext cx="282852" cy="1633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 flipV="1">
            <a:off x="10483166" y="6574314"/>
            <a:ext cx="381666" cy="2203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/>
          <p:nvPr/>
        </p:nvCxnSpPr>
        <p:spPr>
          <a:xfrm rot="5400000">
            <a:off x="10987065" y="5900922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/>
        </p:nvCxnSpPr>
        <p:spPr>
          <a:xfrm>
            <a:off x="11361021" y="6249538"/>
            <a:ext cx="4361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/>
        </p:nvCxnSpPr>
        <p:spPr>
          <a:xfrm flipV="1">
            <a:off x="11028519" y="6252176"/>
            <a:ext cx="282852" cy="1633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4" name="Straight Connector 443"/>
          <p:cNvCxnSpPr/>
          <p:nvPr/>
        </p:nvCxnSpPr>
        <p:spPr>
          <a:xfrm rot="5400000">
            <a:off x="10841066" y="6242268"/>
            <a:ext cx="3657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/>
          <p:nvPr/>
        </p:nvCxnSpPr>
        <p:spPr>
          <a:xfrm flipV="1">
            <a:off x="11023946" y="5860634"/>
            <a:ext cx="350422" cy="2023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6" name="Straight Connector 445"/>
          <p:cNvCxnSpPr/>
          <p:nvPr/>
        </p:nvCxnSpPr>
        <p:spPr>
          <a:xfrm>
            <a:off x="11370480" y="5858902"/>
            <a:ext cx="0" cy="3909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>
            <a:off x="661327" y="192216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1187725" y="227554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1733459" y="191914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0" name="Straight Arrow Connector 399"/>
          <p:cNvCxnSpPr/>
          <p:nvPr/>
        </p:nvCxnSpPr>
        <p:spPr>
          <a:xfrm>
            <a:off x="3174861" y="191518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2" name="Straight Arrow Connector 411"/>
          <p:cNvCxnSpPr/>
          <p:nvPr/>
        </p:nvCxnSpPr>
        <p:spPr>
          <a:xfrm>
            <a:off x="3732667" y="227700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3" name="Straight Arrow Connector 422"/>
          <p:cNvCxnSpPr/>
          <p:nvPr/>
        </p:nvCxnSpPr>
        <p:spPr>
          <a:xfrm>
            <a:off x="4249634" y="263420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5623509" y="193095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1" name="Straight Arrow Connector 450"/>
          <p:cNvCxnSpPr/>
          <p:nvPr/>
        </p:nvCxnSpPr>
        <p:spPr>
          <a:xfrm>
            <a:off x="5683079" y="248482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3" name="Straight Arrow Connector 452"/>
          <p:cNvCxnSpPr/>
          <p:nvPr/>
        </p:nvCxnSpPr>
        <p:spPr>
          <a:xfrm>
            <a:off x="7409873" y="192900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4" name="Straight Arrow Connector 453"/>
          <p:cNvCxnSpPr/>
          <p:nvPr/>
        </p:nvCxnSpPr>
        <p:spPr>
          <a:xfrm>
            <a:off x="7760677" y="263770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5" name="Straight Arrow Connector 454"/>
          <p:cNvCxnSpPr/>
          <p:nvPr/>
        </p:nvCxnSpPr>
        <p:spPr>
          <a:xfrm>
            <a:off x="7831022" y="246754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6" name="Straight Arrow Connector 455"/>
          <p:cNvCxnSpPr/>
          <p:nvPr/>
        </p:nvCxnSpPr>
        <p:spPr>
          <a:xfrm>
            <a:off x="8783873" y="210439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7" name="Straight Arrow Connector 456"/>
          <p:cNvCxnSpPr/>
          <p:nvPr/>
        </p:nvCxnSpPr>
        <p:spPr>
          <a:xfrm>
            <a:off x="9981382" y="193523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8" name="Straight Arrow Connector 457"/>
          <p:cNvCxnSpPr/>
          <p:nvPr/>
        </p:nvCxnSpPr>
        <p:spPr>
          <a:xfrm>
            <a:off x="10514148" y="229793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9" name="Straight Arrow Connector 458"/>
          <p:cNvCxnSpPr/>
          <p:nvPr/>
        </p:nvCxnSpPr>
        <p:spPr>
          <a:xfrm>
            <a:off x="10776642" y="247811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1" name="Straight Arrow Connector 460"/>
          <p:cNvCxnSpPr/>
          <p:nvPr/>
        </p:nvCxnSpPr>
        <p:spPr>
          <a:xfrm>
            <a:off x="661327" y="283232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2" name="Straight Arrow Connector 461"/>
          <p:cNvCxnSpPr/>
          <p:nvPr/>
        </p:nvCxnSpPr>
        <p:spPr>
          <a:xfrm>
            <a:off x="743351" y="336548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3" name="Straight Arrow Connector 462"/>
          <p:cNvCxnSpPr/>
          <p:nvPr/>
        </p:nvCxnSpPr>
        <p:spPr>
          <a:xfrm>
            <a:off x="1385227" y="283253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4" name="Straight Arrow Connector 463"/>
          <p:cNvCxnSpPr/>
          <p:nvPr/>
        </p:nvCxnSpPr>
        <p:spPr>
          <a:xfrm>
            <a:off x="1459724" y="336357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5" name="Straight Arrow Connector 464"/>
          <p:cNvCxnSpPr/>
          <p:nvPr/>
        </p:nvCxnSpPr>
        <p:spPr>
          <a:xfrm>
            <a:off x="3670163" y="283927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6" name="Straight Arrow Connector 465"/>
          <p:cNvCxnSpPr/>
          <p:nvPr/>
        </p:nvCxnSpPr>
        <p:spPr>
          <a:xfrm>
            <a:off x="5742649" y="284043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7" name="Straight Arrow Connector 466"/>
          <p:cNvCxnSpPr/>
          <p:nvPr/>
        </p:nvCxnSpPr>
        <p:spPr>
          <a:xfrm>
            <a:off x="6499818" y="355614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8" name="Straight Arrow Connector 467"/>
          <p:cNvCxnSpPr/>
          <p:nvPr/>
        </p:nvCxnSpPr>
        <p:spPr>
          <a:xfrm>
            <a:off x="8223764" y="285558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9" name="Straight Arrow Connector 468"/>
          <p:cNvCxnSpPr/>
          <p:nvPr/>
        </p:nvCxnSpPr>
        <p:spPr>
          <a:xfrm>
            <a:off x="8681638" y="339400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0" name="Straight Arrow Connector 469"/>
          <p:cNvCxnSpPr/>
          <p:nvPr/>
        </p:nvCxnSpPr>
        <p:spPr>
          <a:xfrm>
            <a:off x="10467777" y="283824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1" name="Straight Arrow Connector 470"/>
          <p:cNvCxnSpPr/>
          <p:nvPr/>
        </p:nvCxnSpPr>
        <p:spPr>
          <a:xfrm>
            <a:off x="10717072" y="338228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2" name="Straight Arrow Connector 471"/>
          <p:cNvCxnSpPr/>
          <p:nvPr/>
        </p:nvCxnSpPr>
        <p:spPr>
          <a:xfrm>
            <a:off x="11553899" y="283662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3" name="Straight Arrow Connector 472"/>
          <p:cNvCxnSpPr/>
          <p:nvPr/>
        </p:nvCxnSpPr>
        <p:spPr>
          <a:xfrm>
            <a:off x="10337203" y="364398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4" name="Straight Arrow Connector 473"/>
          <p:cNvCxnSpPr/>
          <p:nvPr/>
        </p:nvCxnSpPr>
        <p:spPr>
          <a:xfrm>
            <a:off x="10401775" y="417689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5" name="Straight Arrow Connector 474"/>
          <p:cNvCxnSpPr/>
          <p:nvPr/>
        </p:nvCxnSpPr>
        <p:spPr>
          <a:xfrm>
            <a:off x="11045526" y="436091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6" name="Straight Arrow Connector 475"/>
          <p:cNvCxnSpPr/>
          <p:nvPr/>
        </p:nvCxnSpPr>
        <p:spPr>
          <a:xfrm>
            <a:off x="11725202" y="381362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7" name="Straight Arrow Connector 476"/>
          <p:cNvCxnSpPr/>
          <p:nvPr/>
        </p:nvCxnSpPr>
        <p:spPr>
          <a:xfrm>
            <a:off x="7898996" y="365259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8" name="Straight Arrow Connector 477"/>
          <p:cNvCxnSpPr/>
          <p:nvPr/>
        </p:nvCxnSpPr>
        <p:spPr>
          <a:xfrm>
            <a:off x="7986695" y="418383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9" name="Straight Arrow Connector 478"/>
          <p:cNvCxnSpPr/>
          <p:nvPr/>
        </p:nvCxnSpPr>
        <p:spPr>
          <a:xfrm>
            <a:off x="8623449" y="365068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0" name="Straight Arrow Connector 479"/>
          <p:cNvCxnSpPr/>
          <p:nvPr/>
        </p:nvCxnSpPr>
        <p:spPr>
          <a:xfrm>
            <a:off x="9292639" y="382063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1" name="Straight Arrow Connector 480"/>
          <p:cNvCxnSpPr/>
          <p:nvPr/>
        </p:nvCxnSpPr>
        <p:spPr>
          <a:xfrm>
            <a:off x="5444949" y="365908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2" name="Straight Arrow Connector 481"/>
          <p:cNvCxnSpPr/>
          <p:nvPr/>
        </p:nvCxnSpPr>
        <p:spPr>
          <a:xfrm>
            <a:off x="5537189" y="419853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3" name="Straight Arrow Connector 482"/>
          <p:cNvCxnSpPr/>
          <p:nvPr/>
        </p:nvCxnSpPr>
        <p:spPr>
          <a:xfrm>
            <a:off x="6501592" y="382746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4" name="Straight Arrow Connector 483"/>
          <p:cNvCxnSpPr/>
          <p:nvPr/>
        </p:nvCxnSpPr>
        <p:spPr>
          <a:xfrm>
            <a:off x="6559388" y="436839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/>
          <p:nvPr/>
        </p:nvCxnSpPr>
        <p:spPr>
          <a:xfrm>
            <a:off x="4125207" y="366770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6" name="Straight Arrow Connector 485"/>
          <p:cNvCxnSpPr/>
          <p:nvPr/>
        </p:nvCxnSpPr>
        <p:spPr>
          <a:xfrm>
            <a:off x="4080714" y="383947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7" name="Straight Arrow Connector 486"/>
          <p:cNvCxnSpPr/>
          <p:nvPr/>
        </p:nvCxnSpPr>
        <p:spPr>
          <a:xfrm>
            <a:off x="3098867" y="420939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8" name="Straight Arrow Connector 487"/>
          <p:cNvCxnSpPr/>
          <p:nvPr/>
        </p:nvCxnSpPr>
        <p:spPr>
          <a:xfrm>
            <a:off x="3029452" y="366919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9" name="Straight Arrow Connector 488"/>
          <p:cNvCxnSpPr/>
          <p:nvPr/>
        </p:nvCxnSpPr>
        <p:spPr>
          <a:xfrm>
            <a:off x="613697" y="370274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0" name="Straight Arrow Connector 489"/>
          <p:cNvCxnSpPr/>
          <p:nvPr/>
        </p:nvCxnSpPr>
        <p:spPr>
          <a:xfrm>
            <a:off x="885894" y="424600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1" name="Straight Arrow Connector 490"/>
          <p:cNvCxnSpPr/>
          <p:nvPr/>
        </p:nvCxnSpPr>
        <p:spPr>
          <a:xfrm>
            <a:off x="1701234" y="441426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/>
          <p:nvPr/>
        </p:nvCxnSpPr>
        <p:spPr>
          <a:xfrm rot="-1800000">
            <a:off x="317875" y="507008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3" name="Straight Arrow Connector 492"/>
          <p:cNvCxnSpPr/>
          <p:nvPr/>
        </p:nvCxnSpPr>
        <p:spPr>
          <a:xfrm rot="9000000">
            <a:off x="253590" y="471094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4" name="Straight Arrow Connector 493"/>
          <p:cNvCxnSpPr/>
          <p:nvPr/>
        </p:nvCxnSpPr>
        <p:spPr>
          <a:xfrm rot="9000000">
            <a:off x="1244013" y="471094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5" name="Straight Arrow Connector 494"/>
          <p:cNvCxnSpPr/>
          <p:nvPr/>
        </p:nvCxnSpPr>
        <p:spPr>
          <a:xfrm rot="-1800000">
            <a:off x="1308545" y="507008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6" name="Straight Arrow Connector 495"/>
          <p:cNvCxnSpPr/>
          <p:nvPr/>
        </p:nvCxnSpPr>
        <p:spPr>
          <a:xfrm rot="9000000">
            <a:off x="1668557" y="471094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7" name="Straight Arrow Connector 496"/>
          <p:cNvCxnSpPr/>
          <p:nvPr/>
        </p:nvCxnSpPr>
        <p:spPr>
          <a:xfrm rot="-1800000">
            <a:off x="1727718" y="507352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8" name="Straight Arrow Connector 497"/>
          <p:cNvCxnSpPr/>
          <p:nvPr/>
        </p:nvCxnSpPr>
        <p:spPr>
          <a:xfrm>
            <a:off x="1658769" y="496709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2" name="Straight Arrow Connector 451"/>
          <p:cNvCxnSpPr/>
          <p:nvPr/>
        </p:nvCxnSpPr>
        <p:spPr>
          <a:xfrm rot="9000000">
            <a:off x="2687161" y="470668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0" name="Straight Arrow Connector 459"/>
          <p:cNvCxnSpPr/>
          <p:nvPr/>
        </p:nvCxnSpPr>
        <p:spPr>
          <a:xfrm rot="-1800000">
            <a:off x="2755279" y="506582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9" name="Straight Arrow Connector 498"/>
          <p:cNvCxnSpPr/>
          <p:nvPr/>
        </p:nvCxnSpPr>
        <p:spPr>
          <a:xfrm rot="9000000">
            <a:off x="3133074" y="505396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0" name="Straight Arrow Connector 499"/>
          <p:cNvCxnSpPr/>
          <p:nvPr/>
        </p:nvCxnSpPr>
        <p:spPr>
          <a:xfrm rot="-1800000">
            <a:off x="3140611" y="467025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1" name="Straight Arrow Connector 500"/>
          <p:cNvCxnSpPr/>
          <p:nvPr/>
        </p:nvCxnSpPr>
        <p:spPr>
          <a:xfrm>
            <a:off x="3091998" y="496426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2" name="Straight Arrow Connector 501"/>
          <p:cNvCxnSpPr/>
          <p:nvPr/>
        </p:nvCxnSpPr>
        <p:spPr>
          <a:xfrm rot="9000000">
            <a:off x="4115893" y="469688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3" name="Straight Arrow Connector 502"/>
          <p:cNvCxnSpPr/>
          <p:nvPr/>
        </p:nvCxnSpPr>
        <p:spPr>
          <a:xfrm>
            <a:off x="4136352" y="517786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4" name="Straight Arrow Connector 503"/>
          <p:cNvCxnSpPr/>
          <p:nvPr/>
        </p:nvCxnSpPr>
        <p:spPr>
          <a:xfrm rot="-1800000">
            <a:off x="4479249" y="469688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5" name="Straight Arrow Connector 504"/>
          <p:cNvCxnSpPr/>
          <p:nvPr/>
        </p:nvCxnSpPr>
        <p:spPr>
          <a:xfrm rot="9000000">
            <a:off x="5528127" y="469688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6" name="Straight Arrow Connector 505"/>
          <p:cNvCxnSpPr/>
          <p:nvPr/>
        </p:nvCxnSpPr>
        <p:spPr>
          <a:xfrm rot="9000000">
            <a:off x="6357487" y="517845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/>
          <p:nvPr/>
        </p:nvCxnSpPr>
        <p:spPr>
          <a:xfrm rot="-1800000">
            <a:off x="5560632" y="507589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8" name="Straight Arrow Connector 507"/>
          <p:cNvCxnSpPr/>
          <p:nvPr/>
        </p:nvCxnSpPr>
        <p:spPr>
          <a:xfrm rot="-1800000">
            <a:off x="6326920" y="483123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9" name="Straight Arrow Connector 508"/>
          <p:cNvCxnSpPr/>
          <p:nvPr/>
        </p:nvCxnSpPr>
        <p:spPr>
          <a:xfrm>
            <a:off x="5944326" y="495281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0" name="Straight Arrow Connector 509"/>
          <p:cNvCxnSpPr/>
          <p:nvPr/>
        </p:nvCxnSpPr>
        <p:spPr>
          <a:xfrm rot="9000000">
            <a:off x="7092352" y="469107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1" name="Straight Arrow Connector 510"/>
          <p:cNvCxnSpPr/>
          <p:nvPr/>
        </p:nvCxnSpPr>
        <p:spPr>
          <a:xfrm rot="-1800000">
            <a:off x="7124857" y="507008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2" name="Straight Arrow Connector 511"/>
          <p:cNvCxnSpPr/>
          <p:nvPr/>
        </p:nvCxnSpPr>
        <p:spPr>
          <a:xfrm>
            <a:off x="7507746" y="494514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3" name="Straight Arrow Connector 512"/>
          <p:cNvCxnSpPr/>
          <p:nvPr/>
        </p:nvCxnSpPr>
        <p:spPr>
          <a:xfrm rot="-1800000">
            <a:off x="7912792" y="520764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4" name="Straight Arrow Connector 513"/>
          <p:cNvCxnSpPr/>
          <p:nvPr/>
        </p:nvCxnSpPr>
        <p:spPr>
          <a:xfrm rot="9000000">
            <a:off x="7890593" y="486101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" name="Straight Arrow Connector 514"/>
          <p:cNvCxnSpPr/>
          <p:nvPr/>
        </p:nvCxnSpPr>
        <p:spPr>
          <a:xfrm>
            <a:off x="8993439" y="460717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6" name="Straight Arrow Connector 515"/>
          <p:cNvCxnSpPr/>
          <p:nvPr/>
        </p:nvCxnSpPr>
        <p:spPr>
          <a:xfrm rot="9000000">
            <a:off x="9004542" y="471192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7" name="Straight Arrow Connector 516"/>
          <p:cNvCxnSpPr/>
          <p:nvPr/>
        </p:nvCxnSpPr>
        <p:spPr>
          <a:xfrm rot="9000000">
            <a:off x="9702237" y="488294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8" name="Straight Arrow Connector 517"/>
          <p:cNvCxnSpPr/>
          <p:nvPr/>
        </p:nvCxnSpPr>
        <p:spPr>
          <a:xfrm rot="-1800000">
            <a:off x="9247681" y="493379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9" name="Straight Arrow Connector 518"/>
          <p:cNvCxnSpPr/>
          <p:nvPr/>
        </p:nvCxnSpPr>
        <p:spPr>
          <a:xfrm>
            <a:off x="9672528" y="479111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0" name="Straight Arrow Connector 519"/>
          <p:cNvCxnSpPr/>
          <p:nvPr/>
        </p:nvCxnSpPr>
        <p:spPr>
          <a:xfrm>
            <a:off x="10827593" y="462254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1" name="Straight Arrow Connector 520"/>
          <p:cNvCxnSpPr/>
          <p:nvPr/>
        </p:nvCxnSpPr>
        <p:spPr>
          <a:xfrm rot="9000000">
            <a:off x="10819647" y="472839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3" name="Straight Arrow Connector 522"/>
          <p:cNvCxnSpPr/>
          <p:nvPr/>
        </p:nvCxnSpPr>
        <p:spPr>
          <a:xfrm rot="-1800000">
            <a:off x="10856461" y="543042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4" name="Straight Arrow Connector 523"/>
          <p:cNvCxnSpPr/>
          <p:nvPr/>
        </p:nvCxnSpPr>
        <p:spPr>
          <a:xfrm>
            <a:off x="686724" y="587557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5" name="Straight Arrow Connector 524"/>
          <p:cNvCxnSpPr/>
          <p:nvPr/>
        </p:nvCxnSpPr>
        <p:spPr>
          <a:xfrm rot="9000000">
            <a:off x="709447" y="598050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6" name="Straight Arrow Connector 525"/>
          <p:cNvCxnSpPr/>
          <p:nvPr/>
        </p:nvCxnSpPr>
        <p:spPr>
          <a:xfrm rot="-1800000">
            <a:off x="937483" y="657434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7" name="Straight Arrow Connector 526"/>
          <p:cNvCxnSpPr/>
          <p:nvPr/>
        </p:nvCxnSpPr>
        <p:spPr>
          <a:xfrm rot="9000000">
            <a:off x="1050558" y="614697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8" name="Straight Arrow Connector 527"/>
          <p:cNvCxnSpPr/>
          <p:nvPr/>
        </p:nvCxnSpPr>
        <p:spPr>
          <a:xfrm>
            <a:off x="2203686" y="586976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9" name="Straight Arrow Connector 528"/>
          <p:cNvCxnSpPr/>
          <p:nvPr/>
        </p:nvCxnSpPr>
        <p:spPr>
          <a:xfrm rot="9000000">
            <a:off x="1755424" y="633382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0" name="Straight Arrow Connector 529"/>
          <p:cNvCxnSpPr/>
          <p:nvPr/>
        </p:nvCxnSpPr>
        <p:spPr>
          <a:xfrm rot="-1800000">
            <a:off x="1808665" y="665490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1" name="Straight Arrow Connector 530"/>
          <p:cNvCxnSpPr/>
          <p:nvPr/>
        </p:nvCxnSpPr>
        <p:spPr>
          <a:xfrm rot="-1800000">
            <a:off x="2163913" y="612932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2" name="Straight Arrow Connector 531"/>
          <p:cNvCxnSpPr/>
          <p:nvPr/>
        </p:nvCxnSpPr>
        <p:spPr>
          <a:xfrm rot="9000000">
            <a:off x="2145846" y="5772365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3" name="Straight Arrow Connector 532"/>
          <p:cNvCxnSpPr/>
          <p:nvPr/>
        </p:nvCxnSpPr>
        <p:spPr>
          <a:xfrm rot="9000000">
            <a:off x="3177821" y="634520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4" name="Straight Arrow Connector 533"/>
          <p:cNvCxnSpPr/>
          <p:nvPr/>
        </p:nvCxnSpPr>
        <p:spPr>
          <a:xfrm rot="-1800000">
            <a:off x="3231062" y="666627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5" name="Straight Arrow Connector 534"/>
          <p:cNvCxnSpPr/>
          <p:nvPr/>
        </p:nvCxnSpPr>
        <p:spPr>
          <a:xfrm rot="-1800000">
            <a:off x="3581094" y="577969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6" name="Straight Arrow Connector 535"/>
          <p:cNvCxnSpPr/>
          <p:nvPr/>
        </p:nvCxnSpPr>
        <p:spPr>
          <a:xfrm>
            <a:off x="3910198" y="606419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Straight Arrow Connector 536"/>
          <p:cNvCxnSpPr/>
          <p:nvPr/>
        </p:nvCxnSpPr>
        <p:spPr>
          <a:xfrm rot="9000000">
            <a:off x="3924853" y="615910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8" name="Straight Arrow Connector 537"/>
          <p:cNvCxnSpPr/>
          <p:nvPr/>
        </p:nvCxnSpPr>
        <p:spPr>
          <a:xfrm rot="9000000">
            <a:off x="5043537" y="633382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9" name="Straight Arrow Connector 538"/>
          <p:cNvCxnSpPr/>
          <p:nvPr/>
        </p:nvCxnSpPr>
        <p:spPr>
          <a:xfrm rot="-1800000">
            <a:off x="5273474" y="655291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0" name="Straight Arrow Connector 539"/>
          <p:cNvCxnSpPr/>
          <p:nvPr/>
        </p:nvCxnSpPr>
        <p:spPr>
          <a:xfrm rot="-1800000">
            <a:off x="5788123" y="581138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Straight Arrow Connector 540"/>
          <p:cNvCxnSpPr/>
          <p:nvPr/>
        </p:nvCxnSpPr>
        <p:spPr>
          <a:xfrm rot="9000000">
            <a:off x="5442047" y="610536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2" name="Straight Arrow Connector 541"/>
          <p:cNvCxnSpPr/>
          <p:nvPr/>
        </p:nvCxnSpPr>
        <p:spPr>
          <a:xfrm>
            <a:off x="5476537" y="589983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4" name="Straight Arrow Connector 543"/>
          <p:cNvCxnSpPr/>
          <p:nvPr/>
        </p:nvCxnSpPr>
        <p:spPr>
          <a:xfrm rot="9000000">
            <a:off x="6714000" y="633051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5" name="Straight Arrow Connector 544"/>
          <p:cNvCxnSpPr/>
          <p:nvPr/>
        </p:nvCxnSpPr>
        <p:spPr>
          <a:xfrm rot="-1800000">
            <a:off x="6943937" y="654960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6" name="Straight Arrow Connector 545"/>
          <p:cNvCxnSpPr/>
          <p:nvPr/>
        </p:nvCxnSpPr>
        <p:spPr>
          <a:xfrm rot="9000000">
            <a:off x="7138017" y="577987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7" name="Straight Arrow Connector 546"/>
          <p:cNvCxnSpPr/>
          <p:nvPr/>
        </p:nvCxnSpPr>
        <p:spPr>
          <a:xfrm>
            <a:off x="7233456" y="620122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 rot="9000000">
            <a:off x="7243521" y="5992556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9" name="Straight Arrow Connector 548"/>
          <p:cNvCxnSpPr/>
          <p:nvPr/>
        </p:nvCxnSpPr>
        <p:spPr>
          <a:xfrm rot="-1800000">
            <a:off x="7301734" y="666627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0" name="Straight Arrow Connector 549"/>
          <p:cNvCxnSpPr/>
          <p:nvPr/>
        </p:nvCxnSpPr>
        <p:spPr>
          <a:xfrm rot="9000000">
            <a:off x="8707097" y="6332067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1" name="Straight Arrow Connector 550"/>
          <p:cNvCxnSpPr/>
          <p:nvPr/>
        </p:nvCxnSpPr>
        <p:spPr>
          <a:xfrm rot="-1800000">
            <a:off x="8757784" y="665226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2" name="Straight Arrow Connector 551"/>
          <p:cNvCxnSpPr/>
          <p:nvPr/>
        </p:nvCxnSpPr>
        <p:spPr>
          <a:xfrm>
            <a:off x="9164147" y="588120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3" name="Straight Arrow Connector 552"/>
          <p:cNvCxnSpPr/>
          <p:nvPr/>
        </p:nvCxnSpPr>
        <p:spPr>
          <a:xfrm rot="-1800000">
            <a:off x="9525559" y="578314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4" name="Straight Arrow Connector 553"/>
          <p:cNvCxnSpPr/>
          <p:nvPr/>
        </p:nvCxnSpPr>
        <p:spPr>
          <a:xfrm rot="9000000">
            <a:off x="9531006" y="613014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5" name="Straight Arrow Connector 554"/>
          <p:cNvCxnSpPr/>
          <p:nvPr/>
        </p:nvCxnSpPr>
        <p:spPr>
          <a:xfrm rot="9000000">
            <a:off x="10580658" y="6351924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6" name="Straight Arrow Connector 555"/>
          <p:cNvCxnSpPr/>
          <p:nvPr/>
        </p:nvCxnSpPr>
        <p:spPr>
          <a:xfrm rot="-1800000">
            <a:off x="10631345" y="6672121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7" name="Straight Arrow Connector 556"/>
          <p:cNvCxnSpPr/>
          <p:nvPr/>
        </p:nvCxnSpPr>
        <p:spPr>
          <a:xfrm rot="-1800000">
            <a:off x="10964376" y="5804432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/>
          <p:nvPr/>
        </p:nvCxnSpPr>
        <p:spPr>
          <a:xfrm rot="9000000">
            <a:off x="11014473" y="6135150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/>
          <p:cNvCxnSpPr/>
          <p:nvPr/>
        </p:nvCxnSpPr>
        <p:spPr>
          <a:xfrm>
            <a:off x="11045526" y="6251518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/>
          <p:cNvCxnSpPr/>
          <p:nvPr/>
        </p:nvCxnSpPr>
        <p:spPr>
          <a:xfrm rot="9000000">
            <a:off x="11101531" y="6339239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/>
          <p:nvPr/>
        </p:nvCxnSpPr>
        <p:spPr>
          <a:xfrm rot="-1800000">
            <a:off x="11123543" y="5969883"/>
            <a:ext cx="1191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2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Strategy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131" t="14497" r="16733" b="11729"/>
          <a:stretch/>
        </p:blipFill>
        <p:spPr>
          <a:xfrm>
            <a:off x="157316" y="1227275"/>
            <a:ext cx="8024106" cy="5630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253" t="44278" r="76340" b="44772"/>
          <a:stretch/>
        </p:blipFill>
        <p:spPr>
          <a:xfrm rot="5400000">
            <a:off x="186813" y="542526"/>
            <a:ext cx="462116" cy="835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522" t="88206" r="41956" b="7285"/>
          <a:stretch/>
        </p:blipFill>
        <p:spPr>
          <a:xfrm>
            <a:off x="5397909" y="5965017"/>
            <a:ext cx="884904" cy="3441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5742" y="1038037"/>
            <a:ext cx="7185136" cy="5555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5165850" y="3365352"/>
            <a:ext cx="5475619" cy="5555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64827" y="4999760"/>
                <a:ext cx="155664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=6.338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827" y="4999760"/>
                <a:ext cx="1556645" cy="246221"/>
              </a:xfrm>
              <a:prstGeom prst="rect">
                <a:avLst/>
              </a:prstGeom>
              <a:blipFill>
                <a:blip r:embed="rId4"/>
                <a:stretch>
                  <a:fillRect l="-2344" r="-1953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64827" y="4304278"/>
                <a:ext cx="167045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=6.0625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827" y="4304278"/>
                <a:ext cx="1670457" cy="246221"/>
              </a:xfrm>
              <a:prstGeom prst="rect">
                <a:avLst/>
              </a:prstGeom>
              <a:blipFill>
                <a:blip r:embed="rId5"/>
                <a:stretch>
                  <a:fillRect l="-2190" r="-219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22396" y="4999759"/>
                <a:ext cx="16455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(5)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.3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396" y="4999759"/>
                <a:ext cx="1645515" cy="246221"/>
              </a:xfrm>
              <a:prstGeom prst="rect">
                <a:avLst/>
              </a:prstGeom>
              <a:blipFill>
                <a:blip r:embed="rId6"/>
                <a:stretch>
                  <a:fillRect l="-4444" t="-24390" r="-2963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22396" y="4304278"/>
                <a:ext cx="1531701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(5)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=17.63</m:t>
                    </m:r>
                  </m:oMath>
                </a14:m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396" y="4304278"/>
                <a:ext cx="1531701" cy="523220"/>
              </a:xfrm>
              <a:prstGeom prst="rect">
                <a:avLst/>
              </a:prstGeom>
              <a:blipFill>
                <a:blip r:embed="rId7"/>
                <a:stretch>
                  <a:fillRect l="-4781" t="-11628" r="-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6968" y="3956537"/>
                <a:ext cx="1753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(6),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=25.55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68" y="3956537"/>
                <a:ext cx="1753942" cy="276999"/>
              </a:xfrm>
              <a:prstGeom prst="rect">
                <a:avLst/>
              </a:prstGeom>
              <a:blipFill>
                <a:blip r:embed="rId8"/>
                <a:stretch>
                  <a:fillRect l="-2431" t="-2222" r="-312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203682" y="1227274"/>
            <a:ext cx="241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43698" y="1632683"/>
                <a:ext cx="1721369" cy="371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=1.9 −7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698" y="1632683"/>
                <a:ext cx="1721369" cy="3714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9092480" y="1632682"/>
            <a:ext cx="29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different flux tube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87676" y="1679915"/>
                <a:ext cx="1929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=6.0625,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676" y="1679915"/>
                <a:ext cx="1929503" cy="276999"/>
              </a:xfrm>
              <a:prstGeom prst="rect">
                <a:avLst/>
              </a:prstGeom>
              <a:blipFill>
                <a:blip r:embed="rId10"/>
                <a:stretch>
                  <a:fillRect l="-2532" t="-4444" r="-63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242132" y="1948370"/>
                <a:ext cx="1721369" cy="371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=1.6 −5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132" y="1948370"/>
                <a:ext cx="1721369" cy="3714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9090914" y="1948369"/>
            <a:ext cx="29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 different flux tube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386110" y="1995602"/>
                <a:ext cx="1929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=6.3380,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10" y="1995602"/>
                <a:ext cx="1929503" cy="276999"/>
              </a:xfrm>
              <a:prstGeom prst="rect">
                <a:avLst/>
              </a:prstGeom>
              <a:blipFill>
                <a:blip r:embed="rId12"/>
                <a:stretch>
                  <a:fillRect l="-2532" t="-2174" r="-31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241349" y="2269291"/>
                <a:ext cx="1897699" cy="371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=1.9 −4.8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49" y="2269291"/>
                <a:ext cx="1897699" cy="3714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9090131" y="2269290"/>
            <a:ext cx="279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 different flux tube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85327" y="2316523"/>
                <a:ext cx="1929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=17.630,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327" y="2316523"/>
                <a:ext cx="1929503" cy="276999"/>
              </a:xfrm>
              <a:prstGeom prst="rect">
                <a:avLst/>
              </a:prstGeom>
              <a:blipFill>
                <a:blip r:embed="rId14"/>
                <a:stretch>
                  <a:fillRect l="-2208" t="-2222" r="-31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240957" y="2904522"/>
                <a:ext cx="1897699" cy="371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=1.9 −4.8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957" y="2904522"/>
                <a:ext cx="1897699" cy="3714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9089739" y="2904521"/>
            <a:ext cx="279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 different flux tube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384935" y="2951754"/>
                <a:ext cx="1929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=25.550,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935" y="2951754"/>
                <a:ext cx="1929503" cy="276999"/>
              </a:xfrm>
              <a:prstGeom prst="rect">
                <a:avLst/>
              </a:prstGeom>
              <a:blipFill>
                <a:blip r:embed="rId16"/>
                <a:stretch>
                  <a:fillRect l="-2208" t="-2174" r="-31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253931" y="2577863"/>
                <a:ext cx="1897699" cy="371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=1.9 −4.8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931" y="2577863"/>
                <a:ext cx="1897699" cy="37144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9102713" y="2577862"/>
            <a:ext cx="279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different flux tube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397909" y="2625095"/>
                <a:ext cx="1929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=18.375,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909" y="2625095"/>
                <a:ext cx="1929503" cy="276999"/>
              </a:xfrm>
              <a:prstGeom prst="rect">
                <a:avLst/>
              </a:prstGeom>
              <a:blipFill>
                <a:blip r:embed="rId18"/>
                <a:stretch>
                  <a:fillRect l="-2208" t="-4444" r="-31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953354" y="4266034"/>
                <a:ext cx="1015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0.09 fm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354" y="4266034"/>
                <a:ext cx="1015534" cy="276999"/>
              </a:xfrm>
              <a:prstGeom prst="rect">
                <a:avLst/>
              </a:prstGeom>
              <a:blipFill>
                <a:blip r:embed="rId19"/>
                <a:stretch>
                  <a:fillRect l="-6024" t="-28889" r="-1385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653170" y="4924205"/>
            <a:ext cx="461451" cy="450525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653170" y="5503750"/>
            <a:ext cx="275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flux tubes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95275" y="905304"/>
                <a:ext cx="11601450" cy="338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 computer large-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 is actually 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finite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Increasing the number of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colour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matrix multiplications scale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means to move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it is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times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slower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Moving closer to the continuum limit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computational time increases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keep the flux-tube length fixed one has to scale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lattice extents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ra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means to move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it is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slower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Topological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Freezing – loosing ergodicity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905304"/>
                <a:ext cx="11601450" cy="3387659"/>
              </a:xfrm>
              <a:prstGeom prst="rect">
                <a:avLst/>
              </a:prstGeom>
              <a:blipFill>
                <a:blip r:embed="rId3"/>
                <a:stretch>
                  <a:fillRect l="-683" t="-1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Strategy – Constraints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12" y="2132925"/>
            <a:ext cx="1538167" cy="14829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180000" flipV="1">
            <a:off x="10277475" y="3476625"/>
            <a:ext cx="904875" cy="285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42328" y="3615854"/>
                <a:ext cx="474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328" y="3615854"/>
                <a:ext cx="4744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9639300" y="3143250"/>
            <a:ext cx="400050" cy="4726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02088" y="3246522"/>
                <a:ext cx="482055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088" y="3246522"/>
                <a:ext cx="482055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11287125" y="2381250"/>
            <a:ext cx="133350" cy="9983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327085" y="2792277"/>
                <a:ext cx="4487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7085" y="2792277"/>
                <a:ext cx="4487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74" y="4979391"/>
            <a:ext cx="2550018" cy="2686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3074" y="4615673"/>
            <a:ext cx="1992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Correlation Length: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053" y="4071822"/>
            <a:ext cx="2308983" cy="2490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3971" y="4070460"/>
            <a:ext cx="2278142" cy="24922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314" y="3789537"/>
            <a:ext cx="529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Moving towards to the:	             Continuum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477720" y="3789537"/>
                <a:ext cx="15679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720" y="3789537"/>
                <a:ext cx="1567939" cy="369332"/>
              </a:xfrm>
              <a:prstGeom prst="rect">
                <a:avLst/>
              </a:prstGeom>
              <a:blipFill>
                <a:blip r:embed="rId11"/>
                <a:stretch>
                  <a:fillRect l="-3502" t="-10000" r="-77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3299" y="5124867"/>
            <a:ext cx="444171" cy="19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8566" y="5124867"/>
            <a:ext cx="761468" cy="2418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04073" y="5475639"/>
            <a:ext cx="9525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09210" y="6521844"/>
            <a:ext cx="368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</a:t>
            </a:r>
            <a:r>
              <a:rPr lang="de-DE" sz="16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de-DE" sz="16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Teper</a:t>
            </a:r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arXiv:2007.06422</a:t>
            </a:r>
            <a:endParaRPr lang="en-US" sz="16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83971" y="6500087"/>
            <a:ext cx="368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 </a:t>
            </a:r>
            <a:r>
              <a:rPr lang="de-DE" sz="16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de-DE" sz="16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Teper</a:t>
            </a:r>
            <a:r>
              <a:rPr lang="de-DE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arXiv:2106.00364</a:t>
            </a:r>
            <a:endParaRPr lang="en-US" sz="16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1142" y="5165730"/>
            <a:ext cx="136113" cy="7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2802576"/>
                <a:ext cx="12192000" cy="873495"/>
              </a:xfrm>
            </p:spPr>
            <p:txBody>
              <a:bodyPr>
                <a:no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</a:rPr>
                  <a:t>5. </a:t>
                </a:r>
                <a:r>
                  <a:rPr lang="en-US" sz="5400" b="1" dirty="0" smtClean="0">
                    <a:solidFill>
                      <a:srgbClr val="FF0000"/>
                    </a:solidFill>
                  </a:rPr>
                  <a:t>Results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5400" b="1" dirty="0" smtClean="0">
                    <a:solidFill>
                      <a:srgbClr val="FF0000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5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5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2802576"/>
                <a:ext cx="12192000" cy="873495"/>
              </a:xfrm>
              <a:blipFill>
                <a:blip r:embed="rId3"/>
                <a:stretch>
                  <a:fillRect t="-23776" b="-43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2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32" y="999738"/>
            <a:ext cx="7014068" cy="4956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</p:spPr>
            <p:txBody>
              <a:bodyPr>
                <a:no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5. Results: the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case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  <a:blipFill>
                <a:blip r:embed="rId4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5773" y="910260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36" r="8954"/>
          <a:stretch/>
        </p:blipFill>
        <p:spPr>
          <a:xfrm>
            <a:off x="485774" y="1383938"/>
            <a:ext cx="5391151" cy="3681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3444" t="49621" r="78707" b="45625"/>
          <a:stretch/>
        </p:blipFill>
        <p:spPr>
          <a:xfrm>
            <a:off x="375379" y="6020894"/>
            <a:ext cx="894736" cy="304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444" t="49621" r="78707" b="45625"/>
          <a:stretch/>
        </p:blipFill>
        <p:spPr>
          <a:xfrm>
            <a:off x="375379" y="6389571"/>
            <a:ext cx="894736" cy="304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784256"/>
                  </p:ext>
                </p:extLst>
              </p:nvPr>
            </p:nvGraphicFramePr>
            <p:xfrm>
              <a:off x="285752" y="5617035"/>
              <a:ext cx="1168717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8665">
                      <a:extLst>
                        <a:ext uri="{9D8B030D-6E8A-4147-A177-3AD203B41FA5}">
                          <a16:colId xmlns:a16="http://schemas.microsoft.com/office/drawing/2014/main" val="190077060"/>
                        </a:ext>
                      </a:extLst>
                    </a:gridCol>
                    <a:gridCol w="1637059">
                      <a:extLst>
                        <a:ext uri="{9D8B030D-6E8A-4147-A177-3AD203B41FA5}">
                          <a16:colId xmlns:a16="http://schemas.microsoft.com/office/drawing/2014/main" val="1259139647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750346005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365900319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1597538751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28214225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Quant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um numbers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Ground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st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rd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th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73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                 = +,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5847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                 = - ,</a:t>
                          </a:r>
                          <a:r>
                            <a:rPr lang="en-US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215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784256"/>
                  </p:ext>
                </p:extLst>
              </p:nvPr>
            </p:nvGraphicFramePr>
            <p:xfrm>
              <a:off x="285752" y="5617035"/>
              <a:ext cx="1168717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8665">
                      <a:extLst>
                        <a:ext uri="{9D8B030D-6E8A-4147-A177-3AD203B41FA5}">
                          <a16:colId xmlns:a16="http://schemas.microsoft.com/office/drawing/2014/main" val="190077060"/>
                        </a:ext>
                      </a:extLst>
                    </a:gridCol>
                    <a:gridCol w="1637059">
                      <a:extLst>
                        <a:ext uri="{9D8B030D-6E8A-4147-A177-3AD203B41FA5}">
                          <a16:colId xmlns:a16="http://schemas.microsoft.com/office/drawing/2014/main" val="1259139647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750346005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365900319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1597538751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28214225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Quant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um numbers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Ground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st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nd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rd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th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73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0" t="-104918" r="-4183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 smtClean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5847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70" t="-204918" r="-41832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215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83807" y="1009650"/>
                <a:ext cx="6108193" cy="373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Results for SU(6),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rad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𝟎𝟖𝟓𝟖𝟐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807" y="1009650"/>
                <a:ext cx="6108193" cy="373500"/>
              </a:xfrm>
              <a:prstGeom prst="rect">
                <a:avLst/>
              </a:prstGeom>
              <a:blipFill>
                <a:blip r:embed="rId8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85752" y="5205511"/>
            <a:ext cx="22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Lattice Channels: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9338" y="1329287"/>
            <a:ext cx="5221149" cy="41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5773" y="1958009"/>
            <a:ext cx="5391151" cy="27829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5772" y="2546541"/>
            <a:ext cx="5391151" cy="27829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5771" y="4248799"/>
            <a:ext cx="5391151" cy="779704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93332" y="1371600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Positive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332" y="1371600"/>
                <a:ext cx="6108193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3295650" y="4248799"/>
            <a:ext cx="2581272" cy="399401"/>
          </a:xfrm>
          <a:prstGeom prst="roundRect">
            <a:avLst/>
          </a:prstGeom>
          <a:solidFill>
            <a:schemeClr val="accent6">
              <a:alpha val="3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3575593" y="1559633"/>
            <a:ext cx="253457" cy="2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32" y="1004721"/>
            <a:ext cx="7014068" cy="4956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910260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636" r="8954"/>
          <a:stretch/>
        </p:blipFill>
        <p:spPr>
          <a:xfrm>
            <a:off x="485774" y="1383938"/>
            <a:ext cx="5391151" cy="3681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44" t="49621" r="78707" b="45625"/>
          <a:stretch/>
        </p:blipFill>
        <p:spPr>
          <a:xfrm>
            <a:off x="375379" y="6020894"/>
            <a:ext cx="894736" cy="304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444" t="49621" r="78707" b="45625"/>
          <a:stretch/>
        </p:blipFill>
        <p:spPr>
          <a:xfrm>
            <a:off x="375379" y="6389571"/>
            <a:ext cx="894736" cy="304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71860"/>
                  </p:ext>
                </p:extLst>
              </p:nvPr>
            </p:nvGraphicFramePr>
            <p:xfrm>
              <a:off x="285752" y="5617035"/>
              <a:ext cx="1168717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8665">
                      <a:extLst>
                        <a:ext uri="{9D8B030D-6E8A-4147-A177-3AD203B41FA5}">
                          <a16:colId xmlns:a16="http://schemas.microsoft.com/office/drawing/2014/main" val="190077060"/>
                        </a:ext>
                      </a:extLst>
                    </a:gridCol>
                    <a:gridCol w="1637059">
                      <a:extLst>
                        <a:ext uri="{9D8B030D-6E8A-4147-A177-3AD203B41FA5}">
                          <a16:colId xmlns:a16="http://schemas.microsoft.com/office/drawing/2014/main" val="1259139647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750346005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365900319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1597538751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28214225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Quant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um numbers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Ground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st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rd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</a:t>
                          </a:r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  <a:r>
                            <a:rPr lang="en-US" sz="1600" baseline="30000" dirty="0">
                              <a:solidFill>
                                <a:srgbClr val="FF0000"/>
                              </a:solidFill>
                            </a:rPr>
                            <a:t>th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73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                 = +,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5847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                 = - ,</a:t>
                          </a:r>
                          <a:r>
                            <a:rPr lang="en-US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215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71860"/>
                  </p:ext>
                </p:extLst>
              </p:nvPr>
            </p:nvGraphicFramePr>
            <p:xfrm>
              <a:off x="285752" y="5617035"/>
              <a:ext cx="1168717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8665">
                      <a:extLst>
                        <a:ext uri="{9D8B030D-6E8A-4147-A177-3AD203B41FA5}">
                          <a16:colId xmlns:a16="http://schemas.microsoft.com/office/drawing/2014/main" val="190077060"/>
                        </a:ext>
                      </a:extLst>
                    </a:gridCol>
                    <a:gridCol w="1637059">
                      <a:extLst>
                        <a:ext uri="{9D8B030D-6E8A-4147-A177-3AD203B41FA5}">
                          <a16:colId xmlns:a16="http://schemas.microsoft.com/office/drawing/2014/main" val="1259139647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750346005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365900319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1597538751"/>
                        </a:ext>
                      </a:extLst>
                    </a:gridCol>
                    <a:gridCol w="1947862">
                      <a:extLst>
                        <a:ext uri="{9D8B030D-6E8A-4147-A177-3AD203B41FA5}">
                          <a16:colId xmlns:a16="http://schemas.microsoft.com/office/drawing/2014/main" val="28214225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Quant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um numbers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Ground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st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nd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3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rd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</a:t>
                          </a:r>
                          <a:r>
                            <a:rPr lang="en-US" sz="1600" baseline="0" dirty="0" smtClean="0">
                              <a:solidFill>
                                <a:srgbClr val="FF0000"/>
                              </a:solidFill>
                            </a:rPr>
                            <a:t>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  <a:r>
                            <a:rPr lang="en-US" sz="1600" baseline="30000" dirty="0" smtClean="0">
                              <a:solidFill>
                                <a:srgbClr val="FF0000"/>
                              </a:solidFill>
                            </a:rPr>
                            <a:t>th</a:t>
                          </a:r>
                          <a:r>
                            <a:rPr lang="en-US" sz="1600" dirty="0" smtClean="0">
                              <a:solidFill>
                                <a:srgbClr val="FF0000"/>
                              </a:solidFill>
                            </a:rPr>
                            <a:t> excited state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73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0" t="-104918" r="-4183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 smtClean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5847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0" t="-204918" r="-41832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0000FF"/>
                              </a:solidFill>
                            </a:rPr>
                            <a:t>●</a:t>
                          </a:r>
                          <a:endParaRPr lang="en-US" dirty="0" smtClean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solidFill>
                                <a:srgbClr val="FF0000"/>
                              </a:solidFill>
                            </a:rPr>
                            <a:t>●</a:t>
                          </a:r>
                          <a:endParaRPr lang="en-US" dirty="0" smtClean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>
                            <a:alpha val="3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9215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/>
          <p:cNvSpPr txBox="1"/>
          <p:nvPr/>
        </p:nvSpPr>
        <p:spPr>
          <a:xfrm>
            <a:off x="285752" y="5205511"/>
            <a:ext cx="22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Lattice Channels: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9338" y="1329287"/>
            <a:ext cx="5221149" cy="41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5773" y="1958009"/>
            <a:ext cx="5391151" cy="27829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5772" y="2546541"/>
            <a:ext cx="5391151" cy="27829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5771" y="4248799"/>
            <a:ext cx="5391151" cy="779704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295650" y="4646359"/>
            <a:ext cx="2581272" cy="399401"/>
          </a:xfrm>
          <a:prstGeom prst="roundRect">
            <a:avLst/>
          </a:prstGeom>
          <a:solidFill>
            <a:schemeClr val="accent6">
              <a:alpha val="3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83807" y="1009650"/>
                <a:ext cx="6108193" cy="373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Results for SU(6),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rad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𝟎𝟖𝟓𝟖𝟐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807" y="1009650"/>
                <a:ext cx="6108193" cy="373500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93332" y="1371600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Negative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332" y="1371600"/>
                <a:ext cx="6108193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5. Results: 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case</a:t>
                </a:r>
              </a:p>
            </p:txBody>
          </p:sp>
        </mc:Choice>
        <mc:Fallback xmlns="">
          <p:sp>
            <p:nvSpPr>
              <p:cNvPr id="2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8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3575593" y="1559633"/>
            <a:ext cx="253457" cy="2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14206"/>
          <a:stretch/>
        </p:blipFill>
        <p:spPr>
          <a:xfrm>
            <a:off x="20237" y="1779104"/>
            <a:ext cx="6904238" cy="48403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29338" y="1329287"/>
            <a:ext cx="5221149" cy="41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417594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Negative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7594"/>
                <a:ext cx="6108193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86045" y="1423756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Positive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045" y="1423756"/>
                <a:ext cx="6108193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77945" t="24233" r="14701" b="69827"/>
          <a:stretch/>
        </p:blipFill>
        <p:spPr>
          <a:xfrm>
            <a:off x="3945835" y="3875202"/>
            <a:ext cx="487017" cy="2186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74793" t="57441" r="12300" b="38509"/>
          <a:stretch/>
        </p:blipFill>
        <p:spPr>
          <a:xfrm>
            <a:off x="3472356" y="3363759"/>
            <a:ext cx="854765" cy="149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74643" t="51771" r="13350" b="42559"/>
          <a:stretch/>
        </p:blipFill>
        <p:spPr>
          <a:xfrm>
            <a:off x="9184027" y="3442635"/>
            <a:ext cx="795130" cy="208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5. Results: 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case</a:t>
                </a:r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7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5725" y="1009650"/>
                <a:ext cx="12106275" cy="373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Results for SU(6),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rad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𝟎𝟖𝟓𝟖𝟐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" y="1009650"/>
                <a:ext cx="12106275" cy="373500"/>
              </a:xfrm>
              <a:prstGeom prst="rect">
                <a:avLst/>
              </a:prstGeom>
              <a:blipFill>
                <a:blip r:embed="rId8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14734" r="11339"/>
          <a:stretch/>
        </p:blipFill>
        <p:spPr>
          <a:xfrm>
            <a:off x="6219825" y="1808922"/>
            <a:ext cx="5935600" cy="4810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791075"/>
            <a:ext cx="314325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09537" y="4868709"/>
            <a:ext cx="314325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15053"/>
          <a:stretch/>
        </p:blipFill>
        <p:spPr>
          <a:xfrm>
            <a:off x="70757" y="1828802"/>
            <a:ext cx="6859389" cy="479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13824" r="11430"/>
          <a:stretch/>
        </p:blipFill>
        <p:spPr>
          <a:xfrm>
            <a:off x="6211957" y="1759228"/>
            <a:ext cx="5936500" cy="48602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29338" y="1329287"/>
            <a:ext cx="5221149" cy="41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0" y="1417594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Negative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7594"/>
                <a:ext cx="6108193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86045" y="1423756"/>
                <a:ext cx="610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C000"/>
                    </a:solidFill>
                  </a:rPr>
                  <a:t>Positive Parity,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045" y="1423756"/>
                <a:ext cx="6108193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5. Results: 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case</a:t>
                </a:r>
              </a:p>
            </p:txBody>
          </p:sp>
        </mc:Choice>
        <mc:Fallback xmlns="">
          <p:sp>
            <p:nvSpPr>
              <p:cNvPr id="1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6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5725" y="1009650"/>
                <a:ext cx="12106275" cy="373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Results for SU(6),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rad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𝟎𝟖𝟓𝟖𝟐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" y="1009650"/>
                <a:ext cx="12106275" cy="373500"/>
              </a:xfrm>
              <a:prstGeom prst="rect">
                <a:avLst/>
              </a:prstGeom>
              <a:blipFill>
                <a:blip r:embed="rId7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990600" y="4791075"/>
            <a:ext cx="314325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09537" y="4868709"/>
            <a:ext cx="314325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54" y="2430308"/>
            <a:ext cx="4427692" cy="4427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4108"/>
            <a:ext cx="12192000" cy="57807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Confining Strings and the </a:t>
            </a:r>
            <a:r>
              <a:rPr lang="en-US" sz="4800" b="1" dirty="0" err="1" smtClean="0">
                <a:solidFill>
                  <a:srgbClr val="FF0000"/>
                </a:solidFill>
              </a:rPr>
              <a:t>worldsheet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axion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158508"/>
            <a:ext cx="12192000" cy="57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Part 1.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/>
          </a:blip>
          <a:srcRect l="55548"/>
          <a:stretch/>
        </p:blipFill>
        <p:spPr>
          <a:xfrm>
            <a:off x="8072365" y="485765"/>
            <a:ext cx="3848265" cy="2501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4840" t="6372" r="14397" b="15060"/>
          <a:stretch/>
        </p:blipFill>
        <p:spPr>
          <a:xfrm>
            <a:off x="757381" y="360218"/>
            <a:ext cx="3611419" cy="1958110"/>
          </a:xfrm>
          <a:prstGeom prst="ellipse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1158508"/>
            <a:ext cx="12192000" cy="57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2802576"/>
                <a:ext cx="12192000" cy="873495"/>
              </a:xfrm>
            </p:spPr>
            <p:txBody>
              <a:bodyPr>
                <a:no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</a:rPr>
                  <a:t>6</a:t>
                </a:r>
                <a:r>
                  <a:rPr lang="en-US" sz="5400" b="1" dirty="0" smtClean="0">
                    <a:solidFill>
                      <a:srgbClr val="FF0000"/>
                    </a:solidFill>
                  </a:rPr>
                  <a:t>. Results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5400" b="1" dirty="0" smtClean="0">
                    <a:solidFill>
                      <a:srgbClr val="FF0000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5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5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2802576"/>
                <a:ext cx="12192000" cy="873495"/>
              </a:xfrm>
              <a:blipFill>
                <a:blip r:embed="rId3"/>
                <a:stretch>
                  <a:fillRect t="-23776" b="-43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9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03" y="2107104"/>
            <a:ext cx="4765386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72300" y="1111013"/>
                <a:ext cx="43148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absolute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+</m:t>
                        </m:r>
                      </m:sup>
                    </m:sSup>
                  </m:oMath>
                </a14:m>
                <a:r>
                  <a:rPr lang="en-US" b="1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for all the ensembles</a:t>
                </a:r>
                <a:endParaRPr lang="en-US" b="1" i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0" y="1111013"/>
                <a:ext cx="4314826" cy="646331"/>
              </a:xfrm>
              <a:prstGeom prst="rect">
                <a:avLst/>
              </a:prstGeom>
              <a:blipFill>
                <a:blip r:embed="rId3"/>
                <a:stretch>
                  <a:fillRect l="-1271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8500" y="4924425"/>
            <a:ext cx="400050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L.O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48500" y="469890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N.L.O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8500" y="4474155"/>
            <a:ext cx="803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6FF66"/>
                </a:solidFill>
              </a:rPr>
              <a:t>N.N.L.O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case</a:t>
                </a:r>
              </a:p>
            </p:txBody>
          </p:sp>
        </mc:Choice>
        <mc:Fallback xmlns="">
          <p:sp>
            <p:nvSpPr>
              <p:cNvPr id="2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9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368" y="1976594"/>
            <a:ext cx="5012337" cy="40077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</p:spPr>
            <p:txBody>
              <a:bodyPr>
                <a:no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-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first excited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  <a:blipFill>
                <a:blip r:embed="rId3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72300" y="1111013"/>
                <a:ext cx="5120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first excited state</a:t>
                </a:r>
                <a:endParaRPr lang="el-GR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Example for SU(3)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0" y="1111013"/>
                <a:ext cx="5120726" cy="646331"/>
              </a:xfrm>
              <a:prstGeom prst="rect">
                <a:avLst/>
              </a:prstGeom>
              <a:blipFill>
                <a:blip r:embed="rId4"/>
                <a:stretch>
                  <a:fillRect l="-1071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219" y="2019929"/>
            <a:ext cx="5034292" cy="4015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81825" y="1111013"/>
                <a:ext cx="51112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absolute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b="1" i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Example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25" y="1111013"/>
                <a:ext cx="5111201" cy="646331"/>
              </a:xfrm>
              <a:prstGeom prst="rect">
                <a:avLst/>
              </a:prstGeom>
              <a:blipFill>
                <a:blip r:embed="rId3"/>
                <a:stretch>
                  <a:fillRect l="-95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-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first excited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1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>
            <a:off x="8686800" y="4068848"/>
            <a:ext cx="0" cy="336313"/>
          </a:xfrm>
          <a:prstGeom prst="line">
            <a:avLst/>
          </a:prstGeom>
          <a:ln w="508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581729" y="4041609"/>
                <a:ext cx="11648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  <m: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729" y="4041609"/>
                <a:ext cx="1164835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97" y="2147236"/>
            <a:ext cx="4796431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48500" y="4836064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4836064"/>
                <a:ext cx="2219325" cy="276999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42137" y="3194831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FF"/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irst</m:t>
                    </m:r>
                    <m:r>
                      <a:rPr lang="en-US" sz="12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Excited</m:t>
                    </m:r>
                    <m:r>
                      <a:rPr lang="en-US" sz="12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12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2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137" y="3194831"/>
                <a:ext cx="2219325" cy="276999"/>
              </a:xfrm>
              <a:prstGeom prst="rect">
                <a:avLst/>
              </a:prstGeom>
              <a:blipFill>
                <a:blip r:embed="rId10"/>
                <a:stretch>
                  <a:fillRect l="-27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ounded Rectangle 17"/>
          <p:cNvSpPr/>
          <p:nvPr/>
        </p:nvSpPr>
        <p:spPr>
          <a:xfrm>
            <a:off x="1495425" y="3914776"/>
            <a:ext cx="4446405" cy="152400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495425" y="4237632"/>
            <a:ext cx="4446405" cy="152400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495425" y="6499725"/>
            <a:ext cx="4446405" cy="152400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942137" y="1111013"/>
                <a:ext cx="51508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first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b="1" i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For all ensembles</a:t>
                </a:r>
                <a:endParaRPr lang="en-US" b="1" dirty="0">
                  <a:solidFill>
                    <a:srgbClr val="0000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137" y="1111013"/>
                <a:ext cx="5150889" cy="646331"/>
              </a:xfrm>
              <a:prstGeom prst="rect">
                <a:avLst/>
              </a:prstGeom>
              <a:blipFill>
                <a:blip r:embed="rId14"/>
                <a:stretch>
                  <a:fillRect l="-106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989" y="2089325"/>
            <a:ext cx="5099077" cy="3922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439025" y="4676775"/>
            <a:ext cx="0" cy="150495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30550" y="6247237"/>
            <a:ext cx="428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Including the pseudo-scalar field (</a:t>
            </a:r>
            <a:r>
              <a:rPr lang="en-US" dirty="0" err="1"/>
              <a:t>axion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9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781512" y="1858474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981825" y="1111013"/>
                <a:ext cx="51112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b="1" i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Example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25" y="1111013"/>
                <a:ext cx="5111201" cy="646331"/>
              </a:xfrm>
              <a:prstGeom prst="rect">
                <a:avLst/>
              </a:prstGeom>
              <a:blipFill>
                <a:blip r:embed="rId11"/>
                <a:stretch>
                  <a:fillRect l="-95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3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94028" y="1091235"/>
                <a:ext cx="51429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about subtracting the absolute ground state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for the ground and first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028" y="1091235"/>
                <a:ext cx="5142931" cy="923330"/>
              </a:xfrm>
              <a:prstGeom prst="rect">
                <a:avLst/>
              </a:prstGeom>
              <a:blipFill>
                <a:blip r:embed="rId3"/>
                <a:stretch>
                  <a:fillRect l="-1068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6" y="2047875"/>
            <a:ext cx="4700373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317080" y="451482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4514823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1495425" y="3914776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495425" y="4237632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95425" y="6499725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8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65" y="2047875"/>
            <a:ext cx="4700373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317080" y="451482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4514823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09338" y="4275793"/>
                <a:ext cx="6508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1.85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338" y="4275793"/>
                <a:ext cx="650819" cy="276999"/>
              </a:xfrm>
              <a:prstGeom prst="rect">
                <a:avLst/>
              </a:prstGeom>
              <a:blipFill>
                <a:blip r:embed="rId7"/>
                <a:stretch>
                  <a:fillRect l="-1869" r="-9346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94028" y="1091235"/>
                <a:ext cx="51429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about subtracting the absolute ground state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for the ground and first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028" y="1091235"/>
                <a:ext cx="5142931" cy="923330"/>
              </a:xfrm>
              <a:prstGeom prst="rect">
                <a:avLst/>
              </a:prstGeom>
              <a:blipFill>
                <a:blip r:embed="rId10"/>
                <a:stretch>
                  <a:fillRect l="-1068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95425" y="3914776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495425" y="4237632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495425" y="6499725"/>
            <a:ext cx="4446405" cy="152400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1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94" y="2010404"/>
            <a:ext cx="5034292" cy="40157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8" t="6031" r="9423" b="89692"/>
          <a:stretch/>
        </p:blipFill>
        <p:spPr>
          <a:xfrm>
            <a:off x="8915400" y="6143625"/>
            <a:ext cx="2385716" cy="2188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62454" y="6108658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Absolute Ground State for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007887">
            <a:off x="7120806" y="4120791"/>
            <a:ext cx="4221174" cy="328034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376224" y="5235948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224" y="5235948"/>
                <a:ext cx="2219325" cy="276999"/>
              </a:xfrm>
              <a:prstGeom prst="rect">
                <a:avLst/>
              </a:prstGeom>
              <a:blipFill>
                <a:blip r:embed="rId11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 rot="20392626">
            <a:off x="6793203" y="3513143"/>
            <a:ext cx="4221174" cy="328034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137800" y="3393720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First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800" y="3393720"/>
                <a:ext cx="2219325" cy="276999"/>
              </a:xfrm>
              <a:prstGeom prst="rect">
                <a:avLst/>
              </a:prstGeom>
              <a:blipFill>
                <a:blip r:embed="rId12"/>
                <a:stretch>
                  <a:fillRect l="-275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84" y="2108902"/>
            <a:ext cx="4681635" cy="383781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 rot="19972396">
            <a:off x="6747247" y="3197829"/>
            <a:ext cx="4221174" cy="328034"/>
          </a:xfrm>
          <a:prstGeom prst="ellipse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904626" y="3051284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626" y="3051284"/>
                <a:ext cx="2219325" cy="276999"/>
              </a:xfrm>
              <a:prstGeom prst="rect">
                <a:avLst/>
              </a:prstGeom>
              <a:blipFill>
                <a:blip r:embed="rId14"/>
                <a:stretch>
                  <a:fillRect l="-275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8724900" y="3665847"/>
            <a:ext cx="0" cy="669532"/>
          </a:xfrm>
          <a:prstGeom prst="line">
            <a:avLst/>
          </a:prstGeom>
          <a:ln w="508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48975" y="3762664"/>
                <a:ext cx="11648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  <m: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975" y="3762664"/>
                <a:ext cx="116483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8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981825" y="1111013"/>
                <a:ext cx="52101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+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25" y="1111013"/>
                <a:ext cx="5210175" cy="646331"/>
              </a:xfrm>
              <a:prstGeom prst="rect">
                <a:avLst/>
              </a:prstGeom>
              <a:blipFill>
                <a:blip r:embed="rId19"/>
                <a:stretch>
                  <a:fillRect l="-93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Rounded Rectangle 50"/>
          <p:cNvSpPr/>
          <p:nvPr/>
        </p:nvSpPr>
        <p:spPr>
          <a:xfrm>
            <a:off x="1495425" y="3771901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495425" y="4094757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1495425" y="437642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495425" y="633268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9" y="2047875"/>
            <a:ext cx="4700373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1495425" y="3771901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495425" y="4094757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495425" y="437642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495425" y="633268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8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8" t="6031" r="9423" b="89692"/>
          <a:stretch/>
        </p:blipFill>
        <p:spPr>
          <a:xfrm>
            <a:off x="8915400" y="6143625"/>
            <a:ext cx="2385716" cy="21889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762454" y="6108658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Absolute Ground State 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886575" y="1111013"/>
                <a:ext cx="5206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about subtracting the absolute ground state?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+</m:t>
                        </m:r>
                      </m:sup>
                    </m:sSup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75" y="1111013"/>
                <a:ext cx="5206451" cy="1200329"/>
              </a:xfrm>
              <a:prstGeom prst="rect">
                <a:avLst/>
              </a:prstGeom>
              <a:blipFill>
                <a:blip r:embed="rId10"/>
                <a:stretch>
                  <a:fillRect l="-1054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Generalities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781" y="1075174"/>
            <a:ext cx="2151719" cy="112629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6491" y="1408969"/>
            <a:ext cx="892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QCD quarks are confined in bound states by forming flux-tubes of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chromo-magnetic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chromo-electric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flux.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2800" y="2533260"/>
            <a:ext cx="5602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flux-tubes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behave pretty much like strings.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some point they break (string breaking).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 we need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fermions</a:t>
            </a:r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string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breaking.</a:t>
            </a: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work in pure gauge theory.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71231" y="4206737"/>
                <a:ext cx="766258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</a:t>
                </a: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obvious massless 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Goldstone modes </a:t>
                </a: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arising from the broken translation invariance in the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GB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directions transverse to the ﬂux </a:t>
                </a: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tube.</a:t>
                </a:r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31" y="4206737"/>
                <a:ext cx="7662588" cy="1477328"/>
              </a:xfrm>
              <a:prstGeom prst="rect">
                <a:avLst/>
              </a:prstGeom>
              <a:blipFill>
                <a:blip r:embed="rId4"/>
                <a:stretch>
                  <a:fillRect l="-716" t="-2066" r="-7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251" y="4327793"/>
            <a:ext cx="2828822" cy="579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001818" y="5439663"/>
                <a:ext cx="919018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should be a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Energy Effective String Theory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describing 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spectrum of the flux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tube.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addition to string modes are there other kind of (massive) excitations</a:t>
                </a:r>
                <a:r>
                  <a:rPr lang="en-US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14:m>
                  <m:oMath xmlns:m="http://schemas.openxmlformats.org/officeDocument/2006/math">
                    <m:r>
                      <a:rPr lang="en-GB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𝐌𝐞𝐕</m:t>
                    </m:r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818" y="5439663"/>
                <a:ext cx="9190182" cy="1200329"/>
              </a:xfrm>
              <a:prstGeom prst="rect">
                <a:avLst/>
              </a:prstGeom>
              <a:blipFill>
                <a:blip r:embed="rId6"/>
                <a:stretch>
                  <a:fillRect l="-531" t="-2538" r="-133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3"/>
          <a:stretch/>
        </p:blipFill>
        <p:spPr>
          <a:xfrm>
            <a:off x="490501" y="2721291"/>
            <a:ext cx="5014304" cy="5472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 r="35640" b="83333"/>
          <a:stretch/>
        </p:blipFill>
        <p:spPr>
          <a:xfrm>
            <a:off x="2061549" y="2750087"/>
            <a:ext cx="1656184" cy="5472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0" b="55306"/>
          <a:stretch/>
        </p:blipFill>
        <p:spPr>
          <a:xfrm>
            <a:off x="490501" y="2721291"/>
            <a:ext cx="5014304" cy="576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27632"/>
          <a:stretch/>
        </p:blipFill>
        <p:spPr>
          <a:xfrm>
            <a:off x="490501" y="2721291"/>
            <a:ext cx="5014304" cy="5760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5" y="4826557"/>
            <a:ext cx="2151509" cy="2151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2687" y="3389747"/>
                <a:ext cx="3666840" cy="371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ad>
                      <m:radPr>
                        <m:degHide m:val="on"/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rad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440</m:t>
                    </m:r>
                  </m:oMath>
                </a14:m>
                <a:r>
                  <a:rPr lang="el-GR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endPara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87" y="3389747"/>
                <a:ext cx="3666840" cy="371448"/>
              </a:xfrm>
              <a:prstGeom prst="rect">
                <a:avLst/>
              </a:prstGeom>
              <a:blipFill>
                <a:blip r:embed="rId9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54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9" y="2047875"/>
            <a:ext cx="4700373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5" y="2047875"/>
            <a:ext cx="4700373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</a:rPr>
                  <a:t>Glueball mass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3.10</m:t>
                    </m:r>
                  </m:oMath>
                </a14:m>
                <a:endParaRPr 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blipFill>
                <a:blip r:embed="rId7"/>
                <a:stretch>
                  <a:fillRect l="-1217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ounded Rectangle 21"/>
          <p:cNvSpPr/>
          <p:nvPr/>
        </p:nvSpPr>
        <p:spPr>
          <a:xfrm>
            <a:off x="1495425" y="3771901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495425" y="4094757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495425" y="437642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95425" y="633268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8" t="6031" r="9423" b="89692"/>
          <a:stretch/>
        </p:blipFill>
        <p:spPr>
          <a:xfrm>
            <a:off x="8915400" y="6143625"/>
            <a:ext cx="2385716" cy="21889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762454" y="6108658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Absolute Ground State 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7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about subtracting the absolute ground state?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+</m:t>
                        </m:r>
                      </m:sup>
                    </m:sSup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blipFill>
                <a:blip r:embed="rId11"/>
                <a:stretch>
                  <a:fillRect l="-935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1" y="2047875"/>
            <a:ext cx="4700373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</a:rPr>
                  <a:t>Glueball mass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3.10</m:t>
                    </m:r>
                  </m:oMath>
                </a14:m>
                <a:endParaRPr 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blipFill>
                <a:blip r:embed="rId6"/>
                <a:stretch>
                  <a:fillRect l="-1217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216180" y="2989438"/>
                <a:ext cx="30996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Twice the “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axion</a:t>
                </a:r>
                <a:r>
                  <a:rPr lang="en-US" sz="1600" dirty="0">
                    <a:solidFill>
                      <a:srgbClr val="FF0000"/>
                    </a:solidFill>
                  </a:rPr>
                  <a:t>” mass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1.85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80" y="2989438"/>
                <a:ext cx="3099645" cy="338554"/>
              </a:xfrm>
              <a:prstGeom prst="rect">
                <a:avLst/>
              </a:prstGeom>
              <a:blipFill>
                <a:blip r:embed="rId7"/>
                <a:stretch>
                  <a:fillRect l="-11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1495425" y="3771901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495425" y="4094757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95425" y="437642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495425" y="6332686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8" t="6031" r="9423" b="89692"/>
          <a:stretch/>
        </p:blipFill>
        <p:spPr>
          <a:xfrm>
            <a:off x="8915400" y="6143625"/>
            <a:ext cx="2385716" cy="218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6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about subtracting the absolute ground state?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second 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+</m:t>
                        </m:r>
                      </m:sup>
                    </m:sSup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blipFill>
                <a:blip r:embed="rId11"/>
                <a:stretch>
                  <a:fillRect l="-935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8" t="6031" r="9423" b="89692"/>
          <a:stretch/>
        </p:blipFill>
        <p:spPr>
          <a:xfrm>
            <a:off x="8915400" y="6143625"/>
            <a:ext cx="2385716" cy="218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762454" y="6108658"/>
            <a:ext cx="227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Absolute Ground State for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is the mass of the ground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 +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blipFill>
                <a:blip r:embed="rId3"/>
                <a:stretch>
                  <a:fillRect l="-9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00" y="2128797"/>
            <a:ext cx="4796431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10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562100" y="3776972"/>
            <a:ext cx="200025" cy="773057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562099" y="6334125"/>
            <a:ext cx="200026" cy="358408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00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562100" y="3776972"/>
            <a:ext cx="200025" cy="773057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562099" y="6334125"/>
            <a:ext cx="200026" cy="358408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is the mass of the ground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blipFill>
                <a:blip r:embed="rId11"/>
                <a:stretch>
                  <a:fillRect l="-9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00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36"/>
          <p:cNvSpPr/>
          <p:nvPr/>
        </p:nvSpPr>
        <p:spPr>
          <a:xfrm>
            <a:off x="1552575" y="5580845"/>
            <a:ext cx="4324349" cy="181779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What is the mass of the ground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blipFill>
                <a:blip r:embed="rId11"/>
                <a:stretch>
                  <a:fillRect l="-9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9" y="2128797"/>
            <a:ext cx="4796431" cy="39319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682780" y="3275033"/>
            <a:ext cx="15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000FF"/>
                </a:solidFill>
              </a:rPr>
              <a:t>Ground State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19844" y="2412416"/>
            <a:ext cx="185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First Excited State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00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What is the mass of the ground state and first excited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923330"/>
              </a:xfrm>
              <a:prstGeom prst="rect">
                <a:avLst/>
              </a:prstGeom>
              <a:blipFill>
                <a:blip r:embed="rId11"/>
                <a:stretch>
                  <a:fillRect l="-96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and First Excited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340005" y="3162231"/>
            <a:ext cx="15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Ground State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40005" y="2860160"/>
            <a:ext cx="185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First Excited State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52575" y="4524201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552575" y="4816916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9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What is the mass of the ground state and first excited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923330"/>
              </a:xfrm>
              <a:prstGeom prst="rect">
                <a:avLst/>
              </a:prstGeom>
              <a:blipFill>
                <a:blip r:embed="rId11"/>
                <a:stretch>
                  <a:fillRect l="-96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and First Excited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340005" y="3162231"/>
            <a:ext cx="15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Ground State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40005" y="2860160"/>
            <a:ext cx="185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First Excited State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52575" y="4524201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552575" y="4816916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552575" y="6028520"/>
            <a:ext cx="4324349" cy="181779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092105" y="2764557"/>
            <a:ext cx="204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Second Excited State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00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What is the mass of the ground state and first excited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946991"/>
              </a:xfrm>
              <a:prstGeom prst="rect">
                <a:avLst/>
              </a:prstGeom>
              <a:blipFill>
                <a:blip r:embed="rId11"/>
                <a:stretch>
                  <a:fillRect l="-966" t="-3205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and First Excited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340005" y="3162231"/>
            <a:ext cx="15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Ground State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40005" y="2860160"/>
            <a:ext cx="185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First Excited State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52575" y="4686126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552575" y="4978841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8" y="2128797"/>
            <a:ext cx="4796431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9129" y="1839738"/>
            <a:ext cx="5047795" cy="336932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1513" y="3124199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1513" y="3393720"/>
            <a:ext cx="5047795" cy="283441"/>
          </a:xfrm>
          <a:prstGeom prst="roundRect">
            <a:avLst/>
          </a:prstGeom>
          <a:solidFill>
            <a:srgbClr val="FF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81513" y="2847718"/>
            <a:ext cx="5047795" cy="283441"/>
          </a:xfrm>
          <a:prstGeom prst="roundRect">
            <a:avLst/>
          </a:prstGeom>
          <a:solidFill>
            <a:srgbClr val="66FF66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1512" y="2546001"/>
            <a:ext cx="5047795" cy="292456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3239175"/>
                <a:ext cx="874918" cy="184666"/>
              </a:xfrm>
              <a:prstGeom prst="rect">
                <a:avLst/>
              </a:prstGeom>
              <a:blipFill>
                <a:blip r:embed="rId6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819373"/>
                <a:ext cx="874920" cy="184666"/>
              </a:xfrm>
              <a:prstGeom prst="rect">
                <a:avLst/>
              </a:prstGeom>
              <a:blipFill>
                <a:blip r:embed="rId7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498670"/>
                <a:ext cx="874920" cy="184666"/>
              </a:xfrm>
              <a:prstGeom prst="rect">
                <a:avLst/>
              </a:prstGeom>
              <a:blipFill>
                <a:blip r:embed="rId8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2925" y="2177967"/>
                <a:ext cx="874920" cy="184666"/>
              </a:xfrm>
              <a:prstGeom prst="rect">
                <a:avLst/>
              </a:prstGeom>
              <a:blipFill>
                <a:blip r:embed="rId9"/>
                <a:stretch>
                  <a:fillRect l="-3472" r="-3472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048500" y="1111013"/>
                <a:ext cx="504452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What is the mass of the ground state and first excited state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946991"/>
              </a:xfrm>
              <a:prstGeom prst="rect">
                <a:avLst/>
              </a:prstGeom>
              <a:blipFill>
                <a:blip r:embed="rId11"/>
                <a:stretch>
                  <a:fillRect l="-966" t="-3205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and First Excited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2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340005" y="3162231"/>
            <a:ext cx="15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Ground State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40005" y="2860160"/>
            <a:ext cx="185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First Excited State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552575" y="6190445"/>
            <a:ext cx="4324349" cy="181779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092105" y="2602632"/>
            <a:ext cx="204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Second Excited State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552575" y="4686126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1552575" y="4978841"/>
            <a:ext cx="4324349" cy="181779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8724900" y="3689192"/>
            <a:ext cx="19050" cy="769788"/>
          </a:xfrm>
          <a:prstGeom prst="line">
            <a:avLst/>
          </a:prstGeom>
          <a:ln w="508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8724900" y="3855307"/>
                <a:ext cx="11648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const</m:t>
                      </m:r>
                      <m:r>
                        <a:rPr lang="en-US" sz="14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3855307"/>
                <a:ext cx="1164835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0" y="2047875"/>
            <a:ext cx="4700373" cy="3931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0082" y="2546001"/>
            <a:ext cx="5047796" cy="1147381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7080" y="3822645"/>
                <a:ext cx="874920" cy="184666"/>
              </a:xfrm>
              <a:prstGeom prst="rect">
                <a:avLst/>
              </a:prstGeom>
              <a:blipFill>
                <a:blip r:embed="rId5"/>
                <a:stretch>
                  <a:fillRect l="-3472" r="-347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</a:rPr>
                  <a:t>Glueball mass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3.10</m:t>
                    </m:r>
                  </m:oMath>
                </a14:m>
                <a:endParaRPr 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25" y="3693382"/>
                <a:ext cx="2505075" cy="338554"/>
              </a:xfrm>
              <a:prstGeom prst="rect">
                <a:avLst/>
              </a:prstGeom>
              <a:blipFill>
                <a:blip r:embed="rId6"/>
                <a:stretch>
                  <a:fillRect l="-1217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254280" y="3119804"/>
                <a:ext cx="30996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Twice the “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axion</a:t>
                </a:r>
                <a:r>
                  <a:rPr lang="en-US" sz="1600" dirty="0">
                    <a:solidFill>
                      <a:srgbClr val="FF0000"/>
                    </a:solidFill>
                  </a:rPr>
                  <a:t>” mass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1.85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280" y="3119804"/>
                <a:ext cx="3099645" cy="338554"/>
              </a:xfrm>
              <a:prstGeom prst="rect">
                <a:avLst/>
              </a:prstGeom>
              <a:blipFill>
                <a:blip r:embed="rId7"/>
                <a:stretch>
                  <a:fillRect l="-982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51" y="3722660"/>
            <a:ext cx="5569462" cy="3014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ounded Rectangle 23"/>
          <p:cNvSpPr/>
          <p:nvPr/>
        </p:nvSpPr>
        <p:spPr>
          <a:xfrm>
            <a:off x="1495425" y="4990107"/>
            <a:ext cx="4446405" cy="152400"/>
          </a:xfrm>
          <a:prstGeom prst="roundRect">
            <a:avLst/>
          </a:prstGeom>
          <a:solidFill>
            <a:srgbClr val="00B05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95425" y="4690751"/>
            <a:ext cx="4446405" cy="152400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 smtClean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 smtClean="0">
                    <a:solidFill>
                      <a:srgbClr val="FF0000"/>
                    </a:solidFill>
                  </a:rPr>
                  <a:t>Ground and First Excited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0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How about subtracting the absolute ground state?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for the ground and </a:t>
                </a:r>
                <a:r>
                  <a:rPr lang="en-US" b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first </a:t>
                </a:r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excited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50" y="1111013"/>
                <a:ext cx="5215976" cy="1200329"/>
              </a:xfrm>
              <a:prstGeom prst="rect">
                <a:avLst/>
              </a:prstGeom>
              <a:blipFill>
                <a:blip r:embed="rId11"/>
                <a:stretch>
                  <a:fillRect l="-935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134225" y="4132974"/>
            <a:ext cx="2352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Some kind of massive mode?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Generalities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20" y="1123095"/>
            <a:ext cx="118414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a theoretical description for the conﬁning ﬂux-tube in (dis)agreement with Lattice data?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Conﬁning ﬂux-tube: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0919" y="1998130"/>
            <a:ext cx="194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 Flux-Tube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0068" y="1998257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Closed Flux-Tube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Torelon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/>
          </a:blip>
          <a:srcRect r="56527"/>
          <a:stretch/>
        </p:blipFill>
        <p:spPr>
          <a:xfrm>
            <a:off x="960170" y="2390895"/>
            <a:ext cx="1936672" cy="12872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/>
          </a:blip>
          <a:srcRect l="55548"/>
          <a:stretch/>
        </p:blipFill>
        <p:spPr>
          <a:xfrm>
            <a:off x="6464363" y="2330936"/>
            <a:ext cx="2072490" cy="13472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40716" y="2367375"/>
            <a:ext cx="227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Compactify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60293" y="3153130"/>
                <a:ext cx="1849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293" y="3153130"/>
                <a:ext cx="184922" cy="276999"/>
              </a:xfrm>
              <a:prstGeom prst="rect">
                <a:avLst/>
              </a:prstGeom>
              <a:blipFill>
                <a:blip r:embed="rId5"/>
                <a:stretch>
                  <a:fillRect l="-33333" r="-26667" b="-2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412660" y="2451590"/>
                <a:ext cx="1849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60" y="2451590"/>
                <a:ext cx="184922" cy="276999"/>
              </a:xfrm>
              <a:prstGeom prst="rect">
                <a:avLst/>
              </a:prstGeom>
              <a:blipFill>
                <a:blip r:embed="rId6"/>
                <a:stretch>
                  <a:fillRect l="-33333" r="-40000" b="-2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2079" t="40126" r="86071" b="51983"/>
          <a:stretch/>
        </p:blipFill>
        <p:spPr>
          <a:xfrm>
            <a:off x="6464362" y="3034544"/>
            <a:ext cx="171450" cy="352425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657600" y="2728589"/>
            <a:ext cx="2295525" cy="243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350519" y="1958524"/>
            <a:ext cx="9373335" cy="1556365"/>
          </a:xfrm>
          <a:prstGeom prst="round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0519" y="3557576"/>
                <a:ext cx="10450485" cy="330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Pure gauge phenomena are also present</a:t>
                </a: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such as:</a:t>
                </a:r>
                <a:endParaRPr lang="en-GB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Glueball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Flux-Tube mixing 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Flux-tube – anti-Flux-Tube mixing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low-energy eﬀective string theoretical description? 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Cannot capture pure gauge phenomena! 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Might be possible in the Large-</a:t>
                </a:r>
                <a14:m>
                  <m:oMath xmlns:m="http://schemas.openxmlformats.org/officeDocument/2006/math">
                    <m:r>
                      <a:rPr lang="en-GB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GB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limit! </a:t>
                </a:r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 the spectrum of Closed Flux tubes in the Large-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far: </a:t>
                </a:r>
                <a:r>
                  <a:rPr lang="en-GB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GB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B. </a:t>
                </a:r>
                <a:r>
                  <a:rPr lang="en-GB" sz="1400" b="1" dirty="0" err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Bringoltz</a:t>
                </a:r>
                <a:r>
                  <a:rPr lang="en-GB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M. </a:t>
                </a:r>
                <a:r>
                  <a:rPr lang="en-GB" sz="1400" b="1" dirty="0" err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Teper</a:t>
                </a:r>
                <a:r>
                  <a:rPr lang="en-GB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JHEP 1102:030,2011 [</a:t>
                </a:r>
                <a:r>
                  <a:rPr lang="en-GB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arXiv:1007.4720]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 </a:t>
                </a:r>
                <a:r>
                  <a:rPr lang="en-US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M. </a:t>
                </a:r>
                <a:r>
                  <a:rPr lang="en-US" sz="1400" b="1" dirty="0" err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Teper</a:t>
                </a:r>
                <a:r>
                  <a:rPr lang="en-US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PLB 771 (2017) 408 – 414 [</a:t>
                </a:r>
                <a:r>
                  <a:rPr lang="en-US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arXiv:1702.03717]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AA and M. </a:t>
                </a:r>
                <a:r>
                  <a:rPr lang="en-US" sz="1400" b="1" dirty="0" err="1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Teper</a:t>
                </a:r>
                <a:r>
                  <a:rPr lang="en-US" sz="1400" b="1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[arXiv:2112.1121],  AA, </a:t>
                </a:r>
                <a:r>
                  <a:rPr lang="en-US" sz="14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[2205.03642 ]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19" y="3557576"/>
                <a:ext cx="10450485" cy="3308598"/>
              </a:xfrm>
              <a:prstGeom prst="rect">
                <a:avLst/>
              </a:prstGeom>
              <a:blipFill>
                <a:blip r:embed="rId8"/>
                <a:stretch>
                  <a:fillRect l="-466" t="-1107" b="-1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1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</p:spPr>
            <p:txBody>
              <a:bodyPr>
                <a:no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327232"/>
                <a:ext cx="12192000" cy="578072"/>
              </a:xfrm>
              <a:blipFill>
                <a:blip r:embed="rId3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83600" y="2209543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5908"/>
            <a:ext cx="4802834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blipFill>
                <a:blip r:embed="rId7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blipFill>
                <a:blip r:embed="rId8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is the mass of the ground state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1111013"/>
                <a:ext cx="5044526" cy="646331"/>
              </a:xfrm>
              <a:prstGeom prst="rect">
                <a:avLst/>
              </a:prstGeom>
              <a:blipFill>
                <a:blip r:embed="rId10"/>
                <a:stretch>
                  <a:fillRect l="-9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5908"/>
            <a:ext cx="4802834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blipFill>
                <a:blip r:embed="rId5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blipFill>
                <a:blip r:embed="rId7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783600" y="2209543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38652" y="6436334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8865" y="6390893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9" t="63131" r="2514" b="17973"/>
          <a:stretch/>
        </p:blipFill>
        <p:spPr>
          <a:xfrm>
            <a:off x="10039350" y="4648200"/>
            <a:ext cx="923925" cy="74295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29129" y="5390893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38652" y="5674334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8866" y="5347948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8864" y="5614526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8652" y="4847948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38652" y="5943012"/>
            <a:ext cx="5047795" cy="252828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838652" y="6189673"/>
            <a:ext cx="5047795" cy="252828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3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0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17110" y="1111013"/>
                <a:ext cx="54759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are the states that correspond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646331"/>
              </a:xfrm>
              <a:prstGeom prst="rect">
                <a:avLst/>
              </a:prstGeom>
              <a:blipFill>
                <a:blip r:embed="rId11"/>
                <a:stretch>
                  <a:fillRect l="-8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5908"/>
            <a:ext cx="4802834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blipFill>
                <a:blip r:embed="rId5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blipFill>
                <a:blip r:embed="rId7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783600" y="2209543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29129" y="5390893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8652" y="5674334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838652" y="6436334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866" y="5347948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8864" y="5614526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865" y="6390893"/>
            <a:ext cx="3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8652" y="4847948"/>
            <a:ext cx="5047795" cy="283441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8652" y="5943012"/>
            <a:ext cx="5047795" cy="252828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38652" y="6189673"/>
            <a:ext cx="5047795" cy="252828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19606" y="5141006"/>
            <a:ext cx="5047795" cy="252828"/>
          </a:xfrm>
          <a:prstGeom prst="roundRect">
            <a:avLst/>
          </a:prstGeom>
          <a:solidFill>
            <a:schemeClr val="bg2">
              <a:lumMod val="5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9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17110" y="1111013"/>
                <a:ext cx="547591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are the states that correspond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behaves “anomalously” 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946991"/>
              </a:xfrm>
              <a:prstGeom prst="rect">
                <a:avLst/>
              </a:prstGeom>
              <a:blipFill>
                <a:blip r:embed="rId10"/>
                <a:stretch>
                  <a:fillRect l="-890" t="-3205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21" y="2165908"/>
            <a:ext cx="4802834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845409"/>
                <a:ext cx="1017586" cy="184666"/>
              </a:xfrm>
              <a:prstGeom prst="rect">
                <a:avLst/>
              </a:prstGeom>
              <a:blipFill>
                <a:blip r:embed="rId5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413326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879" y="1981242"/>
                <a:ext cx="1017586" cy="184666"/>
              </a:xfrm>
              <a:prstGeom prst="rect">
                <a:avLst/>
              </a:prstGeom>
              <a:blipFill>
                <a:blip r:embed="rId7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>
            <a:off x="819606" y="5141006"/>
            <a:ext cx="5047795" cy="252828"/>
          </a:xfrm>
          <a:prstGeom prst="roundRect">
            <a:avLst/>
          </a:prstGeom>
          <a:solidFill>
            <a:schemeClr val="bg2">
              <a:lumMod val="5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72300" y="3413906"/>
                <a:ext cx="24098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0" y="3413906"/>
                <a:ext cx="2409825" cy="276999"/>
              </a:xfrm>
              <a:prstGeom prst="rect">
                <a:avLst/>
              </a:prstGeom>
              <a:blipFill>
                <a:blip r:embed="rId8"/>
                <a:stretch>
                  <a:fillRect l="-25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2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10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617110" y="1111013"/>
                <a:ext cx="54759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if the state we observe is the “</a:t>
                </a:r>
                <a:r>
                  <a:rPr lang="en-US" b="1" dirty="0" err="1">
                    <a:solidFill>
                      <a:srgbClr val="0000FF"/>
                    </a:solidFill>
                  </a:rPr>
                  <a:t>axion</a:t>
                </a:r>
                <a:r>
                  <a:rPr lang="en-US" b="1" dirty="0">
                    <a:solidFill>
                      <a:srgbClr val="0000FF"/>
                    </a:solidFill>
                  </a:rPr>
                  <a:t>” with momentum on the ground state? </a:t>
                </a:r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923330"/>
              </a:xfrm>
              <a:prstGeom prst="rect">
                <a:avLst/>
              </a:prstGeom>
              <a:blipFill>
                <a:blip r:embed="rId11"/>
                <a:stretch>
                  <a:fillRect l="-89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4973" y="4075873"/>
                <a:ext cx="2007152" cy="545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𝑔𝑠</m:t>
                              </m:r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 +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rad>
                        </m:den>
                      </m:f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973" y="4075873"/>
                <a:ext cx="2007152" cy="5456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83600" y="3706707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5908"/>
            <a:ext cx="4802834" cy="393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blipFill>
                <a:blip r:embed="rId5"/>
                <a:stretch>
                  <a:fillRect l="-3067" r="-30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5908"/>
            <a:ext cx="4802834" cy="39319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83600" y="3990148"/>
            <a:ext cx="5047795" cy="22942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83599" y="4219575"/>
            <a:ext cx="5047795" cy="283441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83598" y="4514527"/>
            <a:ext cx="5047795" cy="283441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2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9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17110" y="1111013"/>
                <a:ext cx="54759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are the states that correspond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646331"/>
              </a:xfrm>
              <a:prstGeom prst="rect">
                <a:avLst/>
              </a:prstGeom>
              <a:blipFill>
                <a:blip r:embed="rId10"/>
                <a:stretch>
                  <a:fillRect l="-8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3575"/>
            <a:ext cx="4802834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83600" y="3706707"/>
            <a:ext cx="5047795" cy="283441"/>
          </a:xfrm>
          <a:prstGeom prst="roundRect">
            <a:avLst/>
          </a:prstGeom>
          <a:solidFill>
            <a:srgbClr val="0000F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blipFill>
                <a:blip r:embed="rId5"/>
                <a:stretch>
                  <a:fillRect l="-3067" r="-30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blipFill>
                <a:blip r:embed="rId6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783600" y="3990148"/>
            <a:ext cx="5047795" cy="229427"/>
          </a:xfrm>
          <a:prstGeom prst="round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83599" y="4219575"/>
            <a:ext cx="5047795" cy="283441"/>
          </a:xfrm>
          <a:prstGeom prst="round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83598" y="4514527"/>
            <a:ext cx="5047795" cy="283441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2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8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17110" y="1111013"/>
                <a:ext cx="5475916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How does the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b="1" dirty="0">
                    <a:solidFill>
                      <a:srgbClr val="0000FF"/>
                    </a:solidFill>
                  </a:rPr>
                  <a:t>behave</a:t>
                </a:r>
                <a:r>
                  <a:rPr lang="en-US" dirty="0">
                    <a:solidFill>
                      <a:srgbClr val="0000FF"/>
                    </a:solidFill>
                  </a:rPr>
                  <a:t>?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𝟑𝟑𝟖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669992"/>
              </a:xfrm>
              <a:prstGeom prst="rect">
                <a:avLst/>
              </a:prstGeom>
              <a:blipFill>
                <a:blip r:embed="rId9"/>
                <a:stretch>
                  <a:fillRect l="-890" t="-45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0" y="2163575"/>
            <a:ext cx="4802834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3" y="1091235"/>
            <a:ext cx="539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String States &amp; Quantum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624" t="14659" r="28441" b="6583"/>
          <a:stretch/>
        </p:blipFill>
        <p:spPr>
          <a:xfrm>
            <a:off x="829129" y="1460567"/>
            <a:ext cx="5057318" cy="53426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29338" y="1819275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540609"/>
                <a:ext cx="993541" cy="184666"/>
              </a:xfrm>
              <a:prstGeom prst="rect">
                <a:avLst/>
              </a:prstGeom>
              <a:blipFill>
                <a:blip r:embed="rId4"/>
                <a:stretch>
                  <a:fillRect l="-3067" r="-30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=3, 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004" y="2108526"/>
                <a:ext cx="1017586" cy="184666"/>
              </a:xfrm>
              <a:prstGeom prst="rect">
                <a:avLst/>
              </a:prstGeom>
              <a:blipFill>
                <a:blip r:embed="rId5"/>
                <a:stretch>
                  <a:fillRect l="-2994" r="-299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1317" t="86143" r="83843" b="7542"/>
          <a:stretch/>
        </p:blipFill>
        <p:spPr>
          <a:xfrm>
            <a:off x="2832643" y="1531058"/>
            <a:ext cx="253457" cy="231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1317" t="93171" r="83843" b="514"/>
          <a:stretch/>
        </p:blipFill>
        <p:spPr>
          <a:xfrm>
            <a:off x="3226297" y="1531058"/>
            <a:ext cx="253457" cy="23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b="1" dirty="0">
                    <a:solidFill>
                      <a:srgbClr val="FF0000"/>
                    </a:solidFill>
                  </a:rPr>
                  <a:t>6. Results: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=3+1</m:t>
                    </m:r>
                    <m:r>
                      <a:rPr lang="el-GR" sz="3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</a:rPr>
                  <a:t> sector</a:t>
                </a:r>
              </a:p>
            </p:txBody>
          </p:sp>
        </mc:Choice>
        <mc:Fallback xmlns="">
          <p:sp>
            <p:nvSpPr>
              <p:cNvPr id="2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2"/>
                <a:ext cx="12192000" cy="578072"/>
              </a:xfrm>
              <a:prstGeom prst="rect">
                <a:avLst/>
              </a:prstGeom>
              <a:blipFill>
                <a:blip r:embed="rId7"/>
                <a:stretch>
                  <a:fillRect t="-2736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17110" y="1111013"/>
                <a:ext cx="54759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What if the state we observe is the “</a:t>
                </a:r>
                <a:r>
                  <a:rPr lang="en-US" b="1" dirty="0" err="1">
                    <a:solidFill>
                      <a:srgbClr val="0000FF"/>
                    </a:solidFill>
                  </a:rPr>
                  <a:t>axion</a:t>
                </a:r>
                <a:r>
                  <a:rPr lang="en-US" b="1" dirty="0">
                    <a:solidFill>
                      <a:srgbClr val="0000FF"/>
                    </a:solidFill>
                  </a:rPr>
                  <a:t>” with momentum on the ground state? </a:t>
                </a:r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Results presented for SU(3)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𝟎𝟔𝟐𝟓</m:t>
                    </m:r>
                    <m:r>
                      <a:rPr lang="en-US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b="1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110" y="1111013"/>
                <a:ext cx="5475916" cy="923330"/>
              </a:xfrm>
              <a:prstGeom prst="rect">
                <a:avLst/>
              </a:prstGeom>
              <a:blipFill>
                <a:blip r:embed="rId7"/>
                <a:stretch>
                  <a:fillRect l="-89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74973" y="3358175"/>
                <a:ext cx="2007152" cy="545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𝑔𝑠</m:t>
                              </m:r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 +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rad>
                        </m:den>
                      </m:f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973" y="3358175"/>
                <a:ext cx="2007152" cy="5456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73808" r="20386" b="21205"/>
          <a:stretch/>
        </p:blipFill>
        <p:spPr>
          <a:xfrm>
            <a:off x="7248525" y="6388610"/>
            <a:ext cx="3267076" cy="3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0" y="327232"/>
            <a:ext cx="12192000" cy="57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7. Results, 𝐷=3+1 – </a:t>
            </a:r>
            <a:r>
              <a:rPr lang="en-US" sz="3600" dirty="0">
                <a:solidFill>
                  <a:srgbClr val="FF0000"/>
                </a:solidFill>
              </a:rPr>
              <a:t>𝒌=𝟐 </a:t>
            </a:r>
            <a:r>
              <a:rPr lang="en-US" sz="3600" b="1" dirty="0">
                <a:solidFill>
                  <a:srgbClr val="FF0000"/>
                </a:solidFill>
              </a:rPr>
              <a:t>string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29338" y="2455011"/>
            <a:ext cx="919162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111013"/>
            <a:ext cx="12093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of flux-tubes in representations higher than the fundamental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20" y="2985613"/>
            <a:ext cx="4616686" cy="3734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4" y="2985613"/>
            <a:ext cx="4616686" cy="37344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b="10409"/>
          <a:stretch/>
        </p:blipFill>
        <p:spPr>
          <a:xfrm>
            <a:off x="8055080" y="1582591"/>
            <a:ext cx="3361858" cy="9423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r="58512"/>
          <a:stretch/>
        </p:blipFill>
        <p:spPr>
          <a:xfrm>
            <a:off x="7367347" y="5547360"/>
            <a:ext cx="1746482" cy="4441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58055"/>
          <a:stretch/>
        </p:blipFill>
        <p:spPr>
          <a:xfrm>
            <a:off x="9226982" y="5547360"/>
            <a:ext cx="1765738" cy="4441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t="1" r="58512" b="49999"/>
          <a:stretch/>
        </p:blipFill>
        <p:spPr>
          <a:xfrm>
            <a:off x="1127655" y="5638800"/>
            <a:ext cx="1746482" cy="222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06286" y="5200304"/>
                <a:ext cx="6158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6" y="5200304"/>
                <a:ext cx="615874" cy="276999"/>
              </a:xfrm>
              <a:prstGeom prst="rect">
                <a:avLst/>
              </a:prstGeom>
              <a:blipFill>
                <a:blip r:embed="rId6"/>
                <a:stretch>
                  <a:fillRect l="-8911" r="-891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525312" y="5229670"/>
                <a:ext cx="35467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l-GR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antisymmetric representation</a:t>
                </a:r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312" y="5229670"/>
                <a:ext cx="3546796" cy="276999"/>
              </a:xfrm>
              <a:prstGeom prst="rect">
                <a:avLst/>
              </a:prstGeom>
              <a:blipFill>
                <a:blip r:embed="rId7"/>
                <a:stretch>
                  <a:fillRect l="-2405" t="-28889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798" y="1864894"/>
                <a:ext cx="797051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l-G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antisymmetric representation for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d>
                      <m:dPr>
                        <m:ctrlP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</m:oMath>
                </a14:m>
                <a:endParaRPr lang="en-GB" sz="2200" b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subtracted the absolute ground state</a:t>
                </a:r>
                <a:r>
                  <a:rPr lang="el-GR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</a:t>
                </a:r>
                <a:r>
                  <a:rPr 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r>
                  <a:rPr lang="en-GB" sz="2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8" y="1864894"/>
                <a:ext cx="7970515" cy="1015663"/>
              </a:xfrm>
              <a:prstGeom prst="rect">
                <a:avLst/>
              </a:prstGeom>
              <a:blipFill>
                <a:blip r:embed="rId8"/>
                <a:stretch>
                  <a:fillRect l="-2066" t="-8383" b="-155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>
                <a:solidFill>
                  <a:srgbClr val="FF0000"/>
                </a:solidFill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587" y="1181100"/>
                <a:ext cx="11934825" cy="600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flux tube looks pretty much like a bosonic NG string even for short flux tubes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striking for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=2+1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holds for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=3+1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albeit with some striking differences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massive “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particle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QM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worldsheet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flux tube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=3+1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mass approximately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rad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1.85</m:t>
                    </m:r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Looks like there is a massive state with mass of two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axions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QM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“</a:t>
                </a:r>
                <a:r>
                  <a:rPr lang="en-GB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</a:t>
                </a:r>
                <a:r>
                  <a:rPr lang="en-GB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appears also in the spectrum of the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string with the same mass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Universality? </a:t>
                </a:r>
                <a:endParaRPr lang="el-GR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ignals for more massive modes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" y="1181100"/>
                <a:ext cx="11934825" cy="6004529"/>
              </a:xfrm>
              <a:prstGeom prst="rect">
                <a:avLst/>
              </a:prstGeom>
              <a:blipFill>
                <a:blip r:embed="rId3"/>
                <a:stretch>
                  <a:fillRect l="-664" t="-8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8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91;p1" descr="http://www.physics.adelaide.edu.au/theory/staff/leinweber/VisualQCD/ImprovedOperators/ChargeAPE5LQanimXs3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406"/>
            <a:ext cx="12192000" cy="6872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-14406"/>
            <a:ext cx="12192000" cy="687240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19" y="1850877"/>
            <a:ext cx="1698822" cy="16674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0" y="902854"/>
            <a:ext cx="755164" cy="7412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2" y="3073144"/>
            <a:ext cx="2493136" cy="2447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4108"/>
            <a:ext cx="12192000" cy="578072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Glueballs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158508"/>
            <a:ext cx="12192000" cy="57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Part </a:t>
            </a:r>
            <a:r>
              <a:rPr lang="el-GR" sz="4800" b="1" dirty="0" smtClean="0">
                <a:solidFill>
                  <a:srgbClr val="FF0000"/>
                </a:solidFill>
              </a:rPr>
              <a:t>2</a:t>
            </a:r>
            <a:r>
              <a:rPr lang="en-US" sz="4800" b="1" dirty="0" smtClean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189" y="3948230"/>
            <a:ext cx="7057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</a:t>
            </a:r>
            <a:r>
              <a:rPr lang="en-GB" b="1" dirty="0" err="1"/>
              <a:t>glueball</a:t>
            </a:r>
            <a:r>
              <a:rPr lang="en-GB" b="1" dirty="0"/>
              <a:t> spectrum of SU(3) gauge theory in 3 + 1 </a:t>
            </a:r>
            <a:r>
              <a:rPr lang="en-GB" b="1" dirty="0" smtClean="0"/>
              <a:t>dimensions, A. Athenodorou and M. </a:t>
            </a:r>
            <a:r>
              <a:rPr lang="en-GB" b="1" dirty="0" err="1" smtClean="0"/>
              <a:t>Teper</a:t>
            </a:r>
            <a:r>
              <a:rPr lang="en-GB" b="1" dirty="0" smtClean="0"/>
              <a:t>,  JHEP 11 (2020) 172, arXiv:2007.06422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SU(N) gauge theories in 3+1 dimensions: </a:t>
            </a:r>
            <a:r>
              <a:rPr lang="en-GB" b="1" dirty="0" err="1"/>
              <a:t>glueball</a:t>
            </a:r>
            <a:r>
              <a:rPr lang="en-GB" b="1" dirty="0"/>
              <a:t> spectrum, string tensions and </a:t>
            </a:r>
            <a:r>
              <a:rPr lang="en-GB" b="1" dirty="0" smtClean="0"/>
              <a:t>topology, A. Athenodorou and M. </a:t>
            </a:r>
            <a:r>
              <a:rPr lang="en-GB" b="1" dirty="0" err="1" smtClean="0"/>
              <a:t>Teper</a:t>
            </a:r>
            <a:r>
              <a:rPr lang="en-GB" b="1" dirty="0" smtClean="0"/>
              <a:t>, </a:t>
            </a:r>
          </a:p>
          <a:p>
            <a:r>
              <a:rPr lang="en-GB" b="1" dirty="0"/>
              <a:t> </a:t>
            </a:r>
            <a:r>
              <a:rPr lang="en-GB" b="1" dirty="0" smtClean="0"/>
              <a:t>    </a:t>
            </a:r>
            <a:r>
              <a:rPr lang="en-GB" b="1" dirty="0" err="1" smtClean="0"/>
              <a:t>arXiv</a:t>
            </a:r>
            <a:r>
              <a:rPr lang="en-GB" b="1" dirty="0" smtClean="0"/>
              <a:t>: 2106.00364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The effect of light quarks on the </a:t>
            </a:r>
            <a:r>
              <a:rPr lang="en-GB" b="1" dirty="0" err="1" smtClean="0"/>
              <a:t>glueball</a:t>
            </a:r>
            <a:r>
              <a:rPr lang="en-GB" b="1" dirty="0" smtClean="0"/>
              <a:t> spectrum, A. Athenodorou, J. </a:t>
            </a:r>
            <a:r>
              <a:rPr lang="en-GB" b="1" dirty="0" err="1" smtClean="0"/>
              <a:t>Finkenrath</a:t>
            </a:r>
            <a:r>
              <a:rPr lang="en-GB" b="1" dirty="0" smtClean="0"/>
              <a:t>, A. Lantos and M. </a:t>
            </a:r>
            <a:r>
              <a:rPr lang="en-GB" b="1" dirty="0" err="1" smtClean="0"/>
              <a:t>Teper</a:t>
            </a:r>
            <a:r>
              <a:rPr lang="en-GB" b="1" dirty="0" smtClean="0"/>
              <a:t>, in preparation </a:t>
            </a:r>
            <a:endParaRPr lang="en-GB" b="1" dirty="0"/>
          </a:p>
        </p:txBody>
      </p:sp>
      <p:sp>
        <p:nvSpPr>
          <p:cNvPr id="7" name="Oval 6"/>
          <p:cNvSpPr/>
          <p:nvPr/>
        </p:nvSpPr>
        <p:spPr>
          <a:xfrm>
            <a:off x="9814319" y="1850876"/>
            <a:ext cx="1698821" cy="1667452"/>
          </a:xfrm>
          <a:prstGeom prst="ellipse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607810" y="902853"/>
            <a:ext cx="755164" cy="741220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7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Theoretical Expectations:  Goddard-Goldstone-</a:t>
            </a:r>
            <a:r>
              <a:rPr lang="en-US" sz="3600" b="1" dirty="0" err="1">
                <a:solidFill>
                  <a:srgbClr val="FF0000"/>
                </a:solidFill>
              </a:rPr>
              <a:t>Rebbi</a:t>
            </a:r>
            <a:r>
              <a:rPr lang="en-US" sz="3600" b="1" dirty="0">
                <a:solidFill>
                  <a:srgbClr val="FF0000"/>
                </a:solidFill>
              </a:rPr>
              <a:t>-Thorn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98" y="925521"/>
            <a:ext cx="11692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by</a:t>
            </a:r>
          </a:p>
          <a:p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Lüscher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’81, J.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Polchinski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A.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Strominger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‘90, M.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Lüscher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P. Weisz ’04, O.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Aharony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’07 – 11, S.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Dubovsky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’12 – 19</a:t>
            </a:r>
          </a:p>
          <a:p>
            <a:endParaRPr lang="en-US" dirty="0">
              <a:solidFill>
                <a:srgbClr val="0C015F"/>
              </a:solidFill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Quantize the Bosonic String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Nambu-Goto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String):</a:t>
            </a:r>
          </a:p>
          <a:p>
            <a:endParaRPr lang="en-US" b="1" dirty="0">
              <a:solidFill>
                <a:srgbClr val="0C015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9489"/>
          <a:stretch/>
        </p:blipFill>
        <p:spPr>
          <a:xfrm>
            <a:off x="485303" y="2840521"/>
            <a:ext cx="8252367" cy="3821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77419" r="60922"/>
          <a:stretch/>
        </p:blipFill>
        <p:spPr>
          <a:xfrm>
            <a:off x="8888572" y="5419724"/>
            <a:ext cx="3209925" cy="121824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879047" y="5133975"/>
            <a:ext cx="3248025" cy="1647825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015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269618" y="2786862"/>
            <a:ext cx="2466882" cy="1603638"/>
            <a:chOff x="9221340" y="1855045"/>
            <a:chExt cx="2466882" cy="16036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55548"/>
            <a:stretch/>
          </p:blipFill>
          <p:spPr>
            <a:xfrm>
              <a:off x="9221340" y="1855045"/>
              <a:ext cx="2466882" cy="160363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2079" t="40126" r="86071" b="51983"/>
            <a:stretch/>
          </p:blipFill>
          <p:spPr>
            <a:xfrm>
              <a:off x="9286845" y="2694485"/>
              <a:ext cx="171450" cy="35242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9226846" y="5126622"/>
            <a:ext cx="938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C01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i="1" dirty="0" smtClean="0">
                <a:solidFill>
                  <a:srgbClr val="0C01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1600" dirty="0" smtClean="0">
                <a:solidFill>
                  <a:srgbClr val="0C01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endParaRPr lang="en-US" sz="1600" dirty="0">
              <a:solidFill>
                <a:srgbClr val="0C015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endParaRPr lang="en-GB" dirty="0">
              <a:solidFill>
                <a:srgbClr val="0C015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endParaRPr lang="en-GB" dirty="0">
              <a:solidFill>
                <a:srgbClr val="0C015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endParaRPr lang="en-GB" dirty="0">
              <a:solidFill>
                <a:srgbClr val="0C015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r>
              <a:rPr lang="en-GB" dirty="0">
                <a:solidFill>
                  <a:srgbClr val="0C015F"/>
                </a:solidFill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0C015F"/>
              </a:solidFill>
            </a:endParaRPr>
          </a:p>
          <a:p>
            <a:r>
              <a:rPr lang="en-GB" dirty="0">
                <a:solidFill>
                  <a:srgbClr val="0C015F"/>
                </a:solidFill>
              </a:rPr>
              <a:t/>
            </a:r>
            <a:br>
              <a:rPr lang="en-GB" dirty="0">
                <a:solidFill>
                  <a:srgbClr val="0C015F"/>
                </a:solidFill>
              </a:rPr>
            </a:br>
            <a:endParaRPr lang="en-GB" dirty="0">
              <a:solidFill>
                <a:srgbClr val="0C015F"/>
              </a:solidFill>
            </a:endParaRPr>
          </a:p>
        </p:txBody>
      </p:sp>
      <p:pic>
        <p:nvPicPr>
          <p:cNvPr id="23" name="Google Shape;15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894" y="2089925"/>
            <a:ext cx="4404528" cy="729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67;p4"/>
          <p:cNvGrpSpPr/>
          <p:nvPr/>
        </p:nvGrpSpPr>
        <p:grpSpPr>
          <a:xfrm>
            <a:off x="8362895" y="1581846"/>
            <a:ext cx="3329233" cy="1190694"/>
            <a:chOff x="7705344" y="1475178"/>
            <a:chExt cx="4066032" cy="1595767"/>
          </a:xfrm>
        </p:grpSpPr>
        <p:sp>
          <p:nvSpPr>
            <p:cNvPr id="26" name="Google Shape;168;p4"/>
            <p:cNvSpPr/>
            <p:nvPr/>
          </p:nvSpPr>
          <p:spPr>
            <a:xfrm>
              <a:off x="7705344" y="2523690"/>
              <a:ext cx="3962400" cy="414635"/>
            </a:xfrm>
            <a:custGeom>
              <a:avLst/>
              <a:gdLst/>
              <a:ahLst/>
              <a:cxnLst/>
              <a:rect l="l" t="t" r="r" b="b"/>
              <a:pathLst>
                <a:path w="3962400" h="414635" extrusionOk="0">
                  <a:moveTo>
                    <a:pt x="0" y="85398"/>
                  </a:moveTo>
                  <a:cubicBezTo>
                    <a:pt x="301752" y="64062"/>
                    <a:pt x="603504" y="42726"/>
                    <a:pt x="877824" y="97590"/>
                  </a:cubicBezTo>
                  <a:cubicBezTo>
                    <a:pt x="1152144" y="152454"/>
                    <a:pt x="1379728" y="410518"/>
                    <a:pt x="1645920" y="414582"/>
                  </a:cubicBezTo>
                  <a:cubicBezTo>
                    <a:pt x="1912112" y="418646"/>
                    <a:pt x="2210816" y="191062"/>
                    <a:pt x="2474976" y="121974"/>
                  </a:cubicBezTo>
                  <a:cubicBezTo>
                    <a:pt x="2739136" y="52886"/>
                    <a:pt x="2982976" y="-1978"/>
                    <a:pt x="3230880" y="54"/>
                  </a:cubicBezTo>
                  <a:cubicBezTo>
                    <a:pt x="3478784" y="2086"/>
                    <a:pt x="3720592" y="68126"/>
                    <a:pt x="3962400" y="134166"/>
                  </a:cubicBezTo>
                </a:path>
              </a:pathLst>
            </a:custGeom>
            <a:noFill/>
            <a:ln w="444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C015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169;p4"/>
            <p:cNvCxnSpPr/>
            <p:nvPr/>
          </p:nvCxnSpPr>
          <p:spPr>
            <a:xfrm>
              <a:off x="10812372" y="2509762"/>
              <a:ext cx="959004" cy="561183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8" name="Google Shape;170;p4"/>
            <p:cNvCxnSpPr/>
            <p:nvPr/>
          </p:nvCxnSpPr>
          <p:spPr>
            <a:xfrm rot="10800000">
              <a:off x="10812372" y="1475178"/>
              <a:ext cx="0" cy="1048512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9" name="Google Shape;171;p4"/>
            <p:cNvSpPr txBox="1"/>
            <p:nvPr/>
          </p:nvSpPr>
          <p:spPr>
            <a:xfrm>
              <a:off x="10952415" y="1585528"/>
              <a:ext cx="287643" cy="2859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33331" t="-5713" r="-20510" b="-4571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C015F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>
                <a:solidFill>
                  <a:srgbClr val="0C015F"/>
                </a:solidFill>
              </a:endParaRPr>
            </a:p>
          </p:txBody>
        </p:sp>
      </p:grpSp>
      <p:sp>
        <p:nvSpPr>
          <p:cNvPr id="30" name="Google Shape;172;p4"/>
          <p:cNvSpPr txBox="1"/>
          <p:nvPr/>
        </p:nvSpPr>
        <p:spPr>
          <a:xfrm>
            <a:off x="5903500" y="2233176"/>
            <a:ext cx="4791700" cy="37144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t="-6554" b="-262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015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>
              <a:solidFill>
                <a:srgbClr val="0C015F"/>
              </a:solidFill>
            </a:endParaRPr>
          </a:p>
        </p:txBody>
      </p:sp>
      <p:pic>
        <p:nvPicPr>
          <p:cNvPr id="31" name="Google Shape;17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1782" y="2147389"/>
            <a:ext cx="1364211" cy="58296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4;p4"/>
          <p:cNvSpPr/>
          <p:nvPr/>
        </p:nvSpPr>
        <p:spPr>
          <a:xfrm>
            <a:off x="2988058" y="2187198"/>
            <a:ext cx="1623429" cy="5829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01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75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05129" y="2045052"/>
            <a:ext cx="1976345" cy="6981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55;p4"/>
          <p:cNvSpPr/>
          <p:nvPr/>
        </p:nvSpPr>
        <p:spPr>
          <a:xfrm>
            <a:off x="5329409" y="1550282"/>
            <a:ext cx="6643383" cy="1268668"/>
          </a:xfrm>
          <a:prstGeom prst="roundRect">
            <a:avLst>
              <a:gd name="adj" fmla="val 16667"/>
            </a:avLst>
          </a:prstGeom>
          <a:solidFill>
            <a:schemeClr val="accent6">
              <a:alpha val="27843"/>
            </a:schemeClr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01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4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Generalities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587" y="1181100"/>
                <a:ext cx="11934825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Extract the masses of lightest </a:t>
                </a:r>
                <a:r>
                  <a:rPr lang="en-GB" sz="2400" dirty="0" err="1"/>
                  <a:t>glueballs</a:t>
                </a:r>
                <a:r>
                  <a:rPr lang="en-GB" sz="2400" dirty="0"/>
                  <a:t> for all 5 irreducible reps </a:t>
                </a:r>
                <a:r>
                  <a:rPr lang="en-GB" sz="24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/>
                  <a:t>) </a:t>
                </a:r>
                <a:r>
                  <a:rPr lang="en-GB" sz="2400" dirty="0"/>
                  <a:t>of cubic rotation group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= ±,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= ±: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∈ [2, 12]</m:t>
                    </m:r>
                  </m:oMath>
                </a14:m>
                <a:endParaRPr lang="en-GB" sz="2400" dirty="0" smtClean="0"/>
              </a:p>
              <a:p>
                <a:endParaRPr lang="en-GB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</a:t>
                </a:r>
                <a:r>
                  <a:rPr lang="en-GB" sz="2400" dirty="0" smtClean="0"/>
                  <a:t>or </a:t>
                </a:r>
                <a:r>
                  <a:rPr lang="en-GB" sz="2400" dirty="0"/>
                  <a:t>enough lattice </a:t>
                </a:r>
                <a:r>
                  <a:rPr lang="en-GB" sz="2400" dirty="0" err="1"/>
                  <a:t>spacings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400" dirty="0"/>
                  <a:t>that we can extrapolate to the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= 0 </m:t>
                    </m:r>
                  </m:oMath>
                </a14:m>
                <a:r>
                  <a:rPr lang="en-GB" sz="2400" dirty="0"/>
                  <a:t>continuum </a:t>
                </a:r>
                <a:r>
                  <a:rPr lang="en-GB" sz="2400" dirty="0" smtClean="0"/>
                  <a:t>limit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</a:t>
                </a:r>
                <a:r>
                  <a:rPr lang="en-GB" sz="2400" dirty="0" smtClean="0"/>
                  <a:t>or </a:t>
                </a:r>
                <a:r>
                  <a:rPr lang="en-GB" sz="2400" dirty="0"/>
                  <a:t>enough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∈ [2, 12], </m:t>
                    </m:r>
                  </m:oMath>
                </a14:m>
                <a:r>
                  <a:rPr lang="en-GB" sz="2400" dirty="0"/>
                  <a:t>that we can extrapolate to the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 = ∞ </m:t>
                    </m:r>
                  </m:oMath>
                </a14:m>
                <a:r>
                  <a:rPr lang="en-GB" sz="2400" dirty="0" smtClean="0"/>
                  <a:t>limit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</a:t>
                </a:r>
                <a:r>
                  <a:rPr lang="en-GB" sz="2400" dirty="0" smtClean="0"/>
                  <a:t>ccurately </a:t>
                </a:r>
                <a:r>
                  <a:rPr lang="en-GB" sz="2400" dirty="0"/>
                  <a:t>enough that we can identify continuum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/>
                  <a:t> for the lightest </a:t>
                </a:r>
                <a:r>
                  <a:rPr lang="en-GB" sz="2400" dirty="0" smtClean="0"/>
                  <a:t>states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C</a:t>
                </a:r>
                <a:r>
                  <a:rPr lang="en-GB" sz="2400" dirty="0" smtClean="0"/>
                  <a:t>ontrol </a:t>
                </a:r>
                <a:r>
                  <a:rPr lang="en-GB" sz="2400" dirty="0"/>
                  <a:t>systematic errors: </a:t>
                </a:r>
                <a:r>
                  <a:rPr lang="en-GB" sz="2400" dirty="0" err="1"/>
                  <a:t>multiglueball</a:t>
                </a:r>
                <a:r>
                  <a:rPr lang="en-GB" sz="2400" dirty="0"/>
                  <a:t> states; </a:t>
                </a:r>
                <a:r>
                  <a:rPr lang="en-GB" sz="2400" dirty="0" smtClean="0"/>
                  <a:t>di-</a:t>
                </a:r>
                <a:r>
                  <a:rPr lang="en-GB" sz="2400" dirty="0" err="1" smtClean="0"/>
                  <a:t>torelons</a:t>
                </a:r>
                <a:r>
                  <a:rPr lang="en-GB" sz="2400" dirty="0"/>
                  <a:t>; topological </a:t>
                </a:r>
                <a:r>
                  <a:rPr lang="en-GB" sz="2400" dirty="0" smtClean="0"/>
                  <a:t>freezing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Investigate the effects of dynamical quarks on the spectrum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" y="1181100"/>
                <a:ext cx="11934825" cy="4524315"/>
              </a:xfrm>
              <a:prstGeom prst="rect">
                <a:avLst/>
              </a:prstGeom>
              <a:blipFill>
                <a:blip r:embed="rId2"/>
                <a:stretch>
                  <a:fillRect l="-664" t="-1078" b="-21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099" y="3912220"/>
            <a:ext cx="2991665" cy="2945780"/>
          </a:xfrm>
          <a:prstGeom prst="rect">
            <a:avLst/>
          </a:prstGeom>
        </p:spPr>
      </p:pic>
      <p:sp>
        <p:nvSpPr>
          <p:cNvPr id="282" name="Rounded Rectangle 281"/>
          <p:cNvSpPr/>
          <p:nvPr/>
        </p:nvSpPr>
        <p:spPr>
          <a:xfrm>
            <a:off x="171450" y="1171645"/>
            <a:ext cx="5321637" cy="2590800"/>
          </a:xfrm>
          <a:prstGeom prst="roundRect">
            <a:avLst/>
          </a:prstGeom>
          <a:solidFill>
            <a:schemeClr val="accent6">
              <a:alpha val="19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2. Correlation </a:t>
            </a:r>
            <a:r>
              <a:rPr lang="en-US" sz="3600" b="1" dirty="0">
                <a:solidFill>
                  <a:srgbClr val="FF0000"/>
                </a:solidFill>
              </a:rPr>
              <a:t>Function</a:t>
            </a:r>
          </a:p>
        </p:txBody>
      </p:sp>
      <p:sp>
        <p:nvSpPr>
          <p:cNvPr id="19" name="Rectangle 18"/>
          <p:cNvSpPr/>
          <p:nvPr/>
        </p:nvSpPr>
        <p:spPr>
          <a:xfrm rot="10597212">
            <a:off x="8874893" y="2117736"/>
            <a:ext cx="1181003" cy="2718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25" y="1273527"/>
            <a:ext cx="2936981" cy="53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304" y="1677760"/>
            <a:ext cx="2713177" cy="6169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r="52585"/>
          <a:stretch/>
        </p:blipFill>
        <p:spPr>
          <a:xfrm>
            <a:off x="6863744" y="2215192"/>
            <a:ext cx="3377102" cy="778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47602"/>
          <a:stretch/>
        </p:blipFill>
        <p:spPr>
          <a:xfrm>
            <a:off x="7335872" y="2691480"/>
            <a:ext cx="3732045" cy="77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503" y="3383799"/>
            <a:ext cx="3567522" cy="36554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795596" y="1197318"/>
            <a:ext cx="6251044" cy="2590800"/>
          </a:xfrm>
          <a:prstGeom prst="round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7759" y="4238625"/>
            <a:ext cx="84698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We perform </a:t>
            </a:r>
            <a:r>
              <a:rPr lang="en-US" sz="2200" dirty="0" err="1" smtClean="0"/>
              <a:t>variational</a:t>
            </a:r>
            <a:r>
              <a:rPr lang="en-US" sz="2200" dirty="0" smtClean="0"/>
              <a:t> calculation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We calculate </a:t>
            </a:r>
            <a:r>
              <a:rPr lang="en-US" sz="2200" dirty="0"/>
              <a:t>the eﬀective </a:t>
            </a:r>
            <a:r>
              <a:rPr lang="en-US" sz="2200" dirty="0" smtClean="0"/>
              <a:t>energies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We use the </a:t>
            </a:r>
            <a:r>
              <a:rPr lang="en-US" sz="2200" dirty="0" err="1" smtClean="0"/>
              <a:t>variational</a:t>
            </a:r>
            <a:r>
              <a:rPr lang="en-US" sz="2200" dirty="0" smtClean="0"/>
              <a:t> calculation to extract the excitation spectrum </a:t>
            </a:r>
            <a:endParaRPr lang="en-US" sz="2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65" y="5088183"/>
            <a:ext cx="3875536" cy="983124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4689724" y="5570509"/>
            <a:ext cx="29493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81550" y="5261838"/>
            <a:ext cx="285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effective </a:t>
            </a:r>
            <a:r>
              <a:rPr lang="en-US" dirty="0" smtClean="0"/>
              <a:t>masses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5965" y="1383413"/>
            <a:ext cx="1573766" cy="1807525"/>
            <a:chOff x="569070" y="978638"/>
            <a:chExt cx="3336236" cy="3831784"/>
          </a:xfrm>
        </p:grpSpPr>
        <p:cxnSp>
          <p:nvCxnSpPr>
            <p:cNvPr id="113" name="Straight Connector 112"/>
            <p:cNvCxnSpPr/>
            <p:nvPr/>
          </p:nvCxnSpPr>
          <p:spPr>
            <a:xfrm flipH="1">
              <a:off x="1243777" y="1857553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2885749" y="1198559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1241618" y="3381840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1223560" y="2627706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3796690" y="1213863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2014713" y="1213863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>
              <a:off x="3335623" y="1576246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1554331" y="1588236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1123490" y="1207238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797670" y="3000011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788140" y="3763669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endCxn id="180" idx="0"/>
            </p:cNvCxnSpPr>
            <p:nvPr/>
          </p:nvCxnSpPr>
          <p:spPr>
            <a:xfrm flipH="1">
              <a:off x="683370" y="1591551"/>
              <a:ext cx="12010" cy="2077278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1241618" y="1086312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87" idx="2"/>
            </p:cNvCxnSpPr>
            <p:nvPr/>
          </p:nvCxnSpPr>
          <p:spPr>
            <a:xfrm flipH="1">
              <a:off x="779612" y="1477251"/>
              <a:ext cx="2453146" cy="13251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9" name="Group 128"/>
            <p:cNvGrpSpPr/>
            <p:nvPr/>
          </p:nvGrpSpPr>
          <p:grpSpPr>
            <a:xfrm>
              <a:off x="1013018" y="978638"/>
              <a:ext cx="2892288" cy="2534478"/>
              <a:chOff x="2132935" y="2580860"/>
              <a:chExt cx="2892288" cy="2534478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2132935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020831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908727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796623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132935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020831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908727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4796623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2132935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3020831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908727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796623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132935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020831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908727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796623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Connector 145"/>
            <p:cNvCxnSpPr>
              <a:stCxn id="142" idx="3"/>
            </p:cNvCxnSpPr>
            <p:nvPr/>
          </p:nvCxnSpPr>
          <p:spPr>
            <a:xfrm flipH="1">
              <a:off x="779612" y="1173760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1673520" y="1189315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2553245" y="1190971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>
              <a:off x="3430039" y="1173760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771353" y="1923871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763069" y="2704257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H="1">
              <a:off x="778137" y="3461381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1668911" y="1928014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2545829" y="1922041"/>
              <a:ext cx="266883" cy="244516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3453772" y="1944304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438719" y="2703912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3430039" y="3452887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2546659" y="3456223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1657687" y="3461381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1650890" y="2698728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2553245" y="2697698"/>
              <a:ext cx="266884" cy="24451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896511" y="4027473"/>
              <a:ext cx="391612" cy="782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>
              <a:off x="1659077" y="3009950"/>
              <a:ext cx="82171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>
              <a:off x="1563541" y="2308243"/>
              <a:ext cx="15406" cy="6866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779613" y="2247404"/>
              <a:ext cx="2453147" cy="13252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2467503" y="1597600"/>
              <a:ext cx="12009" cy="2077277"/>
            </a:xfrm>
            <a:prstGeom prst="line">
              <a:avLst/>
            </a:prstGeom>
            <a:ln w="508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71" name="Group 170"/>
            <p:cNvGrpSpPr/>
            <p:nvPr/>
          </p:nvGrpSpPr>
          <p:grpSpPr>
            <a:xfrm>
              <a:off x="569070" y="1362951"/>
              <a:ext cx="2892288" cy="2534478"/>
              <a:chOff x="2132935" y="2580860"/>
              <a:chExt cx="2892288" cy="2534478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2132935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020831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908727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4796623" y="3349486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132935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020831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08727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796623" y="4118112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2132935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020831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908727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796623" y="4886738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2132935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020831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908727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796623" y="2580860"/>
                <a:ext cx="228600" cy="228600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h="114300"/>
                <a:bevelB w="177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8" name="Oval 187"/>
            <p:cNvSpPr/>
            <p:nvPr/>
          </p:nvSpPr>
          <p:spPr>
            <a:xfrm>
              <a:off x="1452455" y="2903708"/>
              <a:ext cx="228600" cy="228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Arrow Connector 165"/>
            <p:cNvCxnSpPr/>
            <p:nvPr/>
          </p:nvCxnSpPr>
          <p:spPr>
            <a:xfrm flipV="1">
              <a:off x="2458595" y="2307487"/>
              <a:ext cx="3195" cy="6277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1587214" y="2237197"/>
              <a:ext cx="8379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Straight Connector 197"/>
          <p:cNvCxnSpPr/>
          <p:nvPr/>
        </p:nvCxnSpPr>
        <p:spPr>
          <a:xfrm flipH="1">
            <a:off x="3629544" y="1783766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>
            <a:off x="4404094" y="1472906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>
            <a:off x="3628526" y="2502801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3620007" y="2147062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4833802" y="1480125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3993209" y="1480125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>
            <a:off x="4616308" y="1651068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H="1">
            <a:off x="3776038" y="1656724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>
            <a:off x="3572802" y="1477000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3419107" y="2322685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3414611" y="2682917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endCxn id="246" idx="0"/>
          </p:cNvCxnSpPr>
          <p:nvPr/>
        </p:nvCxnSpPr>
        <p:spPr>
          <a:xfrm flipH="1">
            <a:off x="3365189" y="1658288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H="1">
            <a:off x="3628526" y="1419957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stCxn id="253" idx="2"/>
          </p:cNvCxnSpPr>
          <p:nvPr/>
        </p:nvCxnSpPr>
        <p:spPr>
          <a:xfrm flipH="1">
            <a:off x="3410589" y="1604370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2" name="Group 211"/>
          <p:cNvGrpSpPr/>
          <p:nvPr/>
        </p:nvGrpSpPr>
        <p:grpSpPr>
          <a:xfrm>
            <a:off x="3520691" y="1369165"/>
            <a:ext cx="1364347" cy="1195561"/>
            <a:chOff x="2132935" y="2580860"/>
            <a:chExt cx="2892288" cy="2534478"/>
          </a:xfrm>
        </p:grpSpPr>
        <p:sp>
          <p:nvSpPr>
            <p:cNvPr id="254" name="Oval 253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3" name="Straight Connector 212"/>
          <p:cNvCxnSpPr>
            <a:stCxn id="266" idx="3"/>
          </p:cNvCxnSpPr>
          <p:nvPr/>
        </p:nvCxnSpPr>
        <p:spPr>
          <a:xfrm flipH="1">
            <a:off x="3410589" y="1461208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3832262" y="1468545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H="1">
            <a:off x="4247245" y="1469326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4660846" y="1461208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3406693" y="1815049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3402785" y="2183172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H="1">
            <a:off x="3409893" y="2540322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>
            <a:off x="3830088" y="1817004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4243747" y="1814186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H="1">
            <a:off x="4672041" y="1824688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H="1">
            <a:off x="4664940" y="2183009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4660846" y="2536315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4244138" y="2537889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>
            <a:off x="3824793" y="2540322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3821587" y="2180564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4247245" y="2180078"/>
            <a:ext cx="125894" cy="115343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9" name="Rectangle 228"/>
          <p:cNvSpPr/>
          <p:nvPr/>
        </p:nvSpPr>
        <p:spPr>
          <a:xfrm>
            <a:off x="3465732" y="280735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cxnSp>
        <p:nvCxnSpPr>
          <p:cNvPr id="232" name="Straight Connector 231"/>
          <p:cNvCxnSpPr/>
          <p:nvPr/>
        </p:nvCxnSpPr>
        <p:spPr>
          <a:xfrm flipH="1">
            <a:off x="3410589" y="1967666"/>
            <a:ext cx="1157196" cy="6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4206799" y="1661141"/>
            <a:ext cx="5665" cy="97989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4" name="Group 233"/>
          <p:cNvGrpSpPr/>
          <p:nvPr/>
        </p:nvGrpSpPr>
        <p:grpSpPr>
          <a:xfrm>
            <a:off x="3311272" y="1550453"/>
            <a:ext cx="1364347" cy="1195561"/>
            <a:chOff x="2132935" y="2580860"/>
            <a:chExt cx="2892288" cy="2534478"/>
          </a:xfrm>
        </p:grpSpPr>
        <p:sp>
          <p:nvSpPr>
            <p:cNvPr id="238" name="Oval 237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5" name="Oval 234"/>
          <p:cNvSpPr/>
          <p:nvPr/>
        </p:nvSpPr>
        <p:spPr>
          <a:xfrm>
            <a:off x="3727982" y="2277257"/>
            <a:ext cx="107835" cy="107835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14300"/>
            <a:bevelB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Arrow Connector 229"/>
          <p:cNvCxnSpPr/>
          <p:nvPr/>
        </p:nvCxnSpPr>
        <p:spPr>
          <a:xfrm>
            <a:off x="3804763" y="1962055"/>
            <a:ext cx="3876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>
            <a:off x="4185116" y="2005538"/>
            <a:ext cx="7267" cy="3239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 flipV="1">
            <a:off x="3771714" y="1985765"/>
            <a:ext cx="1507" cy="296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H="1">
            <a:off x="3743713" y="2333689"/>
            <a:ext cx="3952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5965" y="2992024"/>
            <a:ext cx="0" cy="198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1775931" y="2992024"/>
            <a:ext cx="0" cy="198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505965" y="3190938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409" y="3193894"/>
            <a:ext cx="12705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392066" y="2968314"/>
            <a:ext cx="0" cy="198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4662032" y="2968314"/>
            <a:ext cx="0" cy="198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392066" y="3167228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3401510" y="3170184"/>
            <a:ext cx="12705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>
            <a:off x="1124890" y="3201028"/>
            <a:ext cx="0" cy="18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>
            <a:off x="4047363" y="3176690"/>
            <a:ext cx="0" cy="18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2135497" y="1882359"/>
            <a:ext cx="116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……………..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TextBox 279"/>
              <p:cNvSpPr txBox="1"/>
              <p:nvPr/>
            </p:nvSpPr>
            <p:spPr>
              <a:xfrm>
                <a:off x="2498494" y="3452409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0" name="TextBox 2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494" y="3452409"/>
                <a:ext cx="149913" cy="276999"/>
              </a:xfrm>
              <a:prstGeom prst="rect">
                <a:avLst/>
              </a:prstGeom>
              <a:blipFill>
                <a:blip r:embed="rId9"/>
                <a:stretch>
                  <a:fillRect l="-37500" r="-2916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1213952" y="3411507"/>
            <a:ext cx="27420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9404" y="1094568"/>
            <a:ext cx="8841352" cy="5338686"/>
            <a:chOff x="45864" y="41856"/>
            <a:chExt cx="10551457" cy="6585552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379733" y="1337008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rot="5400000">
              <a:off x="-85918" y="87339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383644" y="41690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rot="5400000">
              <a:off x="850883" y="87737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5" name="Straight Arrow Connector 564"/>
            <p:cNvCxnSpPr/>
            <p:nvPr/>
          </p:nvCxnSpPr>
          <p:spPr>
            <a:xfrm>
              <a:off x="696371" y="133941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>
              <a:off x="1526883" y="134943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rot="5400000">
              <a:off x="1061232" y="88582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>
              <a:off x="1530794" y="42933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>
              <a:off x="2451704" y="1347592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>
              <a:off x="2462735" y="43236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rot="5400000">
              <a:off x="2922319" y="89186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rot="5400000">
              <a:off x="3221805" y="1086562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V="1">
              <a:off x="4602838" y="1086969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>
              <a:off x="3673359" y="1541523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rot="5400000">
              <a:off x="4963787" y="61531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>
              <a:off x="4502194" y="166996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V="1">
              <a:off x="3688825" y="161827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0" name="Straight Arrow Connector 579"/>
            <p:cNvCxnSpPr/>
            <p:nvPr/>
          </p:nvCxnSpPr>
          <p:spPr>
            <a:xfrm>
              <a:off x="4002287" y="153571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2" name="Straight Arrow Connector 581"/>
            <p:cNvCxnSpPr/>
            <p:nvPr/>
          </p:nvCxnSpPr>
          <p:spPr>
            <a:xfrm flipV="1">
              <a:off x="4953394" y="1245247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 rot="5400000">
              <a:off x="4048145" y="619710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 flipV="1">
              <a:off x="3699419" y="1076746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>
              <a:off x="4503701" y="1088182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>
            <a:xfrm rot="16200000">
              <a:off x="5299591" y="66332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8" name="Straight Arrow Connector 587"/>
            <p:cNvCxnSpPr/>
            <p:nvPr/>
          </p:nvCxnSpPr>
          <p:spPr>
            <a:xfrm rot="10800000">
              <a:off x="4851629" y="16378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9" name="Straight Arrow Connector 588"/>
            <p:cNvCxnSpPr/>
            <p:nvPr/>
          </p:nvCxnSpPr>
          <p:spPr>
            <a:xfrm rot="5400000">
              <a:off x="3558967" y="106525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0" name="Straight Arrow Connector 589"/>
            <p:cNvCxnSpPr/>
            <p:nvPr/>
          </p:nvCxnSpPr>
          <p:spPr>
            <a:xfrm rot="10800000" flipV="1">
              <a:off x="4049485" y="322524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>
              <a:off x="5759003" y="1540122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 rot="5400000">
              <a:off x="6222713" y="107954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 flipV="1">
              <a:off x="6682919" y="172763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flipV="1">
              <a:off x="5764329" y="1082869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 rot="5400000">
              <a:off x="7041574" y="624119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>
              <a:off x="6578741" y="107791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8" name="Straight Connector 597"/>
            <p:cNvCxnSpPr/>
            <p:nvPr/>
          </p:nvCxnSpPr>
          <p:spPr>
            <a:xfrm rot="5400000">
              <a:off x="6125932" y="610108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6578741" y="151776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 flipV="1">
              <a:off x="5778195" y="158534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 rot="5400000">
              <a:off x="5303857" y="1087188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>
            <a:xfrm>
              <a:off x="5781191" y="629281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flipV="1">
              <a:off x="6691503" y="1086883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4" name="Straight Arrow Connector 603"/>
            <p:cNvCxnSpPr/>
            <p:nvPr/>
          </p:nvCxnSpPr>
          <p:spPr>
            <a:xfrm rot="16200000">
              <a:off x="1193136" y="85866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5" name="Straight Arrow Connector 604"/>
            <p:cNvCxnSpPr/>
            <p:nvPr/>
          </p:nvCxnSpPr>
          <p:spPr>
            <a:xfrm rot="5400000">
              <a:off x="251890" y="834154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6" name="Straight Arrow Connector 605"/>
            <p:cNvCxnSpPr/>
            <p:nvPr/>
          </p:nvCxnSpPr>
          <p:spPr>
            <a:xfrm rot="10800000">
              <a:off x="702662" y="41478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>
              <a:off x="7463257" y="188991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8" name="Straight Connector 607"/>
            <p:cNvCxnSpPr/>
            <p:nvPr/>
          </p:nvCxnSpPr>
          <p:spPr>
            <a:xfrm flipV="1">
              <a:off x="8380650" y="1430239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flipV="1">
              <a:off x="9187421" y="976270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 flipV="1">
              <a:off x="7479558" y="1428499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1" name="Straight Connector 610"/>
            <p:cNvCxnSpPr/>
            <p:nvPr/>
          </p:nvCxnSpPr>
          <p:spPr>
            <a:xfrm rot="5400000">
              <a:off x="7836335" y="966498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2" name="Straight Connector 611"/>
            <p:cNvCxnSpPr/>
            <p:nvPr/>
          </p:nvCxnSpPr>
          <p:spPr>
            <a:xfrm flipV="1">
              <a:off x="8292902" y="41856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3" name="Straight Connector 612"/>
            <p:cNvCxnSpPr/>
            <p:nvPr/>
          </p:nvCxnSpPr>
          <p:spPr>
            <a:xfrm rot="5400000">
              <a:off x="8634848" y="51944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>
            <a:xfrm>
              <a:off x="9091057" y="971028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flipV="1">
              <a:off x="8290710" y="966573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6" name="Straight Connector 615"/>
            <p:cNvCxnSpPr/>
            <p:nvPr/>
          </p:nvCxnSpPr>
          <p:spPr>
            <a:xfrm>
              <a:off x="1804144" y="3036118"/>
              <a:ext cx="91060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7" name="Straight Connector 616"/>
            <p:cNvCxnSpPr/>
            <p:nvPr/>
          </p:nvCxnSpPr>
          <p:spPr>
            <a:xfrm rot="5400000">
              <a:off x="1322957" y="2571423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8" name="Straight Connector 617"/>
            <p:cNvCxnSpPr/>
            <p:nvPr/>
          </p:nvCxnSpPr>
          <p:spPr>
            <a:xfrm>
              <a:off x="1792519" y="211493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9" name="Straight Connector 618"/>
            <p:cNvCxnSpPr/>
            <p:nvPr/>
          </p:nvCxnSpPr>
          <p:spPr>
            <a:xfrm rot="5400000">
              <a:off x="2259758" y="2575403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0" name="Straight Arrow Connector 619"/>
            <p:cNvCxnSpPr/>
            <p:nvPr/>
          </p:nvCxnSpPr>
          <p:spPr>
            <a:xfrm>
              <a:off x="2105246" y="303747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>
            <a:xfrm rot="16200000">
              <a:off x="2602054" y="255668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>
            <a:xfrm rot="5400000">
              <a:off x="1657792" y="253218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>
            <a:xfrm rot="10800000">
              <a:off x="2111537" y="2112813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>
            <a:xfrm>
              <a:off x="859346" y="303901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5" name="Straight Connector 624"/>
            <p:cNvCxnSpPr/>
            <p:nvPr/>
          </p:nvCxnSpPr>
          <p:spPr>
            <a:xfrm flipV="1">
              <a:off x="45864" y="3031173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6" name="Straight Connector 625"/>
            <p:cNvCxnSpPr/>
            <p:nvPr/>
          </p:nvCxnSpPr>
          <p:spPr>
            <a:xfrm>
              <a:off x="52170" y="3489915"/>
              <a:ext cx="9437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/>
            <p:nvPr/>
          </p:nvCxnSpPr>
          <p:spPr>
            <a:xfrm flipV="1">
              <a:off x="989578" y="3041700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9" name="Straight Connector 628"/>
            <p:cNvCxnSpPr/>
            <p:nvPr/>
          </p:nvCxnSpPr>
          <p:spPr>
            <a:xfrm flipV="1">
              <a:off x="3782291" y="2960880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/>
            <p:nvPr/>
          </p:nvCxnSpPr>
          <p:spPr>
            <a:xfrm>
              <a:off x="2859118" y="342174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/>
            <p:nvPr/>
          </p:nvCxnSpPr>
          <p:spPr>
            <a:xfrm rot="5400000">
              <a:off x="4149546" y="2501833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>
              <a:off x="3681647" y="204090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4" name="Straight Arrow Connector 633"/>
            <p:cNvCxnSpPr/>
            <p:nvPr/>
          </p:nvCxnSpPr>
          <p:spPr>
            <a:xfrm>
              <a:off x="3188046" y="342223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 flipV="1">
              <a:off x="4132847" y="3119158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9" name="Straight Arrow Connector 638"/>
            <p:cNvCxnSpPr/>
            <p:nvPr/>
          </p:nvCxnSpPr>
          <p:spPr>
            <a:xfrm rot="16200000">
              <a:off x="4485350" y="254354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0" name="Straight Arrow Connector 639"/>
            <p:cNvCxnSpPr/>
            <p:nvPr/>
          </p:nvCxnSpPr>
          <p:spPr>
            <a:xfrm rot="10800000">
              <a:off x="4037388" y="204399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>
            <a:xfrm rot="5400000">
              <a:off x="3224687" y="251462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>
            <a:xfrm rot="5400000">
              <a:off x="3229384" y="341266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flipV="1">
              <a:off x="2862149" y="3867511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 rot="5400000">
              <a:off x="2406932" y="387503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>
              <a:off x="5472875" y="3019449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>
              <a:off x="6389850" y="3019449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 flipV="1">
              <a:off x="4662807" y="3025311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0" name="Straight Connector 649"/>
            <p:cNvCxnSpPr/>
            <p:nvPr/>
          </p:nvCxnSpPr>
          <p:spPr>
            <a:xfrm>
              <a:off x="4662807" y="348838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1" name="Straight Connector 650"/>
            <p:cNvCxnSpPr/>
            <p:nvPr/>
          </p:nvCxnSpPr>
          <p:spPr>
            <a:xfrm rot="5400000">
              <a:off x="5126692" y="301732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2" name="Straight Connector 651"/>
            <p:cNvCxnSpPr/>
            <p:nvPr/>
          </p:nvCxnSpPr>
          <p:spPr>
            <a:xfrm>
              <a:off x="5588945" y="256208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3" name="Straight Connector 652"/>
            <p:cNvCxnSpPr/>
            <p:nvPr/>
          </p:nvCxnSpPr>
          <p:spPr>
            <a:xfrm flipV="1">
              <a:off x="6518822" y="2102867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4" name="Straight Connector 653"/>
            <p:cNvCxnSpPr/>
            <p:nvPr/>
          </p:nvCxnSpPr>
          <p:spPr>
            <a:xfrm rot="5400000">
              <a:off x="6863842" y="2556166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5" name="Straight Connector 654"/>
            <p:cNvCxnSpPr/>
            <p:nvPr/>
          </p:nvCxnSpPr>
          <p:spPr>
            <a:xfrm>
              <a:off x="7213271" y="406275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6" name="Straight Connector 655"/>
            <p:cNvCxnSpPr/>
            <p:nvPr/>
          </p:nvCxnSpPr>
          <p:spPr>
            <a:xfrm flipV="1">
              <a:off x="8139409" y="3604466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7" name="Straight Connector 656"/>
            <p:cNvCxnSpPr/>
            <p:nvPr/>
          </p:nvCxnSpPr>
          <p:spPr>
            <a:xfrm flipV="1">
              <a:off x="8958713" y="3138332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 flipV="1">
              <a:off x="9778017" y="2686641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flipV="1">
              <a:off x="7193813" y="3611066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 flipV="1">
              <a:off x="8022353" y="3154168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/>
            <p:nvPr/>
          </p:nvCxnSpPr>
          <p:spPr>
            <a:xfrm flipV="1">
              <a:off x="8842324" y="1768496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2" name="Straight Connector 661"/>
            <p:cNvCxnSpPr/>
            <p:nvPr/>
          </p:nvCxnSpPr>
          <p:spPr>
            <a:xfrm>
              <a:off x="9668230" y="2679412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3" name="Straight Connector 662"/>
            <p:cNvCxnSpPr/>
            <p:nvPr/>
          </p:nvCxnSpPr>
          <p:spPr>
            <a:xfrm rot="5400000">
              <a:off x="8387994" y="269055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4" name="Straight Connector 663"/>
            <p:cNvCxnSpPr/>
            <p:nvPr/>
          </p:nvCxnSpPr>
          <p:spPr>
            <a:xfrm rot="5400000">
              <a:off x="9202750" y="221580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6" name="Straight Connector 675"/>
            <p:cNvCxnSpPr/>
            <p:nvPr/>
          </p:nvCxnSpPr>
          <p:spPr>
            <a:xfrm>
              <a:off x="114566" y="6610876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7" name="Straight Connector 676"/>
            <p:cNvCxnSpPr/>
            <p:nvPr/>
          </p:nvCxnSpPr>
          <p:spPr>
            <a:xfrm flipV="1">
              <a:off x="1040704" y="6152585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 flipV="1">
              <a:off x="1860008" y="5686451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flipV="1">
              <a:off x="2679312" y="5234760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 flipV="1">
              <a:off x="95108" y="6159185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1753471" y="5232531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flipV="1">
              <a:off x="914367" y="4771669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>
              <a:off x="2569525" y="522753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rot="5400000">
              <a:off x="460037" y="5700036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rot="5400000">
              <a:off x="1274793" y="522528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5400000">
              <a:off x="3193008" y="616379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>
              <a:off x="3648463" y="662421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5400000">
              <a:off x="4110990" y="6158682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>
              <a:off x="4573517" y="570598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0" name="Straight Connector 689"/>
            <p:cNvCxnSpPr/>
            <p:nvPr/>
          </p:nvCxnSpPr>
          <p:spPr>
            <a:xfrm flipV="1">
              <a:off x="5491499" y="5247694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1" name="Straight Connector 690"/>
            <p:cNvCxnSpPr/>
            <p:nvPr/>
          </p:nvCxnSpPr>
          <p:spPr>
            <a:xfrm rot="5400000">
              <a:off x="4927490" y="5722375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2" name="Straight Connector 691"/>
            <p:cNvCxnSpPr/>
            <p:nvPr/>
          </p:nvCxnSpPr>
          <p:spPr>
            <a:xfrm>
              <a:off x="5382945" y="6182788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3" name="Straight Connector 692"/>
            <p:cNvCxnSpPr/>
            <p:nvPr/>
          </p:nvCxnSpPr>
          <p:spPr>
            <a:xfrm rot="5400000">
              <a:off x="5845472" y="5717260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4" name="Straight Connector 693"/>
            <p:cNvCxnSpPr/>
            <p:nvPr/>
          </p:nvCxnSpPr>
          <p:spPr>
            <a:xfrm>
              <a:off x="4463879" y="526849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5" name="Straight Connector 694"/>
            <p:cNvCxnSpPr/>
            <p:nvPr/>
          </p:nvCxnSpPr>
          <p:spPr>
            <a:xfrm flipV="1">
              <a:off x="3651382" y="5260734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6" name="Straight Connector 695"/>
            <p:cNvCxnSpPr/>
            <p:nvPr/>
          </p:nvCxnSpPr>
          <p:spPr>
            <a:xfrm rot="5400000">
              <a:off x="6472642" y="6141946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7" name="Straight Connector 696"/>
            <p:cNvCxnSpPr/>
            <p:nvPr/>
          </p:nvCxnSpPr>
          <p:spPr>
            <a:xfrm>
              <a:off x="6928097" y="6602359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8" name="Straight Connector 697"/>
            <p:cNvCxnSpPr/>
            <p:nvPr/>
          </p:nvCxnSpPr>
          <p:spPr>
            <a:xfrm rot="5400000">
              <a:off x="7403236" y="613683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9" name="Straight Connector 698"/>
            <p:cNvCxnSpPr/>
            <p:nvPr/>
          </p:nvCxnSpPr>
          <p:spPr>
            <a:xfrm>
              <a:off x="7880758" y="5684391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0" name="Straight Connector 699"/>
            <p:cNvCxnSpPr/>
            <p:nvPr/>
          </p:nvCxnSpPr>
          <p:spPr>
            <a:xfrm flipV="1">
              <a:off x="8787673" y="5225822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1" name="Straight Connector 700"/>
            <p:cNvCxnSpPr/>
            <p:nvPr/>
          </p:nvCxnSpPr>
          <p:spPr>
            <a:xfrm rot="5400000">
              <a:off x="8190299" y="476465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2" name="Straight Connector 701"/>
            <p:cNvCxnSpPr/>
            <p:nvPr/>
          </p:nvCxnSpPr>
          <p:spPr>
            <a:xfrm>
              <a:off x="8659861" y="4308164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3" name="Straight Connector 702"/>
            <p:cNvCxnSpPr/>
            <p:nvPr/>
          </p:nvCxnSpPr>
          <p:spPr>
            <a:xfrm rot="5400000">
              <a:off x="9127100" y="4768637"/>
              <a:ext cx="926138" cy="10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>
            <a:xfrm flipV="1">
              <a:off x="7831708" y="5232248"/>
              <a:ext cx="819304" cy="4582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>
            <a:xfrm>
              <a:off x="6944589" y="5682586"/>
              <a:ext cx="89214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rot="5400000">
              <a:off x="1398242" y="86793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6200000">
              <a:off x="3262475" y="853624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>
              <a:off x="2326925" y="134766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rot="10800000">
              <a:off x="2340041" y="42922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6068603" y="153688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rot="10800000">
              <a:off x="6890350" y="107892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rot="16200000">
              <a:off x="6562837" y="106157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V="1">
              <a:off x="6953736" y="374660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rot="5400000">
              <a:off x="7381093" y="64988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rot="10800000" flipV="1">
              <a:off x="6144161" y="1232563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8304822" y="1420288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9114163" y="1372729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rot="10800000" flipV="1">
              <a:off x="7830896" y="1593275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7838354" y="188984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rot="10800000">
              <a:off x="9399760" y="97301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16200000">
              <a:off x="8176820" y="97466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rot="5400000">
              <a:off x="8976158" y="56297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rot="10800000" flipV="1">
              <a:off x="8608198" y="228185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1313247" y="3212646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10800000" flipV="1">
              <a:off x="400821" y="3199419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rot="10800000">
              <a:off x="1103168" y="303865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422517" y="349246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871901" y="2960880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688573" y="2972735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5400000">
              <a:off x="3564801" y="297470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 rot="10800000" flipV="1">
              <a:off x="3215342" y="4024873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rot="16200000">
              <a:off x="2743808" y="385408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V="1">
              <a:off x="5585437" y="3014001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5579709" y="2119591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6389850" y="2122866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929434" y="2577049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6056975" y="3013459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5604371" y="3472708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6501344" y="3017584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>
              <a:off x="4987986" y="3486056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>
              <a:off x="5987928" y="256113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rot="16200000">
              <a:off x="5465828" y="294955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V="1">
              <a:off x="6793224" y="2310023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rot="10800000">
              <a:off x="6278016" y="302217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rot="5400000">
              <a:off x="7201746" y="261798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rot="10800000" flipV="1">
              <a:off x="5031870" y="3181361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8001572" y="3611375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8852522" y="3151838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8857028" y="2680224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>
              <a:off x="7559505" y="406266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9198117" y="3367036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rot="10800000" flipV="1">
              <a:off x="7951604" y="3552331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rot="10800000">
              <a:off x="9915544" y="268182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16200000">
              <a:off x="9545441" y="226086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rot="5400000">
              <a:off x="8722864" y="267512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rot="10800000" flipV="1">
              <a:off x="9115787" y="1972814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4563057" y="5256950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5405228" y="5260782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3663691" y="5699770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>
              <a:off x="5042565" y="6160599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4585061" y="6617476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5509116" y="6165919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4583341" y="6165919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rot="5400000">
              <a:off x="3991528" y="5731018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658339" y="6160269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4466047" y="6176377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942135" y="6145902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1774814" y="5687424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932150" y="5697594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>
              <a:off x="447967" y="6606433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flipV="1">
              <a:off x="2080273" y="5917106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rot="10800000" flipV="1">
              <a:off x="504760" y="6291582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 rot="10800000">
              <a:off x="2804006" y="522559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rot="16200000">
              <a:off x="1607790" y="5220836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/>
            <p:nvPr/>
          </p:nvCxnSpPr>
          <p:spPr>
            <a:xfrm rot="5400000">
              <a:off x="797825" y="5635096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rot="10800000" flipV="1">
              <a:off x="2145273" y="5379057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/>
            <p:nvPr/>
          </p:nvCxnSpPr>
          <p:spPr>
            <a:xfrm rot="10800000" flipV="1">
              <a:off x="1238591" y="4954985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861535" y="6605664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8649312" y="5226100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8340703" y="6134672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>
              <a:off x="8190299" y="5705985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7854795" y="6141598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8672261" y="6158719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5400000">
              <a:off x="9132383" y="5700036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8803230" y="6148822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>
              <a:off x="3997889" y="662046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>
              <a:off x="4977065" y="570652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 rot="10800000">
              <a:off x="4791733" y="526381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rot="10800000">
              <a:off x="5675216" y="6178992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/>
            <p:nvPr/>
          </p:nvCxnSpPr>
          <p:spPr>
            <a:xfrm flipV="1">
              <a:off x="5774326" y="5448132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/>
            <p:nvPr/>
          </p:nvCxnSpPr>
          <p:spPr>
            <a:xfrm rot="5400000">
              <a:off x="6182894" y="5678833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rot="5400000">
              <a:off x="3535422" y="612232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rot="16200000">
              <a:off x="4444972" y="613661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rot="16200000">
              <a:off x="5270589" y="5846230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rot="10800000" flipV="1">
              <a:off x="4006825" y="5424704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>
              <a:off x="7289276" y="6601067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>
              <a:off x="8268452" y="568082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 flipV="1">
              <a:off x="9065713" y="5422433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 rot="16200000">
              <a:off x="7742665" y="6110918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 rot="16200000">
              <a:off x="9465434" y="4768593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rot="5400000">
              <a:off x="8528545" y="4688761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 rot="10800000">
              <a:off x="8993908" y="4307645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rot="10800000" flipV="1">
              <a:off x="8188635" y="5395997"/>
              <a:ext cx="169504" cy="1042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 rot="10800000">
              <a:off x="7303311" y="5684553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rot="5400000">
              <a:off x="6813874" y="6106319"/>
              <a:ext cx="249558" cy="11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7703552" y="6158891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V="1">
              <a:off x="6935318" y="6141598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7277582" y="5694775"/>
              <a:ext cx="926138" cy="1084"/>
            </a:xfrm>
            <a:prstGeom prst="line">
              <a:avLst/>
            </a:prstGeom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7743567" y="5236090"/>
              <a:ext cx="926138" cy="108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6930723" y="5241479"/>
              <a:ext cx="819304" cy="458291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>
                <a:solidFill>
                  <a:srgbClr val="FF0000"/>
                </a:solidFill>
              </a:rPr>
              <a:t>Operator Construction: Lattice </a:t>
            </a:r>
            <a:r>
              <a:rPr lang="en-US" sz="3600" b="1" dirty="0" smtClean="0">
                <a:solidFill>
                  <a:srgbClr val="FF0000"/>
                </a:solidFill>
              </a:rPr>
              <a:t>Operators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4. Example of correlation functions 	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0218" y="1077694"/>
                <a:ext cx="643774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(8) </m:t>
                    </m:r>
                  </m:oMath>
                </a14:m>
                <a:r>
                  <a:rPr lang="es-E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ES" i="1" dirty="0" smtClean="0">
                        <a:latin typeface="Cambria Math" panose="02040503050406030204" pitchFamily="18" charset="0"/>
                      </a:rPr>
                      <m:t>30 </m:t>
                    </m:r>
                  </m:oMath>
                </a14:m>
                <a:r>
                  <a:rPr lang="es-ES" dirty="0"/>
                  <a:t>, </a:t>
                </a:r>
                <a14:m>
                  <m:oMath xmlns:m="http://schemas.openxmlformats.org/officeDocument/2006/math">
                    <m:r>
                      <a:rPr lang="es-E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s-ES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ES" i="1" dirty="0">
                        <a:latin typeface="Cambria Math" panose="02040503050406030204" pitchFamily="18" charset="0"/>
                      </a:rPr>
                      <m:t> = 0.132</m:t>
                    </m:r>
                  </m:oMath>
                </a14:m>
                <a:r>
                  <a:rPr lang="en-GB" dirty="0" smtClean="0"/>
                  <a:t>5</a:t>
                </a:r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18" y="1077694"/>
                <a:ext cx="6437745" cy="392993"/>
              </a:xfrm>
              <a:prstGeom prst="rect">
                <a:avLst/>
              </a:prstGeom>
              <a:blipFill>
                <a:blip r:embed="rId3"/>
                <a:stretch>
                  <a:fillRect t="-312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44" y="1470687"/>
            <a:ext cx="8091055" cy="463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6755" y="6208373"/>
                <a:ext cx="7532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Torelon ∗,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GB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/>
                  <a:t>) • </a:t>
                </a:r>
                <a:r>
                  <a:rPr lang="en-GB" dirty="0" smtClean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GB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/>
                  <a:t>) </a:t>
                </a:r>
                <a:r>
                  <a:rPr lang="en-GB" sz="2400" dirty="0"/>
                  <a:t>◦</a:t>
                </a:r>
                <a:r>
                  <a:rPr lang="en-GB" dirty="0"/>
                  <a:t>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dirty="0"/>
                  <a:t>) △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p>
                  </m:oMath>
                </a14:m>
                <a:r>
                  <a:rPr lang="en-GB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bSup>
                  </m:oMath>
                </a14:m>
                <a:r>
                  <a:rPr lang="en-GB" dirty="0" smtClean="0"/>
                  <a:t>) </a:t>
                </a:r>
                <a:r>
                  <a:rPr lang="en-GB" dirty="0"/>
                  <a:t>⬥</a:t>
                </a:r>
                <a:r>
                  <a:rPr lang="en-GB" dirty="0" smtClean="0"/>
                  <a:t> 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755" y="6208373"/>
                <a:ext cx="7532257" cy="461665"/>
              </a:xfrm>
              <a:prstGeom prst="rect">
                <a:avLst/>
              </a:prstGeom>
              <a:blipFill>
                <a:blip r:embed="rId5"/>
                <a:stretch>
                  <a:fillRect l="-647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7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5. Continuum Limit	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8587" y="905304"/>
                <a:ext cx="11934825" cy="3813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Continuum limit:</a:t>
                </a:r>
              </a:p>
              <a:p>
                <a:endParaRPr lang="en-GB" sz="2400" dirty="0"/>
              </a:p>
              <a:p>
                <a:r>
                  <a:rPr lang="en-GB" sz="2400" dirty="0" smtClean="0"/>
                  <a:t>We calculate </a:t>
                </a:r>
                <a:r>
                  <a:rPr lang="en-GB" sz="2400" dirty="0"/>
                  <a:t>two energies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𝑎𝑀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µ(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, then the ratio loses the units</a:t>
                </a:r>
                <a:r>
                  <a:rPr lang="en-GB" sz="2400" dirty="0" smtClean="0"/>
                  <a:t>,</a:t>
                </a:r>
              </a:p>
              <a:p>
                <a:r>
                  <a:rPr lang="en-GB" sz="2400" dirty="0" smtClean="0"/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𝑎𝑀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µ(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)/µ(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GB" sz="2400" dirty="0"/>
                  <a:t>and we can extrapolate to the continuum limit (at tree level</a:t>
                </a:r>
                <a:r>
                  <a:rPr lang="en-GB" sz="2400" dirty="0" smtClean="0"/>
                  <a:t>):</a:t>
                </a:r>
              </a:p>
              <a:p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endParaRPr lang="en-GB" sz="2400" dirty="0"/>
              </a:p>
              <a:p>
                <a:r>
                  <a:rPr lang="en-GB" sz="2400" dirty="0"/>
                  <a:t>we use the calculated string tension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400" dirty="0"/>
                  <a:t> for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GB" sz="2400" dirty="0" smtClean="0"/>
                  <a:t>: </a:t>
                </a:r>
              </a:p>
              <a:p>
                <a:r>
                  <a:rPr lang="en-GB" sz="2400" dirty="0"/>
                  <a:t>	</a:t>
                </a:r>
                <a:r>
                  <a:rPr lang="en-GB" sz="2400" dirty="0" smtClean="0"/>
                  <a:t>i.e</a:t>
                </a:r>
                <a:r>
                  <a:rPr lang="en-GB" sz="2400" dirty="0"/>
                  <a:t>. we calculate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/√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400" dirty="0"/>
                  <a:t>.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" y="905304"/>
                <a:ext cx="11934825" cy="3813160"/>
              </a:xfrm>
              <a:prstGeom prst="rect">
                <a:avLst/>
              </a:prstGeom>
              <a:blipFill>
                <a:blip r:embed="rId3"/>
                <a:stretch>
                  <a:fillRect l="-766" t="-1280" b="-28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499" y="2684809"/>
            <a:ext cx="4565958" cy="11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6. Results: Continuum Limit	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09" y="1859189"/>
            <a:ext cx="7084291" cy="4168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2581" y="1276105"/>
                <a:ext cx="70288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/>
                  <a:t>e.g</a:t>
                </a:r>
                <a:r>
                  <a:rPr lang="fr-FR" sz="2400" dirty="0"/>
                  <a:t>.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(4): </m:t>
                    </m:r>
                  </m:oMath>
                </a14:m>
                <a:r>
                  <a:rPr lang="fr-FR" sz="2400" dirty="0" err="1"/>
                  <a:t>some</a:t>
                </a:r>
                <a:r>
                  <a:rPr lang="fr-FR" sz="2400" dirty="0"/>
                  <a:t> continuum extrapolations</a:t>
                </a:r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81" y="1276105"/>
                <a:ext cx="7028874" cy="461665"/>
              </a:xfrm>
              <a:prstGeom prst="rect">
                <a:avLst/>
              </a:prstGeom>
              <a:blipFill>
                <a:blip r:embed="rId4"/>
                <a:stretch>
                  <a:fillRect l="-130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5709" y="5809673"/>
                <a:ext cx="1056640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/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(•),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/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(♦) </a:t>
                </a:r>
                <a:r>
                  <a:rPr lang="en-GB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(</a:t>
                </a:r>
                <a:r>
                  <a:rPr lang="en-GB" dirty="0"/>
                  <a:t>♢</a:t>
                </a:r>
                <a:r>
                  <a:rPr lang="en-GB" dirty="0" smtClean="0"/>
                  <a:t>). </a:t>
                </a:r>
              </a:p>
              <a:p>
                <a:r>
                  <a:rPr lang="en-GB" dirty="0" smtClean="0"/>
                  <a:t>NOTE</a:t>
                </a:r>
                <a:r>
                  <a:rPr lang="en-GB" dirty="0"/>
                  <a:t>: doublet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+ triplet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−→ five components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/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r>
                  <a:rPr lang="en-GB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/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en-GB" dirty="0" smtClean="0"/>
                  <a:t> </a:t>
                </a:r>
                <a:r>
                  <a:rPr lang="en-GB" dirty="0" err="1"/>
                  <a:t>glueball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09" y="5809673"/>
                <a:ext cx="10566400" cy="719812"/>
              </a:xfrm>
              <a:prstGeom prst="rect">
                <a:avLst/>
              </a:prstGeom>
              <a:blipFill>
                <a:blip r:embed="rId5"/>
                <a:stretch>
                  <a:fillRect l="-519" t="-2542" b="-9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7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7. Spin and cubic group	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2581" y="1276105"/>
                <a:ext cx="100768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/>
                  <a:t>  representations →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400" dirty="0" smtClean="0"/>
                  <a:t>,  </a:t>
                </a:r>
                <a:r>
                  <a:rPr lang="en-GB" sz="2400" dirty="0"/>
                  <a:t>(</a:t>
                </a:r>
                <a:r>
                  <a:rPr lang="en-GB" sz="2400" dirty="0" err="1"/>
                  <a:t>Hamermesh</a:t>
                </a:r>
                <a:r>
                  <a:rPr lang="en-GB" sz="2400" dirty="0"/>
                  <a:t>: Group Theory ...)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81" y="1276105"/>
                <a:ext cx="10076874" cy="461665"/>
              </a:xfrm>
              <a:prstGeom prst="rect">
                <a:avLst/>
              </a:prstGeom>
              <a:blipFill>
                <a:blip r:embed="rId3"/>
                <a:stretch>
                  <a:fillRect l="-12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27" y="2085352"/>
            <a:ext cx="3788545" cy="44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Results: Planar Limit	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88093"/>
            <a:ext cx="7028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extrapolate</a:t>
            </a:r>
            <a:r>
              <a:rPr lang="fr-FR" sz="2000" dirty="0" smtClean="0"/>
              <a:t> to the Large-</a:t>
            </a:r>
            <a:r>
              <a:rPr lang="fr-FR" sz="2000" i="1" dirty="0" smtClean="0"/>
              <a:t>N</a:t>
            </a:r>
            <a:r>
              <a:rPr lang="fr-FR" sz="2000" dirty="0" smtClean="0"/>
              <a:t> </a:t>
            </a:r>
            <a:r>
              <a:rPr lang="fr-FR" sz="2000" dirty="0" err="1" smtClean="0"/>
              <a:t>limit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err="1"/>
              <a:t>E</a:t>
            </a:r>
            <a:r>
              <a:rPr lang="fr-FR" sz="2000" dirty="0" err="1" smtClean="0"/>
              <a:t>xamples</a:t>
            </a:r>
            <a:r>
              <a:rPr lang="fr-FR" sz="2000" dirty="0" smtClean="0"/>
              <a:t>: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50176" y="5682020"/>
                <a:ext cx="4503870" cy="83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1600" dirty="0" smtClean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GB" sz="1600" dirty="0" smtClean="0"/>
                  <a:t> </a:t>
                </a:r>
                <a:r>
                  <a:rPr lang="en-GB" sz="1600" dirty="0"/>
                  <a:t>ground (•) and first excited </a:t>
                </a:r>
                <a:r>
                  <a:rPr lang="en-GB" sz="1600" dirty="0" smtClean="0"/>
                  <a:t>(</a:t>
                </a:r>
                <a:r>
                  <a:rPr lang="en-GB" sz="1600" dirty="0"/>
                  <a:t>■</a:t>
                </a:r>
                <a:r>
                  <a:rPr lang="en-GB" sz="1600" dirty="0" smtClean="0"/>
                  <a:t>); </a:t>
                </a:r>
                <a:endParaRPr lang="en-GB" sz="16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 smtClean="0"/>
                  <a:t> </a:t>
                </a:r>
                <a:r>
                  <a:rPr lang="en-GB" sz="1600" dirty="0"/>
                  <a:t>ground (◦) and first excited (□). </a:t>
                </a:r>
                <a:endParaRPr lang="en-GB" sz="1600" dirty="0" smtClean="0"/>
              </a:p>
              <a:p>
                <a:r>
                  <a:rPr lang="en-GB" sz="1600" dirty="0" smtClean="0"/>
                  <a:t>With extrapolations </a:t>
                </a:r>
                <a:r>
                  <a:rPr lang="en-GB" sz="1600" dirty="0"/>
                  <a:t>to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 = ∞ </m:t>
                    </m:r>
                  </m:oMath>
                </a14:m>
                <a:r>
                  <a:rPr lang="en-GB" sz="1600" dirty="0"/>
                  <a:t>from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 = 2 − 12</m:t>
                    </m:r>
                  </m:oMath>
                </a14:m>
                <a:r>
                  <a:rPr lang="en-GB" sz="16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176" y="5682020"/>
                <a:ext cx="4503870" cy="831831"/>
              </a:xfrm>
              <a:prstGeom prst="rect">
                <a:avLst/>
              </a:prstGeom>
              <a:blipFill>
                <a:blip r:embed="rId3"/>
                <a:stretch>
                  <a:fillRect l="-677" t="-2190" r="-135" b="-80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53805" y="2111606"/>
            <a:ext cx="11850211" cy="3525624"/>
            <a:chOff x="0" y="1692251"/>
            <a:chExt cx="15111134" cy="4495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37770"/>
              <a:ext cx="7381875" cy="432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3478"/>
            <a:stretch/>
          </p:blipFill>
          <p:spPr>
            <a:xfrm>
              <a:off x="7700984" y="1692251"/>
              <a:ext cx="7410150" cy="4495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375475" y="5682020"/>
                <a:ext cx="4503870" cy="860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1600" i="1" dirty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16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GB" sz="1600" dirty="0"/>
                  <a:t>ground (•) and first excited (◦) tensors;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 ground </a:t>
                </a:r>
                <a:r>
                  <a:rPr lang="en-GB" sz="1600" dirty="0" smtClean="0"/>
                  <a:t>(</a:t>
                </a:r>
                <a:r>
                  <a:rPr lang="en-GB" sz="1600" dirty="0"/>
                  <a:t>■</a:t>
                </a:r>
                <a:r>
                  <a:rPr lang="en-GB" sz="1600" dirty="0" smtClean="0"/>
                  <a:t>) </a:t>
                </a:r>
                <a:r>
                  <a:rPr lang="en-GB" sz="1600" dirty="0"/>
                  <a:t>and first excited </a:t>
                </a:r>
                <a:r>
                  <a:rPr lang="en-GB" sz="1600" dirty="0" smtClean="0"/>
                  <a:t>(</a:t>
                </a:r>
                <a:r>
                  <a:rPr lang="en-GB" sz="1600" dirty="0"/>
                  <a:t>□</a:t>
                </a:r>
                <a:r>
                  <a:rPr lang="en-GB" sz="1600" dirty="0" smtClean="0"/>
                  <a:t>) </a:t>
                </a:r>
                <a:r>
                  <a:rPr lang="en-GB" sz="1600" dirty="0" err="1"/>
                  <a:t>pseudotensors</a:t>
                </a:r>
                <a:r>
                  <a:rPr lang="en-GB" sz="1600" dirty="0"/>
                  <a:t>; lightest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GB" sz="1600" dirty="0"/>
                  <a:t> (∗) and the lightest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en-GB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 smtClean="0"/>
                  <a:t>(</a:t>
                </a:r>
                <a:r>
                  <a:rPr lang="en-GB" sz="1600" dirty="0"/>
                  <a:t>♦</a:t>
                </a:r>
                <a:r>
                  <a:rPr lang="en-GB" sz="1600" dirty="0" smtClean="0"/>
                  <a:t>). </a:t>
                </a:r>
                <a:endParaRPr lang="en-GB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475" y="5682020"/>
                <a:ext cx="4503870" cy="860813"/>
              </a:xfrm>
              <a:prstGeom prst="rect">
                <a:avLst/>
              </a:prstGeom>
              <a:blipFill>
                <a:blip r:embed="rId6"/>
                <a:stretch>
                  <a:fillRect l="-812" t="-1418" b="-5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4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Results: Planar Limit	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29" y="857390"/>
            <a:ext cx="9154342" cy="60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Results: Planar Limit	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29" y="857391"/>
            <a:ext cx="9154342" cy="6009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644085" y="1117600"/>
            <a:ext cx="8691406" cy="575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h3.googleusercontent.com/wHoQMVlQ1onb2yjOoeYK2j63pwvPSxMzzHwjZnnzJiJX-8o9hXvx9TRjJGT18wnVS76MvQTH7skZHUDrCXNq79tPtvbgveycYj2OdkzaWLXWtCmg6QmR94JojeXGde4Z3NSBN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94" y="6232410"/>
            <a:ext cx="2855452" cy="6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Theoretical Expectations:  Eﬀective String Theory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2842"/>
          <a:stretch/>
        </p:blipFill>
        <p:spPr>
          <a:xfrm>
            <a:off x="114301" y="1702518"/>
            <a:ext cx="9212866" cy="2820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5092"/>
          <a:stretch/>
        </p:blipFill>
        <p:spPr>
          <a:xfrm>
            <a:off x="0" y="4345856"/>
            <a:ext cx="9212866" cy="1229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9074" y="5657850"/>
                <a:ext cx="1197292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Sergei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Dubovsky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Raphael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Flauger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Victor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Gorbenko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 13, </a:t>
                </a:r>
                <a:r>
                  <a:rPr lang="en-US" sz="1600" dirty="0" smtClean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</a:t>
                </a:r>
                <a:r>
                  <a:rPr lang="en-US" sz="1600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Rev. Lett. 111, 062006</a:t>
                </a:r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calculating the energy shifts due to phonon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collissions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using approximate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integrability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TBA, provided predictions for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Short flux tubes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Explain the deviations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−</m:t>
                        </m:r>
                      </m:sup>
                    </m:s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ground state by introducing a world-sheet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4" y="5657850"/>
                <a:ext cx="11972926" cy="1107996"/>
              </a:xfrm>
              <a:prstGeom prst="rect">
                <a:avLst/>
              </a:prstGeom>
              <a:blipFill>
                <a:blip r:embed="rId5"/>
                <a:stretch>
                  <a:fillRect l="-458" t="-2747" b="-60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2905" r="14298" b="9341"/>
          <a:stretch/>
        </p:blipFill>
        <p:spPr>
          <a:xfrm>
            <a:off x="9269790" y="3347291"/>
            <a:ext cx="2981325" cy="238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7096125" y="4800600"/>
            <a:ext cx="2667000" cy="1838325"/>
          </a:xfrm>
          <a:prstGeom prst="straightConnector1">
            <a:avLst/>
          </a:prstGeom>
          <a:ln w="254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/>
          </a:blip>
          <a:srcRect l="55548"/>
          <a:stretch/>
        </p:blipFill>
        <p:spPr>
          <a:xfrm>
            <a:off x="10058493" y="1766518"/>
            <a:ext cx="2466882" cy="1603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2079" t="40126" r="86071" b="51983"/>
          <a:stretch/>
        </p:blipFill>
        <p:spPr>
          <a:xfrm>
            <a:off x="10144126" y="2520314"/>
            <a:ext cx="171450" cy="352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098" y="925521"/>
            <a:ext cx="116928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by</a:t>
            </a:r>
          </a:p>
          <a:p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Lüscher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’81, J.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Polchinski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A.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Strominger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‘90, M.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Lüscher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P. Weisz ’04, O.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Aharony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’07 – 11, S. </a:t>
            </a:r>
            <a:r>
              <a:rPr lang="en-US" sz="1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Dubovsky</a:t>
            </a:r>
            <a:r>
              <a:rPr lang="en-US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’12 – 19</a:t>
            </a:r>
          </a:p>
          <a:p>
            <a:endParaRPr lang="en-US" b="1" dirty="0">
              <a:solidFill>
                <a:srgbClr val="0C015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27167" y="3082219"/>
            <a:ext cx="29097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GB" sz="105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05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Bringoltz</a:t>
            </a:r>
            <a:r>
              <a:rPr lang="en-GB" sz="105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5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105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Teper</a:t>
            </a:r>
            <a:r>
              <a:rPr lang="en-GB" sz="105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JHEP 1102:030,2011 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2121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  <a:r>
              <a:rPr lang="en-US" sz="3600" b="1" dirty="0" smtClean="0">
                <a:solidFill>
                  <a:srgbClr val="FF0000"/>
                </a:solidFill>
              </a:rPr>
              <a:t>. Results: What if we include dynamical light quarks?	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3036"/>
            <a:ext cx="10058400" cy="5181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8105" t="43213" r="57467" b="52638"/>
          <a:stretch/>
        </p:blipFill>
        <p:spPr>
          <a:xfrm>
            <a:off x="8709891" y="1459345"/>
            <a:ext cx="1320800" cy="2493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62545" y="1136073"/>
            <a:ext cx="397164" cy="537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662545" y="5877121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551713" y="5284490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0.5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662545" y="4691859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1713" y="409922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1.5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662545" y="3506597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1713" y="2913966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dirty="0" smtClean="0"/>
              <a:t>.5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662545" y="2321335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551713" y="1728704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.5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662545" y="1136073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9709" y="6246453"/>
            <a:ext cx="8275782" cy="265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02000" y="6246453"/>
                <a:ext cx="3007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6246453"/>
                <a:ext cx="300787" cy="276999"/>
              </a:xfrm>
              <a:prstGeom prst="rect">
                <a:avLst/>
              </a:prstGeom>
              <a:blipFill>
                <a:blip r:embed="rId5"/>
                <a:stretch>
                  <a:fillRect l="-20408" r="-6122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94684" y="6246453"/>
                <a:ext cx="3061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684" y="6246453"/>
                <a:ext cx="306109" cy="276999"/>
              </a:xfrm>
              <a:prstGeom prst="rect">
                <a:avLst/>
              </a:prstGeom>
              <a:blipFill>
                <a:blip r:embed="rId6"/>
                <a:stretch>
                  <a:fillRect l="-18000" r="-8000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92690" y="6249032"/>
                <a:ext cx="3622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690" y="6249032"/>
                <a:ext cx="362214" cy="276999"/>
              </a:xfrm>
              <a:prstGeom prst="rect">
                <a:avLst/>
              </a:prstGeom>
              <a:blipFill>
                <a:blip r:embed="rId7"/>
                <a:stretch>
                  <a:fillRect l="-1333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468210" y="6240544"/>
                <a:ext cx="2679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210" y="6240544"/>
                <a:ext cx="267958" cy="276999"/>
              </a:xfrm>
              <a:prstGeom prst="rect">
                <a:avLst/>
              </a:prstGeom>
              <a:blipFill>
                <a:blip r:embed="rId8"/>
                <a:stretch>
                  <a:fillRect l="-20455" r="-9091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810828" y="6249032"/>
                <a:ext cx="273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828" y="6249032"/>
                <a:ext cx="273280" cy="276999"/>
              </a:xfrm>
              <a:prstGeom prst="rect">
                <a:avLst/>
              </a:prstGeom>
              <a:blipFill>
                <a:blip r:embed="rId9"/>
                <a:stretch>
                  <a:fillRect l="-20000" r="-8889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29" y="2831497"/>
                <a:ext cx="1555298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ad>
                        <m:radPr>
                          <m:degHide m:val="on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9" y="2831497"/>
                <a:ext cx="1555298" cy="4277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224652" y="5571353"/>
                <a:ext cx="1555298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652" y="5571353"/>
                <a:ext cx="1555298" cy="4277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067635" y="5140803"/>
                <a:ext cx="1555298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35" y="5140803"/>
                <a:ext cx="1555298" cy="4277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067635" y="4306572"/>
                <a:ext cx="1555298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635" y="4306572"/>
                <a:ext cx="1555298" cy="4277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240581" y="1459345"/>
                <a:ext cx="232345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9400D3"/>
                          </a:solidFill>
                          <a:latin typeface="Cambria Math" panose="02040503050406030204" pitchFamily="18" charset="0"/>
                        </a:rPr>
                        <m:t>=4,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9400D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9400D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≈250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9400D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GB" dirty="0">
                  <a:solidFill>
                    <a:srgbClr val="9400D3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581" y="1459345"/>
                <a:ext cx="2323457" cy="299249"/>
              </a:xfrm>
              <a:prstGeom prst="rect">
                <a:avLst/>
              </a:prstGeom>
              <a:blipFill>
                <a:blip r:embed="rId14"/>
                <a:stretch>
                  <a:fillRect l="-1575" r="-1575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302629" y="1913370"/>
                <a:ext cx="10915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 smtClean="0">
                    <a:solidFill>
                      <a:srgbClr val="009E73"/>
                    </a:solidFill>
                  </a:rPr>
                  <a:t>Pure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9E73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GB" b="0" i="1" smtClean="0">
                        <a:solidFill>
                          <a:srgbClr val="009E73"/>
                        </a:solidFill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endParaRPr lang="en-GB" dirty="0">
                  <a:solidFill>
                    <a:srgbClr val="009E73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629" y="1913370"/>
                <a:ext cx="1091517" cy="276999"/>
              </a:xfrm>
              <a:prstGeom prst="rect">
                <a:avLst/>
              </a:prstGeom>
              <a:blipFill>
                <a:blip r:embed="rId15"/>
                <a:stretch>
                  <a:fillRect l="-13408" t="-28889" r="-9497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Observations	</a:t>
            </a:r>
            <a:endParaRPr 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988093"/>
                <a:ext cx="11277600" cy="5636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Observations:</a:t>
                </a:r>
              </a:p>
              <a:p>
                <a:endParaRPr lang="fr-FR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= 3 </m:t>
                    </m:r>
                  </m:oMath>
                </a14:m>
                <a:r>
                  <a:rPr lang="en-GB" sz="2000" dirty="0"/>
                  <a:t>‘close to’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GB" sz="2000" dirty="0"/>
                  <a:t>: modest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(1/</m:t>
                    </m:r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000" dirty="0"/>
                  <a:t>correction </a:t>
                </a:r>
                <a:r>
                  <a:rPr lang="en-GB" sz="2000" dirty="0" smtClean="0"/>
                  <a:t>suffices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GB" sz="2000" dirty="0" smtClean="0"/>
                  <a:t> scalar </a:t>
                </a:r>
                <a:r>
                  <a:rPr lang="en-GB" sz="2000" dirty="0"/>
                  <a:t>is the lightest </a:t>
                </a:r>
                <a:r>
                  <a:rPr lang="en-GB" sz="2000" dirty="0" err="1" smtClean="0"/>
                  <a:t>glueball</a:t>
                </a:r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fr-FR" sz="2000" dirty="0" smtClean="0"/>
                  <a:t> </a:t>
                </a:r>
                <a:r>
                  <a:rPr lang="fr-FR" sz="2000" dirty="0" err="1" smtClean="0"/>
                  <a:t>next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with</a:t>
                </a:r>
                <a:r>
                  <a:rPr lang="fr-FR" sz="2000" dirty="0" smtClean="0"/>
                  <a:t> mass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 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fr-FR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/>
                  <a:t> </a:t>
                </a:r>
                <a:r>
                  <a:rPr lang="en-GB" sz="2000" dirty="0" smtClean="0"/>
                  <a:t>mass is next, very close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GB" sz="20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p>
                  </m:oMath>
                </a14:m>
                <a:r>
                  <a:rPr lang="en-GB" sz="2000" dirty="0" smtClean="0"/>
                  <a:t> is next, very close to first excited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Other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GB" sz="2000" dirty="0" smtClean="0"/>
                  <a:t> states are much heavier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The effect of dynamical quarks on the spectrum appears to be negligible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However additional states appear</a:t>
                </a: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0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8093"/>
                <a:ext cx="11277600" cy="5636415"/>
              </a:xfrm>
              <a:prstGeom prst="rect">
                <a:avLst/>
              </a:prstGeom>
              <a:blipFill>
                <a:blip r:embed="rId3"/>
                <a:stretch>
                  <a:fillRect l="-541" t="-5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8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91;p1" descr="http://www.physics.adelaide.edu.au/theory/staff/leinweber/VisualQCD/ImprovedOperators/ChargeAPE5LQanimXs3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406"/>
            <a:ext cx="12192000" cy="6872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-14406"/>
            <a:ext cx="12192000" cy="687240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19" y="1850877"/>
            <a:ext cx="1698822" cy="16674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0" y="902854"/>
            <a:ext cx="755164" cy="7412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strian Physicists Confirm Existence of Glueballs, Exotic Particles  Composed of Pure Force | Physics | Sci-New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2" y="3073144"/>
            <a:ext cx="2493136" cy="2447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4108"/>
            <a:ext cx="12192000" cy="57807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Thanks for your attention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158508"/>
            <a:ext cx="12192000" cy="57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/>
          </a:blip>
          <a:srcRect l="55548"/>
          <a:stretch/>
        </p:blipFill>
        <p:spPr>
          <a:xfrm>
            <a:off x="7388874" y="4356371"/>
            <a:ext cx="3848265" cy="2501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0" b="55306"/>
          <a:stretch/>
        </p:blipFill>
        <p:spPr>
          <a:xfrm>
            <a:off x="2087692" y="570874"/>
            <a:ext cx="8240250" cy="94667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814319" y="1850876"/>
            <a:ext cx="1698821" cy="1667452"/>
          </a:xfrm>
          <a:prstGeom prst="ellipse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607810" y="902853"/>
            <a:ext cx="755164" cy="741220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8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Connector 63"/>
          <p:cNvCxnSpPr/>
          <p:nvPr/>
        </p:nvCxnSpPr>
        <p:spPr>
          <a:xfrm flipH="1">
            <a:off x="8841522" y="1622294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9572515" y="1625606"/>
            <a:ext cx="8379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0483494" y="963300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10487287" y="1690486"/>
            <a:ext cx="14477" cy="64522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839363" y="3146581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8821305" y="2392447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11394435" y="978604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9612458" y="978604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0933368" y="134098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9152076" y="135297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8721235" y="971979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395415" y="276475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8385885" y="3528410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29" idx="0"/>
          </p:cNvCxnSpPr>
          <p:nvPr/>
        </p:nvCxnSpPr>
        <p:spPr>
          <a:xfrm flipH="1">
            <a:off x="8281115" y="1356292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8839363" y="851053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6" idx="2"/>
          </p:cNvCxnSpPr>
          <p:nvPr/>
        </p:nvCxnSpPr>
        <p:spPr>
          <a:xfrm flipH="1">
            <a:off x="8377357" y="1241992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Lattice Set up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610763" y="743379"/>
            <a:ext cx="2892288" cy="2534478"/>
            <a:chOff x="2132935" y="2580860"/>
            <a:chExt cx="2892288" cy="2534478"/>
          </a:xfrm>
        </p:grpSpPr>
        <p:sp>
          <p:nvSpPr>
            <p:cNvPr id="38" name="Oval 37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Straight Connector 17"/>
          <p:cNvCxnSpPr>
            <a:stCxn id="50" idx="3"/>
          </p:cNvCxnSpPr>
          <p:nvPr/>
        </p:nvCxnSpPr>
        <p:spPr>
          <a:xfrm flipH="1">
            <a:off x="8377357" y="93850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9271265" y="954056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0150990" y="95571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1027784" y="938501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8369098" y="168861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8360814" y="246899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8375882" y="322612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9266656" y="169275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0143575" y="168678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11051517" y="1709045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1036464" y="2468653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11027784" y="3217628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10144404" y="3220964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9255432" y="3226122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9248635" y="2463469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10150990" y="2462439"/>
            <a:ext cx="266884" cy="244517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81115" y="3814141"/>
            <a:ext cx="87096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94256" y="3792214"/>
                <a:ext cx="385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256" y="3792214"/>
                <a:ext cx="38504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H="1" flipV="1">
            <a:off x="9645547" y="3662170"/>
            <a:ext cx="81712" cy="314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9256822" y="2774691"/>
            <a:ext cx="821718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10134535" y="2328632"/>
            <a:ext cx="398248" cy="39054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9161286" y="2072984"/>
            <a:ext cx="15406" cy="68668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9152637" y="1629197"/>
            <a:ext cx="433708" cy="42531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8962064" y="4033715"/>
                <a:ext cx="3141437" cy="413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GB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GB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GB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𝑆𝑈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064" y="4033715"/>
                <a:ext cx="3141437" cy="413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65"/>
          <p:cNvCxnSpPr/>
          <p:nvPr/>
        </p:nvCxnSpPr>
        <p:spPr>
          <a:xfrm flipH="1">
            <a:off x="8377357" y="2010618"/>
            <a:ext cx="2453146" cy="13251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044396" y="1340987"/>
            <a:ext cx="12010" cy="2077278"/>
          </a:xfrm>
          <a:prstGeom prst="line">
            <a:avLst/>
          </a:prstGeom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166815" y="1127692"/>
            <a:ext cx="2892288" cy="2534478"/>
            <a:chOff x="2132935" y="2580860"/>
            <a:chExt cx="2892288" cy="2534478"/>
          </a:xfrm>
        </p:grpSpPr>
        <p:sp>
          <p:nvSpPr>
            <p:cNvPr id="14" name="Oval 13"/>
            <p:cNvSpPr/>
            <p:nvPr/>
          </p:nvSpPr>
          <p:spPr>
            <a:xfrm>
              <a:off x="2132935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020831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908727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796623" y="3349486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32935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20831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908727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96623" y="4118112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32935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20831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908727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796623" y="4886738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32935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020831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908727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796623" y="2580860"/>
              <a:ext cx="228600" cy="228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14300" h="114300"/>
              <a:bevelB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Oval 104"/>
          <p:cNvSpPr/>
          <p:nvPr/>
        </p:nvSpPr>
        <p:spPr>
          <a:xfrm>
            <a:off x="9050200" y="2668449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14300"/>
            <a:bevelB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234688" y="3535036"/>
            <a:ext cx="821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30" idx="0"/>
          </p:cNvCxnSpPr>
          <p:nvPr/>
        </p:nvCxnSpPr>
        <p:spPr>
          <a:xfrm flipH="1" flipV="1">
            <a:off x="9154534" y="2788350"/>
            <a:ext cx="14477" cy="6452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9244405" y="3097466"/>
            <a:ext cx="398248" cy="3905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10045312" y="2750077"/>
            <a:ext cx="908229" cy="766141"/>
            <a:chOff x="9378562" y="2912002"/>
            <a:chExt cx="908229" cy="766141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9465073" y="3678143"/>
              <a:ext cx="821718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10249321" y="2992722"/>
              <a:ext cx="14477" cy="64522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>
              <a:off x="9430099" y="2912002"/>
              <a:ext cx="786636" cy="9937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9378562" y="2971184"/>
              <a:ext cx="2616" cy="657948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1195" y="1057326"/>
                <a:ext cx="77935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Deﬁne the gauge theory on a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 = 4 </m:t>
                    </m:r>
                  </m:oMath>
                </a14:m>
                <a:r>
                  <a:rPr lang="en-GB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discretized periodic Euclidean space-time with 				   sites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5" y="1057326"/>
                <a:ext cx="7793500" cy="769441"/>
              </a:xfrm>
              <a:prstGeom prst="rect">
                <a:avLst/>
              </a:prstGeom>
              <a:blipFill>
                <a:blip r:embed="rId5"/>
                <a:stretch>
                  <a:fillRect l="-939" t="-4724" b="-14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051" y="1424107"/>
            <a:ext cx="3063809" cy="49512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7435273" y="1653309"/>
            <a:ext cx="671332" cy="3002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467920" y="1340987"/>
            <a:ext cx="638685" cy="2813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6494" y="2660579"/>
            <a:ext cx="6420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standard Wilson Action: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666" y="3162333"/>
            <a:ext cx="4275972" cy="154819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76494" y="4960559"/>
            <a:ext cx="987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Energies can be calculated using the correlation functions of speciﬁc operators: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19" y="5506621"/>
            <a:ext cx="10838929" cy="1063489"/>
          </a:xfrm>
          <a:prstGeom prst="rect">
            <a:avLst/>
          </a:prstGeom>
        </p:spPr>
      </p:pic>
      <p:sp>
        <p:nvSpPr>
          <p:cNvPr id="109" name="Oval 108"/>
          <p:cNvSpPr/>
          <p:nvPr/>
        </p:nvSpPr>
        <p:spPr>
          <a:xfrm>
            <a:off x="5134652" y="2159087"/>
            <a:ext cx="218398" cy="2183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883883" y="3712248"/>
            <a:ext cx="218398" cy="2183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895828" y="4092967"/>
            <a:ext cx="218398" cy="2183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048237" y="4092967"/>
            <a:ext cx="1548721" cy="5195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596958" y="3277857"/>
            <a:ext cx="584892" cy="536284"/>
          </a:xfrm>
          <a:prstGeom prst="ellipse">
            <a:avLst/>
          </a:prstGeom>
          <a:solidFill>
            <a:srgbClr val="FF00FF">
              <a:alpha val="43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92 1.85185E-6 L -0.00092 0.00023 C 0.00195 0.00046 0.00468 0.00139 0.00768 0.00139 C 0.02981 0.00139 0.05182 1.85185E-6 0.07408 1.85185E-6 L 0.1108 -0.05278 L 0.10924 -0.1625 L 0.03815 -0.16389 L -0.00013 -0.10972 L -0.00092 1.85185E-6 Z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Correlation Function</a:t>
            </a:r>
          </a:p>
        </p:txBody>
      </p:sp>
      <p:sp>
        <p:nvSpPr>
          <p:cNvPr id="19" name="Rectangle 18"/>
          <p:cNvSpPr/>
          <p:nvPr/>
        </p:nvSpPr>
        <p:spPr>
          <a:xfrm rot="10597212">
            <a:off x="8874893" y="2117736"/>
            <a:ext cx="1181003" cy="2718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0" y="1248204"/>
            <a:ext cx="5103565" cy="249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25" y="1273527"/>
            <a:ext cx="2936981" cy="53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304" y="1677760"/>
            <a:ext cx="2713177" cy="6169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r="52585"/>
          <a:stretch/>
        </p:blipFill>
        <p:spPr>
          <a:xfrm>
            <a:off x="6863744" y="2215192"/>
            <a:ext cx="3377102" cy="778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47602"/>
          <a:stretch/>
        </p:blipFill>
        <p:spPr>
          <a:xfrm>
            <a:off x="7335872" y="2691480"/>
            <a:ext cx="3732045" cy="77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503" y="3383799"/>
            <a:ext cx="3567522" cy="365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55184" t="14571" r="33790" b="24567"/>
          <a:stretch/>
        </p:blipFill>
        <p:spPr>
          <a:xfrm>
            <a:off x="971550" y="2918950"/>
            <a:ext cx="323850" cy="323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5642" t="7977" r="17223" b="24001"/>
          <a:stretch/>
        </p:blipFill>
        <p:spPr>
          <a:xfrm>
            <a:off x="4381501" y="2880850"/>
            <a:ext cx="209550" cy="3619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1450" y="1171575"/>
            <a:ext cx="5321637" cy="2590800"/>
          </a:xfrm>
          <a:prstGeom prst="roundRect">
            <a:avLst/>
          </a:prstGeom>
          <a:solidFill>
            <a:schemeClr val="accent6">
              <a:alpha val="19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75928" y="3100940"/>
                <a:ext cx="1982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928" y="3100940"/>
                <a:ext cx="198259" cy="369332"/>
              </a:xfrm>
              <a:prstGeom prst="rect">
                <a:avLst/>
              </a:prstGeom>
              <a:blipFill>
                <a:blip r:embed="rId13"/>
                <a:stretch>
                  <a:fillRect l="-31250" r="-28125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689724" y="1268192"/>
                <a:ext cx="753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724" y="1268192"/>
                <a:ext cx="753796" cy="369332"/>
              </a:xfrm>
              <a:prstGeom prst="rect">
                <a:avLst/>
              </a:prstGeom>
              <a:blipFill>
                <a:blip r:embed="rId14"/>
                <a:stretch>
                  <a:fillRect l="-8871" r="-645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5795596" y="1197318"/>
            <a:ext cx="6251044" cy="2590800"/>
          </a:xfrm>
          <a:prstGeom prst="round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7760" y="4238625"/>
            <a:ext cx="5332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calculate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eﬀective energy: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965" y="4903459"/>
            <a:ext cx="3875536" cy="9831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7760" y="5991225"/>
            <a:ext cx="5332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provides only the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State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9050" y="3825594"/>
            <a:ext cx="4114800" cy="292018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4689724" y="5395021"/>
            <a:ext cx="29493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81551" y="5086350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effective mass</a:t>
            </a:r>
          </a:p>
        </p:txBody>
      </p:sp>
    </p:spTree>
    <p:extLst>
      <p:ext uri="{BB962C8B-B14F-4D97-AF65-F5344CB8AC3E}">
        <p14:creationId xmlns:p14="http://schemas.microsoft.com/office/powerpoint/2010/main" val="16629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4470" y="1191054"/>
            <a:ext cx="120375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 a large basis of Operators</a:t>
            </a:r>
            <a:r>
              <a:rPr lang="en-US" sz="2400" dirty="0"/>
              <a:t>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400" dirty="0"/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QUANTUM NUMBERS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correlation function (Matrix)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Diagonalize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matrix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eigenvectors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correlator for each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ﬁtting the results, we extract the mass (energy) for each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This is the so called Generalized Eigenvalue Problem (GEVP)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</a:t>
            </a:r>
            <a:r>
              <a:rPr lang="de-DE" sz="1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Lüscher </a:t>
            </a:r>
            <a:r>
              <a:rPr lang="de-DE" sz="16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U. Wolff, </a:t>
            </a:r>
            <a:r>
              <a:rPr lang="en-GB" sz="16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GB" sz="1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B339 (1990) 222–252..</a:t>
            </a:r>
            <a:endParaRPr lang="en-US" sz="16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2"/>
            <a:ext cx="12192000" cy="57807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Lattice Calculation: Extraction of the Excitation Spectrum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55" y="3486619"/>
            <a:ext cx="1574627" cy="60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49" y="2465256"/>
            <a:ext cx="2719844" cy="452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168" y="1819354"/>
            <a:ext cx="3136063" cy="540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773" y="1339064"/>
            <a:ext cx="2400427" cy="401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581" y="2465256"/>
            <a:ext cx="3031068" cy="19163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005727" y="2465256"/>
            <a:ext cx="1058504" cy="8124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16607</TotalTime>
  <Words>2315</Words>
  <Application>Microsoft Office PowerPoint</Application>
  <PresentationFormat>Widescreen</PresentationFormat>
  <Paragraphs>601</Paragraphs>
  <Slides>62</Slides>
  <Notes>39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Times New Roman</vt:lpstr>
      <vt:lpstr>Office Theme</vt:lpstr>
      <vt:lpstr>Strings and glueballs in 4D SU(N) gauge theories</vt:lpstr>
      <vt:lpstr>Confining Strings and the worldsheet axion</vt:lpstr>
      <vt:lpstr>1. Generalities</vt:lpstr>
      <vt:lpstr>1. Generalities</vt:lpstr>
      <vt:lpstr>2. Theoretical Expectations:  Goddard-Goldstone-Rebbi-Thorn </vt:lpstr>
      <vt:lpstr>2. Theoretical Expectations:  Eﬀective String Theory </vt:lpstr>
      <vt:lpstr>3. Lattice Calculation: Lattice Set up</vt:lpstr>
      <vt:lpstr>3. Lattice Calculation: Correlation Function</vt:lpstr>
      <vt:lpstr>3. Lattice Calculation: Extraction of the Excitation Spectrum</vt:lpstr>
      <vt:lpstr>3. Lattice Calculation: Operators Building</vt:lpstr>
      <vt:lpstr>4. Operator Construction: Quantum Numbers</vt:lpstr>
      <vt:lpstr>4. Operator Construction: Lattice Operators</vt:lpstr>
      <vt:lpstr>3. Lattice Calculation: Strategy</vt:lpstr>
      <vt:lpstr>3. Lattice Calculation: Strategy – Constraints</vt:lpstr>
      <vt:lpstr>5. Results in D=2+1</vt:lpstr>
      <vt:lpstr>5. Results: the D=2+1 case</vt:lpstr>
      <vt:lpstr>PowerPoint Presentation</vt:lpstr>
      <vt:lpstr>PowerPoint Presentation</vt:lpstr>
      <vt:lpstr>PowerPoint Presentation</vt:lpstr>
      <vt:lpstr>6. Results in D=3+1</vt:lpstr>
      <vt:lpstr>PowerPoint Presentation</vt:lpstr>
      <vt:lpstr>6. Results: D=3+1 - first excited state N_L=N_R=1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Results: D=3+1 – the Q=1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 Outline</vt:lpstr>
      <vt:lpstr>Glueballs</vt:lpstr>
      <vt:lpstr>1. Generalities</vt:lpstr>
      <vt:lpstr>2. Correlation Function</vt:lpstr>
      <vt:lpstr>3. Operator Construction: Lattice Operators</vt:lpstr>
      <vt:lpstr>4. Example of correlation functions  </vt:lpstr>
      <vt:lpstr>5. Continuum Limit </vt:lpstr>
      <vt:lpstr>6. Results: Continuum Limit </vt:lpstr>
      <vt:lpstr>7. Spin and cubic group </vt:lpstr>
      <vt:lpstr>8. Results: Planar Limit </vt:lpstr>
      <vt:lpstr>8. Results: Planar Limit </vt:lpstr>
      <vt:lpstr>8. Results: Planar Limit </vt:lpstr>
      <vt:lpstr>9. Results: What if we include dynamical light quarks? </vt:lpstr>
      <vt:lpstr>Observations 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Flux Tubes </dc:title>
  <dc:creator>Andreas Athenodorou</dc:creator>
  <cp:lastModifiedBy>Andreas Athenodorou</cp:lastModifiedBy>
  <cp:revision>1066</cp:revision>
  <dcterms:created xsi:type="dcterms:W3CDTF">2019-12-08T15:16:10Z</dcterms:created>
  <dcterms:modified xsi:type="dcterms:W3CDTF">2022-06-27T09:03:17Z</dcterms:modified>
</cp:coreProperties>
</file>