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6" r:id="rId1"/>
  </p:sldMasterIdLst>
  <p:notesMasterIdLst>
    <p:notesMasterId r:id="rId10"/>
  </p:notesMasterIdLst>
  <p:sldIdLst>
    <p:sldId id="572" r:id="rId2"/>
    <p:sldId id="579" r:id="rId3"/>
    <p:sldId id="563" r:id="rId4"/>
    <p:sldId id="554" r:id="rId5"/>
    <p:sldId id="581" r:id="rId6"/>
    <p:sldId id="582" r:id="rId7"/>
    <p:sldId id="564" r:id="rId8"/>
    <p:sldId id="583" r:id="rId9"/>
  </p:sldIdLst>
  <p:sldSz cx="12192000" cy="6858000"/>
  <p:notesSz cx="7099300" cy="10234613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935" userDrawn="1">
          <p15:clr>
            <a:srgbClr val="A4A3A4"/>
          </p15:clr>
        </p15:guide>
        <p15:guide id="2" pos="257">
          <p15:clr>
            <a:srgbClr val="A4A3A4"/>
          </p15:clr>
        </p15:guide>
        <p15:guide id="3" orient="horz" pos="411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68" userDrawn="1">
          <p15:clr>
            <a:srgbClr val="A4A3A4"/>
          </p15:clr>
        </p15:guide>
        <p15:guide id="2" pos="2257" userDrawn="1">
          <p15:clr>
            <a:srgbClr val="A4A3A4"/>
          </p15:clr>
        </p15:guide>
        <p15:guide id="3" orient="horz" pos="3224" userDrawn="1">
          <p15:clr>
            <a:srgbClr val="A4A3A4"/>
          </p15:clr>
        </p15:guide>
        <p15:guide id="4" pos="223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A54E"/>
    <a:srgbClr val="FFFFCC"/>
    <a:srgbClr val="0060A2"/>
    <a:srgbClr val="FF3399"/>
    <a:srgbClr val="004676"/>
    <a:srgbClr val="0066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1967" autoAdjust="0"/>
  </p:normalViewPr>
  <p:slideViewPr>
    <p:cSldViewPr snapToObjects="1">
      <p:cViewPr varScale="1">
        <p:scale>
          <a:sx n="56" d="100"/>
          <a:sy n="56" d="100"/>
        </p:scale>
        <p:origin x="744" y="60"/>
      </p:cViewPr>
      <p:guideLst>
        <p:guide orient="horz" pos="935"/>
        <p:guide pos="257"/>
        <p:guide orient="horz" pos="411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100" d="100"/>
          <a:sy n="100" d="100"/>
        </p:scale>
        <p:origin x="0" y="0"/>
      </p:cViewPr>
      <p:guideLst>
        <p:guide orient="horz" pos="2968"/>
        <p:guide pos="2257"/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image" Target="../media/image3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1" y="1"/>
            <a:ext cx="3076363" cy="513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744" tIns="47359" rIns="94744" bIns="47359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021295" y="1"/>
            <a:ext cx="3076363" cy="513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744" tIns="47359" rIns="94744" bIns="47359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81013" y="1279525"/>
            <a:ext cx="6137275" cy="34528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9930" y="4925407"/>
            <a:ext cx="5679440" cy="4624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744" tIns="47359" rIns="94744" bIns="47359" anchor="t" anchorCtr="0">
            <a:noAutofit/>
          </a:bodyPr>
          <a:lstStyle>
            <a:lvl1pPr marL="457200" marR="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1" y="9721107"/>
            <a:ext cx="3076363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744" tIns="47359" rIns="94744" bIns="47359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021295" y="9721107"/>
            <a:ext cx="3076363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744" tIns="47359" rIns="94744" bIns="47359" anchor="b" anchorCtr="0">
            <a:noAutofit/>
          </a:bodyPr>
          <a:lstStyle/>
          <a:p>
            <a:pPr algn="r"/>
            <a:fld id="{00000000-1234-1234-1234-123412341234}" type="slidenum">
              <a:rPr lang="en-US" sz="1200" smtClean="0">
                <a:solidFill>
                  <a:schemeClr val="dk1"/>
                </a:solidFill>
              </a:rPr>
              <a:pPr algn="r"/>
              <a:t>‹Nr.›</a:t>
            </a:fld>
            <a:endParaRPr lang="en-US" sz="120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51450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77a52ead29_1_23:notes"/>
          <p:cNvSpPr txBox="1">
            <a:spLocks noGrp="1"/>
          </p:cNvSpPr>
          <p:nvPr>
            <p:ph type="body" idx="1"/>
          </p:nvPr>
        </p:nvSpPr>
        <p:spPr>
          <a:xfrm>
            <a:off x="709930" y="4925408"/>
            <a:ext cx="5679440" cy="4624716"/>
          </a:xfrm>
          <a:prstGeom prst="rect">
            <a:avLst/>
          </a:prstGeom>
        </p:spPr>
        <p:txBody>
          <a:bodyPr spcFirstLastPara="1" wrap="square" lIns="94744" tIns="47359" rIns="94744" bIns="47359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221" name="Google Shape;221;g77a52ead29_1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37275" cy="34528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856463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1:notes"/>
          <p:cNvSpPr txBox="1">
            <a:spLocks noGrp="1"/>
          </p:cNvSpPr>
          <p:nvPr>
            <p:ph type="body" idx="1"/>
          </p:nvPr>
        </p:nvSpPr>
        <p:spPr>
          <a:xfrm>
            <a:off x="709930" y="4925407"/>
            <a:ext cx="5679440" cy="4624705"/>
          </a:xfrm>
          <a:prstGeom prst="rect">
            <a:avLst/>
          </a:prstGeom>
        </p:spPr>
        <p:txBody>
          <a:bodyPr spcFirstLastPara="1" wrap="square" lIns="94744" tIns="47359" rIns="94744" bIns="47359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174" name="Google Shape;17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37275" cy="34528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531490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77a52ead29_1_23:notes"/>
          <p:cNvSpPr txBox="1">
            <a:spLocks noGrp="1"/>
          </p:cNvSpPr>
          <p:nvPr>
            <p:ph type="body" idx="1"/>
          </p:nvPr>
        </p:nvSpPr>
        <p:spPr>
          <a:xfrm>
            <a:off x="709930" y="4925408"/>
            <a:ext cx="5679440" cy="4624716"/>
          </a:xfrm>
          <a:prstGeom prst="rect">
            <a:avLst/>
          </a:prstGeom>
        </p:spPr>
        <p:txBody>
          <a:bodyPr spcFirstLastPara="1" wrap="square" lIns="94744" tIns="47359" rIns="94744" bIns="4735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221" name="Google Shape;221;g77a52ead29_1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37275" cy="34528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899474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77a52ead29_1_23:notes"/>
          <p:cNvSpPr txBox="1">
            <a:spLocks noGrp="1"/>
          </p:cNvSpPr>
          <p:nvPr>
            <p:ph type="body" idx="1"/>
          </p:nvPr>
        </p:nvSpPr>
        <p:spPr>
          <a:xfrm>
            <a:off x="709930" y="4925408"/>
            <a:ext cx="5679440" cy="4624716"/>
          </a:xfrm>
          <a:prstGeom prst="rect">
            <a:avLst/>
          </a:prstGeom>
        </p:spPr>
        <p:txBody>
          <a:bodyPr spcFirstLastPara="1" wrap="square" lIns="94744" tIns="47359" rIns="94744" bIns="4735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221" name="Google Shape;221;g77a52ead29_1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37275" cy="34528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842103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77a52ead29_1_23:notes"/>
          <p:cNvSpPr txBox="1">
            <a:spLocks noGrp="1"/>
          </p:cNvSpPr>
          <p:nvPr>
            <p:ph type="body" idx="1"/>
          </p:nvPr>
        </p:nvSpPr>
        <p:spPr>
          <a:xfrm>
            <a:off x="709930" y="4925408"/>
            <a:ext cx="5679440" cy="4624716"/>
          </a:xfrm>
          <a:prstGeom prst="rect">
            <a:avLst/>
          </a:prstGeom>
        </p:spPr>
        <p:txBody>
          <a:bodyPr spcFirstLastPara="1" wrap="square" lIns="94744" tIns="47359" rIns="94744" bIns="47359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221" name="Google Shape;221;g77a52ead29_1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37275" cy="34528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510539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77a52ead29_1_23:notes"/>
          <p:cNvSpPr txBox="1">
            <a:spLocks noGrp="1"/>
          </p:cNvSpPr>
          <p:nvPr>
            <p:ph type="body" idx="1"/>
          </p:nvPr>
        </p:nvSpPr>
        <p:spPr>
          <a:xfrm>
            <a:off x="709930" y="4925408"/>
            <a:ext cx="5679440" cy="4624716"/>
          </a:xfrm>
          <a:prstGeom prst="rect">
            <a:avLst/>
          </a:prstGeom>
        </p:spPr>
        <p:txBody>
          <a:bodyPr spcFirstLastPara="1" wrap="square" lIns="94744" tIns="47359" rIns="94744" bIns="4735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221" name="Google Shape;221;g77a52ead29_1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37275" cy="34528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847623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77a52ead29_1_23:notes"/>
          <p:cNvSpPr txBox="1">
            <a:spLocks noGrp="1"/>
          </p:cNvSpPr>
          <p:nvPr>
            <p:ph type="body" idx="1"/>
          </p:nvPr>
        </p:nvSpPr>
        <p:spPr>
          <a:xfrm>
            <a:off x="709930" y="4925408"/>
            <a:ext cx="5679440" cy="4624716"/>
          </a:xfrm>
          <a:prstGeom prst="rect">
            <a:avLst/>
          </a:prstGeom>
        </p:spPr>
        <p:txBody>
          <a:bodyPr spcFirstLastPara="1" wrap="square" lIns="94744" tIns="47359" rIns="94744" bIns="4735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221" name="Google Shape;221;g77a52ead29_1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37275" cy="34528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89926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(with Picture)">
  <p:cSld name="Title (with Picture)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>
            <a:spLocks noGrp="1"/>
          </p:cNvSpPr>
          <p:nvPr>
            <p:ph type="pic" idx="2"/>
          </p:nvPr>
        </p:nvSpPr>
        <p:spPr>
          <a:xfrm>
            <a:off x="2" y="1"/>
            <a:ext cx="12191998" cy="3429001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ctrTitle"/>
          </p:nvPr>
        </p:nvSpPr>
        <p:spPr>
          <a:xfrm>
            <a:off x="407988" y="349612"/>
            <a:ext cx="11376025" cy="1099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ubTitle" idx="1"/>
          </p:nvPr>
        </p:nvSpPr>
        <p:spPr>
          <a:xfrm>
            <a:off x="407987" y="2335014"/>
            <a:ext cx="11376025" cy="889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 b="1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body" idx="3"/>
          </p:nvPr>
        </p:nvSpPr>
        <p:spPr>
          <a:xfrm>
            <a:off x="414396" y="4096780"/>
            <a:ext cx="11369548" cy="700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6" name="Google Shape;26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7368" y="6261914"/>
            <a:ext cx="2168482" cy="160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7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33032" y="5669842"/>
            <a:ext cx="793750" cy="7941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 cyan">
  <p:cSld name="Divider cyan">
    <p:bg>
      <p:bgPr>
        <a:solidFill>
          <a:schemeClr val="accent1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ctrTitle"/>
          </p:nvPr>
        </p:nvSpPr>
        <p:spPr>
          <a:xfrm>
            <a:off x="407988" y="349610"/>
            <a:ext cx="11376025" cy="3511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 and 4 Pictures">
  <p:cSld name="Title, Text and 4 Picture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407988" y="349611"/>
            <a:ext cx="11376024" cy="451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791578" y="6580800"/>
            <a:ext cx="9948937" cy="186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Quantum GANs at DESY              |               NiQ Kick-Off Meeting            |      1st April 2022</a:t>
            </a:r>
            <a:endParaRPr dirty="0"/>
          </a:p>
        </p:txBody>
      </p:sp>
      <p:sp>
        <p:nvSpPr>
          <p:cNvPr id="48" name="Google Shape;48;p8"/>
          <p:cNvSpPr txBox="1">
            <a:spLocks noGrp="1"/>
          </p:cNvSpPr>
          <p:nvPr>
            <p:ph type="body" idx="1"/>
          </p:nvPr>
        </p:nvSpPr>
        <p:spPr>
          <a:xfrm>
            <a:off x="407987" y="817500"/>
            <a:ext cx="11376025" cy="379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b="1">
                <a:solidFill>
                  <a:schemeClr val="accent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marL="1371600" lvl="2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body" idx="2"/>
          </p:nvPr>
        </p:nvSpPr>
        <p:spPr>
          <a:xfrm>
            <a:off x="407989" y="1406427"/>
            <a:ext cx="3708400" cy="2454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body" idx="3"/>
          </p:nvPr>
        </p:nvSpPr>
        <p:spPr>
          <a:xfrm>
            <a:off x="407989" y="3963533"/>
            <a:ext cx="3708400" cy="2454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>
            <a:spLocks noGrp="1"/>
          </p:cNvSpPr>
          <p:nvPr>
            <p:ph type="pic" idx="4"/>
          </p:nvPr>
        </p:nvSpPr>
        <p:spPr>
          <a:xfrm>
            <a:off x="4259262" y="1449389"/>
            <a:ext cx="3673475" cy="241141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8"/>
          <p:cNvSpPr>
            <a:spLocks noGrp="1"/>
          </p:cNvSpPr>
          <p:nvPr>
            <p:ph type="pic" idx="5"/>
          </p:nvPr>
        </p:nvSpPr>
        <p:spPr>
          <a:xfrm>
            <a:off x="4259263" y="4005263"/>
            <a:ext cx="3673475" cy="241264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8"/>
          <p:cNvSpPr>
            <a:spLocks noGrp="1"/>
          </p:cNvSpPr>
          <p:nvPr>
            <p:ph type="pic" idx="6"/>
          </p:nvPr>
        </p:nvSpPr>
        <p:spPr>
          <a:xfrm>
            <a:off x="8075611" y="1449389"/>
            <a:ext cx="3708401" cy="241141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Google Shape;54;p8"/>
          <p:cNvSpPr>
            <a:spLocks noGrp="1"/>
          </p:cNvSpPr>
          <p:nvPr>
            <p:ph type="pic" idx="7"/>
          </p:nvPr>
        </p:nvSpPr>
        <p:spPr>
          <a:xfrm>
            <a:off x="8075612" y="4005263"/>
            <a:ext cx="3708401" cy="241264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 and 2 Pictures B">
  <p:cSld name="Title, Text and 2 Pictures B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1"/>
          <p:cNvSpPr txBox="1">
            <a:spLocks noGrp="1"/>
          </p:cNvSpPr>
          <p:nvPr>
            <p:ph type="title"/>
          </p:nvPr>
        </p:nvSpPr>
        <p:spPr>
          <a:xfrm>
            <a:off x="407988" y="349611"/>
            <a:ext cx="11376024" cy="451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ftr" idx="11"/>
          </p:nvPr>
        </p:nvSpPr>
        <p:spPr>
          <a:xfrm>
            <a:off x="791578" y="6580800"/>
            <a:ext cx="9948937" cy="186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Quantum GANs at DESY              |               NiQ Kick-Off Meeting            |      1st April 2022</a:t>
            </a:r>
            <a:endParaRPr dirty="0"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>
            <a:off x="407987" y="817500"/>
            <a:ext cx="11376025" cy="379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b="1">
                <a:solidFill>
                  <a:schemeClr val="accent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marL="1371600" lvl="2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body" idx="2"/>
          </p:nvPr>
        </p:nvSpPr>
        <p:spPr>
          <a:xfrm>
            <a:off x="407988" y="1406427"/>
            <a:ext cx="7524750" cy="2454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body" idx="3"/>
          </p:nvPr>
        </p:nvSpPr>
        <p:spPr>
          <a:xfrm>
            <a:off x="407988" y="3963533"/>
            <a:ext cx="7524750" cy="2454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>
            <a:spLocks noGrp="1"/>
          </p:cNvSpPr>
          <p:nvPr>
            <p:ph type="pic" idx="4"/>
          </p:nvPr>
        </p:nvSpPr>
        <p:spPr>
          <a:xfrm>
            <a:off x="8075611" y="1449389"/>
            <a:ext cx="3708401" cy="241141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" name="Google Shape;78;p11"/>
          <p:cNvSpPr>
            <a:spLocks noGrp="1"/>
          </p:cNvSpPr>
          <p:nvPr>
            <p:ph type="pic" idx="5"/>
          </p:nvPr>
        </p:nvSpPr>
        <p:spPr>
          <a:xfrm>
            <a:off x="8075612" y="4005263"/>
            <a:ext cx="3708401" cy="241264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 and 2 Objects B">
  <p:cSld name="Title, Text and 2 Objects B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7"/>
          <p:cNvSpPr txBox="1">
            <a:spLocks noGrp="1"/>
          </p:cNvSpPr>
          <p:nvPr>
            <p:ph type="title"/>
          </p:nvPr>
        </p:nvSpPr>
        <p:spPr>
          <a:xfrm>
            <a:off x="407988" y="349611"/>
            <a:ext cx="11376024" cy="451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7"/>
          <p:cNvSpPr txBox="1">
            <a:spLocks noGrp="1"/>
          </p:cNvSpPr>
          <p:nvPr>
            <p:ph type="ftr" idx="11"/>
          </p:nvPr>
        </p:nvSpPr>
        <p:spPr>
          <a:xfrm>
            <a:off x="791578" y="6580800"/>
            <a:ext cx="9948937" cy="186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Quantum GANs at DESY              |               NiQ Kick-Off Meeting            |      1st April 2022</a:t>
            </a:r>
            <a:endParaRPr dirty="0"/>
          </a:p>
        </p:txBody>
      </p:sp>
      <p:sp>
        <p:nvSpPr>
          <p:cNvPr id="109" name="Google Shape;109;p17"/>
          <p:cNvSpPr txBox="1">
            <a:spLocks noGrp="1"/>
          </p:cNvSpPr>
          <p:nvPr>
            <p:ph type="body" idx="1"/>
          </p:nvPr>
        </p:nvSpPr>
        <p:spPr>
          <a:xfrm>
            <a:off x="407987" y="817500"/>
            <a:ext cx="11376025" cy="379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b="1">
                <a:solidFill>
                  <a:schemeClr val="accent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marL="1371600" lvl="2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0" name="Google Shape;110;p17"/>
          <p:cNvSpPr txBox="1">
            <a:spLocks noGrp="1"/>
          </p:cNvSpPr>
          <p:nvPr>
            <p:ph type="body" idx="2"/>
          </p:nvPr>
        </p:nvSpPr>
        <p:spPr>
          <a:xfrm>
            <a:off x="407988" y="1406427"/>
            <a:ext cx="7524750" cy="2454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17"/>
          <p:cNvSpPr txBox="1">
            <a:spLocks noGrp="1"/>
          </p:cNvSpPr>
          <p:nvPr>
            <p:ph type="body" idx="3"/>
          </p:nvPr>
        </p:nvSpPr>
        <p:spPr>
          <a:xfrm>
            <a:off x="407988" y="3963533"/>
            <a:ext cx="7524750" cy="2454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body" idx="4"/>
          </p:nvPr>
        </p:nvSpPr>
        <p:spPr>
          <a:xfrm>
            <a:off x="8075612" y="1449388"/>
            <a:ext cx="3708399" cy="241141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72000" tIns="36000" rIns="72000" bIns="360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3" name="Google Shape;113;p17"/>
          <p:cNvSpPr txBox="1">
            <a:spLocks noGrp="1"/>
          </p:cNvSpPr>
          <p:nvPr>
            <p:ph type="body" idx="5"/>
          </p:nvPr>
        </p:nvSpPr>
        <p:spPr>
          <a:xfrm>
            <a:off x="8075612" y="4005263"/>
            <a:ext cx="3708399" cy="241141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72000" tIns="36000" rIns="72000" bIns="360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291453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(with 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6"/>
          <p:cNvSpPr>
            <a:spLocks noGrp="1"/>
          </p:cNvSpPr>
          <p:nvPr>
            <p:ph type="pic" sz="quarter" idx="14"/>
          </p:nvPr>
        </p:nvSpPr>
        <p:spPr>
          <a:xfrm>
            <a:off x="2" y="1"/>
            <a:ext cx="12191997" cy="3429001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2"/>
            <a:ext cx="11376025" cy="1099777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987" y="2335014"/>
            <a:ext cx="11376025" cy="889339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noProof="0"/>
              <a:t>Master-Untertitelformat bearbeiten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14396" y="4096780"/>
            <a:ext cx="11369548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de-DE" noProof="0"/>
              <a:t>Mastertextformat bearbeiten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25629FEB-7EDF-4566-BF2D-9E9B8D44D5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6261914"/>
            <a:ext cx="2168482" cy="160615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338F9ECC-B605-4D88-9A7C-3D46425084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032" y="5669842"/>
            <a:ext cx="793750" cy="79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614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07988" y="349611"/>
            <a:ext cx="11376024" cy="451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07987" y="1406427"/>
            <a:ext cx="11376025" cy="5010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2" name="Google Shape;12;p1"/>
          <p:cNvSpPr txBox="1">
            <a:spLocks noGrp="1"/>
          </p:cNvSpPr>
          <p:nvPr>
            <p:ph type="ftr" idx="11"/>
          </p:nvPr>
        </p:nvSpPr>
        <p:spPr>
          <a:xfrm>
            <a:off x="791578" y="6580800"/>
            <a:ext cx="9948937" cy="186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Quantum GANs at DESY              |               NiQ Kick-Off Meeting            |      1st April 2022</a:t>
            </a:r>
            <a:endParaRPr dirty="0"/>
          </a:p>
        </p:txBody>
      </p:sp>
      <p:sp>
        <p:nvSpPr>
          <p:cNvPr id="13" name="Google Shape;13;p1"/>
          <p:cNvSpPr txBox="1"/>
          <p:nvPr/>
        </p:nvSpPr>
        <p:spPr>
          <a:xfrm>
            <a:off x="10848528" y="6580800"/>
            <a:ext cx="935485" cy="186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Page </a:t>
            </a:r>
            <a:fld id="{00000000-1234-1234-1234-123412341234}" type="slidenum">
              <a:rPr lang="en-US"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‹Nr.›</a:t>
            </a:fld>
            <a:endParaRPr sz="1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" name="Google Shape;14;p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03112" y="6614019"/>
            <a:ext cx="325552" cy="10063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4" r:id="rId3"/>
    <p:sldLayoutId id="2147483657" r:id="rId4"/>
    <p:sldLayoutId id="2147483663" r:id="rId5"/>
    <p:sldLayoutId id="2147483669" r:id="rId6"/>
    <p:sldLayoutId id="2147483670" r:id="rId7"/>
  </p:sldLayoutIdLst>
  <p:hf sldNum="0"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913">
          <p15:clr>
            <a:srgbClr val="F26B43"/>
          </p15:clr>
        </p15:guide>
        <p15:guide id="2" pos="3885">
          <p15:clr>
            <a:srgbClr val="F26B43"/>
          </p15:clr>
        </p15:guide>
        <p15:guide id="3" pos="3795">
          <p15:clr>
            <a:srgbClr val="F26B43"/>
          </p15:clr>
        </p15:guide>
        <p15:guide id="4" pos="7423">
          <p15:clr>
            <a:srgbClr val="F26B43"/>
          </p15:clr>
        </p15:guide>
        <p15:guide id="5" pos="257">
          <p15:clr>
            <a:srgbClr val="F26B43"/>
          </p15:clr>
        </p15:guide>
        <p15:guide id="6" orient="horz" pos="4042">
          <p15:clr>
            <a:srgbClr val="F26B43"/>
          </p15:clr>
        </p15:guide>
        <p15:guide id="7" orient="horz" pos="2432">
          <p15:clr>
            <a:srgbClr val="F26B43"/>
          </p15:clr>
        </p15:guide>
        <p15:guide id="8" orient="horz" pos="2523">
          <p15:clr>
            <a:srgbClr val="F26B43"/>
          </p15:clr>
        </p15:guide>
        <p15:guide id="9" pos="2593">
          <p15:clr>
            <a:srgbClr val="F26B43"/>
          </p15:clr>
        </p15:guide>
        <p15:guide id="10" pos="2683">
          <p15:clr>
            <a:srgbClr val="F26B43"/>
          </p15:clr>
        </p15:guide>
        <p15:guide id="11" pos="4997">
          <p15:clr>
            <a:srgbClr val="F26B43"/>
          </p15:clr>
        </p15:guide>
        <p15:guide id="12" pos="508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3.emf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10" Type="http://schemas.openxmlformats.org/officeDocument/2006/relationships/image" Target="../media/image18.png"/><Relationship Id="rId4" Type="http://schemas.openxmlformats.org/officeDocument/2006/relationships/image" Target="../media/image14.emf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image" Target="../media/image22.png"/><Relationship Id="rId7" Type="http://schemas.openxmlformats.org/officeDocument/2006/relationships/image" Target="../media/image2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emf"/><Relationship Id="rId5" Type="http://schemas.openxmlformats.org/officeDocument/2006/relationships/image" Target="../media/image24.emf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emf"/><Relationship Id="rId3" Type="http://schemas.openxmlformats.org/officeDocument/2006/relationships/image" Target="../media/image31.emf"/><Relationship Id="rId7" Type="http://schemas.openxmlformats.org/officeDocument/2006/relationships/image" Target="../media/image3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emf"/><Relationship Id="rId5" Type="http://schemas.openxmlformats.org/officeDocument/2006/relationships/image" Target="../media/image33.emf"/><Relationship Id="rId10" Type="http://schemas.openxmlformats.org/officeDocument/2006/relationships/image" Target="../media/image38.emf"/><Relationship Id="rId4" Type="http://schemas.openxmlformats.org/officeDocument/2006/relationships/image" Target="../media/image32.emf"/><Relationship Id="rId9" Type="http://schemas.openxmlformats.org/officeDocument/2006/relationships/image" Target="../media/image3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40.e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Microsoft_Word_Document1.docx"/><Relationship Id="rId5" Type="http://schemas.openxmlformats.org/officeDocument/2006/relationships/image" Target="../media/image39.emf"/><Relationship Id="rId4" Type="http://schemas.openxmlformats.org/officeDocument/2006/relationships/package" Target="../embeddings/Microsoft_Word_Document.doc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platzhalter 6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7" t="12500" r="26375" b="12500"/>
          <a:stretch/>
        </p:blipFill>
        <p:spPr>
          <a:xfrm>
            <a:off x="767408" y="55436"/>
            <a:ext cx="6272917" cy="2715587"/>
          </a:xfr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E05A4176-EE56-4E05-994B-694368BF6057}"/>
              </a:ext>
            </a:extLst>
          </p:cNvPr>
          <p:cNvSpPr txBox="1"/>
          <p:nvPr/>
        </p:nvSpPr>
        <p:spPr>
          <a:xfrm>
            <a:off x="336599" y="2852936"/>
            <a:ext cx="113760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9FD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Quantum GANs at DESY</a:t>
            </a:r>
            <a:r>
              <a:rPr lang="en-US" sz="44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050" dirty="0"/>
          </a:p>
        </p:txBody>
      </p:sp>
      <p:sp>
        <p:nvSpPr>
          <p:cNvPr id="4" name="Google Shape;126;p20">
            <a:extLst>
              <a:ext uri="{FF2B5EF4-FFF2-40B4-BE49-F238E27FC236}">
                <a16:creationId xmlns:a16="http://schemas.microsoft.com/office/drawing/2014/main" id="{B730AE89-A6B1-43F9-AB60-48C3C13574A4}"/>
              </a:ext>
            </a:extLst>
          </p:cNvPr>
          <p:cNvSpPr txBox="1">
            <a:spLocks/>
          </p:cNvSpPr>
          <p:nvPr/>
        </p:nvSpPr>
        <p:spPr>
          <a:xfrm>
            <a:off x="414396" y="3808747"/>
            <a:ext cx="11369549" cy="700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10000"/>
              </a:lnSpc>
              <a:buClr>
                <a:schemeClr val="dk1"/>
              </a:buClr>
              <a:buSzPts val="1800"/>
            </a:pPr>
            <a:r>
              <a:rPr lang="de-DE" sz="2400" b="1" dirty="0">
                <a:latin typeface="Calibri" panose="020F0502020204030204" pitchFamily="34" charset="0"/>
                <a:cs typeface="Calibri" panose="020F0502020204030204" pitchFamily="34" charset="0"/>
              </a:rPr>
              <a:t>Prof. Dr. Kerstin Borras and Dr. Dirk </a:t>
            </a:r>
            <a:r>
              <a:rPr lang="de-DE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Krücker</a:t>
            </a:r>
            <a:br>
              <a:rPr lang="de-DE" sz="2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Deutsches Elektronen-Synchrotron DESY and RWTH Aachen University</a:t>
            </a:r>
            <a:b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de-DE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  <a:buClr>
                <a:schemeClr val="dk1"/>
              </a:buClr>
              <a:buSzPts val="1800"/>
            </a:pPr>
            <a:endParaRPr lang="de-DE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A51A6B1-3C75-42C5-A499-4B6CFEC215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8782" y="48768"/>
            <a:ext cx="4074530" cy="2715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240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95FE106E-6422-4491-A543-9572DFA5D4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27"/>
          <a:stretch/>
        </p:blipFill>
        <p:spPr>
          <a:xfrm>
            <a:off x="4367808" y="2607512"/>
            <a:ext cx="2808312" cy="2189640"/>
          </a:xfrm>
          <a:prstGeom prst="rect">
            <a:avLst/>
          </a:prstGeom>
        </p:spPr>
      </p:pic>
      <p:sp>
        <p:nvSpPr>
          <p:cNvPr id="226" name="Google Shape;226;p32"/>
          <p:cNvSpPr txBox="1">
            <a:spLocks noGrp="1"/>
          </p:cNvSpPr>
          <p:nvPr>
            <p:ph type="body" idx="2"/>
          </p:nvPr>
        </p:nvSpPr>
        <p:spPr>
          <a:xfrm>
            <a:off x="425424" y="764704"/>
            <a:ext cx="11357944" cy="3848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61950" lvl="0" indent="-3619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Ø"/>
            </a:pPr>
            <a:r>
              <a:rPr lang="de-DE" sz="2400" b="1" dirty="0">
                <a:latin typeface="Calibri" panose="020F0502020204030204" pitchFamily="34" charset="0"/>
                <a:cs typeface="Calibri" panose="020F0502020204030204" pitchFamily="34" charset="0"/>
              </a:rPr>
              <a:t>Quantum Maschine Learning lies at </a:t>
            </a:r>
            <a:r>
              <a:rPr lang="de-DE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intersection</a:t>
            </a:r>
            <a:r>
              <a:rPr lang="de-DE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de-DE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de-DE" sz="2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2400" b="1" dirty="0">
                <a:latin typeface="Calibri" panose="020F0502020204030204" pitchFamily="34" charset="0"/>
                <a:cs typeface="Calibri" panose="020F0502020204030204" pitchFamily="34" charset="0"/>
              </a:rPr>
              <a:t>         Quantum Computing and Maschine Learning</a:t>
            </a:r>
            <a:br>
              <a:rPr lang="de-DE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de-DE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47700" lvl="0" indent="-28575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High Luminosity  LHC (&gt;2029) needs vast amount of simulations with  200 pile-up events, </a:t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GRID Computing,  Big Data Analysis</a:t>
            </a:r>
          </a:p>
          <a:p>
            <a:pPr marL="361950" lv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LHC (~20 pile-</a:t>
            </a:r>
            <a:r>
              <a:rPr lang="de-DE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up</a:t>
            </a: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events</a:t>
            </a: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)    						LHC (~140 pile-</a:t>
            </a:r>
            <a:r>
              <a:rPr lang="de-DE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up</a:t>
            </a: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events</a:t>
            </a: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)			</a:t>
            </a:r>
          </a:p>
          <a:p>
            <a:pPr marL="647700" lvl="0" indent="-28575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de-DE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47700" lvl="0" indent="-28575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de-DE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47700" lvl="0" indent="-28575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de-DE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61950" lvl="0" indent="0">
              <a:lnSpc>
                <a:spcPct val="100000"/>
              </a:lnSpc>
              <a:spcBef>
                <a:spcPts val="600"/>
              </a:spcBef>
              <a:buNone/>
            </a:pPr>
            <a:endParaRPr lang="en-US" sz="105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61950" lvl="0" indent="-3619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Develop machine learning and tensor network methods for QC</a:t>
            </a:r>
          </a:p>
          <a:p>
            <a:pPr marL="647700" lvl="0" indent="-28575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Quantum GAN (Quantum Generative Adversarial Network) simulations for detectors </a:t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(CERN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Openlab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with joint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Gentner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PhD Student)</a:t>
            </a:r>
          </a:p>
          <a:p>
            <a:pPr marL="647700" lvl="0" indent="-28575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racking with Quantum Computers for LUXE and ATLAS</a:t>
            </a:r>
          </a:p>
          <a:p>
            <a:pPr marL="36195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              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6195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3" name="Google Shape;223;p32"/>
          <p:cNvSpPr txBox="1">
            <a:spLocks noGrp="1"/>
          </p:cNvSpPr>
          <p:nvPr>
            <p:ph type="title"/>
          </p:nvPr>
        </p:nvSpPr>
        <p:spPr>
          <a:xfrm>
            <a:off x="407368" y="366311"/>
            <a:ext cx="11376000" cy="4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rial"/>
              <a:buNone/>
            </a:pP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Q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uantum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Machine Learning 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5" name="Google Shape;225;p32"/>
          <p:cNvSpPr txBox="1">
            <a:spLocks noGrp="1"/>
          </p:cNvSpPr>
          <p:nvPr>
            <p:ph type="body" idx="1"/>
          </p:nvPr>
        </p:nvSpPr>
        <p:spPr>
          <a:xfrm>
            <a:off x="408632" y="817500"/>
            <a:ext cx="11376000" cy="37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</a:pP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arly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examples in Experimental Particle Physics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Image 15">
            <a:extLst>
              <a:ext uri="{FF2B5EF4-FFF2-40B4-BE49-F238E27FC236}">
                <a16:creationId xmlns:a16="http://schemas.microsoft.com/office/drawing/2014/main" id="{F7410B1B-3F35-4BF3-A4A5-DB18F8B5AE0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3918" y="5384717"/>
            <a:ext cx="1037601" cy="326653"/>
          </a:xfrm>
          <a:prstGeom prst="rect">
            <a:avLst/>
          </a:prstGeom>
        </p:spPr>
      </p:pic>
      <p:pic>
        <p:nvPicPr>
          <p:cNvPr id="8" name="Google Shape;262;p35">
            <a:extLst>
              <a:ext uri="{FF2B5EF4-FFF2-40B4-BE49-F238E27FC236}">
                <a16:creationId xmlns:a16="http://schemas.microsoft.com/office/drawing/2014/main" id="{22D33592-58B9-4F69-BFD2-45D889889225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5073" t="-1913" r="18855" b="-5824"/>
          <a:stretch/>
        </p:blipFill>
        <p:spPr>
          <a:xfrm>
            <a:off x="1343472" y="3231363"/>
            <a:ext cx="2934272" cy="17098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65B86B8F-6386-432B-99E5-1426FACF0D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3718" y="3284984"/>
            <a:ext cx="3656898" cy="157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3CAEDE1F-B9ED-4FB2-A994-A53A2DD072B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02706" y="5351330"/>
            <a:ext cx="381926" cy="381926"/>
          </a:xfrm>
          <a:prstGeom prst="rect">
            <a:avLst/>
          </a:prstGeom>
        </p:spPr>
      </p:pic>
      <p:sp>
        <p:nvSpPr>
          <p:cNvPr id="12" name="Google Shape;140;p22">
            <a:extLst>
              <a:ext uri="{FF2B5EF4-FFF2-40B4-BE49-F238E27FC236}">
                <a16:creationId xmlns:a16="http://schemas.microsoft.com/office/drawing/2014/main" id="{25BB1866-0C65-4D07-8B26-E2AC601E1415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791578" y="6580800"/>
            <a:ext cx="9948900" cy="1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en-US"/>
              <a:t>Quantum GANs at DESY              |               NiQ Kick-Off Meeting            |      1st April 2022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49791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226;p32">
            <a:extLst>
              <a:ext uri="{FF2B5EF4-FFF2-40B4-BE49-F238E27FC236}">
                <a16:creationId xmlns:a16="http://schemas.microsoft.com/office/drawing/2014/main" id="{1FB4914D-1A9D-4E91-875F-DBBF2B27BBE1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425424" y="732264"/>
            <a:ext cx="11357944" cy="3848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61950" lvl="0" indent="-3619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Ø"/>
            </a:pPr>
            <a:r>
              <a:rPr lang="de-DE" sz="2400" b="1" dirty="0">
                <a:latin typeface="Calibri" panose="020F0502020204030204" pitchFamily="34" charset="0"/>
                <a:cs typeface="Calibri" panose="020F0502020204030204" pitchFamily="34" charset="0"/>
              </a:rPr>
              <a:t> Down sample 3D </a:t>
            </a:r>
            <a:r>
              <a:rPr lang="de-DE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shower</a:t>
            </a:r>
            <a:r>
              <a:rPr lang="de-DE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image</a:t>
            </a:r>
            <a:r>
              <a:rPr lang="de-DE" sz="2400" b="1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de-DE" sz="2400" b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8 </a:t>
            </a:r>
            <a:r>
              <a:rPr lang="de-DE" sz="2400" b="1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pixels</a:t>
            </a:r>
            <a:r>
              <a:rPr lang="de-DE" sz="2400" b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 3 </a:t>
            </a:r>
            <a:r>
              <a:rPr lang="de-DE" sz="2400" b="1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qubits</a:t>
            </a:r>
            <a:endParaRPr lang="de-DE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4300" indent="0">
              <a:buNone/>
            </a:pPr>
            <a:r>
              <a:rPr 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  							</a:t>
            </a:r>
            <a:r>
              <a:rPr lang="en-US" dirty="0"/>
              <a:t>8 quantum states: </a:t>
            </a:r>
            <a:br>
              <a:rPr lang="en-US" dirty="0"/>
            </a:br>
            <a:r>
              <a:rPr lang="en-US" dirty="0"/>
              <a:t>							|000⟩, |001⟩, |010⟩, |011⟩, </a:t>
            </a:r>
            <a:br>
              <a:rPr lang="en-US" dirty="0"/>
            </a:br>
            <a:r>
              <a:rPr lang="en-US" dirty="0"/>
              <a:t>							|100⟩, |101⟩, |110⟩, |111⟩</a:t>
            </a:r>
            <a:endParaRPr lang="de-D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61950" lvl="0" indent="-3619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v"/>
            </a:pPr>
            <a:endParaRPr lang="de-DE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61950" lvl="0" indent="-3619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v"/>
            </a:pPr>
            <a:endParaRPr lang="de-DE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61950" lvl="0" indent="-3619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Ø"/>
            </a:pPr>
            <a:r>
              <a:rPr lang="de-DE" sz="2400" b="1" dirty="0">
                <a:latin typeface="Calibri" panose="020F0502020204030204" pitchFamily="34" charset="0"/>
                <a:cs typeface="Calibri" panose="020F0502020204030204" pitchFamily="34" charset="0"/>
              </a:rPr>
              <a:t>Use hybrid </a:t>
            </a:r>
            <a:r>
              <a:rPr lang="de-DE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approach</a:t>
            </a:r>
            <a:r>
              <a:rPr lang="de-DE" sz="2400" b="1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de-DE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quantum</a:t>
            </a:r>
            <a:r>
              <a:rPr lang="de-DE" sz="2400" b="1" dirty="0">
                <a:latin typeface="Calibri" panose="020F0502020204030204" pitchFamily="34" charset="0"/>
                <a:cs typeface="Calibri" panose="020F0502020204030204" pitchFamily="34" charset="0"/>
              </a:rPr>
              <a:t> + </a:t>
            </a:r>
            <a:r>
              <a:rPr lang="de-DE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classical</a:t>
            </a:r>
            <a:endParaRPr lang="de-DE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</a:pPr>
            <a:endParaRPr lang="de-DE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</a:pPr>
            <a:endParaRPr lang="de-DE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61950" lvl="0" indent="-3619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Ø"/>
            </a:pPr>
            <a:r>
              <a:rPr lang="de-DE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Employ</a:t>
            </a:r>
            <a:r>
              <a:rPr lang="de-DE" sz="2400" b="1" dirty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de-DE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Quiskit</a:t>
            </a:r>
            <a:r>
              <a:rPr lang="de-DE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qGAN</a:t>
            </a:r>
            <a:r>
              <a:rPr lang="de-DE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model</a:t>
            </a:r>
            <a:r>
              <a:rPr lang="de-DE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developed</a:t>
            </a:r>
            <a:r>
              <a:rPr lang="de-DE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de-DE" sz="2400" b="1" dirty="0">
                <a:latin typeface="Calibri" panose="020F0502020204030204" pitchFamily="34" charset="0"/>
                <a:cs typeface="Calibri" panose="020F0502020204030204" pitchFamily="34" charset="0"/>
              </a:rPr>
              <a:t> IBM*</a:t>
            </a:r>
          </a:p>
          <a:p>
            <a:pPr marL="114300" indent="0">
              <a:buNone/>
            </a:pPr>
            <a:endParaRPr lang="de-DE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4300" indent="0">
              <a:buNone/>
            </a:pPr>
            <a:r>
              <a:rPr lang="de-DE" sz="2400" b="1" dirty="0">
                <a:latin typeface="Calibri" panose="020F0502020204030204" pitchFamily="34" charset="0"/>
                <a:cs typeface="Calibri" panose="020F0502020204030204" pitchFamily="34" charset="0"/>
              </a:rPr>
              <a:t> 			</a:t>
            </a:r>
            <a:endParaRPr lang="en-US" sz="24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4300" indent="0">
              <a:buNone/>
            </a:pPr>
            <a:endParaRPr lang="en-US" sz="2400" dirty="0">
              <a:latin typeface="Calibri" panose="020F0502020204030204" pitchFamily="34" charset="0"/>
            </a:endParaRPr>
          </a:p>
          <a:p>
            <a:pPr marL="114300" indent="0">
              <a:buNone/>
            </a:pPr>
            <a:r>
              <a:rPr lang="en-US" sz="1400" dirty="0">
                <a:latin typeface="Calibri" panose="020F0502020204030204" pitchFamily="34" charset="0"/>
              </a:rPr>
              <a:t>* https://qiskit.org/documentation/machine-learning/tutorials/04_qgans_for_loading_random_distributions.html</a:t>
            </a:r>
            <a:endParaRPr lang="de-DE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019550" lvl="8" indent="-361950">
              <a:spcBef>
                <a:spcPts val="600"/>
              </a:spcBef>
              <a:buClr>
                <a:schemeClr val="accent2"/>
              </a:buClr>
              <a:buSzPct val="100000"/>
              <a:buFont typeface="Wingdings" panose="05000000000000000000" pitchFamily="2" charset="2"/>
              <a:buChar char="v"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6195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              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6195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6" name="Google Shape;176;p26"/>
          <p:cNvSpPr txBox="1">
            <a:spLocks noGrp="1"/>
          </p:cNvSpPr>
          <p:nvPr>
            <p:ph type="title"/>
          </p:nvPr>
        </p:nvSpPr>
        <p:spPr>
          <a:xfrm>
            <a:off x="407988" y="349611"/>
            <a:ext cx="11376024" cy="451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rial"/>
              <a:buNone/>
            </a:pP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Quantum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GANs in One Dimension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8" name="Google Shape;178;p26"/>
          <p:cNvSpPr txBox="1">
            <a:spLocks noGrp="1"/>
          </p:cNvSpPr>
          <p:nvPr>
            <p:ph type="body" idx="1"/>
          </p:nvPr>
        </p:nvSpPr>
        <p:spPr>
          <a:xfrm>
            <a:off x="407987" y="817500"/>
            <a:ext cx="11376025" cy="379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Quantum Generative Adversarial Network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025A70B-8962-4629-8E75-5241E6BC26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8048" y="2800381"/>
            <a:ext cx="5382867" cy="1924763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A29569BD-5BB0-4A80-B704-05C8294B60B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4536"/>
          <a:stretch/>
        </p:blipFill>
        <p:spPr>
          <a:xfrm>
            <a:off x="879933" y="5085184"/>
            <a:ext cx="5720123" cy="1099573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26576DBF-A0F6-49D5-8001-4E243C2153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39616" y="1728551"/>
            <a:ext cx="1725416" cy="1179169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7ADBF08A-A691-4405-8B58-E8F5FF0E81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30724" y="1749806"/>
            <a:ext cx="1709292" cy="1175138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050A279A-AF84-4753-8BD5-EBA3A96EC25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627"/>
          <a:stretch/>
        </p:blipFill>
        <p:spPr>
          <a:xfrm>
            <a:off x="845025" y="1687502"/>
            <a:ext cx="1650575" cy="1286953"/>
          </a:xfrm>
          <a:prstGeom prst="rect">
            <a:avLst/>
          </a:prstGeom>
        </p:spPr>
      </p:pic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4525EC60-6663-4A91-922D-FE59AACC56E8}"/>
              </a:ext>
            </a:extLst>
          </p:cNvPr>
          <p:cNvGrpSpPr/>
          <p:nvPr/>
        </p:nvGrpSpPr>
        <p:grpSpPr>
          <a:xfrm>
            <a:off x="7392144" y="4999236"/>
            <a:ext cx="4721235" cy="1454100"/>
            <a:chOff x="7392144" y="4790182"/>
            <a:chExt cx="4721235" cy="1454100"/>
          </a:xfrm>
        </p:grpSpPr>
        <p:sp>
          <p:nvSpPr>
            <p:cNvPr id="2" name="Textfeld 1">
              <a:extLst>
                <a:ext uri="{FF2B5EF4-FFF2-40B4-BE49-F238E27FC236}">
                  <a16:creationId xmlns:a16="http://schemas.microsoft.com/office/drawing/2014/main" id="{6136AC68-FFCF-4090-A2CA-5FEF1E63C119}"/>
                </a:ext>
              </a:extLst>
            </p:cNvPr>
            <p:cNvSpPr txBox="1"/>
            <p:nvPr/>
          </p:nvSpPr>
          <p:spPr>
            <a:xfrm>
              <a:off x="7392144" y="4862190"/>
              <a:ext cx="4721235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Initial </a:t>
              </a:r>
              <a:r>
                <a:rPr lang="de-DE" dirty="0" err="1"/>
                <a:t>work</a:t>
              </a:r>
              <a:r>
                <a:rPr lang="de-DE" dirty="0"/>
                <a:t> </a:t>
              </a:r>
              <a:r>
                <a:rPr lang="de-DE" dirty="0" err="1"/>
                <a:t>by</a:t>
              </a:r>
              <a:r>
                <a:rPr lang="de-DE" dirty="0"/>
                <a:t> CERN </a:t>
              </a:r>
              <a:r>
                <a:rPr lang="de-DE" dirty="0" err="1"/>
                <a:t>Openlab</a:t>
              </a:r>
              <a:r>
                <a:rPr lang="de-DE" dirty="0"/>
                <a:t> et al:</a:t>
              </a:r>
              <a:br>
                <a:rPr lang="de-DE" dirty="0"/>
              </a:br>
              <a:r>
                <a:rPr lang="en-US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Quantum Generative Adversarial Networks in a Continuous-Variable Architecture to Simulate High Energy Physics Detectors: </a:t>
              </a:r>
              <a:br>
                <a:rPr lang="en-US" sz="1200" dirty="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        arXiv:2101.11132 [quant-</a:t>
              </a:r>
              <a:r>
                <a:rPr lang="en-US" sz="1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ph</a:t>
              </a:r>
              <a:r>
                <a:rPr lang="en-US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]</a:t>
              </a:r>
            </a:p>
            <a:p>
              <a:r>
                <a:rPr lang="en-US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Dual-Parameterized Quantum Circuit GAN Model in High Energy Physics</a:t>
              </a:r>
              <a:br>
                <a:rPr lang="en-US" sz="1200" dirty="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        EPJ Web of Conferences 251, 03050 (2021)</a:t>
              </a:r>
            </a:p>
          </p:txBody>
        </p:sp>
        <p:pic>
          <p:nvPicPr>
            <p:cNvPr id="13" name="Image 15">
              <a:extLst>
                <a:ext uri="{FF2B5EF4-FFF2-40B4-BE49-F238E27FC236}">
                  <a16:creationId xmlns:a16="http://schemas.microsoft.com/office/drawing/2014/main" id="{08714EE1-32F7-493D-B75F-99C7622030F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776520" y="4790182"/>
              <a:ext cx="1037601" cy="326653"/>
            </a:xfrm>
            <a:prstGeom prst="rect">
              <a:avLst/>
            </a:prstGeom>
          </p:spPr>
        </p:pic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71B53C3F-B565-4CA0-929F-71C9EA84B25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1280576" y="5813363"/>
              <a:ext cx="492129" cy="430919"/>
            </a:xfrm>
            <a:prstGeom prst="rect">
              <a:avLst/>
            </a:prstGeom>
          </p:spPr>
        </p:pic>
      </p:grpSp>
      <p:sp>
        <p:nvSpPr>
          <p:cNvPr id="16" name="Google Shape;140;p22">
            <a:extLst>
              <a:ext uri="{FF2B5EF4-FFF2-40B4-BE49-F238E27FC236}">
                <a16:creationId xmlns:a16="http://schemas.microsoft.com/office/drawing/2014/main" id="{5F9A98DB-50F2-4FAB-A1C5-919199FEAC8F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791578" y="6580800"/>
            <a:ext cx="9948900" cy="1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en-US"/>
              <a:t>Quantum GANs at DESY              |               NiQ Kick-Off Meeting            |      1st April 2022</a:t>
            </a:r>
            <a:endParaRPr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2C3A0487-C895-4132-8309-D233CC5E0DAE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0812" t="8102" r="4514" b="8102"/>
          <a:stretch/>
        </p:blipFill>
        <p:spPr>
          <a:xfrm>
            <a:off x="9317552" y="32141"/>
            <a:ext cx="2660293" cy="175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331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2"/>
          <p:cNvSpPr txBox="1">
            <a:spLocks noGrp="1"/>
          </p:cNvSpPr>
          <p:nvPr>
            <p:ph type="title"/>
          </p:nvPr>
        </p:nvSpPr>
        <p:spPr>
          <a:xfrm>
            <a:off x="407368" y="366311"/>
            <a:ext cx="11376000" cy="4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rial"/>
              <a:buNone/>
            </a:pP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Quantum GAN in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One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Dimension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without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Noise 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5" name="Google Shape;225;p32"/>
          <p:cNvSpPr txBox="1">
            <a:spLocks noGrp="1"/>
          </p:cNvSpPr>
          <p:nvPr>
            <p:ph type="body" idx="1"/>
          </p:nvPr>
        </p:nvSpPr>
        <p:spPr>
          <a:xfrm>
            <a:off x="408632" y="817500"/>
            <a:ext cx="11376000" cy="37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F. Rehm, S.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Vallecorsa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K. Borras, D.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Krücker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               http://symsim.jinr.ru/grid2021/363-368-paper-67.pdf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D560B39-CC02-4F40-8835-36BD1607A39D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298091" y="3926954"/>
            <a:ext cx="8606221" cy="2454374"/>
          </a:xfrm>
        </p:spPr>
        <p:txBody>
          <a:bodyPr/>
          <a:lstStyle/>
          <a:p>
            <a:pPr>
              <a:buClr>
                <a:srgbClr val="F4A54E"/>
              </a:buClr>
              <a:buFont typeface="Wingdings" panose="05000000000000000000" pitchFamily="2" charset="2"/>
              <a:buChar char="Ø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training time ~ 1 day for 3000 epochs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speed up  training</a:t>
            </a:r>
          </a:p>
          <a:p>
            <a:pPr>
              <a:buClr>
                <a:srgbClr val="F4A54E"/>
              </a:buClr>
              <a:buFont typeface="Wingdings" panose="05000000000000000000" pitchFamily="2" charset="2"/>
              <a:buChar char="Ø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hyperparameter optimizations:</a:t>
            </a:r>
          </a:p>
          <a:p>
            <a:pPr marL="628650" indent="-176213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higher learning rate </a:t>
            </a:r>
          </a:p>
          <a:p>
            <a:pPr marL="628650" indent="-176213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implement exponential learning rate decay</a:t>
            </a:r>
          </a:p>
          <a:p>
            <a:pPr marL="628650" indent="-176213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different generator and discriminator learning rate</a:t>
            </a:r>
          </a:p>
          <a:p>
            <a:pPr marL="628650" indent="-176213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train discriminator more often than generator</a:t>
            </a:r>
          </a:p>
          <a:p>
            <a:pPr>
              <a:buClr>
                <a:srgbClr val="F4A54E"/>
              </a:buClr>
              <a:buFont typeface="Wingdings" panose="05000000000000000000" pitchFamily="2" charset="2"/>
              <a:buChar char="Ø"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Result: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10x speed up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 training time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need 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nly ~300 epochs instead of &gt; 3000 </a:t>
            </a:r>
          </a:p>
          <a:p>
            <a:pPr>
              <a:buClr>
                <a:srgbClr val="F4A54E"/>
              </a:buClr>
              <a:buFont typeface="Wingdings" panose="05000000000000000000" pitchFamily="2" charset="2"/>
              <a:buChar char="v"/>
            </a:pPr>
            <a:endParaRPr lang="en-US" dirty="0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3990504E-3CF4-4490-9CCE-5FD25FEF6B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424" y="1250414"/>
            <a:ext cx="5848830" cy="2519839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C06AA87F-51B7-4F49-9BE3-F749736C5A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8049" y="1249940"/>
            <a:ext cx="2537312" cy="2195480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B5ECAD36-1CD1-4C37-92EE-A031FFF741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35424" y="1268761"/>
            <a:ext cx="2509120" cy="2160240"/>
          </a:xfrm>
          <a:prstGeom prst="rect">
            <a:avLst/>
          </a:prstGeom>
        </p:spPr>
      </p:pic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F056F46B-FD12-45A6-B77D-205ECC5F9A8E}"/>
              </a:ext>
            </a:extLst>
          </p:cNvPr>
          <p:cNvGrpSpPr/>
          <p:nvPr/>
        </p:nvGrpSpPr>
        <p:grpSpPr>
          <a:xfrm>
            <a:off x="8112224" y="3718194"/>
            <a:ext cx="3707755" cy="2591126"/>
            <a:chOff x="8112224" y="4221089"/>
            <a:chExt cx="3707755" cy="2591126"/>
          </a:xfrm>
        </p:grpSpPr>
        <p:pic>
          <p:nvPicPr>
            <p:cNvPr id="9" name="Image 15">
              <a:extLst>
                <a:ext uri="{FF2B5EF4-FFF2-40B4-BE49-F238E27FC236}">
                  <a16:creationId xmlns:a16="http://schemas.microsoft.com/office/drawing/2014/main" id="{DD568C2C-AEC0-48DC-8B95-6F6331ACE04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048328" y="4321491"/>
              <a:ext cx="1715658" cy="540116"/>
            </a:xfrm>
            <a:prstGeom prst="rect">
              <a:avLst/>
            </a:prstGeom>
          </p:spPr>
        </p:pic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0A3F5DCF-1124-48D9-8A5A-15E8338ED5F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920536" y="4221089"/>
              <a:ext cx="682008" cy="682008"/>
            </a:xfrm>
            <a:prstGeom prst="rect">
              <a:avLst/>
            </a:prstGeom>
          </p:spPr>
        </p:pic>
        <p:sp>
          <p:nvSpPr>
            <p:cNvPr id="2" name="Textfeld 1">
              <a:extLst>
                <a:ext uri="{FF2B5EF4-FFF2-40B4-BE49-F238E27FC236}">
                  <a16:creationId xmlns:a16="http://schemas.microsoft.com/office/drawing/2014/main" id="{46AE0FD6-BA14-4D72-A923-FDCCA69E8FC0}"/>
                </a:ext>
              </a:extLst>
            </p:cNvPr>
            <p:cNvSpPr txBox="1"/>
            <p:nvPr/>
          </p:nvSpPr>
          <p:spPr>
            <a:xfrm>
              <a:off x="8112224" y="4996333"/>
              <a:ext cx="3707755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cap="all" dirty="0"/>
                <a:t>Quantum Machine Learning </a:t>
              </a:r>
              <a:br>
                <a:rPr lang="en-GB" b="1" cap="all" dirty="0"/>
              </a:br>
              <a:r>
                <a:rPr lang="en-GB" b="1" cap="all" dirty="0"/>
                <a:t>for HEP detector simulations</a:t>
              </a:r>
              <a:br>
                <a:rPr lang="en-US" i="1" dirty="0"/>
              </a:br>
              <a:r>
                <a:rPr lang="en-US" i="1" dirty="0"/>
                <a:t>Proceedings of the 9th International Conference "Distributed Computing and Grid Technologies in Science and Education" (GRID'2021), </a:t>
              </a:r>
              <a:r>
                <a:rPr lang="en-US" i="1" dirty="0" err="1"/>
                <a:t>Dubna</a:t>
              </a:r>
              <a:r>
                <a:rPr lang="en-US" i="1" dirty="0"/>
                <a:t>, Russia, July 5-9, 2021</a:t>
              </a:r>
              <a:br>
                <a:rPr lang="en-US" i="1" dirty="0"/>
              </a:br>
              <a:r>
                <a:rPr lang="en-US" i="1" dirty="0"/>
                <a:t>http://symsim.jinr.ru/grid2021/363-368-paper-67.pdf </a:t>
              </a:r>
              <a:endParaRPr lang="en-US" dirty="0"/>
            </a:p>
          </p:txBody>
        </p:sp>
      </p:grpSp>
      <p:sp>
        <p:nvSpPr>
          <p:cNvPr id="13" name="Google Shape;140;p22">
            <a:extLst>
              <a:ext uri="{FF2B5EF4-FFF2-40B4-BE49-F238E27FC236}">
                <a16:creationId xmlns:a16="http://schemas.microsoft.com/office/drawing/2014/main" id="{C27334C4-1892-4432-9CDA-1FC6D403A8CC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791578" y="6580800"/>
            <a:ext cx="9948900" cy="1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en-US"/>
              <a:t>Quantum GANs at DESY              |               NiQ Kick-Off Meeting            |      1st April 2022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92266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226;p32">
            <a:extLst>
              <a:ext uri="{FF2B5EF4-FFF2-40B4-BE49-F238E27FC236}">
                <a16:creationId xmlns:a16="http://schemas.microsoft.com/office/drawing/2014/main" id="{07CBC29B-36B3-4013-BAF0-B7739B60A090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425424" y="732264"/>
            <a:ext cx="11357944" cy="993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61950" lvl="0" indent="-3619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Ø"/>
            </a:pPr>
            <a:r>
              <a:rPr lang="de-DE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Apply</a:t>
            </a:r>
            <a:r>
              <a:rPr lang="de-DE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Readout</a:t>
            </a:r>
            <a:r>
              <a:rPr lang="de-DE" sz="2400" b="1" dirty="0">
                <a:latin typeface="Calibri" panose="020F0502020204030204" pitchFamily="34" charset="0"/>
                <a:cs typeface="Calibri" panose="020F0502020204030204" pitchFamily="34" charset="0"/>
              </a:rPr>
              <a:t> Noise  </a:t>
            </a: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de-DE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model</a:t>
            </a: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IBMq</a:t>
            </a: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belem</a:t>
            </a: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BF4DEDEA-BA88-4657-8DAB-FF43C7E88E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1255" y="1484784"/>
            <a:ext cx="2828993" cy="239001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D1E46BB0-5727-4863-B96C-CACD9DB313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03258" y="1484784"/>
            <a:ext cx="2753382" cy="2393891"/>
          </a:xfrm>
          <a:prstGeom prst="rect">
            <a:avLst/>
          </a:prstGeom>
        </p:spPr>
      </p:pic>
      <p:sp>
        <p:nvSpPr>
          <p:cNvPr id="223" name="Google Shape;223;p32"/>
          <p:cNvSpPr txBox="1">
            <a:spLocks noGrp="1"/>
          </p:cNvSpPr>
          <p:nvPr>
            <p:ph type="title"/>
          </p:nvPr>
        </p:nvSpPr>
        <p:spPr>
          <a:xfrm>
            <a:off x="407368" y="366311"/>
            <a:ext cx="11376000" cy="4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rial"/>
              <a:buNone/>
            </a:pP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Quantum GAN in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One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Dimension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Noise 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5" name="Google Shape;225;p32"/>
          <p:cNvSpPr txBox="1">
            <a:spLocks noGrp="1"/>
          </p:cNvSpPr>
          <p:nvPr>
            <p:ph type="body" idx="1"/>
          </p:nvPr>
        </p:nvSpPr>
        <p:spPr>
          <a:xfrm>
            <a:off x="408632" y="817500"/>
            <a:ext cx="11376000" cy="37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/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F. Rehm, S. Vallecorsa, K. Borras, D. Krücker                http://symsim.jinr.ru/grid2021/363-368-paper-67.pdf</a:t>
            </a:r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CA009A0E-9341-46E2-B51D-C11EA6779360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79" r="22831" b="24205"/>
          <a:stretch/>
        </p:blipFill>
        <p:spPr bwMode="auto">
          <a:xfrm>
            <a:off x="767408" y="1653431"/>
            <a:ext cx="2565400" cy="4794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FFE4D15D-13D6-455E-A8AE-5791DB6B7A06}"/>
              </a:ext>
            </a:extLst>
          </p:cNvPr>
          <p:cNvSpPr txBox="1"/>
          <p:nvPr/>
        </p:nvSpPr>
        <p:spPr>
          <a:xfrm>
            <a:off x="335360" y="3861048"/>
            <a:ext cx="5832648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lvl="0" indent="-361950">
              <a:spcBef>
                <a:spcPts val="600"/>
              </a:spcBef>
              <a:buClr>
                <a:srgbClr val="F18F1F"/>
              </a:buClr>
              <a:buSzPct val="100000"/>
              <a:buFont typeface="Wingdings" panose="05000000000000000000" pitchFamily="2" charset="2"/>
              <a:buChar char="Ø"/>
            </a:pPr>
            <a:r>
              <a:rPr lang="de-DE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Apply</a:t>
            </a:r>
            <a:r>
              <a:rPr lang="de-DE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Full</a:t>
            </a:r>
            <a:r>
              <a:rPr lang="de-DE" sz="2400" b="1" dirty="0">
                <a:latin typeface="Calibri" panose="020F0502020204030204" pitchFamily="34" charset="0"/>
                <a:cs typeface="Calibri" panose="020F0502020204030204" pitchFamily="34" charset="0"/>
              </a:rPr>
              <a:t> Noise  </a:t>
            </a: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de-DE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model</a:t>
            </a: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IBMq</a:t>
            </a: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manila</a:t>
            </a: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de-DE" sz="2400" b="1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br>
              <a:rPr lang="de-DE" sz="2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de-DE" sz="4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3E3EC13-952C-4FBF-B109-37C99366A4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6244" y="4293096"/>
            <a:ext cx="2565400" cy="525697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F9FC836B-777D-48E2-8329-17E67C18D22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09520" y="4170386"/>
            <a:ext cx="2753382" cy="2326973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28C4F91D-7383-407F-A745-805CFE06ADC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92344" y="4049087"/>
            <a:ext cx="3024336" cy="2476257"/>
          </a:xfrm>
          <a:prstGeom prst="rect">
            <a:avLst/>
          </a:prstGeom>
        </p:spPr>
      </p:pic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10BDCF01-EE9F-438B-A062-A37BE6C25616}"/>
              </a:ext>
            </a:extLst>
          </p:cNvPr>
          <p:cNvCxnSpPr>
            <a:cxnSpLocks/>
          </p:cNvCxnSpPr>
          <p:nvPr/>
        </p:nvCxnSpPr>
        <p:spPr>
          <a:xfrm>
            <a:off x="10560496" y="3645024"/>
            <a:ext cx="1080120" cy="2160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feld 23">
            <a:extLst>
              <a:ext uri="{FF2B5EF4-FFF2-40B4-BE49-F238E27FC236}">
                <a16:creationId xmlns:a16="http://schemas.microsoft.com/office/drawing/2014/main" id="{5FE81BB9-27A8-4BAA-AD39-FF47BF4F5E13}"/>
              </a:ext>
            </a:extLst>
          </p:cNvPr>
          <p:cNvSpPr txBox="1"/>
          <p:nvPr/>
        </p:nvSpPr>
        <p:spPr>
          <a:xfrm>
            <a:off x="1847528" y="2638653"/>
            <a:ext cx="2823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no decrease in accuracy </a:t>
            </a:r>
          </a:p>
          <a:p>
            <a:r>
              <a:rPr lang="en-US" sz="18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fast convergence 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B5737B8B-EF2B-4065-B5C5-B8FDCC581C94}"/>
              </a:ext>
            </a:extLst>
          </p:cNvPr>
          <p:cNvSpPr txBox="1"/>
          <p:nvPr/>
        </p:nvSpPr>
        <p:spPr>
          <a:xfrm>
            <a:off x="1847528" y="5301208"/>
            <a:ext cx="2823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no decrease in accuracy </a:t>
            </a:r>
          </a:p>
          <a:p>
            <a:r>
              <a:rPr lang="en-US" sz="18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fast convergence </a:t>
            </a:r>
          </a:p>
        </p:txBody>
      </p:sp>
      <p:sp>
        <p:nvSpPr>
          <p:cNvPr id="26" name="Google Shape;140;p22">
            <a:extLst>
              <a:ext uri="{FF2B5EF4-FFF2-40B4-BE49-F238E27FC236}">
                <a16:creationId xmlns:a16="http://schemas.microsoft.com/office/drawing/2014/main" id="{C34504ED-0320-4295-9FAE-DD1679FC5318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791578" y="6580800"/>
            <a:ext cx="9948900" cy="1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en-US"/>
              <a:t>Quantum GANs at DESY              |               NiQ Kick-Off Meeting            |      1st April 2022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105946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2"/>
          <p:cNvSpPr txBox="1">
            <a:spLocks noGrp="1"/>
          </p:cNvSpPr>
          <p:nvPr>
            <p:ph type="body" idx="2"/>
          </p:nvPr>
        </p:nvSpPr>
        <p:spPr>
          <a:xfrm>
            <a:off x="425424" y="1052736"/>
            <a:ext cx="11766576" cy="4896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ct val="100000"/>
              <a:buNone/>
            </a:pPr>
            <a:r>
              <a:rPr lang="de-DE" sz="2400" b="1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etailed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studies with noise and noise mitigation </a:t>
            </a:r>
            <a:endParaRPr lang="de-DE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61950" lvl="0" indent="-361950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ct val="100000"/>
              <a:buFont typeface="Wingdings" panose="05000000000000000000" pitchFamily="2" charset="2"/>
              <a:buChar char="Ø"/>
            </a:pPr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mportance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of hyperparameters for different 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values of the bit-flip probability, p = {0.01, 0.05, 0.1}</a:t>
            </a:r>
          </a:p>
          <a:p>
            <a:pPr marL="647700" lvl="0" indent="-28575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generator learning rate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lrg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discriminator learning rate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lrd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exponential decay rate γ for the learning layers</a:t>
            </a:r>
          </a:p>
          <a:p>
            <a:pPr marL="361950" lv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generator learning rate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lrg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has the highest impact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demonstrates the difficulty of training the quantum generator</a:t>
            </a:r>
          </a:p>
          <a:p>
            <a:pPr marL="361950" lvl="0" indent="-361950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ct val="100000"/>
              <a:buFont typeface="Wingdings" panose="05000000000000000000" pitchFamily="2" charset="2"/>
              <a:buChar char="Ø"/>
            </a:pPr>
            <a:r>
              <a:rPr lang="de-DE" sz="2000" b="1" dirty="0"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esults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without and with two different error mitigation methods </a:t>
            </a:r>
            <a:endParaRPr lang="de-DE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47700" lvl="0" indent="-28575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61950" lvl="0" indent="0">
              <a:lnSpc>
                <a:spcPct val="100000"/>
              </a:lnSpc>
              <a:spcBef>
                <a:spcPts val="600"/>
              </a:spcBef>
              <a:buNone/>
            </a:pP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61950" lvl="0" indent="0">
              <a:lnSpc>
                <a:spcPct val="100000"/>
              </a:lnSpc>
              <a:spcBef>
                <a:spcPts val="600"/>
              </a:spcBef>
              <a:buNone/>
            </a:pP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47700" lvl="0" indent="-28575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47700" lvl="0" indent="-28575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61950" lvl="0" indent="0">
              <a:lnSpc>
                <a:spcPct val="100000"/>
              </a:lnSpc>
              <a:spcBef>
                <a:spcPts val="600"/>
              </a:spcBef>
              <a:buNone/>
            </a:pP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3" name="Google Shape;223;p32"/>
          <p:cNvSpPr txBox="1">
            <a:spLocks noGrp="1"/>
          </p:cNvSpPr>
          <p:nvPr>
            <p:ph type="title"/>
          </p:nvPr>
        </p:nvSpPr>
        <p:spPr>
          <a:xfrm>
            <a:off x="407368" y="366311"/>
            <a:ext cx="11376000" cy="4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SzPts val="3000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Impact of quantum noise on the training of Quantum GANs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5" name="Google Shape;225;p32"/>
          <p:cNvSpPr txBox="1">
            <a:spLocks noGrp="1"/>
          </p:cNvSpPr>
          <p:nvPr>
            <p:ph type="body" idx="1"/>
          </p:nvPr>
        </p:nvSpPr>
        <p:spPr>
          <a:xfrm>
            <a:off x="408632" y="817500"/>
            <a:ext cx="11664032" cy="37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/>
            <a:r>
              <a:rPr lang="en-US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K.Borras,S.Y.Chang,L.Funcke,M.Grossi,T.Hartung,K.Jansen</a:t>
            </a: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D.Kruecker,S.Kühn,F.Rehm</a:t>
            </a: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C.Tüysüz,S.Vallecorsa</a:t>
            </a: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   https://arxiv.org/abs/2203.01007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6838654-2E0A-4BB6-8553-48E36891D7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0136" y="1124744"/>
            <a:ext cx="4608512" cy="1935575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3C8A30B3-E010-4274-B568-2BD50E6298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2832" y="3865909"/>
            <a:ext cx="3295576" cy="2059735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0E504EA0-84F5-4DF1-AD50-9CC02A3D881E}"/>
              </a:ext>
            </a:extLst>
          </p:cNvPr>
          <p:cNvSpPr txBox="1"/>
          <p:nvPr/>
        </p:nvSpPr>
        <p:spPr>
          <a:xfrm>
            <a:off x="119336" y="5877272"/>
            <a:ext cx="4950496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lvl="0">
              <a:spcBef>
                <a:spcPts val="600"/>
              </a:spcBef>
            </a:pPr>
            <a:r>
              <a:rPr lang="en-US" sz="1300" dirty="0">
                <a:latin typeface="Calibri" panose="020F0502020204030204" pitchFamily="34" charset="0"/>
                <a:cs typeface="Calibri" panose="020F0502020204030204" pitchFamily="34" charset="0"/>
              </a:rPr>
              <a:t>Error mitigation plays a crucial role for </a:t>
            </a:r>
            <a:r>
              <a:rPr lang="en-US" sz="1300" dirty="0" err="1">
                <a:latin typeface="Calibri" panose="020F0502020204030204" pitchFamily="34" charset="0"/>
                <a:cs typeface="Calibri" panose="020F0502020204030204" pitchFamily="34" charset="0"/>
              </a:rPr>
              <a:t>qGAN</a:t>
            </a:r>
            <a:r>
              <a:rPr lang="en-US" sz="1300" dirty="0">
                <a:latin typeface="Calibri" panose="020F0502020204030204" pitchFamily="34" charset="0"/>
                <a:cs typeface="Calibri" panose="020F0502020204030204" pitchFamily="34" charset="0"/>
              </a:rPr>
              <a:t> training in the presence of the large readout errors on current NISQ devices</a:t>
            </a:r>
          </a:p>
          <a:p>
            <a:endParaRPr lang="en-US" sz="1300" dirty="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6664F640-B764-4916-96DF-7BBC335E9630}"/>
              </a:ext>
            </a:extLst>
          </p:cNvPr>
          <p:cNvSpPr txBox="1"/>
          <p:nvPr/>
        </p:nvSpPr>
        <p:spPr>
          <a:xfrm>
            <a:off x="4871864" y="5877272"/>
            <a:ext cx="7344816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lvl="0">
              <a:spcBef>
                <a:spcPts val="600"/>
              </a:spcBef>
            </a:pPr>
            <a:r>
              <a:rPr lang="en-US" sz="1300" dirty="0">
                <a:latin typeface="Calibri" panose="020F0502020204030204" pitchFamily="34" charset="0"/>
                <a:cs typeface="Calibri" panose="020F0502020204030204" pitchFamily="34" charset="0"/>
              </a:rPr>
              <a:t>Average values quickly converge in the noise-free and readout-error only cases, but do not seem to converge when including two-qubit gate errors </a:t>
            </a:r>
            <a:r>
              <a:rPr lang="en-US" sz="13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 </a:t>
            </a:r>
            <a:r>
              <a:rPr lang="en-US" sz="1300" dirty="0">
                <a:latin typeface="Calibri" panose="020F0502020204030204" pitchFamily="34" charset="0"/>
                <a:cs typeface="Calibri" panose="020F0502020204030204" pitchFamily="34" charset="0"/>
              </a:rPr>
              <a:t>reveal the critical effect of two-qubit gate errors on </a:t>
            </a:r>
            <a:r>
              <a:rPr lang="en-US" sz="1300" dirty="0" err="1">
                <a:latin typeface="Calibri" panose="020F0502020204030204" pitchFamily="34" charset="0"/>
                <a:cs typeface="Calibri" panose="020F0502020204030204" pitchFamily="34" charset="0"/>
              </a:rPr>
              <a:t>qGAN</a:t>
            </a:r>
            <a:r>
              <a:rPr lang="en-US" sz="1300" dirty="0">
                <a:latin typeface="Calibri" panose="020F0502020204030204" pitchFamily="34" charset="0"/>
                <a:cs typeface="Calibri" panose="020F0502020204030204" pitchFamily="34" charset="0"/>
              </a:rPr>
              <a:t> training with current NISQ devices.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056C2B2E-4AF3-4F5A-A408-9CDB09A50F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97870" y="3789040"/>
            <a:ext cx="3358570" cy="2099106"/>
          </a:xfrm>
          <a:prstGeom prst="rect">
            <a:avLst/>
          </a:prstGeom>
        </p:spPr>
      </p:pic>
      <p:sp>
        <p:nvSpPr>
          <p:cNvPr id="18" name="Google Shape;140;p22">
            <a:extLst>
              <a:ext uri="{FF2B5EF4-FFF2-40B4-BE49-F238E27FC236}">
                <a16:creationId xmlns:a16="http://schemas.microsoft.com/office/drawing/2014/main" id="{A26D623C-96B3-48CD-A24B-64D8C4C1C0B6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791578" y="6580800"/>
            <a:ext cx="9948900" cy="1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en-US"/>
              <a:t>Quantum GANs at DESY              |               NiQ Kick-Off Meeting            |      1st April 2022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740527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2"/>
          <p:cNvSpPr txBox="1">
            <a:spLocks noGrp="1"/>
          </p:cNvSpPr>
          <p:nvPr>
            <p:ph type="body" idx="2"/>
          </p:nvPr>
        </p:nvSpPr>
        <p:spPr>
          <a:xfrm>
            <a:off x="425425" y="1154566"/>
            <a:ext cx="4662463" cy="4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4290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Ø"/>
            </a:pPr>
            <a:r>
              <a:rPr lang="de-DE" sz="2000" b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Down sample  8x8 </a:t>
            </a:r>
            <a:r>
              <a:rPr lang="de-DE" sz="2000" b="1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pixels</a:t>
            </a:r>
            <a:r>
              <a:rPr lang="de-DE" sz="2000" b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 6 </a:t>
            </a:r>
            <a:r>
              <a:rPr lang="de-DE" sz="2000" b="1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qubits</a:t>
            </a:r>
            <a:endParaRPr lang="de-DE" sz="2000" b="1" dirty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</p:txBody>
      </p:sp>
      <p:sp>
        <p:nvSpPr>
          <p:cNvPr id="223" name="Google Shape;223;p32"/>
          <p:cNvSpPr txBox="1">
            <a:spLocks noGrp="1"/>
          </p:cNvSpPr>
          <p:nvPr>
            <p:ph type="title"/>
          </p:nvPr>
        </p:nvSpPr>
        <p:spPr>
          <a:xfrm>
            <a:off x="407368" y="366311"/>
            <a:ext cx="11376000" cy="4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rial"/>
              <a:buNone/>
            </a:pP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Quantum GAN in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Two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Dimensions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5" name="Google Shape;225;p32"/>
          <p:cNvSpPr txBox="1">
            <a:spLocks noGrp="1"/>
          </p:cNvSpPr>
          <p:nvPr>
            <p:ph type="body" idx="1"/>
          </p:nvPr>
        </p:nvSpPr>
        <p:spPr>
          <a:xfrm>
            <a:off x="408632" y="817500"/>
            <a:ext cx="11376000" cy="37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</a:pP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arly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examples in Experimental Particle Physics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98C800F-E27D-4B22-A69D-652C3E9775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589"/>
          <a:stretch/>
        </p:blipFill>
        <p:spPr>
          <a:xfrm>
            <a:off x="479376" y="1561750"/>
            <a:ext cx="2379515" cy="2083274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3ED8BF8A-649D-477E-A17A-66BD2949451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1886"/>
          <a:stretch/>
        </p:blipFill>
        <p:spPr>
          <a:xfrm>
            <a:off x="2999861" y="1631082"/>
            <a:ext cx="2319275" cy="2013736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6CBF3CE2-CDA4-422B-A1A6-59914F75D9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69322" y="825904"/>
            <a:ext cx="2145520" cy="1392305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4A928507-4185-482B-B49B-2AB3A6A378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86440" y="2303561"/>
            <a:ext cx="2111283" cy="1363775"/>
          </a:xfrm>
          <a:prstGeom prst="rect">
            <a:avLst/>
          </a:prstGeom>
        </p:spPr>
      </p:pic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17DBF5D5-9B76-4A17-9E66-BEEE99C88FE3}"/>
              </a:ext>
            </a:extLst>
          </p:cNvPr>
          <p:cNvGrpSpPr/>
          <p:nvPr/>
        </p:nvGrpSpPr>
        <p:grpSpPr>
          <a:xfrm>
            <a:off x="8562415" y="1736137"/>
            <a:ext cx="2856244" cy="4861192"/>
            <a:chOff x="8562415" y="1736137"/>
            <a:chExt cx="2856244" cy="4861192"/>
          </a:xfrm>
        </p:grpSpPr>
        <p:pic>
          <p:nvPicPr>
            <p:cNvPr id="18" name="Grafik 17">
              <a:extLst>
                <a:ext uri="{FF2B5EF4-FFF2-40B4-BE49-F238E27FC236}">
                  <a16:creationId xmlns:a16="http://schemas.microsoft.com/office/drawing/2014/main" id="{271D066B-857F-43D0-8B49-83014BB0917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562415" y="1736137"/>
              <a:ext cx="2843142" cy="2381295"/>
            </a:xfrm>
            <a:prstGeom prst="rect">
              <a:avLst/>
            </a:prstGeom>
          </p:spPr>
        </p:pic>
        <p:pic>
          <p:nvPicPr>
            <p:cNvPr id="19" name="Grafik 18">
              <a:extLst>
                <a:ext uri="{FF2B5EF4-FFF2-40B4-BE49-F238E27FC236}">
                  <a16:creationId xmlns:a16="http://schemas.microsoft.com/office/drawing/2014/main" id="{1F1D4983-A041-429A-8E97-9849D272B73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562415" y="4216034"/>
              <a:ext cx="2856244" cy="2381295"/>
            </a:xfrm>
            <a:prstGeom prst="rect">
              <a:avLst/>
            </a:prstGeom>
          </p:spPr>
        </p:pic>
      </p:grp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0F5B9932-B171-4CA7-9AC9-68F95D5ADA20}"/>
              </a:ext>
            </a:extLst>
          </p:cNvPr>
          <p:cNvGrpSpPr/>
          <p:nvPr/>
        </p:nvGrpSpPr>
        <p:grpSpPr>
          <a:xfrm>
            <a:off x="441160" y="3684918"/>
            <a:ext cx="8136990" cy="2840426"/>
            <a:chOff x="441160" y="3684918"/>
            <a:chExt cx="8136990" cy="2840426"/>
          </a:xfrm>
        </p:grpSpPr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E4F218A1-A9D2-4B9C-B2BB-248649007B3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970608" y="3684918"/>
              <a:ext cx="2431266" cy="1363775"/>
            </a:xfrm>
            <a:prstGeom prst="rect">
              <a:avLst/>
            </a:prstGeom>
          </p:spPr>
        </p:pic>
        <p:pic>
          <p:nvPicPr>
            <p:cNvPr id="17" name="Grafik 16">
              <a:extLst>
                <a:ext uri="{FF2B5EF4-FFF2-40B4-BE49-F238E27FC236}">
                  <a16:creationId xmlns:a16="http://schemas.microsoft.com/office/drawing/2014/main" id="{2D0BFB06-852B-4AAD-AA1D-690814E4BA8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41160" y="5014924"/>
              <a:ext cx="6230904" cy="1510420"/>
            </a:xfrm>
            <a:prstGeom prst="rect">
              <a:avLst/>
            </a:prstGeom>
          </p:spPr>
        </p:pic>
        <p:sp>
          <p:nvSpPr>
            <p:cNvPr id="24" name="Google Shape;226;p32">
              <a:extLst>
                <a:ext uri="{FF2B5EF4-FFF2-40B4-BE49-F238E27FC236}">
                  <a16:creationId xmlns:a16="http://schemas.microsoft.com/office/drawing/2014/main" id="{9B193F67-F6B0-4CBB-9044-E586161C5632}"/>
                </a:ext>
              </a:extLst>
            </p:cNvPr>
            <p:cNvSpPr txBox="1">
              <a:spLocks/>
            </p:cNvSpPr>
            <p:nvPr/>
          </p:nvSpPr>
          <p:spPr>
            <a:xfrm>
              <a:off x="441160" y="3789040"/>
              <a:ext cx="8136990" cy="45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42900" algn="l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L="914400" marR="0" lvl="1" indent="-342900" algn="l" rtl="0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16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L="1371600" marR="0" lvl="2" indent="-342900" algn="l" rtl="0">
                <a:lnSpc>
                  <a:spcPct val="100000"/>
                </a:lnSpc>
                <a:spcBef>
                  <a:spcPts val="8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16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L="1828800" marR="0" lvl="3" indent="-342900" algn="l" rtl="0">
                <a:lnSpc>
                  <a:spcPct val="100000"/>
                </a:lnSpc>
                <a:spcBef>
                  <a:spcPts val="8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16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L="2286000" marR="0" lvl="4" indent="-342900" algn="l" rtl="0">
                <a:lnSpc>
                  <a:spcPct val="100000"/>
                </a:lnSpc>
                <a:spcBef>
                  <a:spcPts val="8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16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L="2743200" marR="0" lvl="5" indent="-342900" algn="l" rtl="0">
                <a:lnSpc>
                  <a:spcPct val="90000"/>
                </a:lnSpc>
                <a:spcBef>
                  <a:spcPts val="8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L="3200400" marR="0" lvl="6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L="3657600" marR="0" lvl="7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L="4114800" marR="0" lvl="8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342900">
                <a:lnSpc>
                  <a:spcPct val="100000"/>
                </a:lnSpc>
                <a:spcBef>
                  <a:spcPts val="600"/>
                </a:spcBef>
                <a:buClr>
                  <a:schemeClr val="accent2"/>
                </a:buClr>
                <a:buSzPct val="100000"/>
                <a:buFont typeface="Wingdings" panose="05000000000000000000" pitchFamily="2" charset="2"/>
                <a:buChar char="Ø"/>
              </a:pPr>
              <a:r>
                <a:rPr lang="de-DE" sz="2000" b="1" dirty="0" err="1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rPr>
                <a:t>Adapt</a:t>
              </a:r>
              <a:r>
                <a:rPr lang="de-DE" sz="2000" b="1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rPr>
                <a:t> </a:t>
              </a:r>
              <a:r>
                <a:rPr lang="de-DE" sz="2000" b="1" dirty="0" err="1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rPr>
                <a:t>Tree</a:t>
              </a:r>
              <a:r>
                <a:rPr lang="de-DE" sz="2000" b="1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rPr>
                <a:t> Tensor Network</a:t>
              </a:r>
            </a:p>
          </p:txBody>
        </p:sp>
        <p:sp>
          <p:nvSpPr>
            <p:cNvPr id="20" name="Textfeld 19">
              <a:extLst>
                <a:ext uri="{FF2B5EF4-FFF2-40B4-BE49-F238E27FC236}">
                  <a16:creationId xmlns:a16="http://schemas.microsoft.com/office/drawing/2014/main" id="{F91A5BBE-66B5-4CC7-99FE-57DBA629635B}"/>
                </a:ext>
              </a:extLst>
            </p:cNvPr>
            <p:cNvSpPr txBox="1"/>
            <p:nvPr/>
          </p:nvSpPr>
          <p:spPr>
            <a:xfrm>
              <a:off x="911424" y="4240240"/>
              <a:ext cx="28803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>
                  <a:latin typeface="Calibri" panose="020F0502020204030204" pitchFamily="34" charset="0"/>
                  <a:cs typeface="Calibri" panose="020F0502020204030204" pitchFamily="34" charset="0"/>
                </a:rPr>
                <a:t>Grant, E., Benedetti, M., Cao, S.</a:t>
              </a:r>
              <a:r>
                <a:rPr lang="en-US" sz="900" i="1" dirty="0">
                  <a:latin typeface="Calibri" panose="020F0502020204030204" pitchFamily="34" charset="0"/>
                  <a:cs typeface="Calibri" panose="020F0502020204030204" pitchFamily="34" charset="0"/>
                </a:rPr>
                <a:t>et al.</a:t>
              </a:r>
            </a:p>
            <a:p>
              <a:r>
                <a:rPr lang="en-US" sz="900" dirty="0">
                  <a:latin typeface="Calibri" panose="020F0502020204030204" pitchFamily="34" charset="0"/>
                  <a:cs typeface="Calibri" panose="020F0502020204030204" pitchFamily="34" charset="0"/>
                </a:rPr>
                <a:t>Hierarchical quantum classifiers.</a:t>
              </a:r>
            </a:p>
            <a:p>
              <a:r>
                <a:rPr lang="en-US" sz="900" i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npjQuantum</a:t>
              </a:r>
              <a:r>
                <a:rPr lang="en-US" sz="900" i="1" dirty="0">
                  <a:latin typeface="Calibri" panose="020F0502020204030204" pitchFamily="34" charset="0"/>
                  <a:cs typeface="Calibri" panose="020F0502020204030204" pitchFamily="34" charset="0"/>
                </a:rPr>
                <a:t> Inf</a:t>
              </a:r>
              <a:r>
                <a:rPr lang="en-US" sz="900" b="1" dirty="0">
                  <a:latin typeface="Calibri" panose="020F0502020204030204" pitchFamily="34" charset="0"/>
                  <a:cs typeface="Calibri" panose="020F0502020204030204" pitchFamily="34" charset="0"/>
                </a:rPr>
                <a:t>4,</a:t>
              </a:r>
              <a:r>
                <a:rPr lang="en-US" sz="900" dirty="0">
                  <a:latin typeface="Calibri" panose="020F0502020204030204" pitchFamily="34" charset="0"/>
                  <a:cs typeface="Calibri" panose="020F0502020204030204" pitchFamily="34" charset="0"/>
                </a:rPr>
                <a:t>65 (2018). https://doi.org/10.1038/s41534-018-0116-9</a:t>
              </a:r>
              <a:endParaRPr lang="en-US" sz="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3" name="Google Shape;140;p22">
            <a:extLst>
              <a:ext uri="{FF2B5EF4-FFF2-40B4-BE49-F238E27FC236}">
                <a16:creationId xmlns:a16="http://schemas.microsoft.com/office/drawing/2014/main" id="{E1BD1658-66F7-42FB-83A7-9DDA220CF840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791578" y="6580800"/>
            <a:ext cx="9948900" cy="1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en-US"/>
              <a:t>Quantum GANs at DESY              |               NiQ Kick-Off Meeting            |      1st April 2022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21861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kt 11">
            <a:extLst>
              <a:ext uri="{FF2B5EF4-FFF2-40B4-BE49-F238E27FC236}">
                <a16:creationId xmlns:a16="http://schemas.microsoft.com/office/drawing/2014/main" id="{6D88897E-AF85-4801-AC6C-D1C37C8F400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5198192"/>
              </p:ext>
            </p:extLst>
          </p:nvPr>
        </p:nvGraphicFramePr>
        <p:xfrm>
          <a:off x="6312024" y="764046"/>
          <a:ext cx="5832674" cy="54012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Document" r:id="rId4" imgW="6047731" imgH="2049194" progId="Word.Document.12">
                  <p:embed/>
                </p:oleObj>
              </mc:Choice>
              <mc:Fallback>
                <p:oleObj name="Document" r:id="rId4" imgW="6047731" imgH="204919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312024" y="764046"/>
                        <a:ext cx="5832674" cy="54012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3" name="Google Shape;223;p32"/>
          <p:cNvSpPr txBox="1">
            <a:spLocks noGrp="1"/>
          </p:cNvSpPr>
          <p:nvPr>
            <p:ph type="title"/>
          </p:nvPr>
        </p:nvSpPr>
        <p:spPr>
          <a:xfrm>
            <a:off x="407368" y="366311"/>
            <a:ext cx="11376000" cy="4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rial"/>
              <a:buNone/>
            </a:pP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Work Package B - QGAN  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5" name="Google Shape;225;p32"/>
          <p:cNvSpPr txBox="1">
            <a:spLocks noGrp="1"/>
          </p:cNvSpPr>
          <p:nvPr>
            <p:ph type="body" idx="1"/>
          </p:nvPr>
        </p:nvSpPr>
        <p:spPr>
          <a:xfrm>
            <a:off x="408632" y="817500"/>
            <a:ext cx="11376000" cy="37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</a:pP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Tasks and Milestones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Google Shape;140;p22">
            <a:extLst>
              <a:ext uri="{FF2B5EF4-FFF2-40B4-BE49-F238E27FC236}">
                <a16:creationId xmlns:a16="http://schemas.microsoft.com/office/drawing/2014/main" id="{E1BD1658-66F7-42FB-83A7-9DDA220CF840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791578" y="6580800"/>
            <a:ext cx="9948900" cy="1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en-US"/>
              <a:t>Quantum GANs at DESY              |               NiQ Kick-Off Meeting            |      1st April 2022</a:t>
            </a:r>
            <a:endParaRPr dirty="0"/>
          </a:p>
        </p:txBody>
      </p:sp>
      <p:graphicFrame>
        <p:nvGraphicFramePr>
          <p:cNvPr id="9" name="Objekt 8">
            <a:extLst>
              <a:ext uri="{FF2B5EF4-FFF2-40B4-BE49-F238E27FC236}">
                <a16:creationId xmlns:a16="http://schemas.microsoft.com/office/drawing/2014/main" id="{B3E4997E-15C6-4A82-82C8-0DFBD7C88F7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4461226"/>
              </p:ext>
            </p:extLst>
          </p:nvPr>
        </p:nvGraphicFramePr>
        <p:xfrm>
          <a:off x="-24760" y="1484313"/>
          <a:ext cx="6552808" cy="44669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Document" r:id="rId6" imgW="5020575" imgH="3421923" progId="Word.Document.12">
                  <p:embed/>
                </p:oleObj>
              </mc:Choice>
              <mc:Fallback>
                <p:oleObj name="Document" r:id="rId6" imgW="5020575" imgH="342192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-24760" y="1484313"/>
                        <a:ext cx="6552808" cy="44669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24043892"/>
      </p:ext>
    </p:extLst>
  </p:cSld>
  <p:clrMapOvr>
    <a:masterClrMapping/>
  </p:clrMapOvr>
</p:sld>
</file>

<file path=ppt/theme/theme1.xml><?xml version="1.0" encoding="utf-8"?>
<a:theme xmlns:a="http://schemas.openxmlformats.org/drawingml/2006/main" name="DESY">
  <a:themeElements>
    <a:clrScheme name="DESY">
      <a:dk1>
        <a:srgbClr val="000000"/>
      </a:dk1>
      <a:lt1>
        <a:srgbClr val="FFFFFF"/>
      </a:lt1>
      <a:dk2>
        <a:srgbClr val="898D8D"/>
      </a:dk2>
      <a:lt2>
        <a:srgbClr val="B2B4B2"/>
      </a:lt2>
      <a:accent1>
        <a:srgbClr val="009FDF"/>
      </a:accent1>
      <a:accent2>
        <a:srgbClr val="F18F1F"/>
      </a:accent2>
      <a:accent3>
        <a:srgbClr val="004B7D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Benutzerdefiniert 104">
      <a:dk1>
        <a:srgbClr val="000000"/>
      </a:dk1>
      <a:lt1>
        <a:srgbClr val="FFFFFF"/>
      </a:lt1>
      <a:dk2>
        <a:srgbClr val="898D8D"/>
      </a:dk2>
      <a:lt2>
        <a:srgbClr val="B2B4B2"/>
      </a:lt2>
      <a:accent1>
        <a:srgbClr val="009FDF"/>
      </a:accent1>
      <a:accent2>
        <a:srgbClr val="FF9E1B"/>
      </a:accent2>
      <a:accent3>
        <a:srgbClr val="020A0A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859</Words>
  <Application>Microsoft Office PowerPoint</Application>
  <PresentationFormat>Breitbild</PresentationFormat>
  <Paragraphs>84</Paragraphs>
  <Slides>8</Slides>
  <Notes>7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3" baseType="lpstr">
      <vt:lpstr>Calibri</vt:lpstr>
      <vt:lpstr>Arial</vt:lpstr>
      <vt:lpstr>Wingdings</vt:lpstr>
      <vt:lpstr>DESY</vt:lpstr>
      <vt:lpstr>Microsoft Word-Dokument</vt:lpstr>
      <vt:lpstr>PowerPoint-Präsentation</vt:lpstr>
      <vt:lpstr>Quantum Machine Learning </vt:lpstr>
      <vt:lpstr>Quantum GANs in One Dimension</vt:lpstr>
      <vt:lpstr>Quantum GAN in One Dimension without Noise </vt:lpstr>
      <vt:lpstr>Quantum GAN in One Dimension with Noise </vt:lpstr>
      <vt:lpstr>Impact of quantum noise on the training of Quantum GANs</vt:lpstr>
      <vt:lpstr>Quantum GAN in Two Dimensions  </vt:lpstr>
      <vt:lpstr>Work Package B - QGAN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Quantum Technologies  at DESY</dc:title>
  <dc:creator>Borras, Kerstin</dc:creator>
  <cp:lastModifiedBy>Borras, Kerstin</cp:lastModifiedBy>
  <cp:revision>443</cp:revision>
  <cp:lastPrinted>2022-03-07T22:50:37Z</cp:lastPrinted>
  <dcterms:modified xsi:type="dcterms:W3CDTF">2022-03-31T20:42:40Z</dcterms:modified>
</cp:coreProperties>
</file>