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380" r:id="rId2"/>
    <p:sldId id="502" r:id="rId3"/>
    <p:sldId id="524" r:id="rId4"/>
    <p:sldId id="381" r:id="rId5"/>
    <p:sldId id="503" r:id="rId6"/>
    <p:sldId id="307" r:id="rId7"/>
    <p:sldId id="505" r:id="rId8"/>
    <p:sldId id="507" r:id="rId9"/>
    <p:sldId id="508" r:id="rId10"/>
    <p:sldId id="526" r:id="rId11"/>
    <p:sldId id="512" r:id="rId12"/>
    <p:sldId id="280" r:id="rId13"/>
    <p:sldId id="521" r:id="rId14"/>
    <p:sldId id="523" r:id="rId15"/>
    <p:sldId id="514" r:id="rId16"/>
    <p:sldId id="516" r:id="rId17"/>
    <p:sldId id="517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129A"/>
    <a:srgbClr val="003399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0428" autoAdjust="0"/>
    <p:restoredTop sz="93734" autoAdjust="0"/>
  </p:normalViewPr>
  <p:slideViewPr>
    <p:cSldViewPr snapToGrid="0">
      <p:cViewPr>
        <p:scale>
          <a:sx n="75" d="100"/>
          <a:sy n="75" d="100"/>
        </p:scale>
        <p:origin x="725" y="18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52" d="100"/>
          <a:sy n="52" d="100"/>
        </p:scale>
        <p:origin x="2680" y="6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FB489B-1600-4192-AE4C-1C43754622CF}" type="datetimeFigureOut">
              <a:rPr lang="en-GB" smtClean="0"/>
              <a:t>29/11/2022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54D371-5D7C-4969-8985-F18297C45E58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2883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54D371-5D7C-4969-8985-F18297C45E58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72933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54D371-5D7C-4969-8985-F18297C45E58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72639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54D371-5D7C-4969-8985-F18297C45E58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85628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54D371-5D7C-4969-8985-F18297C45E58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93323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54D371-5D7C-4969-8985-F18297C45E58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31060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4E1766-D176-4A72-9516-C587C13B6A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CB1D325-7B32-4AC2-BCF7-D5F7FB93F0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25FB86-891D-4971-A644-4D797BA565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A7111-0805-45ED-BF6D-D868CB9511E6}" type="datetime1">
              <a:rPr lang="en-GB" smtClean="0"/>
              <a:t>29/11/2022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449940-AD63-4EC6-A6DC-8BB20DF9E3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0724B5-41E8-44C5-BDD8-92A593DEC6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855E5-BDD4-4603-BA0B-AFE35B4F6498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49939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48C601-8C2C-43FD-B142-02DB67B4BC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22B9A58-FC1B-4529-9BEC-DA3DC0F827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CD3FA3-1DE3-472D-A6B0-75BCB1228D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74CAE-236E-4AA8-A898-99C33EB13FFA}" type="datetime1">
              <a:rPr lang="en-GB" smtClean="0"/>
              <a:t>29/11/2022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14BD95-EAFA-45A2-BA2C-23E0789BCB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780DB4-411B-48AB-A8FA-CCF3B9319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855E5-BDD4-4603-BA0B-AFE35B4F6498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82135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4C30BB8-681B-44A5-80AA-45281BC067D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E029E3-4B54-40F9-A523-DF62C1E406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BA0EB8-9B34-47ED-AC8B-396AA546C2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88F9F-BF08-4385-B77D-3939E2A8F8FC}" type="datetime1">
              <a:rPr lang="en-GB" smtClean="0"/>
              <a:t>29/11/2022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15E8AD-7458-41C3-BBF8-CEB9EE59D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C285AD-EA20-4AE3-AC40-6B383C0DDD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855E5-BDD4-4603-BA0B-AFE35B4F6498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3526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14F88D-FE0B-4842-B471-FBBBFB2FF9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7F4DBC-7041-415B-A361-0AA368E544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2C125C-056B-43DA-8D45-91023DB44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646EA-FD82-44B6-A750-CA043F4066B7}" type="datetime1">
              <a:rPr lang="en-GB" smtClean="0"/>
              <a:t>29/11/2022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2FB578-BF1C-4D16-975B-EF7F11D028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9A2A5C-9C60-43A6-B070-AD390CCC5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855E5-BDD4-4603-BA0B-AFE35B4F6498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24202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26C772-C2A4-4B1E-9E0C-BAE357F146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80235C-13AC-4AF1-920C-E6E90008E9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22062E-AC0C-466E-9F01-7E2276110E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7E81D-BAD4-45EF-9B36-6ADF1DB5AB50}" type="datetime1">
              <a:rPr lang="en-GB" smtClean="0"/>
              <a:t>29/11/2022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4EA037-8584-47D6-A0F1-291FF3FC70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305EE0-5ABD-4099-A5A2-0234B4FC93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855E5-BDD4-4603-BA0B-AFE35B4F6498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7733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8E7584-9D97-4FF2-BF57-7217D5B680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72E704-A2AF-4901-A404-70DFDB8AA6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60420A-9DB5-41A9-8A36-3F76719C48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9E1151-4F80-493E-B99F-0F09DE4322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21608-98F7-4E18-A389-6F5B0415120B}" type="datetime1">
              <a:rPr lang="en-GB" smtClean="0"/>
              <a:t>29/11/2022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B2375E-D992-45AB-9026-79D6F376EB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92E69E-FF4B-4BC7-9B42-318AB6564D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855E5-BDD4-4603-BA0B-AFE35B4F6498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88075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7208DB-E2BD-48CC-8CE6-02FC113EE1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783E2A-437E-484A-8155-50F2BCF583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4AA335-A4FF-4D75-890B-BCE3D9284D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957A85D-F0C6-49BE-A977-D3C1C7B93F6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8AC3EF1-64A9-4DDB-AA4C-13B27A7EA84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8B23765-0105-40AA-8181-48214D870C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D80D2-B904-4462-A04C-CCC0D5B38759}" type="datetime1">
              <a:rPr lang="en-GB" smtClean="0"/>
              <a:t>29/11/2022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EB206F3-07FB-471E-8CAB-AF291F8631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34543D9-4C48-4B31-B40C-D22C692A40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855E5-BDD4-4603-BA0B-AFE35B4F6498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03406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E41DF6-53ED-4DEE-BFF0-1270B0118B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2901406-D618-42C6-8ADC-A6626EEF4F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E61D4-43FD-4033-AD28-5D9808FEC4EA}" type="datetime1">
              <a:rPr lang="en-GB" smtClean="0"/>
              <a:t>29/11/2022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88BBCB-8B95-4275-8402-E12DCE77C6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F8337A-5A35-4EC6-A3A8-505EFDC7F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855E5-BDD4-4603-BA0B-AFE35B4F6498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54836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B61A02B-B1C6-432E-82BD-E454D2FD9A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E6F62-9B16-4BFF-8CD0-3D3EA40FA4D0}" type="datetime1">
              <a:rPr lang="en-GB" smtClean="0"/>
              <a:t>29/11/2022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6841A5-EE1B-4954-9033-DEF9FCEDAC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E938F4-A66C-4E46-BD5D-B9C8D59D5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855E5-BDD4-4603-BA0B-AFE35B4F6498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61862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971B63-62A0-4FE4-B019-BB8011E1B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6A6959-ED32-4D35-A778-7336F6DCEE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4FAED6-BCB8-45A7-9DAF-577C698405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511665-1DB5-4569-85EC-7C9799F1C5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9FC30-1C36-48AD-AE3A-5F86163A43F9}" type="datetime1">
              <a:rPr lang="en-GB" smtClean="0"/>
              <a:t>29/11/2022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28AE72-2B82-49E7-88A9-6B8040AADB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BFBC7E-6256-4BF9-9CE7-8813CC2CD0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855E5-BDD4-4603-BA0B-AFE35B4F6498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11135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D23455-DD27-4CC9-8B73-F70A4A40B3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8F59F63-9981-41E9-BBE3-B9EA77B4DA4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4EC488-3D97-416A-8E27-1E420AD794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C9B13D-A736-463B-8134-5A345BACE3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28146-0940-48CC-B44E-40FB0E01B280}" type="datetime1">
              <a:rPr lang="en-GB" smtClean="0"/>
              <a:t>29/11/2022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9C09A1-9084-4B77-A448-0686AC32F2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CB8FFB-1A62-42E3-BC14-270F999E9B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855E5-BDD4-4603-BA0B-AFE35B4F6498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7622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C848F07-2720-47D1-A232-847394E75C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C605B5-41CC-4DDD-9A74-A5D3F811FF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3B9B58-8B4A-49AC-9075-BCF821D7D5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65D146-7A65-4EEC-9369-2629C85D6E8C}" type="datetime1">
              <a:rPr lang="en-GB" smtClean="0"/>
              <a:t>29/11/2022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2BBD02-1677-43B6-BF80-07B01BDA13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DE9B04-FE5A-4A86-BD03-F8DABC3B42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4855E5-BDD4-4603-BA0B-AFE35B4F6498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5848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46.emf"/><Relationship Id="rId9" Type="http://schemas.openxmlformats.org/officeDocument/2006/relationships/image" Target="../media/image6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7" Type="http://schemas.openxmlformats.org/officeDocument/2006/relationships/image" Target="../media/image56.emf"/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emf"/><Relationship Id="rId5" Type="http://schemas.openxmlformats.org/officeDocument/2006/relationships/image" Target="../media/image36.emf"/><Relationship Id="rId4" Type="http://schemas.openxmlformats.org/officeDocument/2006/relationships/image" Target="../media/image6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emf"/><Relationship Id="rId5" Type="http://schemas.openxmlformats.org/officeDocument/2006/relationships/image" Target="../media/image10.emf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3" Type="http://schemas.openxmlformats.org/officeDocument/2006/relationships/image" Target="../media/image12.emf"/><Relationship Id="rId7" Type="http://schemas.openxmlformats.org/officeDocument/2006/relationships/image" Target="../media/image16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emf"/><Relationship Id="rId11" Type="http://schemas.openxmlformats.org/officeDocument/2006/relationships/image" Target="../media/image19.emf"/><Relationship Id="rId5" Type="http://schemas.openxmlformats.org/officeDocument/2006/relationships/image" Target="../media/image14.emf"/><Relationship Id="rId10" Type="http://schemas.openxmlformats.org/officeDocument/2006/relationships/image" Target="../media/image18.emf"/><Relationship Id="rId4" Type="http://schemas.openxmlformats.org/officeDocument/2006/relationships/image" Target="../media/image13.emf"/><Relationship Id="rId9" Type="http://schemas.openxmlformats.org/officeDocument/2006/relationships/image" Target="../media/image17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em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emf"/><Relationship Id="rId5" Type="http://schemas.openxmlformats.org/officeDocument/2006/relationships/image" Target="../media/image23.emf"/><Relationship Id="rId4" Type="http://schemas.openxmlformats.org/officeDocument/2006/relationships/image" Target="../media/image22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emf"/><Relationship Id="rId3" Type="http://schemas.openxmlformats.org/officeDocument/2006/relationships/image" Target="../media/image28.emf"/><Relationship Id="rId7" Type="http://schemas.openxmlformats.org/officeDocument/2006/relationships/image" Target="../media/image32.png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emf"/><Relationship Id="rId5" Type="http://schemas.openxmlformats.org/officeDocument/2006/relationships/image" Target="../media/image33.png"/><Relationship Id="rId9" Type="http://schemas.openxmlformats.org/officeDocument/2006/relationships/image" Target="../media/image31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18.emf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emf"/><Relationship Id="rId5" Type="http://schemas.openxmlformats.org/officeDocument/2006/relationships/image" Target="../media/image32.emf"/><Relationship Id="rId4" Type="http://schemas.openxmlformats.org/officeDocument/2006/relationships/image" Target="../media/image3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13" Type="http://schemas.openxmlformats.org/officeDocument/2006/relationships/image" Target="../media/image440.png"/><Relationship Id="rId12" Type="http://schemas.openxmlformats.org/officeDocument/2006/relationships/image" Target="../media/image4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37.emf"/><Relationship Id="rId5" Type="http://schemas.openxmlformats.org/officeDocument/2006/relationships/image" Target="../media/image34.emf"/><Relationship Id="rId15" Type="http://schemas.openxmlformats.org/officeDocument/2006/relationships/image" Target="../media/image43.emf"/><Relationship Id="rId10" Type="http://schemas.openxmlformats.org/officeDocument/2006/relationships/image" Target="../media/image36.emf"/><Relationship Id="rId4" Type="http://schemas.openxmlformats.org/officeDocument/2006/relationships/image" Target="../media/image48.png"/><Relationship Id="rId9" Type="http://schemas.openxmlformats.org/officeDocument/2006/relationships/image" Target="../media/image35.emf"/><Relationship Id="rId14" Type="http://schemas.openxmlformats.org/officeDocument/2006/relationships/image" Target="../media/image4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563" name="Picture 11" descr="hs-2006-30-a-xlarge_web">
            <a:extLst>
              <a:ext uri="{FF2B5EF4-FFF2-40B4-BE49-F238E27FC236}">
                <a16:creationId xmlns:a16="http://schemas.microsoft.com/office/drawing/2014/main" id="{594AA657-8673-4F9E-AD05-8A51695111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50925"/>
            <a:ext cx="12192000" cy="877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1564" name="Rectangle 12">
            <a:extLst>
              <a:ext uri="{FF2B5EF4-FFF2-40B4-BE49-F238E27FC236}">
                <a16:creationId xmlns:a16="http://schemas.microsoft.com/office/drawing/2014/main" id="{628600EA-FB36-4245-A138-7FC4832925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0" y="6553200"/>
            <a:ext cx="6959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1400" dirty="0">
                <a:solidFill>
                  <a:srgbClr val="00CCFF"/>
                </a:solidFill>
              </a:rPr>
              <a:t>http://hubblesite.org/newscenter/archive/releases/2006/30/image/a/format/xlarge_web/</a:t>
            </a:r>
          </a:p>
        </p:txBody>
      </p:sp>
      <p:sp>
        <p:nvSpPr>
          <p:cNvPr id="151568" name="Rectangle 16">
            <a:extLst>
              <a:ext uri="{FF2B5EF4-FFF2-40B4-BE49-F238E27FC236}">
                <a16:creationId xmlns:a16="http://schemas.microsoft.com/office/drawing/2014/main" id="{92237F44-EA0F-4D43-8ADD-5371D852D9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8400" y="3419475"/>
            <a:ext cx="228600" cy="228600"/>
          </a:xfrm>
          <a:prstGeom prst="rect">
            <a:avLst/>
          </a:prstGeom>
          <a:solidFill>
            <a:srgbClr val="11111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51569" name="Rectangle 17">
            <a:extLst>
              <a:ext uri="{FF2B5EF4-FFF2-40B4-BE49-F238E27FC236}">
                <a16:creationId xmlns:a16="http://schemas.microsoft.com/office/drawing/2014/main" id="{3C2EF2B7-CBDF-4AF5-93AB-64CAFCC866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0800" y="3952875"/>
            <a:ext cx="609600" cy="228600"/>
          </a:xfrm>
          <a:prstGeom prst="rect">
            <a:avLst/>
          </a:prstGeom>
          <a:solidFill>
            <a:srgbClr val="11111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51570" name="Rectangle 18">
            <a:extLst>
              <a:ext uri="{FF2B5EF4-FFF2-40B4-BE49-F238E27FC236}">
                <a16:creationId xmlns:a16="http://schemas.microsoft.com/office/drawing/2014/main" id="{92A4A93A-C26B-496F-B8A1-74455A04E6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4600" y="2962275"/>
            <a:ext cx="381000" cy="228600"/>
          </a:xfrm>
          <a:prstGeom prst="rect">
            <a:avLst/>
          </a:prstGeom>
          <a:solidFill>
            <a:srgbClr val="11111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51560" name="Rectangle 2">
            <a:extLst>
              <a:ext uri="{FF2B5EF4-FFF2-40B4-BE49-F238E27FC236}">
                <a16:creationId xmlns:a16="http://schemas.microsoft.com/office/drawing/2014/main" id="{55FEF371-0BB9-4711-836C-6B8D632BC6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63131" y="2804206"/>
            <a:ext cx="5469767" cy="450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en-GB" altLang="en-US" sz="2000" b="1" dirty="0">
                <a:solidFill>
                  <a:schemeClr val="bg1"/>
                </a:solidFill>
                <a:cs typeface="Arial" panose="020B0604020202020204" pitchFamily="34" charset="0"/>
              </a:rPr>
              <a:t>The plasma physics of shock acceleration</a:t>
            </a:r>
          </a:p>
        </p:txBody>
      </p:sp>
      <p:sp>
        <p:nvSpPr>
          <p:cNvPr id="151571" name="Rectangle 19">
            <a:extLst>
              <a:ext uri="{FF2B5EF4-FFF2-40B4-BE49-F238E27FC236}">
                <a16:creationId xmlns:a16="http://schemas.microsoft.com/office/drawing/2014/main" id="{77392FDE-7A8D-4EE5-AF26-3BA3FD7BCA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0" y="4257675"/>
            <a:ext cx="152400" cy="152400"/>
          </a:xfrm>
          <a:prstGeom prst="rect">
            <a:avLst/>
          </a:prstGeom>
          <a:solidFill>
            <a:srgbClr val="11111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51572" name="Rectangle 20">
            <a:extLst>
              <a:ext uri="{FF2B5EF4-FFF2-40B4-BE49-F238E27FC236}">
                <a16:creationId xmlns:a16="http://schemas.microsoft.com/office/drawing/2014/main" id="{87E753FC-5E63-4552-91CC-79BA683400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7400" y="4105275"/>
            <a:ext cx="152400" cy="152400"/>
          </a:xfrm>
          <a:prstGeom prst="rect">
            <a:avLst/>
          </a:prstGeom>
          <a:solidFill>
            <a:srgbClr val="11111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51567" name="Rectangle 2">
            <a:extLst>
              <a:ext uri="{FF2B5EF4-FFF2-40B4-BE49-F238E27FC236}">
                <a16:creationId xmlns:a16="http://schemas.microsoft.com/office/drawing/2014/main" id="{9008C179-9DE1-4282-952E-F66FEECC35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4425" y="3412420"/>
            <a:ext cx="2977802" cy="1111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en-GB" altLang="en-US" sz="1400" b="1" dirty="0">
                <a:solidFill>
                  <a:schemeClr val="bg1"/>
                </a:solidFill>
                <a:cs typeface="Arial" panose="020B0604020202020204" pitchFamily="34" charset="0"/>
              </a:rPr>
              <a:t>Tony Bell</a:t>
            </a:r>
          </a:p>
          <a:p>
            <a:pPr algn="ctr"/>
            <a:endParaRPr lang="en-GB" altLang="en-US" sz="1200" b="1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algn="ctr"/>
            <a:r>
              <a:rPr lang="en-GB" altLang="en-US" sz="1200" b="1" dirty="0">
                <a:solidFill>
                  <a:schemeClr val="bg1"/>
                </a:solidFill>
                <a:cs typeface="Arial" panose="020B0604020202020204" pitchFamily="34" charset="0"/>
              </a:rPr>
              <a:t>STFC Rutherford Appleton Laboratory</a:t>
            </a:r>
          </a:p>
          <a:p>
            <a:pPr algn="ctr"/>
            <a:r>
              <a:rPr lang="en-GB" altLang="en-US" sz="1200" b="1" dirty="0">
                <a:solidFill>
                  <a:schemeClr val="bg1"/>
                </a:solidFill>
                <a:cs typeface="Arial" panose="020B0604020202020204" pitchFamily="34" charset="0"/>
              </a:rPr>
              <a:t>and</a:t>
            </a:r>
          </a:p>
          <a:p>
            <a:pPr algn="ctr"/>
            <a:r>
              <a:rPr lang="en-GB" altLang="en-US" sz="1200" b="1" dirty="0">
                <a:solidFill>
                  <a:schemeClr val="bg1"/>
                </a:solidFill>
                <a:cs typeface="Arial" panose="020B0604020202020204" pitchFamily="34" charset="0"/>
              </a:rPr>
              <a:t>University of Oxford</a:t>
            </a:r>
            <a:endParaRPr lang="en-GB" altLang="en-US" sz="14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pic>
        <p:nvPicPr>
          <p:cNvPr id="5122" name="Picture 2" descr="The Leverhulme Trust logo">
            <a:extLst>
              <a:ext uri="{FF2B5EF4-FFF2-40B4-BE49-F238E27FC236}">
                <a16:creationId xmlns:a16="http://schemas.microsoft.com/office/drawing/2014/main" id="{8832240F-1EDB-4BF0-9A44-DCACCC1340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5946"/>
            <a:ext cx="2154864" cy="1206724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F45BCCE-F05F-407D-87A8-E369C482DF2E}"/>
              </a:ext>
            </a:extLst>
          </p:cNvPr>
          <p:cNvSpPr txBox="1"/>
          <p:nvPr/>
        </p:nvSpPr>
        <p:spPr>
          <a:xfrm>
            <a:off x="3087195" y="5454134"/>
            <a:ext cx="60176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37CBFF"/>
                </a:solidFill>
              </a:rPr>
              <a:t>Cassiopeia A, the brightest (extra-solar) radio source in the sky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EB7F597-3091-4398-A3B3-94C6B10274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B585B-77A5-4A6A-B50D-D35D0696429A}" type="slidenum">
              <a:rPr lang="en-GB" smtClean="0"/>
              <a:t>1</a:t>
            </a:fld>
            <a:endParaRPr lang="en-GB"/>
          </a:p>
        </p:txBody>
      </p:sp>
      <p:pic>
        <p:nvPicPr>
          <p:cNvPr id="14" name="Picture 2" descr="Science and Technology Facilities Council">
            <a:extLst>
              <a:ext uri="{FF2B5EF4-FFF2-40B4-BE49-F238E27FC236}">
                <a16:creationId xmlns:a16="http://schemas.microsoft.com/office/drawing/2014/main" id="{C82E37A8-7350-4F64-9D84-0539C29F2B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4989"/>
            <a:ext cx="1474604" cy="1227834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5" name="Picture 4" descr="yH5BAEAAAAALAAAAAABAAEAAAIBRAA7 - University of Oxford Logo">
            <a:extLst>
              <a:ext uri="{FF2B5EF4-FFF2-40B4-BE49-F238E27FC236}">
                <a16:creationId xmlns:a16="http://schemas.microsoft.com/office/drawing/2014/main" id="{AE5394EF-F576-419C-A0BE-744CB312D7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854" y="1129059"/>
            <a:ext cx="2219578" cy="695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B48AA4A-5D76-466B-8823-94B8DA8C7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855E5-BDD4-4603-BA0B-AFE35B4F6498}" type="slidenum">
              <a:rPr lang="en-GB" smtClean="0"/>
              <a:t>10</a:t>
            </a:fld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DFF7854-2EDE-4619-AF58-23FB12C74B09}"/>
                  </a:ext>
                </a:extLst>
              </p:cNvPr>
              <p:cNvSpPr txBox="1"/>
              <p:nvPr/>
            </p:nvSpPr>
            <p:spPr>
              <a:xfrm>
                <a:off x="633317" y="2804214"/>
                <a:ext cx="11662936" cy="6247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3200" dirty="0"/>
                  <a:t>Part II:  Magnetic field amplification on the Larmor scale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GB" sz="3200" i="1">
                            <a:latin typeface="Cambria Math" panose="02040503050406030204" pitchFamily="18" charset="0"/>
                          </a:rPr>
                          <m:t>𝑚𝑓𝑝</m:t>
                        </m:r>
                      </m:sub>
                    </m:sSub>
                    <m:r>
                      <a:rPr lang="en-GB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sSub>
                      <m:sSubPr>
                        <m:ctrlPr>
                          <a:rPr lang="en-GB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GB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sub>
                    </m:sSub>
                    <m:r>
                      <a:rPr lang="en-GB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32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DFF7854-2EDE-4619-AF58-23FB12C74B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317" y="2804214"/>
                <a:ext cx="11662936" cy="624786"/>
              </a:xfrm>
              <a:prstGeom prst="rect">
                <a:avLst/>
              </a:prstGeom>
              <a:blipFill>
                <a:blip r:embed="rId2"/>
                <a:stretch>
                  <a:fillRect l="-1359" t="-11650" b="-252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153056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0B58867-1C0E-44C6-97A6-6A0B747556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5602" y="1939752"/>
            <a:ext cx="3565003" cy="348976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AB0A474-43C2-4784-9776-058091635E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6569" y="2039023"/>
            <a:ext cx="3359147" cy="3558328"/>
          </a:xfrm>
          <a:prstGeom prst="rect">
            <a:avLst/>
          </a:prstGeom>
        </p:spPr>
      </p:pic>
      <p:sp>
        <p:nvSpPr>
          <p:cNvPr id="4" name="Arrow: Down 3">
            <a:extLst>
              <a:ext uri="{FF2B5EF4-FFF2-40B4-BE49-F238E27FC236}">
                <a16:creationId xmlns:a16="http://schemas.microsoft.com/office/drawing/2014/main" id="{AD6A4EA3-543B-452D-AE02-C146D398C4F0}"/>
              </a:ext>
            </a:extLst>
          </p:cNvPr>
          <p:cNvSpPr/>
          <p:nvPr/>
        </p:nvSpPr>
        <p:spPr>
          <a:xfrm flipV="1">
            <a:off x="5963109" y="2578849"/>
            <a:ext cx="132892" cy="2251244"/>
          </a:xfrm>
          <a:prstGeom prst="downArrow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CF5BCE7-F9C2-4D27-8DC0-D61E3D53AA6D}"/>
              </a:ext>
            </a:extLst>
          </p:cNvPr>
          <p:cNvSpPr txBox="1"/>
          <p:nvPr/>
        </p:nvSpPr>
        <p:spPr>
          <a:xfrm rot="16200000">
            <a:off x="5626720" y="3519805"/>
            <a:ext cx="11750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0000FF"/>
                </a:solidFill>
              </a:rPr>
              <a:t>CR current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8BE2A34-017C-4C04-8403-A37C15D7F152}"/>
              </a:ext>
            </a:extLst>
          </p:cNvPr>
          <p:cNvSpPr txBox="1"/>
          <p:nvPr/>
        </p:nvSpPr>
        <p:spPr>
          <a:xfrm>
            <a:off x="1763610" y="142732"/>
            <a:ext cx="81203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/>
              <a:t>Non-resonant instability:  CR current drives magnetic field lines into a helix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8E5F2B1-4175-4659-A035-66CCD4E26E16}"/>
              </a:ext>
            </a:extLst>
          </p:cNvPr>
          <p:cNvSpPr txBox="1"/>
          <p:nvPr/>
        </p:nvSpPr>
        <p:spPr>
          <a:xfrm>
            <a:off x="2910348" y="1854357"/>
            <a:ext cx="159971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t=0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D3480F6-B430-4BD2-97E7-5D3D6F7F0EB2}"/>
              </a:ext>
            </a:extLst>
          </p:cNvPr>
          <p:cNvSpPr txBox="1"/>
          <p:nvPr/>
        </p:nvSpPr>
        <p:spPr>
          <a:xfrm>
            <a:off x="7736287" y="1939752"/>
            <a:ext cx="159971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t=1.5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9F208C7-18D6-4A0E-8C26-9B672B58FD0B}"/>
              </a:ext>
            </a:extLst>
          </p:cNvPr>
          <p:cNvSpPr txBox="1"/>
          <p:nvPr/>
        </p:nvSpPr>
        <p:spPr>
          <a:xfrm>
            <a:off x="3972233" y="1400631"/>
            <a:ext cx="33829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CR particles coupled to MHD code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12BBCC2-B41D-4C98-9BD8-1B62FC23C749}"/>
              </a:ext>
            </a:extLst>
          </p:cNvPr>
          <p:cNvSpPr txBox="1"/>
          <p:nvPr/>
        </p:nvSpPr>
        <p:spPr>
          <a:xfrm>
            <a:off x="8927690" y="6310245"/>
            <a:ext cx="36772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err="1"/>
              <a:t>Lucek</a:t>
            </a:r>
            <a:r>
              <a:rPr lang="en-GB" sz="1600" dirty="0"/>
              <a:t>  &amp; Bell (2000)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FB82813-83E5-43EF-90C9-E9F00A1A8F99}"/>
              </a:ext>
            </a:extLst>
          </p:cNvPr>
          <p:cNvSpPr txBox="1"/>
          <p:nvPr/>
        </p:nvSpPr>
        <p:spPr>
          <a:xfrm>
            <a:off x="3157907" y="597144"/>
            <a:ext cx="50116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Generates amplified magnetic field on Larmor scale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841C2A-758A-4ED7-95F3-C8D1E25839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5997" y="4647530"/>
            <a:ext cx="2743200" cy="365125"/>
          </a:xfrm>
        </p:spPr>
        <p:txBody>
          <a:bodyPr/>
          <a:lstStyle/>
          <a:p>
            <a:fld id="{A74855E5-BDD4-4603-BA0B-AFE35B4F6498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78808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813132" y="468868"/>
            <a:ext cx="245269" cy="5562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4646821" y="1904545"/>
            <a:ext cx="2282825" cy="431800"/>
          </a:xfrm>
          <a:prstGeom prst="ellips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cs typeface="Arial" charset="0"/>
            </a:endParaRPr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4646821" y="2120445"/>
            <a:ext cx="2282825" cy="431800"/>
          </a:xfrm>
          <a:prstGeom prst="ellipse">
            <a:avLst/>
          </a:prstGeom>
          <a:noFill/>
          <a:ln w="9525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cs typeface="Arial" charset="0"/>
            </a:endParaRPr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4646821" y="2336345"/>
            <a:ext cx="2282825" cy="431800"/>
          </a:xfrm>
          <a:prstGeom prst="ellips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cs typeface="Arial" charset="0"/>
            </a:endParaRPr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4646821" y="2552245"/>
            <a:ext cx="2282825" cy="4318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cs typeface="Arial" charset="0"/>
            </a:endParaRPr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4646821" y="2768145"/>
            <a:ext cx="2282825" cy="431800"/>
          </a:xfrm>
          <a:prstGeom prst="ellips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cs typeface="Arial" charset="0"/>
            </a:endParaRPr>
          </a:p>
        </p:txBody>
      </p:sp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4646821" y="2984045"/>
            <a:ext cx="2282825" cy="431800"/>
          </a:xfrm>
          <a:prstGeom prst="ellipse">
            <a:avLst/>
          </a:prstGeom>
          <a:noFill/>
          <a:ln w="9525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cs typeface="Arial" charset="0"/>
            </a:endParaRPr>
          </a:p>
        </p:txBody>
      </p:sp>
      <p:sp>
        <p:nvSpPr>
          <p:cNvPr id="12" name="Oval 11"/>
          <p:cNvSpPr>
            <a:spLocks noChangeArrowheads="1"/>
          </p:cNvSpPr>
          <p:nvPr/>
        </p:nvSpPr>
        <p:spPr bwMode="auto">
          <a:xfrm>
            <a:off x="4646821" y="3128507"/>
            <a:ext cx="2282825" cy="431800"/>
          </a:xfrm>
          <a:prstGeom prst="ellips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cs typeface="Arial" charset="0"/>
            </a:endParaRPr>
          </a:p>
        </p:txBody>
      </p:sp>
      <p:sp>
        <p:nvSpPr>
          <p:cNvPr id="13" name="Line 9"/>
          <p:cNvSpPr>
            <a:spLocks noChangeShapeType="1"/>
          </p:cNvSpPr>
          <p:nvPr/>
        </p:nvSpPr>
        <p:spPr bwMode="auto">
          <a:xfrm flipV="1">
            <a:off x="6916945" y="2796720"/>
            <a:ext cx="647700" cy="1"/>
          </a:xfrm>
          <a:prstGeom prst="line">
            <a:avLst/>
          </a:prstGeom>
          <a:noFill/>
          <a:ln w="28575">
            <a:solidFill>
              <a:srgbClr val="A5002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7651958" y="2598282"/>
            <a:ext cx="57259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b="1" i="1" dirty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GB" altLang="en-US" i="1" dirty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i="1" dirty="0">
                <a:solidFill>
                  <a:srgbClr val="A50021"/>
                </a:solidFill>
                <a:latin typeface="+mn-lt"/>
                <a:cs typeface="Times New Roman" panose="02020603050405020304" pitchFamily="18" charset="0"/>
              </a:rPr>
              <a:t>x</a:t>
            </a:r>
            <a:r>
              <a:rPr lang="en-GB" altLang="en-US" i="1" dirty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b="1" i="1" dirty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5" name="Line 11"/>
          <p:cNvSpPr>
            <a:spLocks noChangeShapeType="1"/>
          </p:cNvSpPr>
          <p:nvPr/>
        </p:nvSpPr>
        <p:spPr bwMode="auto">
          <a:xfrm flipH="1">
            <a:off x="3999120" y="2768145"/>
            <a:ext cx="647700" cy="0"/>
          </a:xfrm>
          <a:prstGeom prst="line">
            <a:avLst/>
          </a:prstGeom>
          <a:noFill/>
          <a:ln w="28575">
            <a:solidFill>
              <a:srgbClr val="A5002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3404893" y="2621678"/>
            <a:ext cx="57259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b="1" i="1" dirty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GB" altLang="en-US" i="1" dirty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i="1" dirty="0">
                <a:solidFill>
                  <a:srgbClr val="A50021"/>
                </a:solidFill>
                <a:latin typeface="+mn-lt"/>
                <a:cs typeface="Times New Roman" panose="02020603050405020304" pitchFamily="18" charset="0"/>
              </a:rPr>
              <a:t>x</a:t>
            </a:r>
            <a:r>
              <a:rPr lang="en-GB" altLang="en-US" i="1" dirty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b="1" i="1" dirty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7" name="AutoShape 15"/>
          <p:cNvSpPr>
            <a:spLocks noChangeArrowheads="1"/>
          </p:cNvSpPr>
          <p:nvPr/>
        </p:nvSpPr>
        <p:spPr bwMode="auto">
          <a:xfrm rot="5400000">
            <a:off x="5578303" y="3446007"/>
            <a:ext cx="152400" cy="228600"/>
          </a:xfrm>
          <a:prstGeom prst="triangle">
            <a:avLst>
              <a:gd name="adj" fmla="val 50000"/>
            </a:avLst>
          </a:prstGeom>
          <a:solidFill>
            <a:schemeClr val="folHlink"/>
          </a:solidFill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cs typeface="Arial" charset="0"/>
            </a:endParaRPr>
          </a:p>
        </p:txBody>
      </p:sp>
      <p:sp>
        <p:nvSpPr>
          <p:cNvPr id="18" name="Text Box 16"/>
          <p:cNvSpPr txBox="1">
            <a:spLocks noChangeArrowheads="1"/>
          </p:cNvSpPr>
          <p:nvPr/>
        </p:nvSpPr>
        <p:spPr bwMode="auto">
          <a:xfrm>
            <a:off x="5184356" y="3491112"/>
            <a:ext cx="32092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i="1" dirty="0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altLang="en-US" i="1" dirty="0">
              <a:solidFill>
                <a:schemeClr val="folHlin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Line 20"/>
          <p:cNvSpPr>
            <a:spLocks noChangeShapeType="1"/>
          </p:cNvSpPr>
          <p:nvPr/>
        </p:nvSpPr>
        <p:spPr bwMode="auto">
          <a:xfrm flipH="1" flipV="1">
            <a:off x="5788232" y="1462287"/>
            <a:ext cx="0" cy="53340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0" name="Text Box 21"/>
          <p:cNvSpPr txBox="1">
            <a:spLocks noChangeArrowheads="1"/>
          </p:cNvSpPr>
          <p:nvPr/>
        </p:nvSpPr>
        <p:spPr bwMode="auto">
          <a:xfrm>
            <a:off x="5997910" y="1362529"/>
            <a:ext cx="137890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 dirty="0">
                <a:solidFill>
                  <a:srgbClr val="0000FF"/>
                </a:solidFill>
                <a:cs typeface="Arial" charset="0"/>
              </a:rPr>
              <a:t>Cosmic ray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1400" dirty="0">
                <a:solidFill>
                  <a:srgbClr val="0000FF"/>
                </a:solidFill>
                <a:cs typeface="Arial" charset="0"/>
              </a:rPr>
              <a:t>Electric current</a:t>
            </a:r>
            <a:endParaRPr lang="en-US" altLang="en-US" sz="1400" dirty="0">
              <a:solidFill>
                <a:srgbClr val="0000FF"/>
              </a:solidFill>
              <a:cs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13183" y="265625"/>
            <a:ext cx="65071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cs typeface="Arial" panose="020B0604020202020204" pitchFamily="34" charset="0"/>
              </a:rPr>
              <a:t>Magnetic field amplification:  how it works in a simple form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297235" y="4263063"/>
            <a:ext cx="54013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/>
              <a:t>Instability grows until CR get tied to field lines:  Loop size = </a:t>
            </a:r>
            <a:r>
              <a:rPr lang="en-GB" sz="1600" i="1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r</a:t>
            </a:r>
            <a:r>
              <a:rPr lang="en-GB" sz="1600" i="1" baseline="-250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g</a:t>
            </a:r>
            <a:endParaRPr lang="en-GB" sz="1600" i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endParaRPr lang="en-GB" sz="1600" i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230286" y="4894630"/>
            <a:ext cx="29304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0000CC"/>
                </a:solidFill>
              </a:rPr>
              <a:t>Automatically saturates with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7108801" y="4868341"/>
                <a:ext cx="830612" cy="3956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𝝀</m:t>
                      </m:r>
                      <m:r>
                        <a:rPr lang="en-GB" b="1" i="1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~</m:t>
                      </m:r>
                      <m:sSub>
                        <m:sSubPr>
                          <m:ctrlPr>
                            <a:rPr lang="en-GB" b="1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GB" b="1" i="1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𝒓</m:t>
                          </m:r>
                        </m:e>
                        <m:sub>
                          <m:r>
                            <a:rPr lang="en-GB" b="1" i="1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𝒈</m:t>
                          </m:r>
                        </m:sub>
                      </m:sSub>
                      <m:r>
                        <a:rPr lang="en-GB" b="1" i="1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 </m:t>
                      </m:r>
                    </m:oMath>
                  </m:oMathPara>
                </a14:m>
                <a:endParaRPr lang="en-GB" b="1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8801" y="4868341"/>
                <a:ext cx="830612" cy="395621"/>
              </a:xfrm>
              <a:prstGeom prst="rect">
                <a:avLst/>
              </a:prstGeom>
              <a:blipFill>
                <a:blip r:embed="rId2"/>
                <a:stretch>
                  <a:fillRect b="-46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432008-5F54-4975-8A87-5F12EBD7B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855E5-BDD4-4603-BA0B-AFE35B4F6498}" type="slidenum">
              <a:rPr lang="en-GB" smtClean="0"/>
              <a:t>12</a:t>
            </a:fld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356B4EC-234A-4DA1-A17A-0E7CBA450422}"/>
              </a:ext>
            </a:extLst>
          </p:cNvPr>
          <p:cNvSpPr txBox="1"/>
          <p:nvPr/>
        </p:nvSpPr>
        <p:spPr>
          <a:xfrm>
            <a:off x="4243434" y="646304"/>
            <a:ext cx="33482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Expanding loops of magnetic field</a:t>
            </a:r>
          </a:p>
        </p:txBody>
      </p:sp>
    </p:spTree>
    <p:extLst>
      <p:ext uri="{BB962C8B-B14F-4D97-AF65-F5344CB8AC3E}">
        <p14:creationId xmlns:p14="http://schemas.microsoft.com/office/powerpoint/2010/main" val="33781306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35"/>
          <p:cNvSpPr txBox="1">
            <a:spLocks noChangeArrowheads="1"/>
          </p:cNvSpPr>
          <p:nvPr/>
        </p:nvSpPr>
        <p:spPr bwMode="auto">
          <a:xfrm>
            <a:off x="4267201" y="4395247"/>
            <a:ext cx="2354263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400"/>
              <a:t>Fractional energy gain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4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4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400"/>
              <a:t>Fraction of cosmic rays lost</a:t>
            </a:r>
          </a:p>
        </p:txBody>
      </p:sp>
      <p:sp>
        <p:nvSpPr>
          <p:cNvPr id="10246" name="Text Box 30"/>
          <p:cNvSpPr txBox="1">
            <a:spLocks noChangeArrowheads="1"/>
          </p:cNvSpPr>
          <p:nvPr/>
        </p:nvSpPr>
        <p:spPr bwMode="auto">
          <a:xfrm>
            <a:off x="7239001" y="1795463"/>
            <a:ext cx="296862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dirty="0"/>
              <a:t>Shock velocity:</a:t>
            </a:r>
          </a:p>
          <a:p>
            <a:pPr eaLnBrk="1" hangingPunct="1">
              <a:spcBef>
                <a:spcPct val="0"/>
              </a:spcBef>
              <a:buFont typeface="Symbol" pitchFamily="18" charset="2"/>
              <a:buChar char="b"/>
            </a:pPr>
            <a:endParaRPr lang="en-GB" altLang="en-US" sz="1600" dirty="0"/>
          </a:p>
          <a:p>
            <a:pPr eaLnBrk="1" hangingPunct="1">
              <a:spcBef>
                <a:spcPct val="0"/>
              </a:spcBef>
              <a:buFont typeface="Symbol" pitchFamily="18" charset="2"/>
              <a:buNone/>
            </a:pPr>
            <a:r>
              <a:rPr lang="en-GB" altLang="en-US" sz="1600" dirty="0"/>
              <a:t>Cosmic ray density at shock: </a:t>
            </a:r>
            <a:endParaRPr lang="en-GB" altLang="en-US" sz="1600" i="1" dirty="0"/>
          </a:p>
        </p:txBody>
      </p:sp>
      <p:sp>
        <p:nvSpPr>
          <p:cNvPr id="10247" name="Rectangle 38"/>
          <p:cNvSpPr>
            <a:spLocks noChangeArrowheads="1"/>
          </p:cNvSpPr>
          <p:nvPr/>
        </p:nvSpPr>
        <p:spPr bwMode="auto">
          <a:xfrm>
            <a:off x="1524000" y="3402013"/>
            <a:ext cx="1841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600"/>
          </a:p>
        </p:txBody>
      </p:sp>
      <p:grpSp>
        <p:nvGrpSpPr>
          <p:cNvPr id="10250" name="Group 1030"/>
          <p:cNvGrpSpPr>
            <a:grpSpLocks/>
          </p:cNvGrpSpPr>
          <p:nvPr/>
        </p:nvGrpSpPr>
        <p:grpSpPr bwMode="auto">
          <a:xfrm>
            <a:off x="1828800" y="611188"/>
            <a:ext cx="5060950" cy="3808412"/>
            <a:chOff x="816" y="1104"/>
            <a:chExt cx="3188" cy="2399"/>
          </a:xfrm>
        </p:grpSpPr>
        <p:sp>
          <p:nvSpPr>
            <p:cNvPr id="10259" name="Line 1031"/>
            <p:cNvSpPr>
              <a:spLocks noChangeShapeType="1"/>
            </p:cNvSpPr>
            <p:nvPr/>
          </p:nvSpPr>
          <p:spPr bwMode="auto">
            <a:xfrm>
              <a:off x="2592" y="1304"/>
              <a:ext cx="0" cy="156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260" name="AutoShape 1032"/>
            <p:cNvSpPr>
              <a:spLocks noChangeArrowheads="1"/>
            </p:cNvSpPr>
            <p:nvPr/>
          </p:nvSpPr>
          <p:spPr bwMode="auto">
            <a:xfrm>
              <a:off x="1104" y="2736"/>
              <a:ext cx="952" cy="280"/>
            </a:xfrm>
            <a:prstGeom prst="rightArrow">
              <a:avLst>
                <a:gd name="adj1" fmla="val 50000"/>
                <a:gd name="adj2" fmla="val 170016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261" name="AutoShape 1033"/>
            <p:cNvSpPr>
              <a:spLocks noChangeArrowheads="1"/>
            </p:cNvSpPr>
            <p:nvPr/>
          </p:nvSpPr>
          <p:spPr bwMode="auto">
            <a:xfrm>
              <a:off x="3076" y="2740"/>
              <a:ext cx="280" cy="280"/>
            </a:xfrm>
            <a:prstGeom prst="rightArrow">
              <a:avLst>
                <a:gd name="adj1" fmla="val 50000"/>
                <a:gd name="adj2" fmla="val 50005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262" name="Rectangle 1034"/>
            <p:cNvSpPr>
              <a:spLocks noChangeArrowheads="1"/>
            </p:cNvSpPr>
            <p:nvPr/>
          </p:nvSpPr>
          <p:spPr bwMode="auto">
            <a:xfrm>
              <a:off x="1047" y="3063"/>
              <a:ext cx="1022" cy="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>
              <a:lvl1pPr defTabSz="762000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76200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7620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7620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7620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GB" altLang="en-GB" sz="2000"/>
                <a:t>High velocity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GB" altLang="en-GB" sz="2000"/>
                <a:t>plasma</a:t>
              </a:r>
            </a:p>
          </p:txBody>
        </p:sp>
        <p:sp>
          <p:nvSpPr>
            <p:cNvPr id="10263" name="Rectangle 1035"/>
            <p:cNvSpPr>
              <a:spLocks noChangeArrowheads="1"/>
            </p:cNvSpPr>
            <p:nvPr/>
          </p:nvSpPr>
          <p:spPr bwMode="auto">
            <a:xfrm>
              <a:off x="3015" y="3015"/>
              <a:ext cx="986" cy="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>
              <a:lvl1pPr defTabSz="762000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76200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7620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7620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7620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GB" altLang="en-GB" sz="2000"/>
                <a:t>Low velocity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GB" altLang="en-GB" sz="2000"/>
                <a:t>plasma</a:t>
              </a:r>
            </a:p>
          </p:txBody>
        </p:sp>
        <p:sp>
          <p:nvSpPr>
            <p:cNvPr id="10264" name="Line 1036"/>
            <p:cNvSpPr>
              <a:spLocks noChangeShapeType="1"/>
            </p:cNvSpPr>
            <p:nvPr/>
          </p:nvSpPr>
          <p:spPr bwMode="auto">
            <a:xfrm rot="-797464">
              <a:off x="1033" y="1900"/>
              <a:ext cx="1584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265" name="Line 1037"/>
            <p:cNvSpPr>
              <a:spLocks noChangeShapeType="1"/>
            </p:cNvSpPr>
            <p:nvPr/>
          </p:nvSpPr>
          <p:spPr bwMode="auto">
            <a:xfrm rot="-797464">
              <a:off x="1020" y="1496"/>
              <a:ext cx="1584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266" name="Line 1038"/>
            <p:cNvSpPr>
              <a:spLocks noChangeShapeType="1"/>
            </p:cNvSpPr>
            <p:nvPr/>
          </p:nvSpPr>
          <p:spPr bwMode="auto">
            <a:xfrm rot="-797464">
              <a:off x="1033" y="2620"/>
              <a:ext cx="1584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267" name="Line 1039"/>
            <p:cNvSpPr>
              <a:spLocks noChangeShapeType="1"/>
            </p:cNvSpPr>
            <p:nvPr/>
          </p:nvSpPr>
          <p:spPr bwMode="auto">
            <a:xfrm rot="-797464">
              <a:off x="985" y="2279"/>
              <a:ext cx="1632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268" name="Line 1040"/>
            <p:cNvSpPr>
              <a:spLocks noChangeShapeType="1"/>
            </p:cNvSpPr>
            <p:nvPr/>
          </p:nvSpPr>
          <p:spPr bwMode="auto">
            <a:xfrm rot="-797464">
              <a:off x="1993" y="2855"/>
              <a:ext cx="624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269" name="Line 1041"/>
            <p:cNvSpPr>
              <a:spLocks noChangeShapeType="1"/>
            </p:cNvSpPr>
            <p:nvPr/>
          </p:nvSpPr>
          <p:spPr bwMode="auto">
            <a:xfrm flipV="1">
              <a:off x="2592" y="1440"/>
              <a:ext cx="1200" cy="1344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270" name="Line 1042"/>
            <p:cNvSpPr>
              <a:spLocks noChangeShapeType="1"/>
            </p:cNvSpPr>
            <p:nvPr/>
          </p:nvSpPr>
          <p:spPr bwMode="auto">
            <a:xfrm flipV="1">
              <a:off x="2928" y="1824"/>
              <a:ext cx="864" cy="96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271" name="Line 1043"/>
            <p:cNvSpPr>
              <a:spLocks noChangeShapeType="1"/>
            </p:cNvSpPr>
            <p:nvPr/>
          </p:nvSpPr>
          <p:spPr bwMode="auto">
            <a:xfrm flipV="1">
              <a:off x="2592" y="1200"/>
              <a:ext cx="480" cy="528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272" name="Line 1044"/>
            <p:cNvSpPr>
              <a:spLocks noChangeShapeType="1"/>
            </p:cNvSpPr>
            <p:nvPr/>
          </p:nvSpPr>
          <p:spPr bwMode="auto">
            <a:xfrm flipV="1">
              <a:off x="2592" y="1152"/>
              <a:ext cx="864" cy="96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273" name="Line 1045"/>
            <p:cNvSpPr>
              <a:spLocks noChangeShapeType="1"/>
            </p:cNvSpPr>
            <p:nvPr/>
          </p:nvSpPr>
          <p:spPr bwMode="auto">
            <a:xfrm flipV="1">
              <a:off x="2592" y="1104"/>
              <a:ext cx="1200" cy="1344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274" name="Line 1046"/>
            <p:cNvSpPr>
              <a:spLocks noChangeShapeType="1"/>
            </p:cNvSpPr>
            <p:nvPr/>
          </p:nvSpPr>
          <p:spPr bwMode="auto">
            <a:xfrm flipV="1">
              <a:off x="3264" y="2304"/>
              <a:ext cx="432" cy="48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275" name="Line 1047"/>
            <p:cNvSpPr>
              <a:spLocks noChangeShapeType="1"/>
            </p:cNvSpPr>
            <p:nvPr/>
          </p:nvSpPr>
          <p:spPr bwMode="auto">
            <a:xfrm flipV="1">
              <a:off x="3504" y="2688"/>
              <a:ext cx="192" cy="192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276" name="Line 1048"/>
            <p:cNvSpPr>
              <a:spLocks noChangeShapeType="1"/>
            </p:cNvSpPr>
            <p:nvPr/>
          </p:nvSpPr>
          <p:spPr bwMode="auto">
            <a:xfrm flipV="1">
              <a:off x="2592" y="1152"/>
              <a:ext cx="144" cy="144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277" name="Text Box 1049"/>
            <p:cNvSpPr txBox="1">
              <a:spLocks noChangeArrowheads="1"/>
            </p:cNvSpPr>
            <p:nvPr/>
          </p:nvSpPr>
          <p:spPr bwMode="auto">
            <a:xfrm>
              <a:off x="816" y="1471"/>
              <a:ext cx="11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000">
                <a:latin typeface="Times New Roman" pitchFamily="18" charset="0"/>
              </a:endParaRPr>
            </a:p>
          </p:txBody>
        </p:sp>
        <p:sp>
          <p:nvSpPr>
            <p:cNvPr id="10278" name="Text Box 1050"/>
            <p:cNvSpPr txBox="1">
              <a:spLocks noChangeArrowheads="1"/>
            </p:cNvSpPr>
            <p:nvPr/>
          </p:nvSpPr>
          <p:spPr bwMode="auto">
            <a:xfrm>
              <a:off x="2832" y="1471"/>
              <a:ext cx="11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000">
                <a:latin typeface="Times New Roman" pitchFamily="18" charset="0"/>
              </a:endParaRPr>
            </a:p>
          </p:txBody>
        </p:sp>
        <p:sp>
          <p:nvSpPr>
            <p:cNvPr id="10279" name="AutoShape 1051"/>
            <p:cNvSpPr>
              <a:spLocks noChangeArrowheads="1"/>
            </p:cNvSpPr>
            <p:nvPr/>
          </p:nvSpPr>
          <p:spPr bwMode="auto">
            <a:xfrm rot="-8821566">
              <a:off x="1688" y="1837"/>
              <a:ext cx="144" cy="144"/>
            </a:xfrm>
            <a:prstGeom prst="rtTriangl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280" name="AutoShape 1052"/>
            <p:cNvSpPr>
              <a:spLocks noChangeArrowheads="1"/>
            </p:cNvSpPr>
            <p:nvPr/>
          </p:nvSpPr>
          <p:spPr bwMode="auto">
            <a:xfrm rot="-10522863">
              <a:off x="3024" y="2112"/>
              <a:ext cx="144" cy="144"/>
            </a:xfrm>
            <a:prstGeom prst="rtTriangl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281" name="Text Box 1053"/>
            <p:cNvSpPr txBox="1">
              <a:spLocks noChangeArrowheads="1"/>
            </p:cNvSpPr>
            <p:nvPr/>
          </p:nvSpPr>
          <p:spPr bwMode="auto">
            <a:xfrm>
              <a:off x="3168" y="2095"/>
              <a:ext cx="278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2000">
                  <a:latin typeface="Times New Roman" pitchFamily="18" charset="0"/>
                </a:rPr>
                <a:t>B</a:t>
              </a:r>
              <a:r>
                <a:rPr lang="en-GB" altLang="en-US" sz="2000" baseline="-25000">
                  <a:latin typeface="Times New Roman" pitchFamily="18" charset="0"/>
                </a:rPr>
                <a:t>2</a:t>
              </a:r>
            </a:p>
          </p:txBody>
        </p:sp>
        <p:sp>
          <p:nvSpPr>
            <p:cNvPr id="10282" name="Text Box 1054"/>
            <p:cNvSpPr txBox="1">
              <a:spLocks noChangeArrowheads="1"/>
            </p:cNvSpPr>
            <p:nvPr/>
          </p:nvSpPr>
          <p:spPr bwMode="auto">
            <a:xfrm>
              <a:off x="1824" y="1855"/>
              <a:ext cx="287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2000">
                  <a:latin typeface="Times New Roman" pitchFamily="18" charset="0"/>
                </a:rPr>
                <a:t>B</a:t>
              </a:r>
              <a:r>
                <a:rPr lang="en-GB" altLang="en-US" sz="2400" baseline="-25000">
                  <a:latin typeface="Times New Roman" pitchFamily="18" charset="0"/>
                </a:rPr>
                <a:t>1</a:t>
              </a:r>
            </a:p>
          </p:txBody>
        </p:sp>
        <p:sp>
          <p:nvSpPr>
            <p:cNvPr id="10283" name="Text Box 1055"/>
            <p:cNvSpPr txBox="1">
              <a:spLocks noChangeArrowheads="1"/>
            </p:cNvSpPr>
            <p:nvPr/>
          </p:nvSpPr>
          <p:spPr bwMode="auto">
            <a:xfrm>
              <a:off x="3888" y="2148"/>
              <a:ext cx="116" cy="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000" baseline="-25000">
                <a:latin typeface="Times New Roman" pitchFamily="18" charset="0"/>
              </a:endParaRPr>
            </a:p>
          </p:txBody>
        </p:sp>
      </p:grpSp>
      <p:sp>
        <p:nvSpPr>
          <p:cNvPr id="10251" name="Freeform 1056"/>
          <p:cNvSpPr>
            <a:spLocks/>
          </p:cNvSpPr>
          <p:nvPr/>
        </p:nvSpPr>
        <p:spPr bwMode="auto">
          <a:xfrm>
            <a:off x="2286000" y="611188"/>
            <a:ext cx="3810000" cy="2146300"/>
          </a:xfrm>
          <a:custGeom>
            <a:avLst/>
            <a:gdLst>
              <a:gd name="T0" fmla="*/ 0 w 2400"/>
              <a:gd name="T1" fmla="*/ 2147483647 h 1352"/>
              <a:gd name="T2" fmla="*/ 2147483647 w 2400"/>
              <a:gd name="T3" fmla="*/ 2147483647 h 1352"/>
              <a:gd name="T4" fmla="*/ 2147483647 w 2400"/>
              <a:gd name="T5" fmla="*/ 2147483647 h 1352"/>
              <a:gd name="T6" fmla="*/ 2147483647 w 2400"/>
              <a:gd name="T7" fmla="*/ 2147483647 h 1352"/>
              <a:gd name="T8" fmla="*/ 2147483647 w 2400"/>
              <a:gd name="T9" fmla="*/ 2147483647 h 1352"/>
              <a:gd name="T10" fmla="*/ 2147483647 w 2400"/>
              <a:gd name="T11" fmla="*/ 2147483647 h 1352"/>
              <a:gd name="T12" fmla="*/ 2147483647 w 2400"/>
              <a:gd name="T13" fmla="*/ 2147483647 h 1352"/>
              <a:gd name="T14" fmla="*/ 2147483647 w 2400"/>
              <a:gd name="T15" fmla="*/ 2147483647 h 1352"/>
              <a:gd name="T16" fmla="*/ 2147483647 w 2400"/>
              <a:gd name="T17" fmla="*/ 2147483647 h 1352"/>
              <a:gd name="T18" fmla="*/ 2147483647 w 2400"/>
              <a:gd name="T19" fmla="*/ 2147483647 h 1352"/>
              <a:gd name="T20" fmla="*/ 2147483647 w 2400"/>
              <a:gd name="T21" fmla="*/ 2147483647 h 1352"/>
              <a:gd name="T22" fmla="*/ 2147483647 w 2400"/>
              <a:gd name="T23" fmla="*/ 2147483647 h 1352"/>
              <a:gd name="T24" fmla="*/ 2147483647 w 2400"/>
              <a:gd name="T25" fmla="*/ 2147483647 h 1352"/>
              <a:gd name="T26" fmla="*/ 2147483647 w 2400"/>
              <a:gd name="T27" fmla="*/ 2147483647 h 1352"/>
              <a:gd name="T28" fmla="*/ 2147483647 w 2400"/>
              <a:gd name="T29" fmla="*/ 2147483647 h 1352"/>
              <a:gd name="T30" fmla="*/ 2147483647 w 2400"/>
              <a:gd name="T31" fmla="*/ 2147483647 h 1352"/>
              <a:gd name="T32" fmla="*/ 2147483647 w 2400"/>
              <a:gd name="T33" fmla="*/ 2147483647 h 1352"/>
              <a:gd name="T34" fmla="*/ 2147483647 w 2400"/>
              <a:gd name="T35" fmla="*/ 2147483647 h 1352"/>
              <a:gd name="T36" fmla="*/ 2147483647 w 2400"/>
              <a:gd name="T37" fmla="*/ 2147483647 h 1352"/>
              <a:gd name="T38" fmla="*/ 2147483647 w 2400"/>
              <a:gd name="T39" fmla="*/ 2147483647 h 1352"/>
              <a:gd name="T40" fmla="*/ 2147483647 w 2400"/>
              <a:gd name="T41" fmla="*/ 2147483647 h 1352"/>
              <a:gd name="T42" fmla="*/ 2147483647 w 2400"/>
              <a:gd name="T43" fmla="*/ 2147483647 h 1352"/>
              <a:gd name="T44" fmla="*/ 2147483647 w 2400"/>
              <a:gd name="T45" fmla="*/ 0 h 1352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2400"/>
              <a:gd name="T70" fmla="*/ 0 h 1352"/>
              <a:gd name="T71" fmla="*/ 2400 w 2400"/>
              <a:gd name="T72" fmla="*/ 1352 h 1352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2400" h="1352">
                <a:moveTo>
                  <a:pt x="0" y="1296"/>
                </a:moveTo>
                <a:cubicBezTo>
                  <a:pt x="52" y="1324"/>
                  <a:pt x="104" y="1352"/>
                  <a:pt x="144" y="1344"/>
                </a:cubicBezTo>
                <a:cubicBezTo>
                  <a:pt x="184" y="1336"/>
                  <a:pt x="192" y="1256"/>
                  <a:pt x="240" y="1248"/>
                </a:cubicBezTo>
                <a:cubicBezTo>
                  <a:pt x="288" y="1240"/>
                  <a:pt x="384" y="1312"/>
                  <a:pt x="432" y="1296"/>
                </a:cubicBezTo>
                <a:cubicBezTo>
                  <a:pt x="480" y="1280"/>
                  <a:pt x="488" y="1168"/>
                  <a:pt x="528" y="1152"/>
                </a:cubicBezTo>
                <a:cubicBezTo>
                  <a:pt x="568" y="1136"/>
                  <a:pt x="624" y="1208"/>
                  <a:pt x="672" y="1200"/>
                </a:cubicBezTo>
                <a:cubicBezTo>
                  <a:pt x="720" y="1192"/>
                  <a:pt x="768" y="1112"/>
                  <a:pt x="816" y="1104"/>
                </a:cubicBezTo>
                <a:cubicBezTo>
                  <a:pt x="864" y="1096"/>
                  <a:pt x="896" y="1160"/>
                  <a:pt x="960" y="1152"/>
                </a:cubicBezTo>
                <a:cubicBezTo>
                  <a:pt x="1024" y="1144"/>
                  <a:pt x="1144" y="1072"/>
                  <a:pt x="1200" y="1056"/>
                </a:cubicBezTo>
                <a:cubicBezTo>
                  <a:pt x="1256" y="1040"/>
                  <a:pt x="1264" y="1072"/>
                  <a:pt x="1296" y="1056"/>
                </a:cubicBezTo>
                <a:cubicBezTo>
                  <a:pt x="1328" y="1040"/>
                  <a:pt x="1352" y="976"/>
                  <a:pt x="1392" y="960"/>
                </a:cubicBezTo>
                <a:cubicBezTo>
                  <a:pt x="1432" y="944"/>
                  <a:pt x="1504" y="984"/>
                  <a:pt x="1536" y="960"/>
                </a:cubicBezTo>
                <a:cubicBezTo>
                  <a:pt x="1568" y="936"/>
                  <a:pt x="1544" y="848"/>
                  <a:pt x="1584" y="816"/>
                </a:cubicBezTo>
                <a:cubicBezTo>
                  <a:pt x="1624" y="784"/>
                  <a:pt x="1736" y="792"/>
                  <a:pt x="1776" y="768"/>
                </a:cubicBezTo>
                <a:cubicBezTo>
                  <a:pt x="1816" y="744"/>
                  <a:pt x="1824" y="696"/>
                  <a:pt x="1824" y="672"/>
                </a:cubicBezTo>
                <a:cubicBezTo>
                  <a:pt x="1824" y="648"/>
                  <a:pt x="1768" y="648"/>
                  <a:pt x="1776" y="624"/>
                </a:cubicBezTo>
                <a:cubicBezTo>
                  <a:pt x="1784" y="600"/>
                  <a:pt x="1840" y="544"/>
                  <a:pt x="1872" y="528"/>
                </a:cubicBezTo>
                <a:cubicBezTo>
                  <a:pt x="1904" y="512"/>
                  <a:pt x="1952" y="552"/>
                  <a:pt x="1968" y="528"/>
                </a:cubicBezTo>
                <a:cubicBezTo>
                  <a:pt x="1984" y="504"/>
                  <a:pt x="1936" y="416"/>
                  <a:pt x="1968" y="384"/>
                </a:cubicBezTo>
                <a:cubicBezTo>
                  <a:pt x="2000" y="352"/>
                  <a:pt x="2120" y="376"/>
                  <a:pt x="2160" y="336"/>
                </a:cubicBezTo>
                <a:cubicBezTo>
                  <a:pt x="2200" y="296"/>
                  <a:pt x="2184" y="184"/>
                  <a:pt x="2208" y="144"/>
                </a:cubicBezTo>
                <a:cubicBezTo>
                  <a:pt x="2232" y="104"/>
                  <a:pt x="2272" y="120"/>
                  <a:pt x="2304" y="96"/>
                </a:cubicBezTo>
                <a:cubicBezTo>
                  <a:pt x="2336" y="72"/>
                  <a:pt x="2368" y="36"/>
                  <a:pt x="2400" y="0"/>
                </a:cubicBez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252" name="Freeform 1059"/>
          <p:cNvSpPr>
            <a:spLocks/>
          </p:cNvSpPr>
          <p:nvPr/>
        </p:nvSpPr>
        <p:spPr bwMode="auto">
          <a:xfrm>
            <a:off x="2400300" y="787401"/>
            <a:ext cx="3721100" cy="2543175"/>
          </a:xfrm>
          <a:custGeom>
            <a:avLst/>
            <a:gdLst>
              <a:gd name="T0" fmla="*/ 0 w 2344"/>
              <a:gd name="T1" fmla="*/ 2147483647 h 1602"/>
              <a:gd name="T2" fmla="*/ 2147483647 w 2344"/>
              <a:gd name="T3" fmla="*/ 2147483647 h 1602"/>
              <a:gd name="T4" fmla="*/ 2147483647 w 2344"/>
              <a:gd name="T5" fmla="*/ 2147483647 h 1602"/>
              <a:gd name="T6" fmla="*/ 2147483647 w 2344"/>
              <a:gd name="T7" fmla="*/ 2147483647 h 1602"/>
              <a:gd name="T8" fmla="*/ 2147483647 w 2344"/>
              <a:gd name="T9" fmla="*/ 2147483647 h 1602"/>
              <a:gd name="T10" fmla="*/ 2147483647 w 2344"/>
              <a:gd name="T11" fmla="*/ 2147483647 h 1602"/>
              <a:gd name="T12" fmla="*/ 2147483647 w 2344"/>
              <a:gd name="T13" fmla="*/ 2147483647 h 1602"/>
              <a:gd name="T14" fmla="*/ 2147483647 w 2344"/>
              <a:gd name="T15" fmla="*/ 2147483647 h 1602"/>
              <a:gd name="T16" fmla="*/ 2147483647 w 2344"/>
              <a:gd name="T17" fmla="*/ 2147483647 h 1602"/>
              <a:gd name="T18" fmla="*/ 2147483647 w 2344"/>
              <a:gd name="T19" fmla="*/ 2147483647 h 1602"/>
              <a:gd name="T20" fmla="*/ 2147483647 w 2344"/>
              <a:gd name="T21" fmla="*/ 2147483647 h 1602"/>
              <a:gd name="T22" fmla="*/ 2147483647 w 2344"/>
              <a:gd name="T23" fmla="*/ 2147483647 h 1602"/>
              <a:gd name="T24" fmla="*/ 2147483647 w 2344"/>
              <a:gd name="T25" fmla="*/ 2147483647 h 1602"/>
              <a:gd name="T26" fmla="*/ 2147483647 w 2344"/>
              <a:gd name="T27" fmla="*/ 2147483647 h 1602"/>
              <a:gd name="T28" fmla="*/ 2147483647 w 2344"/>
              <a:gd name="T29" fmla="*/ 2147483647 h 1602"/>
              <a:gd name="T30" fmla="*/ 2147483647 w 2344"/>
              <a:gd name="T31" fmla="*/ 2147483647 h 1602"/>
              <a:gd name="T32" fmla="*/ 2147483647 w 2344"/>
              <a:gd name="T33" fmla="*/ 2147483647 h 1602"/>
              <a:gd name="T34" fmla="*/ 2147483647 w 2344"/>
              <a:gd name="T35" fmla="*/ 2147483647 h 1602"/>
              <a:gd name="T36" fmla="*/ 2147483647 w 2344"/>
              <a:gd name="T37" fmla="*/ 2147483647 h 1602"/>
              <a:gd name="T38" fmla="*/ 2147483647 w 2344"/>
              <a:gd name="T39" fmla="*/ 2147483647 h 1602"/>
              <a:gd name="T40" fmla="*/ 2147483647 w 2344"/>
              <a:gd name="T41" fmla="*/ 2147483647 h 1602"/>
              <a:gd name="T42" fmla="*/ 2147483647 w 2344"/>
              <a:gd name="T43" fmla="*/ 2147483647 h 1602"/>
              <a:gd name="T44" fmla="*/ 2147483647 w 2344"/>
              <a:gd name="T45" fmla="*/ 2147483647 h 1602"/>
              <a:gd name="T46" fmla="*/ 2147483647 w 2344"/>
              <a:gd name="T47" fmla="*/ 2147483647 h 1602"/>
              <a:gd name="T48" fmla="*/ 2147483647 w 2344"/>
              <a:gd name="T49" fmla="*/ 2147483647 h 1602"/>
              <a:gd name="T50" fmla="*/ 2147483647 w 2344"/>
              <a:gd name="T51" fmla="*/ 2147483647 h 1602"/>
              <a:gd name="T52" fmla="*/ 2147483647 w 2344"/>
              <a:gd name="T53" fmla="*/ 2147483647 h 1602"/>
              <a:gd name="T54" fmla="*/ 2147483647 w 2344"/>
              <a:gd name="T55" fmla="*/ 2147483647 h 1602"/>
              <a:gd name="T56" fmla="*/ 2147483647 w 2344"/>
              <a:gd name="T57" fmla="*/ 2147483647 h 1602"/>
              <a:gd name="T58" fmla="*/ 2147483647 w 2344"/>
              <a:gd name="T59" fmla="*/ 2147483647 h 1602"/>
              <a:gd name="T60" fmla="*/ 2147483647 w 2344"/>
              <a:gd name="T61" fmla="*/ 2147483647 h 1602"/>
              <a:gd name="T62" fmla="*/ 2147483647 w 2344"/>
              <a:gd name="T63" fmla="*/ 2147483647 h 1602"/>
              <a:gd name="T64" fmla="*/ 2147483647 w 2344"/>
              <a:gd name="T65" fmla="*/ 2147483647 h 1602"/>
              <a:gd name="T66" fmla="*/ 2147483647 w 2344"/>
              <a:gd name="T67" fmla="*/ 0 h 160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2344"/>
              <a:gd name="T103" fmla="*/ 0 h 1602"/>
              <a:gd name="T104" fmla="*/ 2344 w 2344"/>
              <a:gd name="T105" fmla="*/ 1602 h 1602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2344" h="1602">
                <a:moveTo>
                  <a:pt x="0" y="1531"/>
                </a:moveTo>
                <a:cubicBezTo>
                  <a:pt x="47" y="1515"/>
                  <a:pt x="127" y="1522"/>
                  <a:pt x="173" y="1547"/>
                </a:cubicBezTo>
                <a:cubicBezTo>
                  <a:pt x="215" y="1570"/>
                  <a:pt x="232" y="1591"/>
                  <a:pt x="276" y="1602"/>
                </a:cubicBezTo>
                <a:cubicBezTo>
                  <a:pt x="308" y="1595"/>
                  <a:pt x="340" y="1588"/>
                  <a:pt x="371" y="1578"/>
                </a:cubicBezTo>
                <a:cubicBezTo>
                  <a:pt x="376" y="1570"/>
                  <a:pt x="380" y="1562"/>
                  <a:pt x="386" y="1555"/>
                </a:cubicBezTo>
                <a:cubicBezTo>
                  <a:pt x="393" y="1546"/>
                  <a:pt x="404" y="1540"/>
                  <a:pt x="410" y="1531"/>
                </a:cubicBezTo>
                <a:cubicBezTo>
                  <a:pt x="453" y="1466"/>
                  <a:pt x="370" y="1553"/>
                  <a:pt x="442" y="1484"/>
                </a:cubicBezTo>
                <a:cubicBezTo>
                  <a:pt x="456" y="1437"/>
                  <a:pt x="471" y="1398"/>
                  <a:pt x="520" y="1381"/>
                </a:cubicBezTo>
                <a:cubicBezTo>
                  <a:pt x="554" y="1388"/>
                  <a:pt x="590" y="1388"/>
                  <a:pt x="623" y="1397"/>
                </a:cubicBezTo>
                <a:cubicBezTo>
                  <a:pt x="632" y="1400"/>
                  <a:pt x="638" y="1409"/>
                  <a:pt x="647" y="1413"/>
                </a:cubicBezTo>
                <a:cubicBezTo>
                  <a:pt x="676" y="1426"/>
                  <a:pt x="702" y="1430"/>
                  <a:pt x="733" y="1436"/>
                </a:cubicBezTo>
                <a:cubicBezTo>
                  <a:pt x="772" y="1426"/>
                  <a:pt x="809" y="1427"/>
                  <a:pt x="844" y="1405"/>
                </a:cubicBezTo>
                <a:cubicBezTo>
                  <a:pt x="864" y="1346"/>
                  <a:pt x="893" y="1329"/>
                  <a:pt x="939" y="1294"/>
                </a:cubicBezTo>
                <a:cubicBezTo>
                  <a:pt x="1014" y="1309"/>
                  <a:pt x="1078" y="1350"/>
                  <a:pt x="1152" y="1365"/>
                </a:cubicBezTo>
                <a:cubicBezTo>
                  <a:pt x="1168" y="1362"/>
                  <a:pt x="1185" y="1364"/>
                  <a:pt x="1199" y="1357"/>
                </a:cubicBezTo>
                <a:cubicBezTo>
                  <a:pt x="1219" y="1347"/>
                  <a:pt x="1240" y="1249"/>
                  <a:pt x="1246" y="1231"/>
                </a:cubicBezTo>
                <a:cubicBezTo>
                  <a:pt x="1253" y="1208"/>
                  <a:pt x="1293" y="1220"/>
                  <a:pt x="1317" y="1215"/>
                </a:cubicBezTo>
                <a:cubicBezTo>
                  <a:pt x="1364" y="1227"/>
                  <a:pt x="1404" y="1240"/>
                  <a:pt x="1452" y="1247"/>
                </a:cubicBezTo>
                <a:cubicBezTo>
                  <a:pt x="1481" y="1237"/>
                  <a:pt x="1505" y="1233"/>
                  <a:pt x="1530" y="1215"/>
                </a:cubicBezTo>
                <a:cubicBezTo>
                  <a:pt x="1552" y="1183"/>
                  <a:pt x="1553" y="1150"/>
                  <a:pt x="1562" y="1113"/>
                </a:cubicBezTo>
                <a:cubicBezTo>
                  <a:pt x="1565" y="1084"/>
                  <a:pt x="1566" y="1055"/>
                  <a:pt x="1570" y="1026"/>
                </a:cubicBezTo>
                <a:cubicBezTo>
                  <a:pt x="1580" y="954"/>
                  <a:pt x="1663" y="947"/>
                  <a:pt x="1720" y="939"/>
                </a:cubicBezTo>
                <a:cubicBezTo>
                  <a:pt x="1752" y="928"/>
                  <a:pt x="1774" y="916"/>
                  <a:pt x="1799" y="892"/>
                </a:cubicBezTo>
                <a:cubicBezTo>
                  <a:pt x="1802" y="881"/>
                  <a:pt x="1806" y="871"/>
                  <a:pt x="1807" y="860"/>
                </a:cubicBezTo>
                <a:cubicBezTo>
                  <a:pt x="1811" y="821"/>
                  <a:pt x="1806" y="781"/>
                  <a:pt x="1814" y="742"/>
                </a:cubicBezTo>
                <a:cubicBezTo>
                  <a:pt x="1823" y="697"/>
                  <a:pt x="1876" y="693"/>
                  <a:pt x="1909" y="687"/>
                </a:cubicBezTo>
                <a:cubicBezTo>
                  <a:pt x="1976" y="675"/>
                  <a:pt x="2041" y="656"/>
                  <a:pt x="2091" y="608"/>
                </a:cubicBezTo>
                <a:cubicBezTo>
                  <a:pt x="2100" y="571"/>
                  <a:pt x="2110" y="533"/>
                  <a:pt x="2122" y="497"/>
                </a:cubicBezTo>
                <a:cubicBezTo>
                  <a:pt x="2104" y="444"/>
                  <a:pt x="2094" y="436"/>
                  <a:pt x="2114" y="371"/>
                </a:cubicBezTo>
                <a:cubicBezTo>
                  <a:pt x="2123" y="341"/>
                  <a:pt x="2231" y="303"/>
                  <a:pt x="2264" y="292"/>
                </a:cubicBezTo>
                <a:cubicBezTo>
                  <a:pt x="2279" y="277"/>
                  <a:pt x="2299" y="269"/>
                  <a:pt x="2312" y="253"/>
                </a:cubicBezTo>
                <a:cubicBezTo>
                  <a:pt x="2323" y="239"/>
                  <a:pt x="2325" y="220"/>
                  <a:pt x="2335" y="205"/>
                </a:cubicBezTo>
                <a:cubicBezTo>
                  <a:pt x="2331" y="154"/>
                  <a:pt x="2344" y="59"/>
                  <a:pt x="2280" y="40"/>
                </a:cubicBezTo>
                <a:cubicBezTo>
                  <a:pt x="2257" y="17"/>
                  <a:pt x="2236" y="0"/>
                  <a:pt x="2201" y="0"/>
                </a:cubicBez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253" name="Rectangle 1060"/>
          <p:cNvSpPr>
            <a:spLocks noChangeArrowheads="1"/>
          </p:cNvSpPr>
          <p:nvPr/>
        </p:nvSpPr>
        <p:spPr bwMode="auto">
          <a:xfrm>
            <a:off x="5867400" y="534988"/>
            <a:ext cx="304800" cy="228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0254" name="Rectangle 124"/>
          <p:cNvSpPr>
            <a:spLocks noChangeArrowheads="1"/>
          </p:cNvSpPr>
          <p:nvPr/>
        </p:nvSpPr>
        <p:spPr bwMode="auto">
          <a:xfrm>
            <a:off x="1219200" y="3733800"/>
            <a:ext cx="6172200" cy="762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600"/>
          </a:p>
        </p:txBody>
      </p:sp>
      <p:sp>
        <p:nvSpPr>
          <p:cNvPr id="10255" name="Text Box 125"/>
          <p:cNvSpPr txBox="1">
            <a:spLocks noChangeArrowheads="1"/>
          </p:cNvSpPr>
          <p:nvPr/>
        </p:nvSpPr>
        <p:spPr bwMode="auto">
          <a:xfrm>
            <a:off x="4267201" y="3473450"/>
            <a:ext cx="7143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/>
              <a:t>shock</a:t>
            </a:r>
          </a:p>
        </p:txBody>
      </p:sp>
      <p:sp>
        <p:nvSpPr>
          <p:cNvPr id="10256" name="Text Box 126"/>
          <p:cNvSpPr txBox="1">
            <a:spLocks noChangeArrowheads="1"/>
          </p:cNvSpPr>
          <p:nvPr/>
        </p:nvSpPr>
        <p:spPr bwMode="auto">
          <a:xfrm>
            <a:off x="1752600" y="2193925"/>
            <a:ext cx="1346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b="1">
                <a:solidFill>
                  <a:srgbClr val="FF0000"/>
                </a:solidFill>
              </a:rPr>
              <a:t>Cosmic Ray</a:t>
            </a:r>
          </a:p>
        </p:txBody>
      </p:sp>
      <p:sp>
        <p:nvSpPr>
          <p:cNvPr id="10257" name="Text Box 43"/>
          <p:cNvSpPr txBox="1">
            <a:spLocks noChangeArrowheads="1"/>
          </p:cNvSpPr>
          <p:nvPr/>
        </p:nvSpPr>
        <p:spPr bwMode="auto">
          <a:xfrm>
            <a:off x="2912604" y="3972566"/>
            <a:ext cx="20081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400" dirty="0"/>
              <a:t>At each shock crossing</a:t>
            </a:r>
          </a:p>
        </p:txBody>
      </p:sp>
      <p:sp>
        <p:nvSpPr>
          <p:cNvPr id="44" name="Rectangle 2">
            <a:extLst>
              <a:ext uri="{FF2B5EF4-FFF2-40B4-BE49-F238E27FC236}">
                <a16:creationId xmlns:a16="http://schemas.microsoft.com/office/drawing/2014/main" id="{A35C7ADD-00CB-4B89-9236-971FA8A7DDB5}"/>
              </a:ext>
            </a:extLst>
          </p:cNvPr>
          <p:cNvSpPr txBox="1">
            <a:spLocks noChangeArrowheads="1"/>
          </p:cNvSpPr>
          <p:nvPr/>
        </p:nvSpPr>
        <p:spPr>
          <a:xfrm>
            <a:off x="353923" y="680425"/>
            <a:ext cx="5120148" cy="2952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GB" altLang="en-US" sz="2000" b="1" dirty="0">
                <a:latin typeface="+mn-lt"/>
              </a:rPr>
              <a:t>CR scattered by fluctuations in magnetic field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8ADB3D2-7008-4B91-ADEA-71F850FE5550}"/>
                  </a:ext>
                </a:extLst>
              </p:cNvPr>
              <p:cNvSpPr txBox="1"/>
              <p:nvPr/>
            </p:nvSpPr>
            <p:spPr>
              <a:xfrm>
                <a:off x="8801100" y="1806193"/>
                <a:ext cx="74873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𝑠h𝑜𝑐𝑘</m:t>
                          </m:r>
                        </m:sub>
                      </m:sSub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8ADB3D2-7008-4B91-ADEA-71F850FE55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01100" y="1806193"/>
                <a:ext cx="748731" cy="307777"/>
              </a:xfrm>
              <a:prstGeom prst="rect">
                <a:avLst/>
              </a:prstGeom>
              <a:blipFill>
                <a:blip r:embed="rId2"/>
                <a:stretch>
                  <a:fillRect l="-4878" r="-3252" b="-1568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E544EE4-9FFF-44B6-8D8B-C834C27C28A2}"/>
                  </a:ext>
                </a:extLst>
              </p:cNvPr>
              <p:cNvSpPr txBox="1"/>
              <p:nvPr/>
            </p:nvSpPr>
            <p:spPr>
              <a:xfrm>
                <a:off x="9980769" y="2288401"/>
                <a:ext cx="22685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E544EE4-9FFF-44B6-8D8B-C834C27C28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80769" y="2288401"/>
                <a:ext cx="226857" cy="276999"/>
              </a:xfrm>
              <a:prstGeom prst="rect">
                <a:avLst/>
              </a:prstGeom>
              <a:blipFill>
                <a:blip r:embed="rId3"/>
                <a:stretch>
                  <a:fillRect l="-24324" r="-24324" b="-65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AEC79E1-557C-4A68-96C5-F3F8AF06D735}"/>
                  </a:ext>
                </a:extLst>
              </p:cNvPr>
              <p:cNvSpPr txBox="1"/>
              <p:nvPr/>
            </p:nvSpPr>
            <p:spPr>
              <a:xfrm>
                <a:off x="6272160" y="4313454"/>
                <a:ext cx="2942409" cy="5442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en-GB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num>
                      <m:den>
                        <m:r>
                          <a:rPr lang="en-GB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den>
                    </m:f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𝑠h𝑜𝑐𝑘</m:t>
                            </m:r>
                          </m:sub>
                        </m:sSub>
                      </m:num>
                      <m:den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den>
                    </m:f>
                  </m:oMath>
                </a14:m>
                <a:r>
                  <a:rPr lang="en-GB" sz="20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2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1−</m:t>
                        </m:r>
                        <m:f>
                          <m:fPr>
                            <m:ctrlPr>
                              <a:rPr lang="en-GB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GB" sz="2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sz="2000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𝑈</m:t>
                                </m:r>
                              </m:e>
                              <m:sub>
                                <m:r>
                                  <a:rPr lang="en-GB" sz="20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𝑡𝑢𝑟𝑏𝑢𝑙𝑒𝑛𝑐𝑒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GB" sz="2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sz="2000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𝑈</m:t>
                                </m:r>
                              </m:e>
                              <m:sub>
                                <m:r>
                                  <a:rPr lang="en-GB" sz="2000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𝐶𝑅</m:t>
                                </m:r>
                              </m:sub>
                            </m:sSub>
                          </m:den>
                        </m:f>
                      </m:e>
                    </m:d>
                  </m:oMath>
                </a14:m>
                <a:endParaRPr lang="en-GB" sz="20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AEC79E1-557C-4A68-96C5-F3F8AF06D7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2160" y="4313454"/>
                <a:ext cx="2942409" cy="544252"/>
              </a:xfrm>
              <a:prstGeom prst="rect">
                <a:avLst/>
              </a:prstGeom>
              <a:blipFill>
                <a:blip r:embed="rId4"/>
                <a:stretch>
                  <a:fillRect l="-2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16FC2052-A77B-4C28-B883-146EA9F7DF7C}"/>
                  </a:ext>
                </a:extLst>
              </p:cNvPr>
              <p:cNvSpPr txBox="1"/>
              <p:nvPr/>
            </p:nvSpPr>
            <p:spPr>
              <a:xfrm>
                <a:off x="6642349" y="4934827"/>
                <a:ext cx="1498102" cy="5204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𝑠h𝑜𝑐𝑘</m:t>
                              </m:r>
                            </m:sub>
                          </m:sSub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16FC2052-A77B-4C28-B883-146EA9F7DF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2349" y="4934827"/>
                <a:ext cx="1498102" cy="52046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4861D69-06A2-4769-8473-D7EF2248A8C9}"/>
                  </a:ext>
                </a:extLst>
              </p:cNvPr>
              <p:cNvSpPr txBox="1"/>
              <p:nvPr/>
            </p:nvSpPr>
            <p:spPr>
              <a:xfrm>
                <a:off x="4333833" y="5649572"/>
                <a:ext cx="4732193" cy="32868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sSup>
                        <m:sSupPr>
                          <m:ctrlPr>
                            <a:rPr lang="en-GB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e>
                        <m:sup>
                          <m:r>
                            <a:rPr lang="en-GB" sz="200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−2</m:t>
                          </m:r>
                          <m:r>
                            <a:rPr lang="en-GB" sz="200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GB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en-GB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GB" sz="2000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GB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  <m:t>𝑡𝑢𝑟𝑏𝑢𝑙𝑒𝑛𝑐𝑒</m:t>
                              </m:r>
                            </m:sub>
                          </m:sSub>
                          <m:r>
                            <a:rPr lang="en-GB" sz="2000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/</m:t>
                          </m:r>
                          <m:sSub>
                            <m:sSubPr>
                              <m:ctrlPr>
                                <a:rPr lang="en-GB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GB" sz="2000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GB" sz="2000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𝐶𝑅</m:t>
                              </m:r>
                            </m:sub>
                          </m:sSub>
                          <m:r>
                            <a:rPr lang="en-GB" sz="2000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)/(1−</m:t>
                          </m:r>
                          <m:sSub>
                            <m:sSubPr>
                              <m:ctrlPr>
                                <a:rPr lang="en-GB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GB" sz="2000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GB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  <m:t>𝑡𝑢𝑟𝑏𝑢𝑙𝑒𝑛𝑐𝑒</m:t>
                              </m:r>
                            </m:sub>
                          </m:sSub>
                          <m:r>
                            <a:rPr lang="en-GB" sz="2000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/</m:t>
                          </m:r>
                          <m:sSub>
                            <m:sSubPr>
                              <m:ctrlPr>
                                <a:rPr lang="en-GB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GB" sz="2000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GB" sz="2000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𝐶𝑅</m:t>
                              </m:r>
                            </m:sub>
                          </m:sSub>
                          <m:d>
                            <m:dPr>
                              <m:begChr m:val=""/>
                              <m:ctrlPr>
                                <a:rPr lang="en-GB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GB" sz="2000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 </m:t>
                              </m:r>
                            </m:e>
                          </m:d>
                        </m:sup>
                      </m:sSup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4861D69-06A2-4769-8473-D7EF2248A8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3833" y="5649572"/>
                <a:ext cx="4732193" cy="328680"/>
              </a:xfrm>
              <a:prstGeom prst="rect">
                <a:avLst/>
              </a:prstGeom>
              <a:blipFill>
                <a:blip r:embed="rId6"/>
                <a:stretch>
                  <a:fillRect l="-257" t="-119643" r="-9640" b="-144643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TextBox 49">
            <a:extLst>
              <a:ext uri="{FF2B5EF4-FFF2-40B4-BE49-F238E27FC236}">
                <a16:creationId xmlns:a16="http://schemas.microsoft.com/office/drawing/2014/main" id="{803506D4-E2C1-4A7A-9010-FE92FBBA8C88}"/>
              </a:ext>
            </a:extLst>
          </p:cNvPr>
          <p:cNvSpPr txBox="1"/>
          <p:nvPr/>
        </p:nvSpPr>
        <p:spPr>
          <a:xfrm>
            <a:off x="6628378" y="3078120"/>
            <a:ext cx="25058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solidFill>
                  <a:srgbClr val="FF0000"/>
                </a:solidFill>
              </a:rPr>
              <a:t>Now add in energy loss to</a:t>
            </a:r>
          </a:p>
          <a:p>
            <a:r>
              <a:rPr lang="en-GB" sz="1600" dirty="0">
                <a:solidFill>
                  <a:srgbClr val="FF0000"/>
                </a:solidFill>
              </a:rPr>
              <a:t>Magnetic field amplification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EE9FC92-D51B-47E2-853E-C8793D8668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855E5-BDD4-4603-BA0B-AFE35B4F6498}" type="slidenum">
              <a:rPr lang="en-GB" smtClean="0"/>
              <a:t>13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F12F7E9-F366-4751-A3BF-C3142D16D395}"/>
              </a:ext>
            </a:extLst>
          </p:cNvPr>
          <p:cNvSpPr txBox="1"/>
          <p:nvPr/>
        </p:nvSpPr>
        <p:spPr>
          <a:xfrm>
            <a:off x="10672106" y="5639698"/>
            <a:ext cx="13633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/>
              <a:t>Bell et al 2019</a:t>
            </a:r>
          </a:p>
        </p:txBody>
      </p:sp>
      <p:sp>
        <p:nvSpPr>
          <p:cNvPr id="49" name="Rectangle 2">
            <a:extLst>
              <a:ext uri="{FF2B5EF4-FFF2-40B4-BE49-F238E27FC236}">
                <a16:creationId xmlns:a16="http://schemas.microsoft.com/office/drawing/2014/main" id="{21D1B0FA-6920-48D2-B9F5-C13B2D081702}"/>
              </a:ext>
            </a:extLst>
          </p:cNvPr>
          <p:cNvSpPr txBox="1">
            <a:spLocks noChangeArrowheads="1"/>
          </p:cNvSpPr>
          <p:nvPr/>
        </p:nvSpPr>
        <p:spPr>
          <a:xfrm>
            <a:off x="3424046" y="7194"/>
            <a:ext cx="6551769" cy="510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GB" altLang="en-US" sz="2000" b="1">
                <a:latin typeface="+mn-lt"/>
              </a:rPr>
              <a:t>A price to pay: turbulence steepens the CR spectrum</a:t>
            </a:r>
            <a:endParaRPr lang="en-GB" altLang="en-US" sz="20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583118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E2EED1F4-D19A-42DC-9856-485EF409C48A}"/>
              </a:ext>
            </a:extLst>
          </p:cNvPr>
          <p:cNvSpPr txBox="1">
            <a:spLocks noChangeArrowheads="1"/>
          </p:cNvSpPr>
          <p:nvPr/>
        </p:nvSpPr>
        <p:spPr>
          <a:xfrm>
            <a:off x="2820115" y="0"/>
            <a:ext cx="6551769" cy="510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GB" altLang="en-US" sz="2000" b="1">
                <a:latin typeface="+mn-lt"/>
              </a:rPr>
              <a:t>Diffusive shock acceleration: turbulence steepens the CR spectrum</a:t>
            </a:r>
            <a:endParaRPr lang="en-GB" altLang="en-US" sz="2000" b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6578495-D647-4CD1-83F4-C1BE84033022}"/>
                  </a:ext>
                </a:extLst>
              </p:cNvPr>
              <p:cNvSpPr txBox="1"/>
              <p:nvPr/>
            </p:nvSpPr>
            <p:spPr>
              <a:xfrm>
                <a:off x="3191482" y="666057"/>
                <a:ext cx="1084463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GB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sSup>
                        <m:sSupPr>
                          <m:ctrlP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e>
                        <m:sup>
                          <m:r>
                            <a:rPr lang="en-GB" sz="24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𝑠</m:t>
                          </m:r>
                        </m:sup>
                      </m:sSup>
                    </m:oMath>
                  </m:oMathPara>
                </a14:m>
                <a:endParaRPr lang="en-GB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6578495-D647-4CD1-83F4-C1BE840330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1482" y="666057"/>
                <a:ext cx="1084463" cy="369332"/>
              </a:xfrm>
              <a:prstGeom prst="rect">
                <a:avLst/>
              </a:prstGeom>
              <a:blipFill>
                <a:blip r:embed="rId2"/>
                <a:stretch>
                  <a:fillRect l="-3955" r="-113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EE323F08-EE1D-44D2-993F-5A634BE2D7AA}"/>
              </a:ext>
            </a:extLst>
          </p:cNvPr>
          <p:cNvSpPr txBox="1"/>
          <p:nvPr/>
        </p:nvSpPr>
        <p:spPr>
          <a:xfrm>
            <a:off x="4385192" y="666057"/>
            <a:ext cx="7795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where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E87BC65-B4E9-4AA8-9ADA-CA11180642D5}"/>
                  </a:ext>
                </a:extLst>
              </p:cNvPr>
              <p:cNvSpPr txBox="1"/>
              <p:nvPr/>
            </p:nvSpPr>
            <p:spPr>
              <a:xfrm>
                <a:off x="5383258" y="536438"/>
                <a:ext cx="2870851" cy="62857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sz="2000" b="0" i="0" smtClean="0">
                          <a:latin typeface="Cambria Math" panose="02040503050406030204" pitchFamily="18" charset="0"/>
                        </a:rPr>
                        <m:t>s</m:t>
                      </m:r>
                      <m:r>
                        <a:rPr lang="en-GB" sz="2000" b="0" i="0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GB" sz="2000" b="0" i="1" dirty="0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sz="200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sz="200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000" b="0" i="1" dirty="0" smtClean="0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GB" sz="2000" b="0" i="1" dirty="0" smtClean="0">
                                  <a:latin typeface="Cambria Math" panose="02040503050406030204" pitchFamily="18" charset="0"/>
                                </a:rPr>
                                <m:t>𝑡𝑢𝑟𝑏𝑢𝑙𝑒𝑛𝑐𝑒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GB" sz="200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000" b="0" i="1" dirty="0" smtClean="0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GB" sz="2000" b="0" i="1" dirty="0" smtClean="0">
                                  <a:latin typeface="Cambria Math" panose="02040503050406030204" pitchFamily="18" charset="0"/>
                                </a:rPr>
                                <m:t>𝐶𝑅</m:t>
                              </m:r>
                            </m:sub>
                          </m:sSub>
                          <m:r>
                            <a:rPr lang="en-GB" sz="2000" b="0" i="1" dirty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GB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000" b="0" i="1" dirty="0" smtClean="0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GB" sz="2000" b="0" i="1" dirty="0" smtClean="0">
                                  <a:latin typeface="Cambria Math" panose="02040503050406030204" pitchFamily="18" charset="0"/>
                                </a:rPr>
                                <m:t>𝑡𝑢𝑟𝑏𝑢𝑙𝑒𝑛𝑐𝑒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E87BC65-B4E9-4AA8-9ADA-CA11180642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3258" y="536438"/>
                <a:ext cx="2870851" cy="62857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39589278-2B30-4024-9C6E-761B4D9248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7774" y="2572778"/>
            <a:ext cx="5197175" cy="291856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BED700F-F571-4AFE-A245-8D8F4C64DA93}"/>
              </a:ext>
            </a:extLst>
          </p:cNvPr>
          <p:cNvSpPr/>
          <p:nvPr/>
        </p:nvSpPr>
        <p:spPr>
          <a:xfrm>
            <a:off x="4050891" y="2907610"/>
            <a:ext cx="1966452" cy="4422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pre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500442B-A5C2-4DA3-989B-F038D1449F76}"/>
              </a:ext>
            </a:extLst>
          </p:cNvPr>
          <p:cNvSpPr txBox="1"/>
          <p:nvPr/>
        </p:nvSpPr>
        <p:spPr>
          <a:xfrm>
            <a:off x="586493" y="1553923"/>
            <a:ext cx="5696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Non-resonant instability (consistent with observation):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041BE2A-10D9-4715-A99B-6A956B6909E5}"/>
                  </a:ext>
                </a:extLst>
              </p:cNvPr>
              <p:cNvSpPr txBox="1"/>
              <p:nvPr/>
            </p:nvSpPr>
            <p:spPr>
              <a:xfrm>
                <a:off x="5885531" y="1412569"/>
                <a:ext cx="2439257" cy="6044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𝑡𝑢𝑟𝑏𝑢𝑙𝑒𝑛𝑐𝑒</m:t>
                          </m:r>
                        </m:sub>
                      </m:sSub>
                      <m:r>
                        <a:rPr lang="en-GB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f>
                        <m:fPr>
                          <m:ctrlPr>
                            <a:rPr lang="en-GB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GB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𝑠h𝑜𝑐𝑘</m:t>
                              </m:r>
                            </m:sub>
                            <m:sup/>
                          </m:sSubSup>
                        </m:num>
                        <m:den>
                          <m:sSup>
                            <m:sSupPr>
                              <m:ctrlPr>
                                <a:rPr lang="en-GB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/>
                          </m:sSup>
                        </m:den>
                      </m:f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𝐶𝑅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041BE2A-10D9-4715-A99B-6A956B6909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5531" y="1412569"/>
                <a:ext cx="2439257" cy="60446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4565FD3-877A-43A2-A542-80FF58A82442}"/>
                  </a:ext>
                </a:extLst>
              </p:cNvPr>
              <p:cNvSpPr txBox="1"/>
              <p:nvPr/>
            </p:nvSpPr>
            <p:spPr>
              <a:xfrm>
                <a:off x="5956377" y="5165769"/>
                <a:ext cx="357906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     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    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4565FD3-877A-43A2-A542-80FF58A824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6377" y="5165769"/>
                <a:ext cx="357906" cy="307777"/>
              </a:xfrm>
              <a:prstGeom prst="rect">
                <a:avLst/>
              </a:prstGeom>
              <a:blipFill>
                <a:blip r:embed="rId6"/>
                <a:stretch>
                  <a:fillRect l="-1695" r="-830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9D8DE7F-D5DF-4288-9896-9BF3108D5D06}"/>
                  </a:ext>
                </a:extLst>
              </p:cNvPr>
              <p:cNvSpPr txBox="1"/>
              <p:nvPr/>
            </p:nvSpPr>
            <p:spPr>
              <a:xfrm>
                <a:off x="3183901" y="2203027"/>
                <a:ext cx="582419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SNR radio spectral index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GB" dirty="0"/>
                  <a:t> against  expansion velocity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9D8DE7F-D5DF-4288-9896-9BF3108D5D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3901" y="2203027"/>
                <a:ext cx="5824196" cy="369332"/>
              </a:xfrm>
              <a:prstGeom prst="rect">
                <a:avLst/>
              </a:prstGeom>
              <a:blipFill>
                <a:blip r:embed="rId7"/>
                <a:stretch>
                  <a:fillRect l="-837" t="-8197" b="-245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CF35F35D-CEDC-4A41-8A54-5B702721439B}"/>
              </a:ext>
            </a:extLst>
          </p:cNvPr>
          <p:cNvSpPr txBox="1"/>
          <p:nvPr/>
        </p:nvSpPr>
        <p:spPr>
          <a:xfrm>
            <a:off x="6477208" y="4284356"/>
            <a:ext cx="13651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from theory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363BD6C-BD42-4789-83FC-E84D1A5FEA9D}"/>
              </a:ext>
            </a:extLst>
          </p:cNvPr>
          <p:cNvSpPr/>
          <p:nvPr/>
        </p:nvSpPr>
        <p:spPr>
          <a:xfrm>
            <a:off x="3097162" y="3368896"/>
            <a:ext cx="226142" cy="2890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FA7178A-4D6E-4BAF-824E-CBC8B91237D0}"/>
                  </a:ext>
                </a:extLst>
              </p:cNvPr>
              <p:cNvSpPr txBox="1"/>
              <p:nvPr/>
            </p:nvSpPr>
            <p:spPr>
              <a:xfrm>
                <a:off x="1911906" y="3219624"/>
                <a:ext cx="1096764" cy="51860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FA7178A-4D6E-4BAF-824E-CBC8B91237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1906" y="3219624"/>
                <a:ext cx="1096764" cy="51860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939620A-FDA7-4249-89B3-465E3D3303B1}"/>
                  </a:ext>
                </a:extLst>
              </p:cNvPr>
              <p:cNvSpPr txBox="1"/>
              <p:nvPr/>
            </p:nvSpPr>
            <p:spPr>
              <a:xfrm>
                <a:off x="2880604" y="5491341"/>
                <a:ext cx="67067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/>
                  <a:t>Steepening by 0.2 in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dirty="0"/>
                  <a:t>(0.1 in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GB" dirty="0"/>
                  <a:t>) reduces number reaching </a:t>
                </a:r>
                <a:r>
                  <a:rPr lang="en-GB" dirty="0" err="1"/>
                  <a:t>PeV</a:t>
                </a:r>
                <a:r>
                  <a:rPr lang="en-GB" dirty="0"/>
                  <a:t> by &gt;10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939620A-FDA7-4249-89B3-465E3D3303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0604" y="5491341"/>
                <a:ext cx="6706772" cy="369332"/>
              </a:xfrm>
              <a:prstGeom prst="rect">
                <a:avLst/>
              </a:prstGeom>
              <a:blipFill>
                <a:blip r:embed="rId9"/>
                <a:stretch>
                  <a:fillRect l="-818" t="-10000" b="-2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8B6C9FE1-CE2B-439F-B01B-EC180E1B90D2}"/>
              </a:ext>
            </a:extLst>
          </p:cNvPr>
          <p:cNvSpPr txBox="1"/>
          <p:nvPr/>
        </p:nvSpPr>
        <p:spPr>
          <a:xfrm>
            <a:off x="6676103" y="3491900"/>
            <a:ext cx="13639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C00000"/>
                </a:solidFill>
              </a:rPr>
              <a:t>extragalactic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64AA200-541F-48AA-9E90-0FA7324F5A0D}"/>
              </a:ext>
            </a:extLst>
          </p:cNvPr>
          <p:cNvSpPr txBox="1"/>
          <p:nvPr/>
        </p:nvSpPr>
        <p:spPr>
          <a:xfrm>
            <a:off x="3765761" y="3974577"/>
            <a:ext cx="8888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00129A"/>
                </a:solidFill>
              </a:rPr>
              <a:t>galactic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E0B7EAA-699F-48D4-A03E-CE4CEBE2AC5D}"/>
              </a:ext>
            </a:extLst>
          </p:cNvPr>
          <p:cNvSpPr/>
          <p:nvPr/>
        </p:nvSpPr>
        <p:spPr>
          <a:xfrm>
            <a:off x="6022327" y="2661948"/>
            <a:ext cx="230986" cy="14017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D63DA50-0A43-4B02-A538-C4CDF7B4E314}"/>
              </a:ext>
            </a:extLst>
          </p:cNvPr>
          <p:cNvSpPr/>
          <p:nvPr/>
        </p:nvSpPr>
        <p:spPr>
          <a:xfrm>
            <a:off x="5869859" y="3038548"/>
            <a:ext cx="255639" cy="6044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D68A196D-44C9-415E-9FC3-52C99D16FC74}"/>
              </a:ext>
            </a:extLst>
          </p:cNvPr>
          <p:cNvCxnSpPr>
            <a:cxnSpLocks/>
          </p:cNvCxnSpPr>
          <p:nvPr/>
        </p:nvCxnSpPr>
        <p:spPr>
          <a:xfrm flipH="1" flipV="1">
            <a:off x="5750528" y="4055445"/>
            <a:ext cx="726680" cy="39174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B377FD55-7600-4831-A623-B9F409EF8887}"/>
              </a:ext>
            </a:extLst>
          </p:cNvPr>
          <p:cNvSpPr txBox="1"/>
          <p:nvPr/>
        </p:nvSpPr>
        <p:spPr>
          <a:xfrm>
            <a:off x="8892677" y="5904362"/>
            <a:ext cx="25074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This matters – see below</a:t>
            </a:r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B53192F8-325F-4EAE-9D27-3391B366F0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855E5-BDD4-4603-BA0B-AFE35B4F6498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40813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51">
            <a:extLst>
              <a:ext uri="{FF2B5EF4-FFF2-40B4-BE49-F238E27FC236}">
                <a16:creationId xmlns:a16="http://schemas.microsoft.com/office/drawing/2014/main" id="{3D157C7A-D534-4BF7-9840-246B0C6785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6199" y="3389309"/>
            <a:ext cx="604855" cy="38748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224C99F-EAE3-4227-9D1B-C6850501EB64}"/>
              </a:ext>
            </a:extLst>
          </p:cNvPr>
          <p:cNvSpPr txBox="1"/>
          <p:nvPr/>
        </p:nvSpPr>
        <p:spPr>
          <a:xfrm>
            <a:off x="3300773" y="141822"/>
            <a:ext cx="49846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The real limit (not </a:t>
            </a:r>
            <a:r>
              <a:rPr lang="en-GB" b="1" dirty="0" err="1"/>
              <a:t>Hillas</a:t>
            </a:r>
            <a:r>
              <a:rPr lang="en-GB" b="1" dirty="0"/>
              <a:t>) on maximum CR energy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DC7A681-0F26-445B-8BB7-6E547A468EEC}"/>
              </a:ext>
            </a:extLst>
          </p:cNvPr>
          <p:cNvGrpSpPr/>
          <p:nvPr/>
        </p:nvGrpSpPr>
        <p:grpSpPr>
          <a:xfrm>
            <a:off x="1885336" y="1714491"/>
            <a:ext cx="6438900" cy="1104900"/>
            <a:chOff x="1236407" y="2029134"/>
            <a:chExt cx="6438900" cy="1104900"/>
          </a:xfrm>
        </p:grpSpPr>
        <p:sp>
          <p:nvSpPr>
            <p:cNvPr id="13" name="Arc 12">
              <a:extLst>
                <a:ext uri="{FF2B5EF4-FFF2-40B4-BE49-F238E27FC236}">
                  <a16:creationId xmlns:a16="http://schemas.microsoft.com/office/drawing/2014/main" id="{7BAEF283-D3A4-4B52-B114-C892431E6471}"/>
                </a:ext>
              </a:extLst>
            </p:cNvPr>
            <p:cNvSpPr/>
            <p:nvPr/>
          </p:nvSpPr>
          <p:spPr>
            <a:xfrm flipV="1">
              <a:off x="1236407" y="2029134"/>
              <a:ext cx="4717018" cy="1095375"/>
            </a:xfrm>
            <a:prstGeom prst="arc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sz="1600"/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AB5EE767-4155-481C-A697-639DFDE6C338}"/>
                </a:ext>
              </a:extLst>
            </p:cNvPr>
            <p:cNvCxnSpPr/>
            <p:nvPr/>
          </p:nvCxnSpPr>
          <p:spPr>
            <a:xfrm>
              <a:off x="5992084" y="2586346"/>
              <a:ext cx="0" cy="5476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AAD0DEDA-480D-4109-ADEA-FBDD2571FD3F}"/>
                </a:ext>
              </a:extLst>
            </p:cNvPr>
            <p:cNvCxnSpPr/>
            <p:nvPr/>
          </p:nvCxnSpPr>
          <p:spPr>
            <a:xfrm>
              <a:off x="5958708" y="2562534"/>
              <a:ext cx="1698578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927A95ED-6948-4908-9ED2-B735BEDE8F85}"/>
                </a:ext>
              </a:extLst>
            </p:cNvPr>
            <p:cNvCxnSpPr/>
            <p:nvPr/>
          </p:nvCxnSpPr>
          <p:spPr>
            <a:xfrm>
              <a:off x="3405436" y="3134034"/>
              <a:ext cx="4269871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29497268-4AAA-4FE1-AD59-08A3BF3FE1A5}"/>
              </a:ext>
            </a:extLst>
          </p:cNvPr>
          <p:cNvSpPr/>
          <p:nvPr/>
        </p:nvSpPr>
        <p:spPr>
          <a:xfrm flipH="1">
            <a:off x="4908932" y="2308522"/>
            <a:ext cx="1130709" cy="158017"/>
          </a:xfrm>
          <a:prstGeom prst="rightArrow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D1A442D-D797-451D-A9DF-FA7950365730}"/>
              </a:ext>
            </a:extLst>
          </p:cNvPr>
          <p:cNvSpPr txBox="1"/>
          <p:nvPr/>
        </p:nvSpPr>
        <p:spPr>
          <a:xfrm>
            <a:off x="4340298" y="1642029"/>
            <a:ext cx="20147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dirty="0"/>
              <a:t>CR flux relative to </a:t>
            </a:r>
          </a:p>
          <a:p>
            <a:pPr algn="r"/>
            <a:r>
              <a:rPr lang="en-GB" dirty="0"/>
              <a:t>background plasma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B687EA5A-64E3-48A8-8A89-6AAB1CEAEF83}"/>
              </a:ext>
            </a:extLst>
          </p:cNvPr>
          <p:cNvSpPr txBox="1"/>
          <p:nvPr/>
        </p:nvSpPr>
        <p:spPr>
          <a:xfrm>
            <a:off x="5279111" y="2374717"/>
            <a:ext cx="457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⨯</a:t>
            </a:r>
            <a:endParaRPr lang="en-GB" sz="2400" dirty="0">
              <a:solidFill>
                <a:srgbClr val="FF0000"/>
              </a:solidFill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C2E9DE68-83BA-43AE-9332-5DD68E6CCDCB}"/>
              </a:ext>
            </a:extLst>
          </p:cNvPr>
          <p:cNvSpPr txBox="1"/>
          <p:nvPr/>
        </p:nvSpPr>
        <p:spPr>
          <a:xfrm>
            <a:off x="1429622" y="3393690"/>
            <a:ext cx="8008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Instability growth places lower limit on CR charge          escaping upstream beyond </a:t>
            </a:r>
          </a:p>
        </p:txBody>
      </p:sp>
      <p:pic>
        <p:nvPicPr>
          <p:cNvPr id="54" name="Picture 53">
            <a:extLst>
              <a:ext uri="{FF2B5EF4-FFF2-40B4-BE49-F238E27FC236}">
                <a16:creationId xmlns:a16="http://schemas.microsoft.com/office/drawing/2014/main" id="{736F09F3-C427-4A40-9AEC-AC14A2D82F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8794" y="3919293"/>
            <a:ext cx="2032260" cy="76209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A86893A-AFB0-4DC8-8D50-26643976FDAE}"/>
              </a:ext>
            </a:extLst>
          </p:cNvPr>
          <p:cNvSpPr txBox="1"/>
          <p:nvPr/>
        </p:nvSpPr>
        <p:spPr>
          <a:xfrm>
            <a:off x="2822911" y="4881909"/>
            <a:ext cx="71013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CR must pass through     or the instability would not grow to contain them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A2BEE40-6119-4E59-8B6E-61AAF6EC50D1}"/>
              </a:ext>
            </a:extLst>
          </p:cNvPr>
          <p:cNvSpPr txBox="1"/>
          <p:nvPr/>
        </p:nvSpPr>
        <p:spPr>
          <a:xfrm>
            <a:off x="4928652" y="4855406"/>
            <a:ext cx="457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⨯</a:t>
            </a:r>
            <a:endParaRPr lang="en-GB" sz="2400" dirty="0">
              <a:solidFill>
                <a:srgbClr val="FF0000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E739975-F17B-421D-9F54-089E9B6DE681}"/>
              </a:ext>
            </a:extLst>
          </p:cNvPr>
          <p:cNvSpPr txBox="1"/>
          <p:nvPr/>
        </p:nvSpPr>
        <p:spPr>
          <a:xfrm>
            <a:off x="9220967" y="3364289"/>
            <a:ext cx="457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⨯</a:t>
            </a:r>
            <a:endParaRPr lang="en-GB" sz="2400" dirty="0">
              <a:solidFill>
                <a:srgbClr val="FF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93F1541-7AE1-4623-9931-D2A72EB92F46}"/>
              </a:ext>
            </a:extLst>
          </p:cNvPr>
          <p:cNvSpPr txBox="1"/>
          <p:nvPr/>
        </p:nvSpPr>
        <p:spPr>
          <a:xfrm>
            <a:off x="3292606" y="982138"/>
            <a:ext cx="4871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Need time to grow magnetic field on Larmor scale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59865E-92F3-413A-B15A-5AB06F53F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80872" y="6319316"/>
            <a:ext cx="2743200" cy="365125"/>
          </a:xfrm>
        </p:spPr>
        <p:txBody>
          <a:bodyPr/>
          <a:lstStyle/>
          <a:p>
            <a:fld id="{A74855E5-BDD4-4603-BA0B-AFE35B4F6498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3765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4E60398-564A-4613-987C-7EF61DE5FEE9}"/>
              </a:ext>
            </a:extLst>
          </p:cNvPr>
          <p:cNvSpPr txBox="1"/>
          <p:nvPr/>
        </p:nvSpPr>
        <p:spPr>
          <a:xfrm>
            <a:off x="737419" y="963560"/>
            <a:ext cx="6017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Total charge of high energy CR escaping (per unit area)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AC6D4CB-4D18-4982-80BB-1724E38073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3739" y="767177"/>
            <a:ext cx="2032260" cy="762098"/>
          </a:xfrm>
          <a:prstGeom prst="rect">
            <a:avLst/>
          </a:prstGeom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D7AC4EE-045A-493D-B806-27AF0B433E76}"/>
              </a:ext>
            </a:extLst>
          </p:cNvPr>
          <p:cNvSpPr txBox="1"/>
          <p:nvPr/>
        </p:nvSpPr>
        <p:spPr>
          <a:xfrm>
            <a:off x="8645999" y="1037924"/>
            <a:ext cx="1553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Coulomb m</a:t>
            </a:r>
            <a:r>
              <a:rPr lang="en-GB" sz="2000" baseline="30000" dirty="0"/>
              <a:t>-2</a:t>
            </a:r>
            <a:r>
              <a:rPr lang="en-GB" dirty="0"/>
              <a:t>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B8D3D88-3A4C-4D32-8964-698D9474D4F4}"/>
              </a:ext>
            </a:extLst>
          </p:cNvPr>
          <p:cNvSpPr txBox="1"/>
          <p:nvPr/>
        </p:nvSpPr>
        <p:spPr>
          <a:xfrm>
            <a:off x="737419" y="1416473"/>
            <a:ext cx="6017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Escaping CR carry away energy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C4AD1FE-9BBB-4EDF-A1D5-A9BEE031B9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8685" y="1810094"/>
            <a:ext cx="7373819" cy="76209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CC5E506-BF2E-4528-8DEE-357FD32C936C}"/>
              </a:ext>
            </a:extLst>
          </p:cNvPr>
          <p:cNvSpPr txBox="1"/>
          <p:nvPr/>
        </p:nvSpPr>
        <p:spPr>
          <a:xfrm>
            <a:off x="759457" y="2487453"/>
            <a:ext cx="3692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Integrate over area of SNR blast wave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44120CE-5616-4FFF-BF60-31EE9ED13630}"/>
                  </a:ext>
                </a:extLst>
              </p:cNvPr>
              <p:cNvSpPr txBox="1"/>
              <p:nvPr/>
            </p:nvSpPr>
            <p:spPr>
              <a:xfrm>
                <a:off x="796411" y="3761233"/>
                <a:ext cx="7440627" cy="3815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/>
                  <a:t>Assume 3%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𝜂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CR</m:t>
                        </m:r>
                        <m:r>
                          <a:rPr lang="en-GB" b="0" i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max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/>
                  <a:t> of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SNR</m:t>
                        </m:r>
                      </m:sub>
                    </m:sSub>
                  </m:oMath>
                </a14:m>
                <a:r>
                  <a:rPr lang="en-GB" dirty="0"/>
                  <a:t> goes into CR that drive largescale turbulence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44120CE-5616-4FFF-BF60-31EE9ED136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411" y="3761233"/>
                <a:ext cx="7440627" cy="381515"/>
              </a:xfrm>
              <a:prstGeom prst="rect">
                <a:avLst/>
              </a:prstGeom>
              <a:blipFill>
                <a:blip r:embed="rId4"/>
                <a:stretch>
                  <a:fillRect l="-738" t="-6349" b="-222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E94DA70A-E058-4109-A7C9-A4DB8A2C1332}"/>
              </a:ext>
            </a:extLst>
          </p:cNvPr>
          <p:cNvSpPr txBox="1"/>
          <p:nvPr/>
        </p:nvSpPr>
        <p:spPr>
          <a:xfrm>
            <a:off x="4138991" y="5043464"/>
            <a:ext cx="51349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Possibly why historical SNR are not </a:t>
            </a:r>
            <a:r>
              <a:rPr lang="en-GB" b="1" dirty="0" err="1">
                <a:solidFill>
                  <a:srgbClr val="FF0000"/>
                </a:solidFill>
              </a:rPr>
              <a:t>Pevatrons</a:t>
            </a:r>
            <a:r>
              <a:rPr lang="en-GB" b="1" dirty="0">
                <a:solidFill>
                  <a:srgbClr val="FF0000"/>
                </a:solidFill>
              </a:rPr>
              <a:t> (now)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989057AC-4EC3-4CDB-9E2D-B42BA791E19F}"/>
                  </a:ext>
                </a:extLst>
              </p:cNvPr>
              <p:cNvSpPr txBox="1"/>
              <p:nvPr/>
            </p:nvSpPr>
            <p:spPr>
              <a:xfrm>
                <a:off x="8810776" y="2856785"/>
                <a:ext cx="2997766" cy="754053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n-GB" dirty="0"/>
                  <a:t>Integrated energy of escaping</a:t>
                </a:r>
              </a:p>
              <a:p>
                <a:pPr>
                  <a:spcAft>
                    <a:spcPts val="600"/>
                  </a:spcAft>
                </a:pPr>
                <a:r>
                  <a:rPr lang="en-GB" dirty="0"/>
                  <a:t>CR needed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at</m:t>
                    </m:r>
                    <m:r>
                      <a:rPr lang="en-GB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GB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~</m:t>
                        </m:r>
                        <m:r>
                          <a:rPr lang="en-GB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GB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𝜖</m:t>
                        </m:r>
                      </m:e>
                      <m:sub>
                        <m:r>
                          <a:rPr lang="en-GB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989057AC-4EC3-4CDB-9E2D-B42BA791E1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10776" y="2856785"/>
                <a:ext cx="2997766" cy="754053"/>
              </a:xfrm>
              <a:prstGeom prst="rect">
                <a:avLst/>
              </a:prstGeom>
              <a:blipFill>
                <a:blip r:embed="rId5"/>
                <a:stretch>
                  <a:fillRect l="-1417" t="-4000" b="-11200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B2B33835-4838-4ACE-9E36-00BDB40E2F6B}"/>
              </a:ext>
            </a:extLst>
          </p:cNvPr>
          <p:cNvCxnSpPr>
            <a:cxnSpLocks/>
          </p:cNvCxnSpPr>
          <p:nvPr/>
        </p:nvCxnSpPr>
        <p:spPr>
          <a:xfrm flipH="1">
            <a:off x="8035783" y="3239472"/>
            <a:ext cx="682616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6BB3B09-E1BF-4F0D-BC4A-670FD9A6E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5380990"/>
            <a:ext cx="2743200" cy="365125"/>
          </a:xfrm>
        </p:spPr>
        <p:txBody>
          <a:bodyPr/>
          <a:lstStyle/>
          <a:p>
            <a:fld id="{A74855E5-BDD4-4603-BA0B-AFE35B4F6498}" type="slidenum">
              <a:rPr lang="en-GB" smtClean="0"/>
              <a:t>16</a:t>
            </a:fld>
            <a:endParaRPr lang="en-GB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D2A902E6-8510-4926-AACE-F5BDCFEAB53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05764" y="2932814"/>
            <a:ext cx="5210175" cy="676275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8DB4E1E4-BC03-42D9-91B6-9AB29DD312C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00142" y="4285587"/>
            <a:ext cx="6403278" cy="60277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D74B4AE4-629B-4E21-91CC-2E0858EAF1B5}"/>
              </a:ext>
            </a:extLst>
          </p:cNvPr>
          <p:cNvSpPr txBox="1"/>
          <p:nvPr/>
        </p:nvSpPr>
        <p:spPr>
          <a:xfrm>
            <a:off x="3300773" y="141822"/>
            <a:ext cx="49846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The real limit (not </a:t>
            </a:r>
            <a:r>
              <a:rPr lang="en-GB" b="1" dirty="0" err="1"/>
              <a:t>Hillas</a:t>
            </a:r>
            <a:r>
              <a:rPr lang="en-GB" b="1" dirty="0"/>
              <a:t>) on maximum CR energy</a:t>
            </a:r>
          </a:p>
        </p:txBody>
      </p:sp>
    </p:spTree>
    <p:extLst>
      <p:ext uri="{BB962C8B-B14F-4D97-AF65-F5344CB8AC3E}">
        <p14:creationId xmlns:p14="http://schemas.microsoft.com/office/powerpoint/2010/main" val="37105833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75726F15-21EE-448F-BF8E-9E471FD117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2933" y="4110104"/>
            <a:ext cx="6403278" cy="60277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18EC0B0-786D-4F83-8368-0DC8D7C08BC3}"/>
              </a:ext>
            </a:extLst>
          </p:cNvPr>
          <p:cNvSpPr txBox="1"/>
          <p:nvPr/>
        </p:nvSpPr>
        <p:spPr>
          <a:xfrm>
            <a:off x="5439345" y="4951161"/>
            <a:ext cx="30008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dirty="0"/>
              <a:t>~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C31CDE5-0257-478D-B159-934D155C8F8E}"/>
              </a:ext>
            </a:extLst>
          </p:cNvPr>
          <p:cNvSpPr txBox="1"/>
          <p:nvPr/>
        </p:nvSpPr>
        <p:spPr>
          <a:xfrm>
            <a:off x="3050427" y="166412"/>
            <a:ext cx="60197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/>
              <a:t>Conclusion: no surprise that </a:t>
            </a:r>
            <a:r>
              <a:rPr lang="en-GB" sz="2000" b="1" dirty="0" err="1"/>
              <a:t>Pevatrons</a:t>
            </a:r>
            <a:r>
              <a:rPr lang="en-GB" sz="2000" b="1" dirty="0"/>
              <a:t> are problematic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4AAF934-0FF9-4544-ABE8-BBFA26B3A7B6}"/>
              </a:ext>
            </a:extLst>
          </p:cNvPr>
          <p:cNvSpPr txBox="1"/>
          <p:nvPr/>
        </p:nvSpPr>
        <p:spPr>
          <a:xfrm>
            <a:off x="648927" y="1459427"/>
            <a:ext cx="44617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err="1"/>
              <a:t>Hillas</a:t>
            </a:r>
            <a:r>
              <a:rPr lang="en-GB" sz="2000" dirty="0"/>
              <a:t> is a hard limit, not to be exceeded: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A49326D-4EB9-41A2-AD07-A6B2B23382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44150" y="1509263"/>
            <a:ext cx="1588729" cy="34044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94E79D0-886A-4ACC-AB4B-F49715139EE9}"/>
              </a:ext>
            </a:extLst>
          </p:cNvPr>
          <p:cNvSpPr txBox="1"/>
          <p:nvPr/>
        </p:nvSpPr>
        <p:spPr>
          <a:xfrm>
            <a:off x="639091" y="1995448"/>
            <a:ext cx="922036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err="1"/>
              <a:t>Hillas</a:t>
            </a:r>
            <a:r>
              <a:rPr lang="en-GB" sz="2000" dirty="0"/>
              <a:t> is an upper limit, often not reached</a:t>
            </a:r>
          </a:p>
          <a:p>
            <a:endParaRPr lang="en-GB" sz="2000" dirty="0"/>
          </a:p>
          <a:p>
            <a:r>
              <a:rPr lang="en-GB" sz="2000" dirty="0"/>
              <a:t>	1) Requires Bohm diffusion</a:t>
            </a:r>
          </a:p>
          <a:p>
            <a:endParaRPr lang="en-GB" sz="2000" dirty="0"/>
          </a:p>
          <a:p>
            <a:endParaRPr lang="en-GB" sz="2000" dirty="0"/>
          </a:p>
          <a:p>
            <a:r>
              <a:rPr lang="en-GB" sz="2000" dirty="0"/>
              <a:t>	2) Takes time to amplify magnetic field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2AE8A48-2B72-48AA-A4D8-85386E9FED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66133" y="3030968"/>
            <a:ext cx="615555" cy="36933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52EAE85-620D-4FDF-B8D5-D3370C3E2AB8}"/>
              </a:ext>
            </a:extLst>
          </p:cNvPr>
          <p:cNvSpPr txBox="1"/>
          <p:nvPr/>
        </p:nvSpPr>
        <p:spPr>
          <a:xfrm>
            <a:off x="3956137" y="3083200"/>
            <a:ext cx="30008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dirty="0"/>
              <a:t>~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FF9F6C9-7EF5-4C71-9206-05B642B500D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63126" y="3168634"/>
            <a:ext cx="408541" cy="24966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26A1EFC-70D2-4DF5-A61C-6C76F3EF0FE2}"/>
              </a:ext>
            </a:extLst>
          </p:cNvPr>
          <p:cNvSpPr txBox="1"/>
          <p:nvPr/>
        </p:nvSpPr>
        <p:spPr>
          <a:xfrm>
            <a:off x="2681501" y="4959565"/>
            <a:ext cx="2678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Note: definitely ‘   ‘ not ‘=‘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8BFB5825-C275-482F-98FC-B7EC4BC2588B}"/>
              </a:ext>
            </a:extLst>
          </p:cNvPr>
          <p:cNvCxnSpPr>
            <a:cxnSpLocks/>
          </p:cNvCxnSpPr>
          <p:nvPr/>
        </p:nvCxnSpPr>
        <p:spPr>
          <a:xfrm flipV="1">
            <a:off x="3946244" y="4560851"/>
            <a:ext cx="1" cy="36933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33C797A6-4BC6-4ED6-992E-83B0234163FE}"/>
              </a:ext>
            </a:extLst>
          </p:cNvPr>
          <p:cNvSpPr txBox="1"/>
          <p:nvPr/>
        </p:nvSpPr>
        <p:spPr>
          <a:xfrm>
            <a:off x="2654608" y="5180069"/>
            <a:ext cx="95251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For more careful calculations see </a:t>
            </a:r>
            <a:r>
              <a:rPr lang="en-GB" dirty="0" err="1"/>
              <a:t>Zirakashvili</a:t>
            </a:r>
            <a:r>
              <a:rPr lang="en-GB" dirty="0"/>
              <a:t> &amp; </a:t>
            </a:r>
            <a:r>
              <a:rPr lang="en-GB" dirty="0" err="1"/>
              <a:t>Ptuskin</a:t>
            </a:r>
            <a:r>
              <a:rPr lang="en-GB" dirty="0"/>
              <a:t> (2008); Bell, </a:t>
            </a:r>
            <a:r>
              <a:rPr lang="en-GB" dirty="0" err="1"/>
              <a:t>Schure</a:t>
            </a:r>
            <a:r>
              <a:rPr lang="en-GB" dirty="0"/>
              <a:t>, Reville &amp; Giacinti (2013)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144521C-5C00-4A3A-99F3-2333AF6EE9A6}"/>
              </a:ext>
            </a:extLst>
          </p:cNvPr>
          <p:cNvSpPr txBox="1"/>
          <p:nvPr/>
        </p:nvSpPr>
        <p:spPr>
          <a:xfrm>
            <a:off x="639091" y="878863"/>
            <a:ext cx="100176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/>
              <a:t>Energy diverted to turbulence steepens spectrum: reduces number reaching highest energies</a:t>
            </a: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1FDDAB15-1657-4864-8C21-7CD88D277AC3}"/>
              </a:ext>
            </a:extLst>
          </p:cNvPr>
          <p:cNvSpPr/>
          <p:nvPr/>
        </p:nvSpPr>
        <p:spPr>
          <a:xfrm rot="471726">
            <a:off x="5261507" y="1163474"/>
            <a:ext cx="1945759" cy="3106534"/>
          </a:xfrm>
          <a:custGeom>
            <a:avLst/>
            <a:gdLst>
              <a:gd name="connsiteX0" fmla="*/ 681127 w 775032"/>
              <a:gd name="connsiteY0" fmla="*/ 0 h 3329409"/>
              <a:gd name="connsiteX1" fmla="*/ 720456 w 775032"/>
              <a:gd name="connsiteY1" fmla="*/ 2418735 h 3329409"/>
              <a:gd name="connsiteX2" fmla="*/ 32198 w 775032"/>
              <a:gd name="connsiteY2" fmla="*/ 3274141 h 3329409"/>
              <a:gd name="connsiteX3" fmla="*/ 110856 w 775032"/>
              <a:gd name="connsiteY3" fmla="*/ 3244645 h 3329409"/>
              <a:gd name="connsiteX4" fmla="*/ 91192 w 775032"/>
              <a:gd name="connsiteY4" fmla="*/ 3244645 h 3329409"/>
              <a:gd name="connsiteX5" fmla="*/ 42030 w 775032"/>
              <a:gd name="connsiteY5" fmla="*/ 3224980 h 3329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5032" h="3329409">
                <a:moveTo>
                  <a:pt x="681127" y="0"/>
                </a:moveTo>
                <a:cubicBezTo>
                  <a:pt x="754869" y="936522"/>
                  <a:pt x="828611" y="1873045"/>
                  <a:pt x="720456" y="2418735"/>
                </a:cubicBezTo>
                <a:cubicBezTo>
                  <a:pt x="612301" y="2964425"/>
                  <a:pt x="133798" y="3136489"/>
                  <a:pt x="32198" y="3274141"/>
                </a:cubicBezTo>
                <a:cubicBezTo>
                  <a:pt x="-69402" y="3411793"/>
                  <a:pt x="101024" y="3249561"/>
                  <a:pt x="110856" y="3244645"/>
                </a:cubicBezTo>
                <a:cubicBezTo>
                  <a:pt x="120688" y="3239729"/>
                  <a:pt x="102663" y="3247922"/>
                  <a:pt x="91192" y="3244645"/>
                </a:cubicBezTo>
                <a:cubicBezTo>
                  <a:pt x="79721" y="3241368"/>
                  <a:pt x="60875" y="3233174"/>
                  <a:pt x="42030" y="3224980"/>
                </a:cubicBezTo>
              </a:path>
            </a:pathLst>
          </a:custGeom>
          <a:noFill/>
          <a:ln w="12700"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B3889801-C738-4F85-A43E-E5460B0A79D7}"/>
              </a:ext>
            </a:extLst>
          </p:cNvPr>
          <p:cNvSpPr/>
          <p:nvPr/>
        </p:nvSpPr>
        <p:spPr>
          <a:xfrm>
            <a:off x="6744927" y="878863"/>
            <a:ext cx="943897" cy="413570"/>
          </a:xfrm>
          <a:prstGeom prst="ellipse">
            <a:avLst/>
          </a:prstGeom>
          <a:noFill/>
          <a:ln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1E8D40A2-5742-4D7A-9229-042BDC736B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102350"/>
            <a:ext cx="2743200" cy="365125"/>
          </a:xfrm>
        </p:spPr>
        <p:txBody>
          <a:bodyPr/>
          <a:lstStyle/>
          <a:p>
            <a:fld id="{A74855E5-BDD4-4603-BA0B-AFE35B4F6498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71881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35"/>
          <p:cNvSpPr txBox="1">
            <a:spLocks noChangeArrowheads="1"/>
          </p:cNvSpPr>
          <p:nvPr/>
        </p:nvSpPr>
        <p:spPr bwMode="auto">
          <a:xfrm>
            <a:off x="4267201" y="4366963"/>
            <a:ext cx="2354263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400"/>
              <a:t>Fractional energy gain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4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4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400"/>
              <a:t>Fraction of cosmic rays lost</a:t>
            </a:r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305300" y="7604"/>
            <a:ext cx="6172201" cy="510562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GB" altLang="en-US" sz="2000" b="1" dirty="0">
                <a:latin typeface="+mn-lt"/>
              </a:rPr>
              <a:t>Diffusive shock acceleration</a:t>
            </a:r>
          </a:p>
        </p:txBody>
      </p:sp>
      <p:sp>
        <p:nvSpPr>
          <p:cNvPr id="10246" name="Text Box 30"/>
          <p:cNvSpPr txBox="1">
            <a:spLocks noChangeArrowheads="1"/>
          </p:cNvSpPr>
          <p:nvPr/>
        </p:nvSpPr>
        <p:spPr bwMode="auto">
          <a:xfrm>
            <a:off x="7239001" y="1795463"/>
            <a:ext cx="296862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dirty="0"/>
              <a:t>Shock velocity:</a:t>
            </a:r>
          </a:p>
          <a:p>
            <a:pPr eaLnBrk="1" hangingPunct="1">
              <a:spcBef>
                <a:spcPct val="0"/>
              </a:spcBef>
              <a:buFont typeface="Symbol" pitchFamily="18" charset="2"/>
              <a:buChar char="b"/>
            </a:pPr>
            <a:endParaRPr lang="en-GB" altLang="en-US" sz="1600" dirty="0"/>
          </a:p>
          <a:p>
            <a:pPr eaLnBrk="1" hangingPunct="1">
              <a:spcBef>
                <a:spcPct val="0"/>
              </a:spcBef>
              <a:buFont typeface="Symbol" pitchFamily="18" charset="2"/>
              <a:buNone/>
            </a:pPr>
            <a:r>
              <a:rPr lang="en-GB" altLang="en-US" sz="1600" dirty="0"/>
              <a:t>Cosmic ray density at shock: </a:t>
            </a:r>
            <a:endParaRPr lang="en-GB" altLang="en-US" sz="1600" i="1" dirty="0"/>
          </a:p>
        </p:txBody>
      </p:sp>
      <p:sp>
        <p:nvSpPr>
          <p:cNvPr id="10247" name="Rectangle 38"/>
          <p:cNvSpPr>
            <a:spLocks noChangeArrowheads="1"/>
          </p:cNvSpPr>
          <p:nvPr/>
        </p:nvSpPr>
        <p:spPr bwMode="auto">
          <a:xfrm>
            <a:off x="1524000" y="3402013"/>
            <a:ext cx="1841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600"/>
          </a:p>
        </p:txBody>
      </p:sp>
      <p:sp>
        <p:nvSpPr>
          <p:cNvPr id="10248" name="Text Box 44"/>
          <p:cNvSpPr txBox="1">
            <a:spLocks noChangeArrowheads="1"/>
          </p:cNvSpPr>
          <p:nvPr/>
        </p:nvSpPr>
        <p:spPr bwMode="auto">
          <a:xfrm>
            <a:off x="5791200" y="5589305"/>
            <a:ext cx="24003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400"/>
              <a:t>Differential energy spectrum</a:t>
            </a:r>
          </a:p>
        </p:txBody>
      </p:sp>
      <p:grpSp>
        <p:nvGrpSpPr>
          <p:cNvPr id="10250" name="Group 1030"/>
          <p:cNvGrpSpPr>
            <a:grpSpLocks/>
          </p:cNvGrpSpPr>
          <p:nvPr/>
        </p:nvGrpSpPr>
        <p:grpSpPr bwMode="auto">
          <a:xfrm>
            <a:off x="1828800" y="611188"/>
            <a:ext cx="5060950" cy="3808412"/>
            <a:chOff x="816" y="1104"/>
            <a:chExt cx="3188" cy="2399"/>
          </a:xfrm>
        </p:grpSpPr>
        <p:sp>
          <p:nvSpPr>
            <p:cNvPr id="10259" name="Line 1031"/>
            <p:cNvSpPr>
              <a:spLocks noChangeShapeType="1"/>
            </p:cNvSpPr>
            <p:nvPr/>
          </p:nvSpPr>
          <p:spPr bwMode="auto">
            <a:xfrm>
              <a:off x="2592" y="1304"/>
              <a:ext cx="0" cy="156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260" name="AutoShape 1032"/>
            <p:cNvSpPr>
              <a:spLocks noChangeArrowheads="1"/>
            </p:cNvSpPr>
            <p:nvPr/>
          </p:nvSpPr>
          <p:spPr bwMode="auto">
            <a:xfrm>
              <a:off x="1104" y="2736"/>
              <a:ext cx="952" cy="280"/>
            </a:xfrm>
            <a:prstGeom prst="rightArrow">
              <a:avLst>
                <a:gd name="adj1" fmla="val 50000"/>
                <a:gd name="adj2" fmla="val 170016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261" name="AutoShape 1033"/>
            <p:cNvSpPr>
              <a:spLocks noChangeArrowheads="1"/>
            </p:cNvSpPr>
            <p:nvPr/>
          </p:nvSpPr>
          <p:spPr bwMode="auto">
            <a:xfrm>
              <a:off x="3076" y="2740"/>
              <a:ext cx="280" cy="280"/>
            </a:xfrm>
            <a:prstGeom prst="rightArrow">
              <a:avLst>
                <a:gd name="adj1" fmla="val 50000"/>
                <a:gd name="adj2" fmla="val 50005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262" name="Rectangle 1034"/>
            <p:cNvSpPr>
              <a:spLocks noChangeArrowheads="1"/>
            </p:cNvSpPr>
            <p:nvPr/>
          </p:nvSpPr>
          <p:spPr bwMode="auto">
            <a:xfrm>
              <a:off x="1047" y="3063"/>
              <a:ext cx="1022" cy="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>
              <a:lvl1pPr defTabSz="762000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76200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7620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7620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7620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GB" altLang="en-GB" sz="2000"/>
                <a:t>High velocity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GB" altLang="en-GB" sz="2000"/>
                <a:t>plasma</a:t>
              </a:r>
            </a:p>
          </p:txBody>
        </p:sp>
        <p:sp>
          <p:nvSpPr>
            <p:cNvPr id="10263" name="Rectangle 1035"/>
            <p:cNvSpPr>
              <a:spLocks noChangeArrowheads="1"/>
            </p:cNvSpPr>
            <p:nvPr/>
          </p:nvSpPr>
          <p:spPr bwMode="auto">
            <a:xfrm>
              <a:off x="3015" y="3015"/>
              <a:ext cx="986" cy="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>
              <a:lvl1pPr defTabSz="762000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76200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7620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7620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7620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GB" altLang="en-GB" sz="2000"/>
                <a:t>Low velocity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GB" altLang="en-GB" sz="2000"/>
                <a:t>plasma</a:t>
              </a:r>
            </a:p>
          </p:txBody>
        </p:sp>
        <p:sp>
          <p:nvSpPr>
            <p:cNvPr id="10264" name="Line 1036"/>
            <p:cNvSpPr>
              <a:spLocks noChangeShapeType="1"/>
            </p:cNvSpPr>
            <p:nvPr/>
          </p:nvSpPr>
          <p:spPr bwMode="auto">
            <a:xfrm rot="-797464">
              <a:off x="1033" y="1900"/>
              <a:ext cx="1584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265" name="Line 1037"/>
            <p:cNvSpPr>
              <a:spLocks noChangeShapeType="1"/>
            </p:cNvSpPr>
            <p:nvPr/>
          </p:nvSpPr>
          <p:spPr bwMode="auto">
            <a:xfrm rot="-797464">
              <a:off x="1020" y="1496"/>
              <a:ext cx="1584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266" name="Line 1038"/>
            <p:cNvSpPr>
              <a:spLocks noChangeShapeType="1"/>
            </p:cNvSpPr>
            <p:nvPr/>
          </p:nvSpPr>
          <p:spPr bwMode="auto">
            <a:xfrm rot="-797464">
              <a:off x="1033" y="2620"/>
              <a:ext cx="1584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267" name="Line 1039"/>
            <p:cNvSpPr>
              <a:spLocks noChangeShapeType="1"/>
            </p:cNvSpPr>
            <p:nvPr/>
          </p:nvSpPr>
          <p:spPr bwMode="auto">
            <a:xfrm rot="-797464">
              <a:off x="985" y="2279"/>
              <a:ext cx="1632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268" name="Line 1040"/>
            <p:cNvSpPr>
              <a:spLocks noChangeShapeType="1"/>
            </p:cNvSpPr>
            <p:nvPr/>
          </p:nvSpPr>
          <p:spPr bwMode="auto">
            <a:xfrm rot="-797464">
              <a:off x="1993" y="2855"/>
              <a:ext cx="624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269" name="Line 1041"/>
            <p:cNvSpPr>
              <a:spLocks noChangeShapeType="1"/>
            </p:cNvSpPr>
            <p:nvPr/>
          </p:nvSpPr>
          <p:spPr bwMode="auto">
            <a:xfrm flipV="1">
              <a:off x="2592" y="1440"/>
              <a:ext cx="1200" cy="1344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270" name="Line 1042"/>
            <p:cNvSpPr>
              <a:spLocks noChangeShapeType="1"/>
            </p:cNvSpPr>
            <p:nvPr/>
          </p:nvSpPr>
          <p:spPr bwMode="auto">
            <a:xfrm flipV="1">
              <a:off x="2928" y="1824"/>
              <a:ext cx="864" cy="96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271" name="Line 1043"/>
            <p:cNvSpPr>
              <a:spLocks noChangeShapeType="1"/>
            </p:cNvSpPr>
            <p:nvPr/>
          </p:nvSpPr>
          <p:spPr bwMode="auto">
            <a:xfrm flipV="1">
              <a:off x="2592" y="1200"/>
              <a:ext cx="480" cy="528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272" name="Line 1044"/>
            <p:cNvSpPr>
              <a:spLocks noChangeShapeType="1"/>
            </p:cNvSpPr>
            <p:nvPr/>
          </p:nvSpPr>
          <p:spPr bwMode="auto">
            <a:xfrm flipV="1">
              <a:off x="2592" y="1152"/>
              <a:ext cx="864" cy="96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273" name="Line 1045"/>
            <p:cNvSpPr>
              <a:spLocks noChangeShapeType="1"/>
            </p:cNvSpPr>
            <p:nvPr/>
          </p:nvSpPr>
          <p:spPr bwMode="auto">
            <a:xfrm flipV="1">
              <a:off x="2592" y="1104"/>
              <a:ext cx="1200" cy="1344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274" name="Line 1046"/>
            <p:cNvSpPr>
              <a:spLocks noChangeShapeType="1"/>
            </p:cNvSpPr>
            <p:nvPr/>
          </p:nvSpPr>
          <p:spPr bwMode="auto">
            <a:xfrm flipV="1">
              <a:off x="3264" y="2304"/>
              <a:ext cx="432" cy="48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275" name="Line 1047"/>
            <p:cNvSpPr>
              <a:spLocks noChangeShapeType="1"/>
            </p:cNvSpPr>
            <p:nvPr/>
          </p:nvSpPr>
          <p:spPr bwMode="auto">
            <a:xfrm flipV="1">
              <a:off x="3504" y="2688"/>
              <a:ext cx="192" cy="192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276" name="Line 1048"/>
            <p:cNvSpPr>
              <a:spLocks noChangeShapeType="1"/>
            </p:cNvSpPr>
            <p:nvPr/>
          </p:nvSpPr>
          <p:spPr bwMode="auto">
            <a:xfrm flipV="1">
              <a:off x="2592" y="1152"/>
              <a:ext cx="144" cy="144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277" name="Text Box 1049"/>
            <p:cNvSpPr txBox="1">
              <a:spLocks noChangeArrowheads="1"/>
            </p:cNvSpPr>
            <p:nvPr/>
          </p:nvSpPr>
          <p:spPr bwMode="auto">
            <a:xfrm>
              <a:off x="816" y="1471"/>
              <a:ext cx="11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000">
                <a:latin typeface="Times New Roman" pitchFamily="18" charset="0"/>
              </a:endParaRPr>
            </a:p>
          </p:txBody>
        </p:sp>
        <p:sp>
          <p:nvSpPr>
            <p:cNvPr id="10278" name="Text Box 1050"/>
            <p:cNvSpPr txBox="1">
              <a:spLocks noChangeArrowheads="1"/>
            </p:cNvSpPr>
            <p:nvPr/>
          </p:nvSpPr>
          <p:spPr bwMode="auto">
            <a:xfrm>
              <a:off x="2832" y="1471"/>
              <a:ext cx="11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000">
                <a:latin typeface="Times New Roman" pitchFamily="18" charset="0"/>
              </a:endParaRPr>
            </a:p>
          </p:txBody>
        </p:sp>
        <p:sp>
          <p:nvSpPr>
            <p:cNvPr id="10279" name="AutoShape 1051"/>
            <p:cNvSpPr>
              <a:spLocks noChangeArrowheads="1"/>
            </p:cNvSpPr>
            <p:nvPr/>
          </p:nvSpPr>
          <p:spPr bwMode="auto">
            <a:xfrm rot="-8821566">
              <a:off x="1688" y="1837"/>
              <a:ext cx="144" cy="144"/>
            </a:xfrm>
            <a:prstGeom prst="rtTriangl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280" name="AutoShape 1052"/>
            <p:cNvSpPr>
              <a:spLocks noChangeArrowheads="1"/>
            </p:cNvSpPr>
            <p:nvPr/>
          </p:nvSpPr>
          <p:spPr bwMode="auto">
            <a:xfrm rot="-10522863">
              <a:off x="3024" y="2112"/>
              <a:ext cx="144" cy="144"/>
            </a:xfrm>
            <a:prstGeom prst="rtTriangl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281" name="Text Box 1053"/>
            <p:cNvSpPr txBox="1">
              <a:spLocks noChangeArrowheads="1"/>
            </p:cNvSpPr>
            <p:nvPr/>
          </p:nvSpPr>
          <p:spPr bwMode="auto">
            <a:xfrm>
              <a:off x="3168" y="2095"/>
              <a:ext cx="278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2000">
                  <a:latin typeface="Times New Roman" pitchFamily="18" charset="0"/>
                </a:rPr>
                <a:t>B</a:t>
              </a:r>
              <a:r>
                <a:rPr lang="en-GB" altLang="en-US" sz="2000" baseline="-25000">
                  <a:latin typeface="Times New Roman" pitchFamily="18" charset="0"/>
                </a:rPr>
                <a:t>2</a:t>
              </a:r>
            </a:p>
          </p:txBody>
        </p:sp>
        <p:sp>
          <p:nvSpPr>
            <p:cNvPr id="10282" name="Text Box 1054"/>
            <p:cNvSpPr txBox="1">
              <a:spLocks noChangeArrowheads="1"/>
            </p:cNvSpPr>
            <p:nvPr/>
          </p:nvSpPr>
          <p:spPr bwMode="auto">
            <a:xfrm>
              <a:off x="1824" y="1855"/>
              <a:ext cx="287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2000">
                  <a:latin typeface="Times New Roman" pitchFamily="18" charset="0"/>
                </a:rPr>
                <a:t>B</a:t>
              </a:r>
              <a:r>
                <a:rPr lang="en-GB" altLang="en-US" sz="2400" baseline="-25000">
                  <a:latin typeface="Times New Roman" pitchFamily="18" charset="0"/>
                </a:rPr>
                <a:t>1</a:t>
              </a:r>
            </a:p>
          </p:txBody>
        </p:sp>
        <p:sp>
          <p:nvSpPr>
            <p:cNvPr id="10283" name="Text Box 1055"/>
            <p:cNvSpPr txBox="1">
              <a:spLocks noChangeArrowheads="1"/>
            </p:cNvSpPr>
            <p:nvPr/>
          </p:nvSpPr>
          <p:spPr bwMode="auto">
            <a:xfrm>
              <a:off x="3888" y="2148"/>
              <a:ext cx="116" cy="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000" baseline="-25000">
                <a:latin typeface="Times New Roman" pitchFamily="18" charset="0"/>
              </a:endParaRPr>
            </a:p>
          </p:txBody>
        </p:sp>
      </p:grpSp>
      <p:sp>
        <p:nvSpPr>
          <p:cNvPr id="10251" name="Freeform 1056"/>
          <p:cNvSpPr>
            <a:spLocks/>
          </p:cNvSpPr>
          <p:nvPr/>
        </p:nvSpPr>
        <p:spPr bwMode="auto">
          <a:xfrm>
            <a:off x="2286000" y="611188"/>
            <a:ext cx="3810000" cy="2146300"/>
          </a:xfrm>
          <a:custGeom>
            <a:avLst/>
            <a:gdLst>
              <a:gd name="T0" fmla="*/ 0 w 2400"/>
              <a:gd name="T1" fmla="*/ 2147483647 h 1352"/>
              <a:gd name="T2" fmla="*/ 2147483647 w 2400"/>
              <a:gd name="T3" fmla="*/ 2147483647 h 1352"/>
              <a:gd name="T4" fmla="*/ 2147483647 w 2400"/>
              <a:gd name="T5" fmla="*/ 2147483647 h 1352"/>
              <a:gd name="T6" fmla="*/ 2147483647 w 2400"/>
              <a:gd name="T7" fmla="*/ 2147483647 h 1352"/>
              <a:gd name="T8" fmla="*/ 2147483647 w 2400"/>
              <a:gd name="T9" fmla="*/ 2147483647 h 1352"/>
              <a:gd name="T10" fmla="*/ 2147483647 w 2400"/>
              <a:gd name="T11" fmla="*/ 2147483647 h 1352"/>
              <a:gd name="T12" fmla="*/ 2147483647 w 2400"/>
              <a:gd name="T13" fmla="*/ 2147483647 h 1352"/>
              <a:gd name="T14" fmla="*/ 2147483647 w 2400"/>
              <a:gd name="T15" fmla="*/ 2147483647 h 1352"/>
              <a:gd name="T16" fmla="*/ 2147483647 w 2400"/>
              <a:gd name="T17" fmla="*/ 2147483647 h 1352"/>
              <a:gd name="T18" fmla="*/ 2147483647 w 2400"/>
              <a:gd name="T19" fmla="*/ 2147483647 h 1352"/>
              <a:gd name="T20" fmla="*/ 2147483647 w 2400"/>
              <a:gd name="T21" fmla="*/ 2147483647 h 1352"/>
              <a:gd name="T22" fmla="*/ 2147483647 w 2400"/>
              <a:gd name="T23" fmla="*/ 2147483647 h 1352"/>
              <a:gd name="T24" fmla="*/ 2147483647 w 2400"/>
              <a:gd name="T25" fmla="*/ 2147483647 h 1352"/>
              <a:gd name="T26" fmla="*/ 2147483647 w 2400"/>
              <a:gd name="T27" fmla="*/ 2147483647 h 1352"/>
              <a:gd name="T28" fmla="*/ 2147483647 w 2400"/>
              <a:gd name="T29" fmla="*/ 2147483647 h 1352"/>
              <a:gd name="T30" fmla="*/ 2147483647 w 2400"/>
              <a:gd name="T31" fmla="*/ 2147483647 h 1352"/>
              <a:gd name="T32" fmla="*/ 2147483647 w 2400"/>
              <a:gd name="T33" fmla="*/ 2147483647 h 1352"/>
              <a:gd name="T34" fmla="*/ 2147483647 w 2400"/>
              <a:gd name="T35" fmla="*/ 2147483647 h 1352"/>
              <a:gd name="T36" fmla="*/ 2147483647 w 2400"/>
              <a:gd name="T37" fmla="*/ 2147483647 h 1352"/>
              <a:gd name="T38" fmla="*/ 2147483647 w 2400"/>
              <a:gd name="T39" fmla="*/ 2147483647 h 1352"/>
              <a:gd name="T40" fmla="*/ 2147483647 w 2400"/>
              <a:gd name="T41" fmla="*/ 2147483647 h 1352"/>
              <a:gd name="T42" fmla="*/ 2147483647 w 2400"/>
              <a:gd name="T43" fmla="*/ 2147483647 h 1352"/>
              <a:gd name="T44" fmla="*/ 2147483647 w 2400"/>
              <a:gd name="T45" fmla="*/ 0 h 1352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2400"/>
              <a:gd name="T70" fmla="*/ 0 h 1352"/>
              <a:gd name="T71" fmla="*/ 2400 w 2400"/>
              <a:gd name="T72" fmla="*/ 1352 h 1352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2400" h="1352">
                <a:moveTo>
                  <a:pt x="0" y="1296"/>
                </a:moveTo>
                <a:cubicBezTo>
                  <a:pt x="52" y="1324"/>
                  <a:pt x="104" y="1352"/>
                  <a:pt x="144" y="1344"/>
                </a:cubicBezTo>
                <a:cubicBezTo>
                  <a:pt x="184" y="1336"/>
                  <a:pt x="192" y="1256"/>
                  <a:pt x="240" y="1248"/>
                </a:cubicBezTo>
                <a:cubicBezTo>
                  <a:pt x="288" y="1240"/>
                  <a:pt x="384" y="1312"/>
                  <a:pt x="432" y="1296"/>
                </a:cubicBezTo>
                <a:cubicBezTo>
                  <a:pt x="480" y="1280"/>
                  <a:pt x="488" y="1168"/>
                  <a:pt x="528" y="1152"/>
                </a:cubicBezTo>
                <a:cubicBezTo>
                  <a:pt x="568" y="1136"/>
                  <a:pt x="624" y="1208"/>
                  <a:pt x="672" y="1200"/>
                </a:cubicBezTo>
                <a:cubicBezTo>
                  <a:pt x="720" y="1192"/>
                  <a:pt x="768" y="1112"/>
                  <a:pt x="816" y="1104"/>
                </a:cubicBezTo>
                <a:cubicBezTo>
                  <a:pt x="864" y="1096"/>
                  <a:pt x="896" y="1160"/>
                  <a:pt x="960" y="1152"/>
                </a:cubicBezTo>
                <a:cubicBezTo>
                  <a:pt x="1024" y="1144"/>
                  <a:pt x="1144" y="1072"/>
                  <a:pt x="1200" y="1056"/>
                </a:cubicBezTo>
                <a:cubicBezTo>
                  <a:pt x="1256" y="1040"/>
                  <a:pt x="1264" y="1072"/>
                  <a:pt x="1296" y="1056"/>
                </a:cubicBezTo>
                <a:cubicBezTo>
                  <a:pt x="1328" y="1040"/>
                  <a:pt x="1352" y="976"/>
                  <a:pt x="1392" y="960"/>
                </a:cubicBezTo>
                <a:cubicBezTo>
                  <a:pt x="1432" y="944"/>
                  <a:pt x="1504" y="984"/>
                  <a:pt x="1536" y="960"/>
                </a:cubicBezTo>
                <a:cubicBezTo>
                  <a:pt x="1568" y="936"/>
                  <a:pt x="1544" y="848"/>
                  <a:pt x="1584" y="816"/>
                </a:cubicBezTo>
                <a:cubicBezTo>
                  <a:pt x="1624" y="784"/>
                  <a:pt x="1736" y="792"/>
                  <a:pt x="1776" y="768"/>
                </a:cubicBezTo>
                <a:cubicBezTo>
                  <a:pt x="1816" y="744"/>
                  <a:pt x="1824" y="696"/>
                  <a:pt x="1824" y="672"/>
                </a:cubicBezTo>
                <a:cubicBezTo>
                  <a:pt x="1824" y="648"/>
                  <a:pt x="1768" y="648"/>
                  <a:pt x="1776" y="624"/>
                </a:cubicBezTo>
                <a:cubicBezTo>
                  <a:pt x="1784" y="600"/>
                  <a:pt x="1840" y="544"/>
                  <a:pt x="1872" y="528"/>
                </a:cubicBezTo>
                <a:cubicBezTo>
                  <a:pt x="1904" y="512"/>
                  <a:pt x="1952" y="552"/>
                  <a:pt x="1968" y="528"/>
                </a:cubicBezTo>
                <a:cubicBezTo>
                  <a:pt x="1984" y="504"/>
                  <a:pt x="1936" y="416"/>
                  <a:pt x="1968" y="384"/>
                </a:cubicBezTo>
                <a:cubicBezTo>
                  <a:pt x="2000" y="352"/>
                  <a:pt x="2120" y="376"/>
                  <a:pt x="2160" y="336"/>
                </a:cubicBezTo>
                <a:cubicBezTo>
                  <a:pt x="2200" y="296"/>
                  <a:pt x="2184" y="184"/>
                  <a:pt x="2208" y="144"/>
                </a:cubicBezTo>
                <a:cubicBezTo>
                  <a:pt x="2232" y="104"/>
                  <a:pt x="2272" y="120"/>
                  <a:pt x="2304" y="96"/>
                </a:cubicBezTo>
                <a:cubicBezTo>
                  <a:pt x="2336" y="72"/>
                  <a:pt x="2368" y="36"/>
                  <a:pt x="2400" y="0"/>
                </a:cubicBez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252" name="Freeform 1059"/>
          <p:cNvSpPr>
            <a:spLocks/>
          </p:cNvSpPr>
          <p:nvPr/>
        </p:nvSpPr>
        <p:spPr bwMode="auto">
          <a:xfrm>
            <a:off x="2400300" y="787401"/>
            <a:ext cx="3721100" cy="2543175"/>
          </a:xfrm>
          <a:custGeom>
            <a:avLst/>
            <a:gdLst>
              <a:gd name="T0" fmla="*/ 0 w 2344"/>
              <a:gd name="T1" fmla="*/ 2147483647 h 1602"/>
              <a:gd name="T2" fmla="*/ 2147483647 w 2344"/>
              <a:gd name="T3" fmla="*/ 2147483647 h 1602"/>
              <a:gd name="T4" fmla="*/ 2147483647 w 2344"/>
              <a:gd name="T5" fmla="*/ 2147483647 h 1602"/>
              <a:gd name="T6" fmla="*/ 2147483647 w 2344"/>
              <a:gd name="T7" fmla="*/ 2147483647 h 1602"/>
              <a:gd name="T8" fmla="*/ 2147483647 w 2344"/>
              <a:gd name="T9" fmla="*/ 2147483647 h 1602"/>
              <a:gd name="T10" fmla="*/ 2147483647 w 2344"/>
              <a:gd name="T11" fmla="*/ 2147483647 h 1602"/>
              <a:gd name="T12" fmla="*/ 2147483647 w 2344"/>
              <a:gd name="T13" fmla="*/ 2147483647 h 1602"/>
              <a:gd name="T14" fmla="*/ 2147483647 w 2344"/>
              <a:gd name="T15" fmla="*/ 2147483647 h 1602"/>
              <a:gd name="T16" fmla="*/ 2147483647 w 2344"/>
              <a:gd name="T17" fmla="*/ 2147483647 h 1602"/>
              <a:gd name="T18" fmla="*/ 2147483647 w 2344"/>
              <a:gd name="T19" fmla="*/ 2147483647 h 1602"/>
              <a:gd name="T20" fmla="*/ 2147483647 w 2344"/>
              <a:gd name="T21" fmla="*/ 2147483647 h 1602"/>
              <a:gd name="T22" fmla="*/ 2147483647 w 2344"/>
              <a:gd name="T23" fmla="*/ 2147483647 h 1602"/>
              <a:gd name="T24" fmla="*/ 2147483647 w 2344"/>
              <a:gd name="T25" fmla="*/ 2147483647 h 1602"/>
              <a:gd name="T26" fmla="*/ 2147483647 w 2344"/>
              <a:gd name="T27" fmla="*/ 2147483647 h 1602"/>
              <a:gd name="T28" fmla="*/ 2147483647 w 2344"/>
              <a:gd name="T29" fmla="*/ 2147483647 h 1602"/>
              <a:gd name="T30" fmla="*/ 2147483647 w 2344"/>
              <a:gd name="T31" fmla="*/ 2147483647 h 1602"/>
              <a:gd name="T32" fmla="*/ 2147483647 w 2344"/>
              <a:gd name="T33" fmla="*/ 2147483647 h 1602"/>
              <a:gd name="T34" fmla="*/ 2147483647 w 2344"/>
              <a:gd name="T35" fmla="*/ 2147483647 h 1602"/>
              <a:gd name="T36" fmla="*/ 2147483647 w 2344"/>
              <a:gd name="T37" fmla="*/ 2147483647 h 1602"/>
              <a:gd name="T38" fmla="*/ 2147483647 w 2344"/>
              <a:gd name="T39" fmla="*/ 2147483647 h 1602"/>
              <a:gd name="T40" fmla="*/ 2147483647 w 2344"/>
              <a:gd name="T41" fmla="*/ 2147483647 h 1602"/>
              <a:gd name="T42" fmla="*/ 2147483647 w 2344"/>
              <a:gd name="T43" fmla="*/ 2147483647 h 1602"/>
              <a:gd name="T44" fmla="*/ 2147483647 w 2344"/>
              <a:gd name="T45" fmla="*/ 2147483647 h 1602"/>
              <a:gd name="T46" fmla="*/ 2147483647 w 2344"/>
              <a:gd name="T47" fmla="*/ 2147483647 h 1602"/>
              <a:gd name="T48" fmla="*/ 2147483647 w 2344"/>
              <a:gd name="T49" fmla="*/ 2147483647 h 1602"/>
              <a:gd name="T50" fmla="*/ 2147483647 w 2344"/>
              <a:gd name="T51" fmla="*/ 2147483647 h 1602"/>
              <a:gd name="T52" fmla="*/ 2147483647 w 2344"/>
              <a:gd name="T53" fmla="*/ 2147483647 h 1602"/>
              <a:gd name="T54" fmla="*/ 2147483647 w 2344"/>
              <a:gd name="T55" fmla="*/ 2147483647 h 1602"/>
              <a:gd name="T56" fmla="*/ 2147483647 w 2344"/>
              <a:gd name="T57" fmla="*/ 2147483647 h 1602"/>
              <a:gd name="T58" fmla="*/ 2147483647 w 2344"/>
              <a:gd name="T59" fmla="*/ 2147483647 h 1602"/>
              <a:gd name="T60" fmla="*/ 2147483647 w 2344"/>
              <a:gd name="T61" fmla="*/ 2147483647 h 1602"/>
              <a:gd name="T62" fmla="*/ 2147483647 w 2344"/>
              <a:gd name="T63" fmla="*/ 2147483647 h 1602"/>
              <a:gd name="T64" fmla="*/ 2147483647 w 2344"/>
              <a:gd name="T65" fmla="*/ 2147483647 h 1602"/>
              <a:gd name="T66" fmla="*/ 2147483647 w 2344"/>
              <a:gd name="T67" fmla="*/ 0 h 160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2344"/>
              <a:gd name="T103" fmla="*/ 0 h 1602"/>
              <a:gd name="T104" fmla="*/ 2344 w 2344"/>
              <a:gd name="T105" fmla="*/ 1602 h 1602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2344" h="1602">
                <a:moveTo>
                  <a:pt x="0" y="1531"/>
                </a:moveTo>
                <a:cubicBezTo>
                  <a:pt x="47" y="1515"/>
                  <a:pt x="127" y="1522"/>
                  <a:pt x="173" y="1547"/>
                </a:cubicBezTo>
                <a:cubicBezTo>
                  <a:pt x="215" y="1570"/>
                  <a:pt x="232" y="1591"/>
                  <a:pt x="276" y="1602"/>
                </a:cubicBezTo>
                <a:cubicBezTo>
                  <a:pt x="308" y="1595"/>
                  <a:pt x="340" y="1588"/>
                  <a:pt x="371" y="1578"/>
                </a:cubicBezTo>
                <a:cubicBezTo>
                  <a:pt x="376" y="1570"/>
                  <a:pt x="380" y="1562"/>
                  <a:pt x="386" y="1555"/>
                </a:cubicBezTo>
                <a:cubicBezTo>
                  <a:pt x="393" y="1546"/>
                  <a:pt x="404" y="1540"/>
                  <a:pt x="410" y="1531"/>
                </a:cubicBezTo>
                <a:cubicBezTo>
                  <a:pt x="453" y="1466"/>
                  <a:pt x="370" y="1553"/>
                  <a:pt x="442" y="1484"/>
                </a:cubicBezTo>
                <a:cubicBezTo>
                  <a:pt x="456" y="1437"/>
                  <a:pt x="471" y="1398"/>
                  <a:pt x="520" y="1381"/>
                </a:cubicBezTo>
                <a:cubicBezTo>
                  <a:pt x="554" y="1388"/>
                  <a:pt x="590" y="1388"/>
                  <a:pt x="623" y="1397"/>
                </a:cubicBezTo>
                <a:cubicBezTo>
                  <a:pt x="632" y="1400"/>
                  <a:pt x="638" y="1409"/>
                  <a:pt x="647" y="1413"/>
                </a:cubicBezTo>
                <a:cubicBezTo>
                  <a:pt x="676" y="1426"/>
                  <a:pt x="702" y="1430"/>
                  <a:pt x="733" y="1436"/>
                </a:cubicBezTo>
                <a:cubicBezTo>
                  <a:pt x="772" y="1426"/>
                  <a:pt x="809" y="1427"/>
                  <a:pt x="844" y="1405"/>
                </a:cubicBezTo>
                <a:cubicBezTo>
                  <a:pt x="864" y="1346"/>
                  <a:pt x="893" y="1329"/>
                  <a:pt x="939" y="1294"/>
                </a:cubicBezTo>
                <a:cubicBezTo>
                  <a:pt x="1014" y="1309"/>
                  <a:pt x="1078" y="1350"/>
                  <a:pt x="1152" y="1365"/>
                </a:cubicBezTo>
                <a:cubicBezTo>
                  <a:pt x="1168" y="1362"/>
                  <a:pt x="1185" y="1364"/>
                  <a:pt x="1199" y="1357"/>
                </a:cubicBezTo>
                <a:cubicBezTo>
                  <a:pt x="1219" y="1347"/>
                  <a:pt x="1240" y="1249"/>
                  <a:pt x="1246" y="1231"/>
                </a:cubicBezTo>
                <a:cubicBezTo>
                  <a:pt x="1253" y="1208"/>
                  <a:pt x="1293" y="1220"/>
                  <a:pt x="1317" y="1215"/>
                </a:cubicBezTo>
                <a:cubicBezTo>
                  <a:pt x="1364" y="1227"/>
                  <a:pt x="1404" y="1240"/>
                  <a:pt x="1452" y="1247"/>
                </a:cubicBezTo>
                <a:cubicBezTo>
                  <a:pt x="1481" y="1237"/>
                  <a:pt x="1505" y="1233"/>
                  <a:pt x="1530" y="1215"/>
                </a:cubicBezTo>
                <a:cubicBezTo>
                  <a:pt x="1552" y="1183"/>
                  <a:pt x="1553" y="1150"/>
                  <a:pt x="1562" y="1113"/>
                </a:cubicBezTo>
                <a:cubicBezTo>
                  <a:pt x="1565" y="1084"/>
                  <a:pt x="1566" y="1055"/>
                  <a:pt x="1570" y="1026"/>
                </a:cubicBezTo>
                <a:cubicBezTo>
                  <a:pt x="1580" y="954"/>
                  <a:pt x="1663" y="947"/>
                  <a:pt x="1720" y="939"/>
                </a:cubicBezTo>
                <a:cubicBezTo>
                  <a:pt x="1752" y="928"/>
                  <a:pt x="1774" y="916"/>
                  <a:pt x="1799" y="892"/>
                </a:cubicBezTo>
                <a:cubicBezTo>
                  <a:pt x="1802" y="881"/>
                  <a:pt x="1806" y="871"/>
                  <a:pt x="1807" y="860"/>
                </a:cubicBezTo>
                <a:cubicBezTo>
                  <a:pt x="1811" y="821"/>
                  <a:pt x="1806" y="781"/>
                  <a:pt x="1814" y="742"/>
                </a:cubicBezTo>
                <a:cubicBezTo>
                  <a:pt x="1823" y="697"/>
                  <a:pt x="1876" y="693"/>
                  <a:pt x="1909" y="687"/>
                </a:cubicBezTo>
                <a:cubicBezTo>
                  <a:pt x="1976" y="675"/>
                  <a:pt x="2041" y="656"/>
                  <a:pt x="2091" y="608"/>
                </a:cubicBezTo>
                <a:cubicBezTo>
                  <a:pt x="2100" y="571"/>
                  <a:pt x="2110" y="533"/>
                  <a:pt x="2122" y="497"/>
                </a:cubicBezTo>
                <a:cubicBezTo>
                  <a:pt x="2104" y="444"/>
                  <a:pt x="2094" y="436"/>
                  <a:pt x="2114" y="371"/>
                </a:cubicBezTo>
                <a:cubicBezTo>
                  <a:pt x="2123" y="341"/>
                  <a:pt x="2231" y="303"/>
                  <a:pt x="2264" y="292"/>
                </a:cubicBezTo>
                <a:cubicBezTo>
                  <a:pt x="2279" y="277"/>
                  <a:pt x="2299" y="269"/>
                  <a:pt x="2312" y="253"/>
                </a:cubicBezTo>
                <a:cubicBezTo>
                  <a:pt x="2323" y="239"/>
                  <a:pt x="2325" y="220"/>
                  <a:pt x="2335" y="205"/>
                </a:cubicBezTo>
                <a:cubicBezTo>
                  <a:pt x="2331" y="154"/>
                  <a:pt x="2344" y="59"/>
                  <a:pt x="2280" y="40"/>
                </a:cubicBezTo>
                <a:cubicBezTo>
                  <a:pt x="2257" y="17"/>
                  <a:pt x="2236" y="0"/>
                  <a:pt x="2201" y="0"/>
                </a:cubicBez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253" name="Rectangle 1060"/>
          <p:cNvSpPr>
            <a:spLocks noChangeArrowheads="1"/>
          </p:cNvSpPr>
          <p:nvPr/>
        </p:nvSpPr>
        <p:spPr bwMode="auto">
          <a:xfrm>
            <a:off x="5867400" y="534988"/>
            <a:ext cx="304800" cy="228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0254" name="Rectangle 124"/>
          <p:cNvSpPr>
            <a:spLocks noChangeArrowheads="1"/>
          </p:cNvSpPr>
          <p:nvPr/>
        </p:nvSpPr>
        <p:spPr bwMode="auto">
          <a:xfrm>
            <a:off x="1219200" y="3733800"/>
            <a:ext cx="6172200" cy="762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600"/>
          </a:p>
        </p:txBody>
      </p:sp>
      <p:sp>
        <p:nvSpPr>
          <p:cNvPr id="10255" name="Text Box 125"/>
          <p:cNvSpPr txBox="1">
            <a:spLocks noChangeArrowheads="1"/>
          </p:cNvSpPr>
          <p:nvPr/>
        </p:nvSpPr>
        <p:spPr bwMode="auto">
          <a:xfrm>
            <a:off x="4267201" y="3473450"/>
            <a:ext cx="7143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/>
              <a:t>shock</a:t>
            </a:r>
          </a:p>
        </p:txBody>
      </p:sp>
      <p:sp>
        <p:nvSpPr>
          <p:cNvPr id="10256" name="Text Box 126"/>
          <p:cNvSpPr txBox="1">
            <a:spLocks noChangeArrowheads="1"/>
          </p:cNvSpPr>
          <p:nvPr/>
        </p:nvSpPr>
        <p:spPr bwMode="auto">
          <a:xfrm>
            <a:off x="1752600" y="2193925"/>
            <a:ext cx="1346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b="1">
                <a:solidFill>
                  <a:srgbClr val="FF0000"/>
                </a:solidFill>
              </a:rPr>
              <a:t>Cosmic Ray</a:t>
            </a:r>
          </a:p>
        </p:txBody>
      </p:sp>
      <p:sp>
        <p:nvSpPr>
          <p:cNvPr id="10257" name="Text Box 43"/>
          <p:cNvSpPr txBox="1">
            <a:spLocks noChangeArrowheads="1"/>
          </p:cNvSpPr>
          <p:nvPr/>
        </p:nvSpPr>
        <p:spPr bwMode="auto">
          <a:xfrm>
            <a:off x="3505200" y="3954037"/>
            <a:ext cx="20081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400"/>
              <a:t>At each shock crossing</a:t>
            </a:r>
          </a:p>
        </p:txBody>
      </p:sp>
      <p:sp>
        <p:nvSpPr>
          <p:cNvPr id="10258" name="TextBox 1"/>
          <p:cNvSpPr txBox="1">
            <a:spLocks noChangeArrowheads="1"/>
          </p:cNvSpPr>
          <p:nvPr/>
        </p:nvSpPr>
        <p:spPr bwMode="auto">
          <a:xfrm>
            <a:off x="1708150" y="5417856"/>
            <a:ext cx="351410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/>
              <a:t>Krimskii 1977, Axford et al 1977,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/>
              <a:t>Bell 1978, Blandford &amp; Ostriker 1978</a:t>
            </a:r>
          </a:p>
        </p:txBody>
      </p:sp>
      <p:sp>
        <p:nvSpPr>
          <p:cNvPr id="44" name="Rectangle 2">
            <a:extLst>
              <a:ext uri="{FF2B5EF4-FFF2-40B4-BE49-F238E27FC236}">
                <a16:creationId xmlns:a16="http://schemas.microsoft.com/office/drawing/2014/main" id="{A35C7ADD-00CB-4B89-9236-971FA8A7DDB5}"/>
              </a:ext>
            </a:extLst>
          </p:cNvPr>
          <p:cNvSpPr txBox="1">
            <a:spLocks noChangeArrowheads="1"/>
          </p:cNvSpPr>
          <p:nvPr/>
        </p:nvSpPr>
        <p:spPr>
          <a:xfrm>
            <a:off x="353923" y="680425"/>
            <a:ext cx="5120148" cy="2952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GB" altLang="en-US" sz="2000" b="1" dirty="0">
                <a:latin typeface="+mn-lt"/>
              </a:rPr>
              <a:t>CR scattered by fluctuations in magnetic field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8ADB3D2-7008-4B91-ADEA-71F850FE5550}"/>
                  </a:ext>
                </a:extLst>
              </p:cNvPr>
              <p:cNvSpPr txBox="1"/>
              <p:nvPr/>
            </p:nvSpPr>
            <p:spPr>
              <a:xfrm>
                <a:off x="8801100" y="1806193"/>
                <a:ext cx="74873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𝑠h𝑜𝑐𝑘</m:t>
                          </m:r>
                        </m:sub>
                      </m:sSub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8ADB3D2-7008-4B91-ADEA-71F850FE55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01100" y="1806193"/>
                <a:ext cx="748731" cy="307777"/>
              </a:xfrm>
              <a:prstGeom prst="rect">
                <a:avLst/>
              </a:prstGeom>
              <a:blipFill>
                <a:blip r:embed="rId3"/>
                <a:stretch>
                  <a:fillRect l="-4878" r="-3252" b="-1568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E544EE4-9FFF-44B6-8D8B-C834C27C28A2}"/>
                  </a:ext>
                </a:extLst>
              </p:cNvPr>
              <p:cNvSpPr txBox="1"/>
              <p:nvPr/>
            </p:nvSpPr>
            <p:spPr>
              <a:xfrm>
                <a:off x="9980769" y="2288401"/>
                <a:ext cx="22685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E544EE4-9FFF-44B6-8D8B-C834C27C28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80769" y="2288401"/>
                <a:ext cx="226857" cy="276999"/>
              </a:xfrm>
              <a:prstGeom prst="rect">
                <a:avLst/>
              </a:prstGeom>
              <a:blipFill>
                <a:blip r:embed="rId4"/>
                <a:stretch>
                  <a:fillRect l="-24324" r="-24324" b="-65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AEC79E1-557C-4A68-96C5-F3F8AF06D735}"/>
                  </a:ext>
                </a:extLst>
              </p:cNvPr>
              <p:cNvSpPr txBox="1"/>
              <p:nvPr/>
            </p:nvSpPr>
            <p:spPr>
              <a:xfrm>
                <a:off x="6272160" y="4200327"/>
                <a:ext cx="1225656" cy="5204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GB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num>
                        <m:den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𝑠h𝑜𝑐𝑘</m:t>
                              </m:r>
                            </m:sub>
                          </m:sSub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AEC79E1-557C-4A68-96C5-F3F8AF06D7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2160" y="4200327"/>
                <a:ext cx="1225656" cy="52046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16FC2052-A77B-4C28-B883-146EA9F7DF7C}"/>
                  </a:ext>
                </a:extLst>
              </p:cNvPr>
              <p:cNvSpPr txBox="1"/>
              <p:nvPr/>
            </p:nvSpPr>
            <p:spPr>
              <a:xfrm>
                <a:off x="6642349" y="4886389"/>
                <a:ext cx="1498102" cy="5204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𝑠h𝑜𝑐𝑘</m:t>
                              </m:r>
                            </m:sub>
                          </m:sSub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16FC2052-A77B-4C28-B883-146EA9F7DF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2349" y="4886389"/>
                <a:ext cx="1498102" cy="52046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4861D69-06A2-4769-8473-D7EF2248A8C9}"/>
                  </a:ext>
                </a:extLst>
              </p:cNvPr>
              <p:cNvSpPr txBox="1"/>
              <p:nvPr/>
            </p:nvSpPr>
            <p:spPr>
              <a:xfrm>
                <a:off x="8256559" y="5556354"/>
                <a:ext cx="1100686" cy="36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sSup>
                        <m:sSupPr>
                          <m:ctrlPr>
                            <a:rPr lang="en-GB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e>
                        <m:sup>
                          <m:r>
                            <a:rPr lang="en-GB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−2</m:t>
                          </m:r>
                        </m:sup>
                      </m:sSup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4861D69-06A2-4769-8473-D7EF2248A8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6559" y="5556354"/>
                <a:ext cx="1100686" cy="369332"/>
              </a:xfrm>
              <a:prstGeom prst="rect">
                <a:avLst/>
              </a:prstGeom>
              <a:blipFill>
                <a:blip r:embed="rId7"/>
                <a:stretch>
                  <a:fillRect l="-2732" r="-1639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D49EFC4-EA09-41CE-B936-A924FC975A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092399"/>
            <a:ext cx="2743200" cy="365125"/>
          </a:xfrm>
        </p:spPr>
        <p:txBody>
          <a:bodyPr/>
          <a:lstStyle/>
          <a:p>
            <a:fld id="{A74855E5-BDD4-4603-BA0B-AFE35B4F6498}" type="slidenum">
              <a:rPr lang="en-GB" smtClean="0"/>
              <a:t>2</a:t>
            </a:fld>
            <a:endParaRPr lang="en-GB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B48AA4A-5D76-466B-8823-94B8DA8C7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855E5-BDD4-4603-BA0B-AFE35B4F6498}" type="slidenum">
              <a:rPr lang="en-GB" smtClean="0"/>
              <a:t>3</a:t>
            </a:fld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DFF7854-2EDE-4619-AF58-23FB12C74B09}"/>
              </a:ext>
            </a:extLst>
          </p:cNvPr>
          <p:cNvSpPr txBox="1"/>
          <p:nvPr/>
        </p:nvSpPr>
        <p:spPr>
          <a:xfrm>
            <a:off x="3361309" y="2844225"/>
            <a:ext cx="54693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/>
              <a:t>Part I:  The acceleration process</a:t>
            </a:r>
          </a:p>
        </p:txBody>
      </p:sp>
    </p:spTree>
    <p:extLst>
      <p:ext uri="{BB962C8B-B14F-4D97-AF65-F5344CB8AC3E}">
        <p14:creationId xmlns:p14="http://schemas.microsoft.com/office/powerpoint/2010/main" val="4382809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upload.wikimedia.org/wikipedia/commons/3/36/Ping_Pong_%28PSF%29.png">
            <a:extLst>
              <a:ext uri="{FF2B5EF4-FFF2-40B4-BE49-F238E27FC236}">
                <a16:creationId xmlns:a16="http://schemas.microsoft.com/office/drawing/2014/main" id="{A126E687-39CD-4920-AB07-35B2D02BB1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756" y="1221575"/>
            <a:ext cx="3888522" cy="4336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F9E86F60-5666-4473-80DF-97F210CA6404}"/>
              </a:ext>
            </a:extLst>
          </p:cNvPr>
          <p:cNvSpPr txBox="1">
            <a:spLocks noChangeArrowheads="1"/>
          </p:cNvSpPr>
          <p:nvPr/>
        </p:nvSpPr>
        <p:spPr>
          <a:xfrm>
            <a:off x="361660" y="160507"/>
            <a:ext cx="5120148" cy="3724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GB" altLang="en-US" sz="2000" b="1" dirty="0">
                <a:latin typeface="+mn-lt"/>
              </a:rPr>
              <a:t>The traditional picture of shock acceleration</a:t>
            </a: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022DFF33-321C-4AB0-8C43-AC13E98FFCC4}"/>
              </a:ext>
            </a:extLst>
          </p:cNvPr>
          <p:cNvSpPr txBox="1">
            <a:spLocks noChangeArrowheads="1"/>
          </p:cNvSpPr>
          <p:nvPr/>
        </p:nvSpPr>
        <p:spPr>
          <a:xfrm>
            <a:off x="6161553" y="121279"/>
            <a:ext cx="4205116" cy="3693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GB" altLang="en-US" sz="2000" b="1" dirty="0">
                <a:latin typeface="+mn-lt"/>
              </a:rPr>
              <a:t>Analysis in rest frame of shock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24A5396-6EAD-4899-8B6F-A3AE33DF03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9094" y="2657206"/>
            <a:ext cx="4359427" cy="68777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B975693-9F21-442B-B708-3C5BE171CFCF}"/>
                  </a:ext>
                </a:extLst>
              </p:cNvPr>
              <p:cNvSpPr txBox="1"/>
              <p:nvPr/>
            </p:nvSpPr>
            <p:spPr>
              <a:xfrm>
                <a:off x="6304721" y="2020502"/>
                <a:ext cx="460606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000" dirty="0"/>
                  <a:t>Equations for CR energy(</a:t>
                </a:r>
                <a14:m>
                  <m:oMath xmlns:m="http://schemas.openxmlformats.org/officeDocument/2006/math">
                    <m:r>
                      <a:rPr lang="en-GB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𝜖</m:t>
                    </m:r>
                    <m:r>
                      <a:rPr lang="en-GB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000" dirty="0"/>
                  <a:t>/momentum(</a:t>
                </a:r>
                <a14:m>
                  <m:oMath xmlns:m="http://schemas.openxmlformats.org/officeDocument/2006/math">
                    <m:r>
                      <a:rPr lang="en-GB" sz="2000" b="0" i="1" dirty="0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GB" sz="2000" dirty="0"/>
                  <a:t>)</a:t>
                </a:r>
                <a:endParaRPr lang="en-GB" sz="2000" dirty="0">
                  <a:latin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B975693-9F21-442B-B708-3C5BE171CF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4721" y="2020502"/>
                <a:ext cx="4606069" cy="400110"/>
              </a:xfrm>
              <a:prstGeom prst="rect">
                <a:avLst/>
              </a:prstGeom>
              <a:blipFill>
                <a:blip r:embed="rId4"/>
                <a:stretch>
                  <a:fillRect l="-1323" t="-7576" r="-1190" b="-257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>
            <a:extLst>
              <a:ext uri="{FF2B5EF4-FFF2-40B4-BE49-F238E27FC236}">
                <a16:creationId xmlns:a16="http://schemas.microsoft.com/office/drawing/2014/main" id="{D75BE81F-413C-4311-8C0A-88EE282F61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3613" y="4668840"/>
            <a:ext cx="1429028" cy="60458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C53026A-0134-4AC5-8216-AAADA46D3B8F}"/>
              </a:ext>
            </a:extLst>
          </p:cNvPr>
          <p:cNvSpPr txBox="1"/>
          <p:nvPr/>
        </p:nvSpPr>
        <p:spPr>
          <a:xfrm>
            <a:off x="6043737" y="4140001"/>
            <a:ext cx="8354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/>
              <a:t>Giving</a:t>
            </a:r>
            <a:endParaRPr lang="en-GB" sz="24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000D2E0-1602-49FB-8678-6FC77F0DD90D}"/>
              </a:ext>
            </a:extLst>
          </p:cNvPr>
          <p:cNvSpPr txBox="1"/>
          <p:nvPr/>
        </p:nvSpPr>
        <p:spPr>
          <a:xfrm>
            <a:off x="97067" y="531843"/>
            <a:ext cx="5502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Energy gain comes from up/downstream frame change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E552FB5-2BB8-4F93-8887-6F3F12C9AE8C}"/>
              </a:ext>
            </a:extLst>
          </p:cNvPr>
          <p:cNvSpPr txBox="1"/>
          <p:nvPr/>
        </p:nvSpPr>
        <p:spPr>
          <a:xfrm>
            <a:off x="6220868" y="531843"/>
            <a:ext cx="33145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Energy comes from electric field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C00D054-D14F-4255-A166-4F8D528797A0}"/>
              </a:ext>
            </a:extLst>
          </p:cNvPr>
          <p:cNvSpPr txBox="1"/>
          <p:nvPr/>
        </p:nvSpPr>
        <p:spPr>
          <a:xfrm>
            <a:off x="8214262" y="1459515"/>
            <a:ext cx="29450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background fluid velocity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07DB514-6C8A-4BB4-8660-0B1D181CB31F}"/>
              </a:ext>
            </a:extLst>
          </p:cNvPr>
          <p:cNvCxnSpPr>
            <a:cxnSpLocks/>
          </p:cNvCxnSpPr>
          <p:nvPr/>
        </p:nvCxnSpPr>
        <p:spPr>
          <a:xfrm flipH="1" flipV="1">
            <a:off x="8192591" y="1317523"/>
            <a:ext cx="253013" cy="235974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300A5B4E-02FF-4347-BDCA-A0F203E2669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81238" y="3634089"/>
            <a:ext cx="2749828" cy="668362"/>
          </a:xfrm>
          <a:prstGeom prst="rect">
            <a:avLst/>
          </a:prstGeom>
        </p:spPr>
      </p:pic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66973D40-5AF9-4EC0-91A4-DF72B61DBE24}"/>
              </a:ext>
            </a:extLst>
          </p:cNvPr>
          <p:cNvCxnSpPr>
            <a:cxnSpLocks/>
          </p:cNvCxnSpPr>
          <p:nvPr/>
        </p:nvCxnSpPr>
        <p:spPr>
          <a:xfrm>
            <a:off x="10043082" y="3107292"/>
            <a:ext cx="5404" cy="690277"/>
          </a:xfrm>
          <a:prstGeom prst="straightConnector1">
            <a:avLst/>
          </a:prstGeom>
          <a:ln w="127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BD571C1B-7ADB-4C47-9C45-90A74BBDBD1D}"/>
              </a:ext>
            </a:extLst>
          </p:cNvPr>
          <p:cNvSpPr txBox="1"/>
          <p:nvPr/>
        </p:nvSpPr>
        <p:spPr>
          <a:xfrm>
            <a:off x="10030827" y="3224802"/>
            <a:ext cx="11210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eliminate</a:t>
            </a:r>
            <a:r>
              <a:rPr lang="en-GB" sz="2000" dirty="0"/>
              <a:t> </a:t>
            </a:r>
            <a:endParaRPr lang="en-GB" sz="2000" i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5A080D4-4E95-4140-9DB2-BAA1FFF64B73}"/>
              </a:ext>
            </a:extLst>
          </p:cNvPr>
          <p:cNvSpPr txBox="1"/>
          <p:nvPr/>
        </p:nvSpPr>
        <p:spPr>
          <a:xfrm>
            <a:off x="8478550" y="4086678"/>
            <a:ext cx="873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electric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1DCB2F8-4742-4B0A-9BE6-53AF40D489F5}"/>
              </a:ext>
            </a:extLst>
          </p:cNvPr>
          <p:cNvSpPr txBox="1"/>
          <p:nvPr/>
        </p:nvSpPr>
        <p:spPr>
          <a:xfrm>
            <a:off x="9522348" y="4062075"/>
            <a:ext cx="10522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magnetic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82A2BB5-C0B3-4A43-BAFE-A0D5FE8F1FF3}"/>
                  </a:ext>
                </a:extLst>
              </p:cNvPr>
              <p:cNvSpPr txBox="1"/>
              <p:nvPr/>
            </p:nvSpPr>
            <p:spPr>
              <a:xfrm>
                <a:off x="7174493" y="979297"/>
                <a:ext cx="165359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GB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GB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GB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GB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GB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82A2BB5-C0B3-4A43-BAFE-A0D5FE8F1F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4493" y="979297"/>
                <a:ext cx="1653594" cy="369332"/>
              </a:xfrm>
              <a:prstGeom prst="rect">
                <a:avLst/>
              </a:prstGeom>
              <a:blipFill>
                <a:blip r:embed="rId7"/>
                <a:stretch>
                  <a:fillRect l="-4059" r="-3321"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1A617951-B993-4760-9EE7-9A57BB9273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05565" y="6356350"/>
            <a:ext cx="2743200" cy="365125"/>
          </a:xfrm>
        </p:spPr>
        <p:txBody>
          <a:bodyPr/>
          <a:lstStyle/>
          <a:p>
            <a:fld id="{A74855E5-BDD4-4603-BA0B-AFE35B4F6498}" type="slidenum">
              <a:rPr lang="en-GB" smtClean="0"/>
              <a:t>4</a:t>
            </a:fld>
            <a:endParaRPr lang="en-GB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DF0E6AC-EEA4-4395-A028-F7355DB1963B}"/>
              </a:ext>
            </a:extLst>
          </p:cNvPr>
          <p:cNvSpPr txBox="1"/>
          <p:nvPr/>
        </p:nvSpPr>
        <p:spPr>
          <a:xfrm>
            <a:off x="5256052" y="5371735"/>
            <a:ext cx="42278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Note: independent of detailed trajectory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69A9155-54FD-4AD1-B486-4DC6840C6C31}"/>
              </a:ext>
            </a:extLst>
          </p:cNvPr>
          <p:cNvSpPr txBox="1"/>
          <p:nvPr/>
        </p:nvSpPr>
        <p:spPr>
          <a:xfrm>
            <a:off x="8155281" y="4848844"/>
            <a:ext cx="1495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(energy in eV)</a:t>
            </a:r>
          </a:p>
        </p:txBody>
      </p:sp>
    </p:spTree>
    <p:extLst>
      <p:ext uri="{BB962C8B-B14F-4D97-AF65-F5344CB8AC3E}">
        <p14:creationId xmlns:p14="http://schemas.microsoft.com/office/powerpoint/2010/main" val="1406520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0C2E3B2-B19A-469A-8F0F-1050966CB6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8865" y="979237"/>
            <a:ext cx="1440476" cy="609433"/>
          </a:xfrm>
          <a:prstGeom prst="rect">
            <a:avLst/>
          </a:prstGeom>
          <a:ln>
            <a:noFill/>
          </a:ln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F2960613-F9B3-4CFF-BAF8-2F7DE830B6E9}"/>
              </a:ext>
            </a:extLst>
          </p:cNvPr>
          <p:cNvSpPr txBox="1">
            <a:spLocks noChangeArrowheads="1"/>
          </p:cNvSpPr>
          <p:nvPr/>
        </p:nvSpPr>
        <p:spPr>
          <a:xfrm>
            <a:off x="4305300" y="7604"/>
            <a:ext cx="6172201" cy="510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GB" altLang="en-US" sz="2000" b="1" dirty="0">
                <a:latin typeface="+mn-lt"/>
              </a:rPr>
              <a:t>Strong shock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B80F82E-B1FC-4019-AF2C-5082DCB0BA32}"/>
              </a:ext>
            </a:extLst>
          </p:cNvPr>
          <p:cNvCxnSpPr>
            <a:cxnSpLocks/>
          </p:cNvCxnSpPr>
          <p:nvPr/>
        </p:nvCxnSpPr>
        <p:spPr>
          <a:xfrm>
            <a:off x="8416430" y="1440756"/>
            <a:ext cx="0" cy="228139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AutoShape 1032">
            <a:extLst>
              <a:ext uri="{FF2B5EF4-FFF2-40B4-BE49-F238E27FC236}">
                <a16:creationId xmlns:a16="http://schemas.microsoft.com/office/drawing/2014/main" id="{CDB6FD6C-2C77-4348-9CA3-2592E62DD5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53182" y="1457961"/>
            <a:ext cx="430156" cy="103239"/>
          </a:xfrm>
          <a:prstGeom prst="rightArrow">
            <a:avLst>
              <a:gd name="adj1" fmla="val 50000"/>
              <a:gd name="adj2" fmla="val 170016"/>
            </a:avLst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80092D6-E5D5-4935-8E13-5CECEDF2B7B3}"/>
              </a:ext>
            </a:extLst>
          </p:cNvPr>
          <p:cNvSpPr txBox="1"/>
          <p:nvPr/>
        </p:nvSpPr>
        <p:spPr>
          <a:xfrm>
            <a:off x="8658568" y="1519106"/>
            <a:ext cx="18775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Flow velocity u</a:t>
            </a:r>
            <a:r>
              <a:rPr lang="en-GB" baseline="-25000" dirty="0"/>
              <a:t>s</a:t>
            </a:r>
            <a:r>
              <a:rPr lang="en-GB" dirty="0"/>
              <a:t>/4</a:t>
            </a:r>
          </a:p>
        </p:txBody>
      </p:sp>
      <p:sp>
        <p:nvSpPr>
          <p:cNvPr id="10" name="AutoShape 1032">
            <a:extLst>
              <a:ext uri="{FF2B5EF4-FFF2-40B4-BE49-F238E27FC236}">
                <a16:creationId xmlns:a16="http://schemas.microsoft.com/office/drawing/2014/main" id="{762438F9-3662-47AA-8595-7E9350B109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14059" y="1440756"/>
            <a:ext cx="1473604" cy="134882"/>
          </a:xfrm>
          <a:prstGeom prst="rightArrow">
            <a:avLst>
              <a:gd name="adj1" fmla="val 50000"/>
              <a:gd name="adj2" fmla="val 170016"/>
            </a:avLst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E46D8E0-2764-413B-98DC-6D25965ED4A0}"/>
              </a:ext>
            </a:extLst>
          </p:cNvPr>
          <p:cNvSpPr txBox="1"/>
          <p:nvPr/>
        </p:nvSpPr>
        <p:spPr>
          <a:xfrm>
            <a:off x="6515504" y="1538771"/>
            <a:ext cx="16707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Flow velocity u</a:t>
            </a:r>
            <a:r>
              <a:rPr lang="en-GB" baseline="-25000" dirty="0"/>
              <a:t>s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54AAE296-C770-41FF-8A82-DE900686BAFD}"/>
              </a:ext>
            </a:extLst>
          </p:cNvPr>
          <p:cNvCxnSpPr/>
          <p:nvPr/>
        </p:nvCxnSpPr>
        <p:spPr>
          <a:xfrm flipH="1">
            <a:off x="7837938" y="2026721"/>
            <a:ext cx="1047982" cy="516040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D0932DBF-704E-49EE-997E-415FD5D12A3A}"/>
              </a:ext>
            </a:extLst>
          </p:cNvPr>
          <p:cNvCxnSpPr>
            <a:cxnSpLocks/>
          </p:cNvCxnSpPr>
          <p:nvPr/>
        </p:nvCxnSpPr>
        <p:spPr>
          <a:xfrm>
            <a:off x="7837938" y="3152500"/>
            <a:ext cx="1047982" cy="516040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>
            <a:extLst>
              <a:ext uri="{FF2B5EF4-FFF2-40B4-BE49-F238E27FC236}">
                <a16:creationId xmlns:a16="http://schemas.microsoft.com/office/drawing/2014/main" id="{28AED24E-88F4-4BEA-8202-65D48B17F6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7517" y="3019391"/>
            <a:ext cx="254643" cy="266218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1BC0B979-D917-4CCA-BE07-FAD8E4DFA2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80197" y="3339425"/>
            <a:ext cx="254643" cy="237281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90484967-B1EC-4B3F-883E-77B3DDBA5D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56772" y="2090992"/>
            <a:ext cx="231494" cy="289367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9DA2577E-D379-495E-8501-9CC76147568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40514" y="2476131"/>
            <a:ext cx="208344" cy="19098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EFEC0AB5-C7CF-4CF8-9308-F00ADAA3D0B4}"/>
                  </a:ext>
                </a:extLst>
              </p:cNvPr>
              <p:cNvSpPr txBox="1"/>
              <p:nvPr/>
            </p:nvSpPr>
            <p:spPr>
              <a:xfrm>
                <a:off x="1479704" y="2343839"/>
                <a:ext cx="494032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/>
                  <a:t>Single transit upstream (assume constant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GB" dirty="0"/>
                  <a:t>)</a:t>
                </a: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EFEC0AB5-C7CF-4CF8-9308-F00ADAA3D0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9704" y="2343839"/>
                <a:ext cx="4940327" cy="369332"/>
              </a:xfrm>
              <a:prstGeom prst="rect">
                <a:avLst/>
              </a:prstGeom>
              <a:blipFill>
                <a:blip r:embed="rId7"/>
                <a:stretch>
                  <a:fillRect l="-1111" t="-8197" b="-245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2" name="Picture 31">
            <a:extLst>
              <a:ext uri="{FF2B5EF4-FFF2-40B4-BE49-F238E27FC236}">
                <a16:creationId xmlns:a16="http://schemas.microsoft.com/office/drawing/2014/main" id="{091AF2BC-7B9F-4631-A8AD-ADDA2651220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38869" y="1720050"/>
            <a:ext cx="1823764" cy="616862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867644A2-0100-457E-A67B-7030A991699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24862" y="2669038"/>
            <a:ext cx="4571138" cy="714240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F69149D6-D019-4E20-AB13-813DA0949008}"/>
              </a:ext>
            </a:extLst>
          </p:cNvPr>
          <p:cNvSpPr txBox="1"/>
          <p:nvPr/>
        </p:nvSpPr>
        <p:spPr>
          <a:xfrm>
            <a:off x="1407510" y="3417425"/>
            <a:ext cx="41568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One cycle, upstream + downstream transit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73E86A59-D1E6-4642-9DC7-CFB42C15A89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64170" y="3887491"/>
            <a:ext cx="1059840" cy="6677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99A8E8E-B6B9-4756-9C3B-3C5B8DBEBF9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479854" y="4865566"/>
            <a:ext cx="1075297" cy="38570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2745BD4-9F51-4615-9B85-9B82A7CFC5DB}"/>
              </a:ext>
            </a:extLst>
          </p:cNvPr>
          <p:cNvSpPr txBox="1"/>
          <p:nvPr/>
        </p:nvSpPr>
        <p:spPr>
          <a:xfrm>
            <a:off x="1496239" y="547702"/>
            <a:ext cx="1961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Derive energy gain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06D47AA-FC05-4338-BB1A-D81ACE6508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855E5-BDD4-4603-BA0B-AFE35B4F6498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75673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2" name="Group 2"/>
          <p:cNvGrpSpPr>
            <a:grpSpLocks/>
          </p:cNvGrpSpPr>
          <p:nvPr/>
        </p:nvGrpSpPr>
        <p:grpSpPr bwMode="auto">
          <a:xfrm flipH="1" flipV="1">
            <a:off x="7826656" y="2095459"/>
            <a:ext cx="4114800" cy="3988493"/>
            <a:chOff x="-528" y="654"/>
            <a:chExt cx="3324" cy="3810"/>
          </a:xfrm>
        </p:grpSpPr>
        <p:pic>
          <p:nvPicPr>
            <p:cNvPr id="20498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28" y="654"/>
              <a:ext cx="3324" cy="38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0499" name="Line 4"/>
            <p:cNvSpPr>
              <a:spLocks noChangeShapeType="1"/>
            </p:cNvSpPr>
            <p:nvPr/>
          </p:nvSpPr>
          <p:spPr bwMode="auto">
            <a:xfrm flipV="1">
              <a:off x="1824" y="912"/>
              <a:ext cx="0" cy="29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20484" name="Text Box 8"/>
          <p:cNvSpPr txBox="1">
            <a:spLocks noChangeArrowheads="1"/>
          </p:cNvSpPr>
          <p:nvPr/>
        </p:nvSpPr>
        <p:spPr bwMode="auto">
          <a:xfrm>
            <a:off x="4195916" y="60"/>
            <a:ext cx="452880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en-US" sz="2000" b="1" dirty="0"/>
              <a:t>Special case: ‘perpendicular shock’</a:t>
            </a:r>
          </a:p>
          <a:p>
            <a:pPr eaLnBrk="1" hangingPunct="1"/>
            <a:endParaRPr lang="en-GB" altLang="en-US" sz="2000" b="1" dirty="0">
              <a:latin typeface="+mn-lt"/>
            </a:endParaRPr>
          </a:p>
        </p:txBody>
      </p:sp>
      <p:sp>
        <p:nvSpPr>
          <p:cNvPr id="20485" name="Text Box 9"/>
          <p:cNvSpPr txBox="1">
            <a:spLocks noChangeArrowheads="1"/>
          </p:cNvSpPr>
          <p:nvPr/>
        </p:nvSpPr>
        <p:spPr bwMode="auto">
          <a:xfrm>
            <a:off x="9032082" y="1823249"/>
            <a:ext cx="1065212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GB" altLang="en-US"/>
              <a:t>Strong</a:t>
            </a:r>
          </a:p>
          <a:p>
            <a:pPr algn="ctr" eaLnBrk="1" hangingPunct="1"/>
            <a:r>
              <a:rPr lang="en-GB" altLang="en-US"/>
              <a:t>scattering</a:t>
            </a:r>
          </a:p>
        </p:txBody>
      </p:sp>
      <p:grpSp>
        <p:nvGrpSpPr>
          <p:cNvPr id="20487" name="Group 11"/>
          <p:cNvGrpSpPr>
            <a:grpSpLocks/>
          </p:cNvGrpSpPr>
          <p:nvPr/>
        </p:nvGrpSpPr>
        <p:grpSpPr bwMode="auto">
          <a:xfrm flipH="1" flipV="1">
            <a:off x="695325" y="1925233"/>
            <a:ext cx="4591050" cy="4343399"/>
            <a:chOff x="1296" y="510"/>
            <a:chExt cx="3324" cy="3810"/>
          </a:xfrm>
        </p:grpSpPr>
        <p:pic>
          <p:nvPicPr>
            <p:cNvPr id="20491" name="Picture 1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6" y="510"/>
              <a:ext cx="3324" cy="38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0492" name="Line 13"/>
            <p:cNvSpPr>
              <a:spLocks noChangeShapeType="1"/>
            </p:cNvSpPr>
            <p:nvPr/>
          </p:nvSpPr>
          <p:spPr bwMode="auto">
            <a:xfrm>
              <a:off x="3408" y="912"/>
              <a:ext cx="0" cy="30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0493" name="Rectangle 14"/>
            <p:cNvSpPr>
              <a:spLocks noChangeArrowheads="1"/>
            </p:cNvSpPr>
            <p:nvPr/>
          </p:nvSpPr>
          <p:spPr bwMode="auto">
            <a:xfrm>
              <a:off x="1872" y="864"/>
              <a:ext cx="2256" cy="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0494" name="Rectangle 15"/>
            <p:cNvSpPr>
              <a:spLocks noChangeArrowheads="1"/>
            </p:cNvSpPr>
            <p:nvPr/>
          </p:nvSpPr>
          <p:spPr bwMode="auto">
            <a:xfrm>
              <a:off x="3792" y="624"/>
              <a:ext cx="432" cy="6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0495" name="Rectangle 16"/>
            <p:cNvSpPr>
              <a:spLocks noChangeArrowheads="1"/>
            </p:cNvSpPr>
            <p:nvPr/>
          </p:nvSpPr>
          <p:spPr bwMode="auto">
            <a:xfrm>
              <a:off x="1872" y="672"/>
              <a:ext cx="480" cy="32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20488" name="Text Box 17"/>
          <p:cNvSpPr txBox="1">
            <a:spLocks noChangeArrowheads="1"/>
          </p:cNvSpPr>
          <p:nvPr/>
        </p:nvSpPr>
        <p:spPr bwMode="auto">
          <a:xfrm>
            <a:off x="2382838" y="1846010"/>
            <a:ext cx="1065212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GB" altLang="en-US"/>
              <a:t>No</a:t>
            </a:r>
          </a:p>
          <a:p>
            <a:pPr algn="ctr" eaLnBrk="1" hangingPunct="1"/>
            <a:r>
              <a:rPr lang="en-GB" altLang="en-US"/>
              <a:t>scattering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B0BF8DFA-60A9-448F-A913-459FE796FE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17129" y="508141"/>
            <a:ext cx="1771930" cy="32640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44A96CB-F497-4FF9-ACA6-2807CBA30780}"/>
              </a:ext>
            </a:extLst>
          </p:cNvPr>
          <p:cNvSpPr txBox="1"/>
          <p:nvPr/>
        </p:nvSpPr>
        <p:spPr>
          <a:xfrm>
            <a:off x="3205057" y="1140659"/>
            <a:ext cx="3167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 perpendicular to shock normal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1DBCA7B-60B2-4AE8-8C84-6D1E50A6CA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38494" y="1189937"/>
            <a:ext cx="314362" cy="27506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1FD2F2E-F9C8-4274-B017-D01F0AF3FCE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21908" y="1179987"/>
            <a:ext cx="372844" cy="30034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8A8DC7F-987E-4D66-B2BD-9BC492C5A73A}"/>
              </a:ext>
            </a:extLst>
          </p:cNvPr>
          <p:cNvSpPr txBox="1"/>
          <p:nvPr/>
        </p:nvSpPr>
        <p:spPr>
          <a:xfrm>
            <a:off x="7294752" y="1130666"/>
            <a:ext cx="37952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Scattering by perturbed magnetic field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6DD0EC8E-2418-49A0-B142-09B80D9DE95F}"/>
              </a:ext>
            </a:extLst>
          </p:cNvPr>
          <p:cNvCxnSpPr/>
          <p:nvPr/>
        </p:nvCxnSpPr>
        <p:spPr>
          <a:xfrm flipV="1">
            <a:off x="5565058" y="834550"/>
            <a:ext cx="442452" cy="34543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9DD44A30-E601-4B0C-8B2F-86B86EDD3F30}"/>
              </a:ext>
            </a:extLst>
          </p:cNvPr>
          <p:cNvCxnSpPr>
            <a:cxnSpLocks/>
          </p:cNvCxnSpPr>
          <p:nvPr/>
        </p:nvCxnSpPr>
        <p:spPr>
          <a:xfrm flipH="1" flipV="1">
            <a:off x="6896937" y="818923"/>
            <a:ext cx="113463" cy="31174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Picture 32">
            <a:extLst>
              <a:ext uri="{FF2B5EF4-FFF2-40B4-BE49-F238E27FC236}">
                <a16:creationId xmlns:a16="http://schemas.microsoft.com/office/drawing/2014/main" id="{4FBCC83D-9E61-40E5-B098-D3D2507AE71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7712" y="3154578"/>
            <a:ext cx="1770252" cy="463637"/>
          </a:xfrm>
          <a:prstGeom prst="rect">
            <a:avLst/>
          </a:prstGeom>
        </p:spPr>
      </p:pic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59EBC580-50F6-4E36-9B8F-A139D0E83083}"/>
              </a:ext>
            </a:extLst>
          </p:cNvPr>
          <p:cNvCxnSpPr/>
          <p:nvPr/>
        </p:nvCxnSpPr>
        <p:spPr>
          <a:xfrm flipV="1">
            <a:off x="505288" y="2892308"/>
            <a:ext cx="0" cy="103808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43CAC02E-4E0E-4D22-B856-023AE6B66A48}"/>
              </a:ext>
            </a:extLst>
          </p:cNvPr>
          <p:cNvCxnSpPr>
            <a:cxnSpLocks/>
          </p:cNvCxnSpPr>
          <p:nvPr/>
        </p:nvCxnSpPr>
        <p:spPr>
          <a:xfrm>
            <a:off x="1376482" y="226132"/>
            <a:ext cx="0" cy="10323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363842AD-A648-429B-942D-54016425038B}"/>
              </a:ext>
            </a:extLst>
          </p:cNvPr>
          <p:cNvSpPr txBox="1"/>
          <p:nvPr/>
        </p:nvSpPr>
        <p:spPr>
          <a:xfrm>
            <a:off x="298286" y="449591"/>
            <a:ext cx="479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>
                <a:solidFill>
                  <a:srgbClr val="FF0000"/>
                </a:solidFill>
              </a:rPr>
              <a:t>B</a:t>
            </a:r>
            <a:r>
              <a:rPr lang="en-GB" baseline="-25000" dirty="0">
                <a:solidFill>
                  <a:srgbClr val="FF0000"/>
                </a:solidFill>
              </a:rPr>
              <a:t>0</a:t>
            </a: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6630B9B0-1D57-4FB2-84C2-BE1E61844CE1}"/>
              </a:ext>
            </a:extLst>
          </p:cNvPr>
          <p:cNvCxnSpPr>
            <a:cxnSpLocks/>
          </p:cNvCxnSpPr>
          <p:nvPr/>
        </p:nvCxnSpPr>
        <p:spPr>
          <a:xfrm flipH="1" flipV="1">
            <a:off x="1483167" y="226132"/>
            <a:ext cx="6387" cy="97323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C54CDEEB-61A5-471B-89B4-962DD4BF69EA}"/>
              </a:ext>
            </a:extLst>
          </p:cNvPr>
          <p:cNvCxnSpPr>
            <a:cxnSpLocks/>
          </p:cNvCxnSpPr>
          <p:nvPr/>
        </p:nvCxnSpPr>
        <p:spPr>
          <a:xfrm flipH="1" flipV="1">
            <a:off x="1635567" y="231045"/>
            <a:ext cx="6387" cy="97323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AD2400A0-C8AC-45CA-A927-D0CC49BD9241}"/>
              </a:ext>
            </a:extLst>
          </p:cNvPr>
          <p:cNvCxnSpPr>
            <a:cxnSpLocks/>
          </p:cNvCxnSpPr>
          <p:nvPr/>
        </p:nvCxnSpPr>
        <p:spPr>
          <a:xfrm flipH="1" flipV="1">
            <a:off x="1787967" y="226137"/>
            <a:ext cx="6387" cy="97323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A3AA5DD8-7887-4320-9ABB-C0E7E892AF9E}"/>
              </a:ext>
            </a:extLst>
          </p:cNvPr>
          <p:cNvCxnSpPr>
            <a:cxnSpLocks/>
          </p:cNvCxnSpPr>
          <p:nvPr/>
        </p:nvCxnSpPr>
        <p:spPr>
          <a:xfrm flipH="1" flipV="1">
            <a:off x="1975061" y="231044"/>
            <a:ext cx="6387" cy="97323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E15E10F0-03DE-4944-9EC9-6048B94D5065}"/>
              </a:ext>
            </a:extLst>
          </p:cNvPr>
          <p:cNvCxnSpPr>
            <a:cxnSpLocks/>
          </p:cNvCxnSpPr>
          <p:nvPr/>
        </p:nvCxnSpPr>
        <p:spPr>
          <a:xfrm flipH="1" flipV="1">
            <a:off x="263965" y="265455"/>
            <a:ext cx="6387" cy="97323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271F4665-7A63-47CB-A79E-229925269771}"/>
              </a:ext>
            </a:extLst>
          </p:cNvPr>
          <p:cNvCxnSpPr>
            <a:cxnSpLocks/>
          </p:cNvCxnSpPr>
          <p:nvPr/>
        </p:nvCxnSpPr>
        <p:spPr>
          <a:xfrm flipH="1" flipV="1">
            <a:off x="662169" y="260547"/>
            <a:ext cx="6387" cy="97323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1A054411-87CD-4FD6-B172-3C1396F4B323}"/>
              </a:ext>
            </a:extLst>
          </p:cNvPr>
          <p:cNvCxnSpPr>
            <a:cxnSpLocks/>
          </p:cNvCxnSpPr>
          <p:nvPr/>
        </p:nvCxnSpPr>
        <p:spPr>
          <a:xfrm flipH="1" flipV="1">
            <a:off x="1055743" y="265454"/>
            <a:ext cx="6387" cy="97323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id="{2A2D8362-4EA8-4E1B-8183-0C33832676AC}"/>
              </a:ext>
            </a:extLst>
          </p:cNvPr>
          <p:cNvSpPr txBox="1"/>
          <p:nvPr/>
        </p:nvSpPr>
        <p:spPr>
          <a:xfrm>
            <a:off x="1954503" y="366681"/>
            <a:ext cx="6694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>
                <a:solidFill>
                  <a:srgbClr val="FF0000"/>
                </a:solidFill>
              </a:rPr>
              <a:t>4B</a:t>
            </a:r>
            <a:r>
              <a:rPr lang="en-GB" baseline="-25000" dirty="0">
                <a:solidFill>
                  <a:srgbClr val="FF0000"/>
                </a:solidFill>
              </a:rPr>
              <a:t>0</a:t>
            </a:r>
          </a:p>
        </p:txBody>
      </p:sp>
      <p:grpSp>
        <p:nvGrpSpPr>
          <p:cNvPr id="20483" name="Group 5"/>
          <p:cNvGrpSpPr>
            <a:grpSpLocks/>
          </p:cNvGrpSpPr>
          <p:nvPr/>
        </p:nvGrpSpPr>
        <p:grpSpPr bwMode="auto">
          <a:xfrm flipH="1" flipV="1">
            <a:off x="4222518" y="1753404"/>
            <a:ext cx="3829050" cy="4270046"/>
            <a:chOff x="2148" y="606"/>
            <a:chExt cx="3324" cy="3810"/>
          </a:xfrm>
        </p:grpSpPr>
        <p:pic>
          <p:nvPicPr>
            <p:cNvPr id="20496" name="Picture 6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48" y="606"/>
              <a:ext cx="3324" cy="38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0497" name="Line 7"/>
            <p:cNvSpPr>
              <a:spLocks noChangeShapeType="1"/>
            </p:cNvSpPr>
            <p:nvPr/>
          </p:nvSpPr>
          <p:spPr bwMode="auto">
            <a:xfrm flipV="1">
              <a:off x="4512" y="846"/>
              <a:ext cx="0" cy="29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20486" name="Text Box 10"/>
          <p:cNvSpPr txBox="1">
            <a:spLocks noChangeArrowheads="1"/>
          </p:cNvSpPr>
          <p:nvPr/>
        </p:nvSpPr>
        <p:spPr bwMode="auto">
          <a:xfrm>
            <a:off x="5735638" y="1769810"/>
            <a:ext cx="1065212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GB" altLang="en-US" dirty="0"/>
              <a:t>Weak</a:t>
            </a:r>
          </a:p>
          <a:p>
            <a:pPr algn="ctr" eaLnBrk="1" hangingPunct="1"/>
            <a:r>
              <a:rPr lang="en-GB" altLang="en-US" dirty="0"/>
              <a:t>scattering</a:t>
            </a:r>
          </a:p>
        </p:txBody>
      </p:sp>
      <p:sp>
        <p:nvSpPr>
          <p:cNvPr id="20490" name="Text Box 19"/>
          <p:cNvSpPr txBox="1">
            <a:spLocks noChangeArrowheads="1"/>
          </p:cNvSpPr>
          <p:nvPr/>
        </p:nvSpPr>
        <p:spPr bwMode="auto">
          <a:xfrm>
            <a:off x="3867944" y="3930396"/>
            <a:ext cx="11207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en-US" sz="1400" dirty="0"/>
              <a:t>Not to scale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8671227-05B1-4BAE-8F31-E5D504A90ED8}"/>
              </a:ext>
            </a:extLst>
          </p:cNvPr>
          <p:cNvSpPr txBox="1"/>
          <p:nvPr/>
        </p:nvSpPr>
        <p:spPr>
          <a:xfrm>
            <a:off x="361500" y="4222031"/>
            <a:ext cx="15597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i="1" dirty="0">
                <a:latin typeface="Cambria" panose="02040503050406030204" pitchFamily="18" charset="0"/>
                <a:ea typeface="Cambria" panose="02040503050406030204" pitchFamily="18" charset="0"/>
              </a:rPr>
              <a:t>B</a:t>
            </a:r>
            <a:r>
              <a:rPr lang="en-GB" sz="2000" baseline="-25000" dirty="0"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  <a:r>
              <a:rPr lang="en-GB" sz="2000" dirty="0"/>
              <a:t> into figure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A4A663E-D59D-4DC3-8077-CBE079A43F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855E5-BDD4-4603-BA0B-AFE35B4F6498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48719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1D0ACEB4-704A-42F9-934C-DA8349A826E2}"/>
              </a:ext>
            </a:extLst>
          </p:cNvPr>
          <p:cNvSpPr txBox="1">
            <a:spLocks noChangeArrowheads="1"/>
          </p:cNvSpPr>
          <p:nvPr/>
        </p:nvSpPr>
        <p:spPr>
          <a:xfrm>
            <a:off x="3715364" y="86262"/>
            <a:ext cx="6172201" cy="510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GB" altLang="en-US" sz="2000" b="1" dirty="0">
                <a:latin typeface="+mn-lt"/>
              </a:rPr>
              <a:t>Special case: ‘parallel shock’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2B24BDA-35BB-4DCB-95DA-9D1D8086FE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9129" y="1415846"/>
            <a:ext cx="4943096" cy="816077"/>
          </a:xfrm>
          <a:prstGeom prst="rect">
            <a:avLst/>
          </a:prstGeom>
        </p:spPr>
      </p:pic>
      <p:sp>
        <p:nvSpPr>
          <p:cNvPr id="8" name="Left Brace 7">
            <a:extLst>
              <a:ext uri="{FF2B5EF4-FFF2-40B4-BE49-F238E27FC236}">
                <a16:creationId xmlns:a16="http://schemas.microsoft.com/office/drawing/2014/main" id="{202BDB97-1676-41FC-B0F9-5A98059A09A4}"/>
              </a:ext>
            </a:extLst>
          </p:cNvPr>
          <p:cNvSpPr/>
          <p:nvPr/>
        </p:nvSpPr>
        <p:spPr>
          <a:xfrm rot="16200000">
            <a:off x="5656007" y="1598820"/>
            <a:ext cx="147483" cy="968477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64732C2-DEC3-4930-9926-E6C9AFCA3444}"/>
              </a:ext>
            </a:extLst>
          </p:cNvPr>
          <p:cNvSpPr txBox="1"/>
          <p:nvPr/>
        </p:nvSpPr>
        <p:spPr>
          <a:xfrm>
            <a:off x="5491700" y="2156800"/>
            <a:ext cx="4171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=0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745DCE0-C54A-4D34-B515-B9ADEDC91082}"/>
              </a:ext>
            </a:extLst>
          </p:cNvPr>
          <p:cNvSpPr txBox="1"/>
          <p:nvPr/>
        </p:nvSpPr>
        <p:spPr>
          <a:xfrm>
            <a:off x="2816974" y="3686922"/>
            <a:ext cx="49768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CR energy gain comes from turbulent electric fields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B16A3DC-E2E6-444D-B7C9-AF181C1373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1763" y="2786231"/>
            <a:ext cx="9862068" cy="81102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F5DEA2A-A0D7-4C51-BAAD-374CC7BB6A6E}"/>
                  </a:ext>
                </a:extLst>
              </p:cNvPr>
              <p:cNvSpPr txBox="1"/>
              <p:nvPr/>
            </p:nvSpPr>
            <p:spPr>
              <a:xfrm>
                <a:off x="3505354" y="659431"/>
                <a:ext cx="378635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000" dirty="0"/>
                  <a:t>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0 </m:t>
                        </m:r>
                      </m:sub>
                    </m:sSub>
                  </m:oMath>
                </a14:m>
                <a:r>
                  <a:rPr lang="en-GB" sz="2000" dirty="0"/>
                  <a:t>parallel to shock normal and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endParaRPr lang="en-GB" sz="2000" i="1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F5DEA2A-A0D7-4C51-BAAD-374CC7BB6A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5354" y="659431"/>
                <a:ext cx="3786358" cy="400110"/>
              </a:xfrm>
              <a:prstGeom prst="rect">
                <a:avLst/>
              </a:prstGeom>
              <a:blipFill>
                <a:blip r:embed="rId5"/>
                <a:stretch>
                  <a:fillRect t="-7576" b="-257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3373BE2-2DCC-4115-BA38-39F4AA84D959}"/>
              </a:ext>
            </a:extLst>
          </p:cNvPr>
          <p:cNvCxnSpPr>
            <a:cxnSpLocks/>
          </p:cNvCxnSpPr>
          <p:nvPr/>
        </p:nvCxnSpPr>
        <p:spPr>
          <a:xfrm>
            <a:off x="1469161" y="226132"/>
            <a:ext cx="0" cy="10323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E5C1B208-E426-4D92-967C-271E83C62068}"/>
              </a:ext>
            </a:extLst>
          </p:cNvPr>
          <p:cNvCxnSpPr>
            <a:cxnSpLocks/>
          </p:cNvCxnSpPr>
          <p:nvPr/>
        </p:nvCxnSpPr>
        <p:spPr>
          <a:xfrm flipV="1">
            <a:off x="274542" y="1091371"/>
            <a:ext cx="2389238" cy="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9117CAD3-4BDA-453B-AD9F-E25EDDFC873D}"/>
              </a:ext>
            </a:extLst>
          </p:cNvPr>
          <p:cNvCxnSpPr>
            <a:cxnSpLocks/>
          </p:cNvCxnSpPr>
          <p:nvPr/>
        </p:nvCxnSpPr>
        <p:spPr>
          <a:xfrm flipV="1">
            <a:off x="274542" y="791862"/>
            <a:ext cx="2389238" cy="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C5E3E336-9FA1-4B80-9799-1EC807559D66}"/>
              </a:ext>
            </a:extLst>
          </p:cNvPr>
          <p:cNvCxnSpPr>
            <a:cxnSpLocks/>
          </p:cNvCxnSpPr>
          <p:nvPr/>
        </p:nvCxnSpPr>
        <p:spPr>
          <a:xfrm flipV="1">
            <a:off x="274542" y="505675"/>
            <a:ext cx="2389238" cy="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8441DD4C-BC7A-442C-8BC7-EC77C303B4D0}"/>
              </a:ext>
            </a:extLst>
          </p:cNvPr>
          <p:cNvSpPr txBox="1"/>
          <p:nvPr/>
        </p:nvSpPr>
        <p:spPr>
          <a:xfrm>
            <a:off x="2663780" y="307688"/>
            <a:ext cx="479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>
                <a:solidFill>
                  <a:srgbClr val="FF0000"/>
                </a:solidFill>
              </a:rPr>
              <a:t>B</a:t>
            </a:r>
            <a:r>
              <a:rPr lang="en-GB" baseline="-25000" dirty="0">
                <a:solidFill>
                  <a:srgbClr val="FF0000"/>
                </a:solidFill>
              </a:rPr>
              <a:t>0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12774A47-A72F-40FE-8F53-14C9CA2317A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06696" y="3703877"/>
            <a:ext cx="1946129" cy="1924437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7690BAEF-7885-4AE5-A81E-60863E48E6D8}"/>
              </a:ext>
            </a:extLst>
          </p:cNvPr>
          <p:cNvCxnSpPr>
            <a:cxnSpLocks/>
          </p:cNvCxnSpPr>
          <p:nvPr/>
        </p:nvCxnSpPr>
        <p:spPr>
          <a:xfrm flipV="1">
            <a:off x="10779761" y="3340675"/>
            <a:ext cx="0" cy="34624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9E913EB-E0C9-41CB-B6F2-13CF7E592441}"/>
                  </a:ext>
                </a:extLst>
              </p:cNvPr>
              <p:cNvSpPr txBox="1"/>
              <p:nvPr/>
            </p:nvSpPr>
            <p:spPr>
              <a:xfrm>
                <a:off x="9018098" y="5443648"/>
                <a:ext cx="336521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>
                    <a:solidFill>
                      <a:srgbClr val="FF0000"/>
                    </a:solidFill>
                  </a:rPr>
                  <a:t>Correlation between </a:t>
                </a:r>
                <a14:m>
                  <m:oMath xmlns:m="http://schemas.openxmlformats.org/officeDocument/2006/math">
                    <m:r>
                      <a:rPr lang="en-GB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GB" dirty="0">
                    <a:solidFill>
                      <a:srgbClr val="FF0000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GB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GB" dirty="0">
                    <a:solidFill>
                      <a:srgbClr val="FF0000"/>
                    </a:solidFill>
                  </a:rPr>
                  <a:t>    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9E913EB-E0C9-41CB-B6F2-13CF7E5924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18098" y="5443648"/>
                <a:ext cx="3365217" cy="369332"/>
              </a:xfrm>
              <a:prstGeom prst="rect">
                <a:avLst/>
              </a:prstGeom>
              <a:blipFill>
                <a:blip r:embed="rId7"/>
                <a:stretch>
                  <a:fillRect l="-1449" t="-9836" b="-245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2BFF9B-3D22-43BB-94DB-B0A765BC7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110544"/>
            <a:ext cx="2743200" cy="365125"/>
          </a:xfrm>
        </p:spPr>
        <p:txBody>
          <a:bodyPr/>
          <a:lstStyle/>
          <a:p>
            <a:fld id="{A74855E5-BDD4-4603-BA0B-AFE35B4F6498}" type="slidenum">
              <a:rPr lang="en-GB" smtClean="0"/>
              <a:t>7</a:t>
            </a:fld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1D0E818-DCC7-4636-989E-63500752CD21}"/>
              </a:ext>
            </a:extLst>
          </p:cNvPr>
          <p:cNvSpPr/>
          <p:nvPr/>
        </p:nvSpPr>
        <p:spPr>
          <a:xfrm>
            <a:off x="10455609" y="4666095"/>
            <a:ext cx="723668" cy="3050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4632C8B1-18FC-4AA6-A16F-2293F80AD75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74304" y="4216294"/>
            <a:ext cx="2195363" cy="72753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13FFD2F2-EAE4-4B27-91BB-413DA4F7A2D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65996" y="5000592"/>
            <a:ext cx="4373151" cy="845996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73E9A668-AB6B-4437-8DDF-989C10B74FA2}"/>
              </a:ext>
            </a:extLst>
          </p:cNvPr>
          <p:cNvSpPr txBox="1"/>
          <p:nvPr/>
        </p:nvSpPr>
        <p:spPr>
          <a:xfrm>
            <a:off x="6938128" y="5222293"/>
            <a:ext cx="12414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as required</a:t>
            </a:r>
          </a:p>
        </p:txBody>
      </p:sp>
    </p:spTree>
    <p:extLst>
      <p:ext uri="{BB962C8B-B14F-4D97-AF65-F5344CB8AC3E}">
        <p14:creationId xmlns:p14="http://schemas.microsoft.com/office/powerpoint/2010/main" val="1686767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B01F2DC1-3C04-44BB-9AF0-81F1B66255D4}"/>
              </a:ext>
            </a:extLst>
          </p:cNvPr>
          <p:cNvSpPr txBox="1">
            <a:spLocks noChangeArrowheads="1"/>
          </p:cNvSpPr>
          <p:nvPr/>
        </p:nvSpPr>
        <p:spPr>
          <a:xfrm>
            <a:off x="3491371" y="-26958"/>
            <a:ext cx="6172201" cy="510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GB" altLang="en-US" sz="2000" b="1" dirty="0">
                <a:latin typeface="+mn-lt"/>
              </a:rPr>
              <a:t>Maximum CR energy gain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E050528-F23A-4069-8E01-4A22716F390E}"/>
              </a:ext>
            </a:extLst>
          </p:cNvPr>
          <p:cNvSpPr txBox="1"/>
          <p:nvPr/>
        </p:nvSpPr>
        <p:spPr>
          <a:xfrm>
            <a:off x="659572" y="568448"/>
            <a:ext cx="34700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Gain from one shock-crossing cycle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627DB0B-9F1B-4F0A-8CD8-8A804CE645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7006" y="603930"/>
            <a:ext cx="1059840" cy="667700"/>
          </a:xfrm>
          <a:prstGeom prst="rect">
            <a:avLst/>
          </a:prstGeom>
          <a:ln>
            <a:noFill/>
          </a:ln>
        </p:spPr>
      </p:pic>
      <p:sp>
        <p:nvSpPr>
          <p:cNvPr id="6" name="Arc 5">
            <a:extLst>
              <a:ext uri="{FF2B5EF4-FFF2-40B4-BE49-F238E27FC236}">
                <a16:creationId xmlns:a16="http://schemas.microsoft.com/office/drawing/2014/main" id="{2D497BE7-DE7F-4C20-BEEB-E4B06CD136EE}"/>
              </a:ext>
            </a:extLst>
          </p:cNvPr>
          <p:cNvSpPr/>
          <p:nvPr/>
        </p:nvSpPr>
        <p:spPr>
          <a:xfrm flipV="1">
            <a:off x="1236407" y="870753"/>
            <a:ext cx="4717018" cy="1095375"/>
          </a:xfrm>
          <a:prstGeom prst="arc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60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F9EC70F-5760-405E-8D03-08E0A9F60964}"/>
              </a:ext>
            </a:extLst>
          </p:cNvPr>
          <p:cNvCxnSpPr/>
          <p:nvPr/>
        </p:nvCxnSpPr>
        <p:spPr>
          <a:xfrm>
            <a:off x="5992084" y="1427965"/>
            <a:ext cx="0" cy="5476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3091CBF-152B-4683-AFCD-BBA4819C6C57}"/>
              </a:ext>
            </a:extLst>
          </p:cNvPr>
          <p:cNvCxnSpPr/>
          <p:nvPr/>
        </p:nvCxnSpPr>
        <p:spPr>
          <a:xfrm>
            <a:off x="5958708" y="1404153"/>
            <a:ext cx="169857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F8F5370-DA88-4E60-A8FA-8966C83B8F02}"/>
              </a:ext>
            </a:extLst>
          </p:cNvPr>
          <p:cNvCxnSpPr/>
          <p:nvPr/>
        </p:nvCxnSpPr>
        <p:spPr>
          <a:xfrm>
            <a:off x="3405436" y="1975653"/>
            <a:ext cx="4269871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7BAC63BA-439C-43C7-93FA-8C5DB07044F8}"/>
              </a:ext>
            </a:extLst>
          </p:cNvPr>
          <p:cNvCxnSpPr>
            <a:cxnSpLocks/>
          </p:cNvCxnSpPr>
          <p:nvPr/>
        </p:nvCxnSpPr>
        <p:spPr>
          <a:xfrm flipV="1">
            <a:off x="4925961" y="1404153"/>
            <a:ext cx="943060" cy="14287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C4F656D-ADC6-497A-8EA6-10AF1446277C}"/>
                  </a:ext>
                </a:extLst>
              </p:cNvPr>
              <p:cNvSpPr txBox="1"/>
              <p:nvPr/>
            </p:nvSpPr>
            <p:spPr>
              <a:xfrm>
                <a:off x="5233877" y="1395793"/>
                <a:ext cx="36817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GB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C4F656D-ADC6-497A-8EA6-10AF144627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3877" y="1395793"/>
                <a:ext cx="368178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>
            <a:extLst>
              <a:ext uri="{FF2B5EF4-FFF2-40B4-BE49-F238E27FC236}">
                <a16:creationId xmlns:a16="http://schemas.microsoft.com/office/drawing/2014/main" id="{258860A8-3881-4EF5-A08B-3F7472AF26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99378" y="2770969"/>
            <a:ext cx="4468997" cy="62289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F8165454-0BC6-40E6-899D-160217C2CBDC}"/>
              </a:ext>
            </a:extLst>
          </p:cNvPr>
          <p:cNvSpPr txBox="1"/>
          <p:nvPr/>
        </p:nvSpPr>
        <p:spPr>
          <a:xfrm>
            <a:off x="570271" y="2207808"/>
            <a:ext cx="5149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Average time spent upstream, from number balance,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4808E2A-F627-40AB-A849-83B7AB09E232}"/>
              </a:ext>
            </a:extLst>
          </p:cNvPr>
          <p:cNvSpPr txBox="1"/>
          <p:nvPr/>
        </p:nvSpPr>
        <p:spPr>
          <a:xfrm>
            <a:off x="678426" y="3574582"/>
            <a:ext cx="1992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Rate of energy gain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B3480494-245C-4D43-9C39-E2786E63198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96149" y="3767399"/>
            <a:ext cx="1862664" cy="64558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C7030771-ED9A-421F-9C42-DA823086E88B}"/>
                  </a:ext>
                </a:extLst>
              </p:cNvPr>
              <p:cNvSpPr txBox="1"/>
              <p:nvPr/>
            </p:nvSpPr>
            <p:spPr>
              <a:xfrm>
                <a:off x="588077" y="4913728"/>
                <a:ext cx="301850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solidFill>
                      <a:srgbClr val="FF0000"/>
                    </a:solidFill>
                  </a:rPr>
                  <a:t>What determines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GB" dirty="0">
                    <a:solidFill>
                      <a:srgbClr val="FF0000"/>
                    </a:solidFill>
                  </a:rPr>
                  <a:t>?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C7030771-ED9A-421F-9C42-DA823086E8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077" y="4913728"/>
                <a:ext cx="3018502" cy="369332"/>
              </a:xfrm>
              <a:prstGeom prst="rect">
                <a:avLst/>
              </a:prstGeom>
              <a:blipFill>
                <a:blip r:embed="rId7"/>
                <a:stretch>
                  <a:fillRect l="-1613" t="-8197" b="-245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6FF4EEA7-3D06-419D-843A-ED35510DA40C}"/>
                  </a:ext>
                </a:extLst>
              </p:cNvPr>
              <p:cNvSpPr txBox="1"/>
              <p:nvPr/>
            </p:nvSpPr>
            <p:spPr>
              <a:xfrm>
                <a:off x="588076" y="4644588"/>
                <a:ext cx="74940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Characteristic time for energy gain is </a:t>
                </a:r>
                <a14:m>
                  <m:oMath xmlns:m="http://schemas.openxmlformats.org/officeDocument/2006/math">
                    <m:r>
                      <a:rPr lang="en-GB" b="0" i="0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GB" dirty="0"/>
                  <a:t> </a:t>
                </a:r>
                <a:r>
                  <a:rPr lang="en-GB" sz="2000" i="1" baseline="-25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GB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6FF4EEA7-3D06-419D-843A-ED35510DA4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076" y="4644588"/>
                <a:ext cx="7494039" cy="369332"/>
              </a:xfrm>
              <a:prstGeom prst="rect">
                <a:avLst/>
              </a:prstGeom>
              <a:blipFill>
                <a:blip r:embed="rId8"/>
                <a:stretch>
                  <a:fillRect l="-650" t="-10000" b="-2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8F3C5A88-5552-4709-8C3E-3660AC15DB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855E5-BDD4-4603-BA0B-AFE35B4F6498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23036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2199C238-33FA-4EE4-A351-6CEC39132C8F}"/>
              </a:ext>
            </a:extLst>
          </p:cNvPr>
          <p:cNvGrpSpPr/>
          <p:nvPr/>
        </p:nvGrpSpPr>
        <p:grpSpPr>
          <a:xfrm>
            <a:off x="-1315069" y="146251"/>
            <a:ext cx="6438900" cy="1104900"/>
            <a:chOff x="1388807" y="146251"/>
            <a:chExt cx="6438900" cy="1104900"/>
          </a:xfrm>
        </p:grpSpPr>
        <p:sp>
          <p:nvSpPr>
            <p:cNvPr id="7" name="Arc 6">
              <a:extLst>
                <a:ext uri="{FF2B5EF4-FFF2-40B4-BE49-F238E27FC236}">
                  <a16:creationId xmlns:a16="http://schemas.microsoft.com/office/drawing/2014/main" id="{D70CE0FB-9827-47FD-8D82-106106D5B66D}"/>
                </a:ext>
              </a:extLst>
            </p:cNvPr>
            <p:cNvSpPr/>
            <p:nvPr/>
          </p:nvSpPr>
          <p:spPr>
            <a:xfrm flipV="1">
              <a:off x="1388807" y="146251"/>
              <a:ext cx="4717018" cy="1095375"/>
            </a:xfrm>
            <a:prstGeom prst="arc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sz="1600"/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D5B883F0-AAFB-4F45-A7AB-1853927FF467}"/>
                </a:ext>
              </a:extLst>
            </p:cNvPr>
            <p:cNvCxnSpPr/>
            <p:nvPr/>
          </p:nvCxnSpPr>
          <p:spPr>
            <a:xfrm>
              <a:off x="6144484" y="703463"/>
              <a:ext cx="0" cy="5476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53844B16-151C-40D2-971D-85D191540573}"/>
                </a:ext>
              </a:extLst>
            </p:cNvPr>
            <p:cNvCxnSpPr/>
            <p:nvPr/>
          </p:nvCxnSpPr>
          <p:spPr>
            <a:xfrm>
              <a:off x="6111108" y="679651"/>
              <a:ext cx="1698578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C517014C-A264-42E7-8B7B-5362EE521B68}"/>
                </a:ext>
              </a:extLst>
            </p:cNvPr>
            <p:cNvCxnSpPr/>
            <p:nvPr/>
          </p:nvCxnSpPr>
          <p:spPr>
            <a:xfrm>
              <a:off x="3557836" y="1251151"/>
              <a:ext cx="4269871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15ED6FD1-F762-4425-B3A8-AF557F9BB55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78361" y="679651"/>
              <a:ext cx="943060" cy="14287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14802CD-8F5A-46C2-8072-A8CC52FA6F78}"/>
                </a:ext>
              </a:extLst>
            </p:cNvPr>
            <p:cNvSpPr txBox="1"/>
            <p:nvPr/>
          </p:nvSpPr>
          <p:spPr>
            <a:xfrm>
              <a:off x="5386277" y="671291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i="1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h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2">
                <a:extLst>
                  <a:ext uri="{FF2B5EF4-FFF2-40B4-BE49-F238E27FC236}">
                    <a16:creationId xmlns:a16="http://schemas.microsoft.com/office/drawing/2014/main" id="{057D4A98-B810-4E3F-B8DC-7BD4990BF148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2406728" y="-24402"/>
                <a:ext cx="7532313" cy="510562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>
                  <a:defRPr/>
                </a:pPr>
                <a:r>
                  <a:rPr lang="en-GB" altLang="en-US" sz="2000" b="1" dirty="0">
                    <a:latin typeface="+mn-lt"/>
                  </a:rPr>
                  <a:t>What determines </a:t>
                </a:r>
                <a14:m>
                  <m:oMath xmlns:m="http://schemas.openxmlformats.org/officeDocument/2006/math">
                    <m:r>
                      <a:rPr lang="en-GB" altLang="en-US" sz="2000" b="1" i="1" smtClean="0">
                        <a:latin typeface="Cambria Math" panose="02040503050406030204" pitchFamily="18" charset="0"/>
                      </a:rPr>
                      <m:t>𝒉</m:t>
                    </m:r>
                  </m:oMath>
                </a14:m>
                <a:r>
                  <a:rPr lang="en-GB" altLang="en-US" sz="2000" b="1" dirty="0">
                    <a:latin typeface="+mn-lt"/>
                  </a:rPr>
                  <a:t>, acceleration rate, maximum CR energy?</a:t>
                </a:r>
              </a:p>
            </p:txBody>
          </p:sp>
        </mc:Choice>
        <mc:Fallback xmlns="">
          <p:sp>
            <p:nvSpPr>
              <p:cNvPr id="13" name="Rectangle 2">
                <a:extLst>
                  <a:ext uri="{FF2B5EF4-FFF2-40B4-BE49-F238E27FC236}">
                    <a16:creationId xmlns:a16="http://schemas.microsoft.com/office/drawing/2014/main" id="{057D4A98-B810-4E3F-B8DC-7BD4990BF1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6728" y="-24402"/>
                <a:ext cx="7532313" cy="510562"/>
              </a:xfrm>
              <a:prstGeom prst="rect">
                <a:avLst/>
              </a:prstGeom>
              <a:blipFill>
                <a:blip r:embed="rId4"/>
                <a:stretch>
                  <a:fillRect l="-891" b="-71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9409CAC5-7F45-4A98-A912-115002BAB19E}"/>
              </a:ext>
            </a:extLst>
          </p:cNvPr>
          <p:cNvSpPr txBox="1"/>
          <p:nvPr/>
        </p:nvSpPr>
        <p:spPr>
          <a:xfrm>
            <a:off x="203264" y="1836856"/>
            <a:ext cx="51646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From diffusion theory with scattering mean free path</a:t>
            </a:r>
            <a:endParaRPr lang="en-GB" baseline="-25000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07FB9F2F-FF7E-4350-9FBC-6E4704A1D2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83175" y="754301"/>
            <a:ext cx="1798946" cy="74956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C62F5FC6-B11D-4B42-B257-08D2419912DE}"/>
                  </a:ext>
                </a:extLst>
              </p:cNvPr>
              <p:cNvSpPr txBox="1"/>
              <p:nvPr/>
            </p:nvSpPr>
            <p:spPr>
              <a:xfrm>
                <a:off x="5648418" y="438869"/>
                <a:ext cx="30653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altLang="en-US" b="0" i="1">
                        <a:latin typeface="Cambria Math" panose="02040503050406030204" pitchFamily="18" charset="0"/>
                      </a:rPr>
                      <m:t>h</m:t>
                    </m:r>
                    <m:r>
                      <a:rPr lang="en-GB" altLang="en-US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dirty="0"/>
                  <a:t>determines acceleration rate</a:t>
                </a: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C62F5FC6-B11D-4B42-B257-08D2419912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8418" y="438869"/>
                <a:ext cx="3065326" cy="369332"/>
              </a:xfrm>
              <a:prstGeom prst="rect">
                <a:avLst/>
              </a:prstGeom>
              <a:blipFill>
                <a:blip r:embed="rId8"/>
                <a:stretch>
                  <a:fillRect t="-9836" r="-996" b="-245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>
            <a:extLst>
              <a:ext uri="{FF2B5EF4-FFF2-40B4-BE49-F238E27FC236}">
                <a16:creationId xmlns:a16="http://schemas.microsoft.com/office/drawing/2014/main" id="{42CE690E-2D6F-44C7-9467-33D0F40B0452}"/>
              </a:ext>
            </a:extLst>
          </p:cNvPr>
          <p:cNvSpPr txBox="1"/>
          <p:nvPr/>
        </p:nvSpPr>
        <p:spPr>
          <a:xfrm>
            <a:off x="220784" y="3641313"/>
            <a:ext cx="22885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In available time </a:t>
            </a:r>
            <a:r>
              <a:rPr lang="en-GB" i="1" dirty="0">
                <a:latin typeface="Cambria Math" panose="02040503050406030204" pitchFamily="18" charset="0"/>
                <a:ea typeface="Cambria Math" panose="02040503050406030204" pitchFamily="18" charset="0"/>
              </a:rPr>
              <a:t>R</a:t>
            </a:r>
            <a:r>
              <a:rPr lang="en-GB" dirty="0">
                <a:latin typeface="Cambria Math" panose="02040503050406030204" pitchFamily="18" charset="0"/>
                <a:ea typeface="Cambria Math" panose="02040503050406030204" pitchFamily="18" charset="0"/>
              </a:rPr>
              <a:t>/</a:t>
            </a:r>
            <a:r>
              <a:rPr lang="en-GB" i="1" dirty="0">
                <a:latin typeface="Cambria Math" panose="02040503050406030204" pitchFamily="18" charset="0"/>
                <a:ea typeface="Cambria Math" panose="02040503050406030204" pitchFamily="18" charset="0"/>
              </a:rPr>
              <a:t>u</a:t>
            </a:r>
            <a:r>
              <a:rPr lang="en-GB" sz="2000" i="1" baseline="-25000" dirty="0">
                <a:latin typeface="Cambria Math" panose="02040503050406030204" pitchFamily="18" charset="0"/>
                <a:ea typeface="Cambria Math" panose="02040503050406030204" pitchFamily="18" charset="0"/>
              </a:rPr>
              <a:t>s</a:t>
            </a:r>
            <a:r>
              <a:rPr lang="en-GB" dirty="0"/>
              <a:t> 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B8110A29-C5DF-43CB-A5A6-B0E03744EBB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75321" y="4069637"/>
            <a:ext cx="3566066" cy="63553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CA4E71CF-FFEF-4D0D-BA6D-4AA92FDA0FB1}"/>
              </a:ext>
            </a:extLst>
          </p:cNvPr>
          <p:cNvSpPr txBox="1"/>
          <p:nvPr/>
        </p:nvSpPr>
        <p:spPr>
          <a:xfrm>
            <a:off x="6046838" y="4163961"/>
            <a:ext cx="41565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/>
              <a:t>Hillas</a:t>
            </a:r>
            <a:r>
              <a:rPr lang="en-GB" dirty="0"/>
              <a:t> energy, but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b="1" dirty="0">
                <a:solidFill>
                  <a:srgbClr val="FF0000"/>
                </a:solidFill>
              </a:rPr>
              <a:t>only</a:t>
            </a:r>
            <a:r>
              <a:rPr lang="en-GB" b="1" dirty="0"/>
              <a:t> </a:t>
            </a:r>
            <a:r>
              <a:rPr lang="en-GB" dirty="0"/>
              <a:t>provided                   </a:t>
            </a: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3D5FA185-800E-42C4-B19C-26A21A1915E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071361" y="4163962"/>
            <a:ext cx="615555" cy="369332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3E044CE5-8E99-4BE9-A0DC-D10CF350B2C4}"/>
              </a:ext>
            </a:extLst>
          </p:cNvPr>
          <p:cNvSpPr txBox="1"/>
          <p:nvPr/>
        </p:nvSpPr>
        <p:spPr>
          <a:xfrm>
            <a:off x="9686916" y="4254130"/>
            <a:ext cx="30008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dirty="0"/>
              <a:t>~</a:t>
            </a: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2C865F37-5362-4858-AEFB-E81C13074A2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900265" y="4303292"/>
            <a:ext cx="408541" cy="249665"/>
          </a:xfrm>
          <a:prstGeom prst="rect">
            <a:avLst/>
          </a:prstGeom>
        </p:spPr>
      </p:pic>
      <p:pic>
        <p:nvPicPr>
          <p:cNvPr id="44" name="Picture 2">
            <a:extLst>
              <a:ext uri="{FF2B5EF4-FFF2-40B4-BE49-F238E27FC236}">
                <a16:creationId xmlns:a16="http://schemas.microsoft.com/office/drawing/2014/main" id="{25F8F484-0B22-43A2-B46E-B45395F811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7704" y="5000677"/>
            <a:ext cx="1139212" cy="1146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A1699C63-65FA-4F4F-A189-67521D3CD244}"/>
              </a:ext>
            </a:extLst>
          </p:cNvPr>
          <p:cNvSpPr txBox="1"/>
          <p:nvPr/>
        </p:nvSpPr>
        <p:spPr>
          <a:xfrm>
            <a:off x="6239449" y="3248833"/>
            <a:ext cx="14847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Larmor radius</a:t>
            </a: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1030C3C1-D6B8-4F16-9F92-A9B59FCC2AE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662829" y="3371984"/>
            <a:ext cx="408541" cy="249665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FD99FA4-2ADA-47B8-BB5A-6B2BEAE275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855E5-BDD4-4603-BA0B-AFE35B4F6498}" type="slidenum">
              <a:rPr lang="en-GB" smtClean="0"/>
              <a:t>9</a:t>
            </a:fld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869B607B-EC14-4557-B4A3-DA749B197D58}"/>
                  </a:ext>
                </a:extLst>
              </p:cNvPr>
              <p:cNvSpPr txBox="1"/>
              <p:nvPr/>
            </p:nvSpPr>
            <p:spPr>
              <a:xfrm>
                <a:off x="245784" y="5255553"/>
                <a:ext cx="733393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/>
                  <a:t>SNR as </a:t>
                </a:r>
                <a:r>
                  <a:rPr lang="en-GB" dirty="0" err="1"/>
                  <a:t>pevatrons</a:t>
                </a:r>
                <a:r>
                  <a:rPr lang="en-GB" dirty="0"/>
                  <a:t> requires </a:t>
                </a:r>
                <a:r>
                  <a:rPr lang="en-GB" dirty="0">
                    <a:solidFill>
                      <a:srgbClr val="FF0000"/>
                    </a:solidFill>
                  </a:rPr>
                  <a:t>(</a:t>
                </a:r>
                <a:r>
                  <a:rPr lang="en-GB" dirty="0" err="1">
                    <a:solidFill>
                      <a:srgbClr val="FF0000"/>
                    </a:solidFill>
                  </a:rPr>
                  <a:t>i</a:t>
                </a:r>
                <a:r>
                  <a:rPr lang="en-GB" dirty="0">
                    <a:solidFill>
                      <a:srgbClr val="FF0000"/>
                    </a:solidFill>
                  </a:rPr>
                  <a:t>) </a:t>
                </a:r>
                <a:r>
                  <a:rPr lang="en-GB" i="1" dirty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GB" dirty="0">
                    <a:solidFill>
                      <a:srgbClr val="FF0000"/>
                    </a:solidFill>
                  </a:rPr>
                  <a:t> amplification (ii) turbulence on Larmor scale</a:t>
                </a:r>
                <a:endParaRPr lang="en-GB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869B607B-EC14-4557-B4A3-DA749B197D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784" y="5255553"/>
                <a:ext cx="7333931" cy="369332"/>
              </a:xfrm>
              <a:prstGeom prst="rect">
                <a:avLst/>
              </a:prstGeom>
              <a:blipFill>
                <a:blip r:embed="rId13"/>
                <a:stretch>
                  <a:fillRect l="-665" t="-8197" b="-245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E5924991-BAB0-40A9-8DC5-C6C29A654C58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988895" y="2458758"/>
            <a:ext cx="2064278" cy="774105"/>
          </a:xfrm>
          <a:prstGeom prst="rect">
            <a:avLst/>
          </a:prstGeom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E2140011-EAC4-4894-96F6-B2BF70FAA6BA}"/>
              </a:ext>
            </a:extLst>
          </p:cNvPr>
          <p:cNvCxnSpPr>
            <a:cxnSpLocks/>
          </p:cNvCxnSpPr>
          <p:nvPr/>
        </p:nvCxnSpPr>
        <p:spPr>
          <a:xfrm flipH="1" flipV="1">
            <a:off x="4746958" y="3061884"/>
            <a:ext cx="1539157" cy="4235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791F59B0-D5EB-4935-AE56-2826B29BA972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253782" y="1840153"/>
            <a:ext cx="828439" cy="337917"/>
          </a:xfrm>
          <a:prstGeom prst="rect">
            <a:avLst/>
          </a:prstGeom>
        </p:spPr>
      </p:pic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ADAEB55D-5DE6-485C-87FE-B793C0596CBF}"/>
              </a:ext>
            </a:extLst>
          </p:cNvPr>
          <p:cNvCxnSpPr>
            <a:cxnSpLocks/>
          </p:cNvCxnSpPr>
          <p:nvPr/>
        </p:nvCxnSpPr>
        <p:spPr>
          <a:xfrm flipH="1">
            <a:off x="4918031" y="2200044"/>
            <a:ext cx="598505" cy="4339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45417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853</Words>
  <Application>Microsoft Office PowerPoint</Application>
  <PresentationFormat>Breitbild</PresentationFormat>
  <Paragraphs>202</Paragraphs>
  <Slides>17</Slides>
  <Notes>5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17</vt:i4>
      </vt:variant>
    </vt:vector>
  </HeadingPairs>
  <TitlesOfParts>
    <vt:vector size="25" baseType="lpstr">
      <vt:lpstr>Arial</vt:lpstr>
      <vt:lpstr>Calibri</vt:lpstr>
      <vt:lpstr>Calibri Light</vt:lpstr>
      <vt:lpstr>Cambria</vt:lpstr>
      <vt:lpstr>Cambria Math</vt:lpstr>
      <vt:lpstr>Symbol</vt:lpstr>
      <vt:lpstr>Times New Roman</vt:lpstr>
      <vt:lpstr>Office Theme</vt:lpstr>
      <vt:lpstr>PowerPoint-Präsentation</vt:lpstr>
      <vt:lpstr>Diffusive shock acceleration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Anthony Bell</dc:creator>
  <cp:lastModifiedBy>Eckert, Julia</cp:lastModifiedBy>
  <cp:revision>194</cp:revision>
  <dcterms:created xsi:type="dcterms:W3CDTF">2022-11-23T12:28:32Z</dcterms:created>
  <dcterms:modified xsi:type="dcterms:W3CDTF">2022-11-29T07:15:50Z</dcterms:modified>
</cp:coreProperties>
</file>