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4" r:id="rId4"/>
    <p:sldId id="275" r:id="rId5"/>
    <p:sldId id="277" r:id="rId6"/>
    <p:sldId id="286" r:id="rId7"/>
    <p:sldId id="284" r:id="rId8"/>
    <p:sldId id="285" r:id="rId9"/>
    <p:sldId id="287" r:id="rId10"/>
    <p:sldId id="281" r:id="rId11"/>
    <p:sldId id="282" r:id="rId12"/>
    <p:sldId id="283" r:id="rId13"/>
    <p:sldId id="288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E7C"/>
    <a:srgbClr val="FFD653"/>
    <a:srgbClr val="B63CEC"/>
    <a:srgbClr val="ED9E11"/>
    <a:srgbClr val="FDCA00"/>
    <a:srgbClr val="E9503E"/>
    <a:srgbClr val="FFFF99"/>
    <a:srgbClr val="F5A300"/>
    <a:srgbClr val="AFF7A5"/>
    <a:srgbClr val="9C1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3" autoAdjust="0"/>
    <p:restoredTop sz="91188" autoAdjust="0"/>
  </p:normalViewPr>
  <p:slideViewPr>
    <p:cSldViewPr snapToObjects="1">
      <p:cViewPr varScale="1">
        <p:scale>
          <a:sx n="91" d="100"/>
          <a:sy n="91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8. Mai 2022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8. Mai 2022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8. Mai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8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6429397"/>
            <a:ext cx="1079500" cy="428604"/>
          </a:xfrm>
          <a:prstGeom prst="rect">
            <a:avLst/>
          </a:prstGeom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3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08.05.2022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Department Materials Science  |  Research Group ATFT  |  Nils Schäfer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" y="6437313"/>
            <a:ext cx="8664575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10.07.2018 | Title | Name </a:t>
            </a:r>
            <a:r>
              <a:rPr lang="de-DE" dirty="0" err="1"/>
              <a:t>Surname</a:t>
            </a:r>
            <a:r>
              <a:rPr lang="de-DE" dirty="0"/>
              <a:t> | </a:t>
            </a:r>
            <a:fld id="{F72D6992-9955-443E-BD9B-FF248CD1F2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4287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1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6429397"/>
            <a:ext cx="1079500" cy="428604"/>
          </a:xfrm>
          <a:prstGeom prst="rect">
            <a:avLst/>
          </a:prstGeom>
        </p:spPr>
      </p:pic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08.05.2022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Department Materials Science  |  Research Group ATFT  |  Nils Schäfer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6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 1: Energieeffiziente Nb</a:t>
            </a:r>
            <a:r>
              <a:rPr lang="hu-HU" sz="1800" b="1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Sn-Kavität auf Kupferbasis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ANGELOTTI/TOSCA STATUS UPDATE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50A5D23-2C32-41E2-A0B4-C0ACDB00CA41}"/>
              </a:ext>
            </a:extLst>
          </p:cNvPr>
          <p:cNvGrpSpPr/>
          <p:nvPr/>
        </p:nvGrpSpPr>
        <p:grpSpPr>
          <a:xfrm>
            <a:off x="2159364" y="2994462"/>
            <a:ext cx="5122948" cy="2657124"/>
            <a:chOff x="5033515" y="2705893"/>
            <a:chExt cx="3126352" cy="1890592"/>
          </a:xfrm>
        </p:grpSpPr>
        <p:sp>
          <p:nvSpPr>
            <p:cNvPr id="8" name="Cylinder 45">
              <a:extLst>
                <a:ext uri="{FF2B5EF4-FFF2-40B4-BE49-F238E27FC236}">
                  <a16:creationId xmlns:a16="http://schemas.microsoft.com/office/drawing/2014/main" id="{DCF838D7-E31B-48AE-8861-6F78866E3E2C}"/>
                </a:ext>
              </a:extLst>
            </p:cNvPr>
            <p:cNvSpPr/>
            <p:nvPr/>
          </p:nvSpPr>
          <p:spPr>
            <a:xfrm rot="16200000">
              <a:off x="7371840" y="3503610"/>
              <a:ext cx="1232573" cy="343480"/>
            </a:xfrm>
            <a:prstGeom prst="can">
              <a:avLst>
                <a:gd name="adj" fmla="val 31297"/>
              </a:avLst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Cylinder 49">
              <a:extLst>
                <a:ext uri="{FF2B5EF4-FFF2-40B4-BE49-F238E27FC236}">
                  <a16:creationId xmlns:a16="http://schemas.microsoft.com/office/drawing/2014/main" id="{B41FA5EB-24AB-4AC7-BD8A-AD6274A488D5}"/>
                </a:ext>
              </a:extLst>
            </p:cNvPr>
            <p:cNvSpPr/>
            <p:nvPr/>
          </p:nvSpPr>
          <p:spPr>
            <a:xfrm rot="16200000">
              <a:off x="6983230" y="3200002"/>
              <a:ext cx="838728" cy="918196"/>
            </a:xfrm>
            <a:prstGeom prst="can">
              <a:avLst>
                <a:gd name="adj" fmla="val 8673"/>
              </a:avLst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Oval 72">
              <a:extLst>
                <a:ext uri="{FF2B5EF4-FFF2-40B4-BE49-F238E27FC236}">
                  <a16:creationId xmlns:a16="http://schemas.microsoft.com/office/drawing/2014/main" id="{B49EAC69-D7DB-430A-9BC2-18A8F412F75F}"/>
                </a:ext>
              </a:extLst>
            </p:cNvPr>
            <p:cNvSpPr/>
            <p:nvPr/>
          </p:nvSpPr>
          <p:spPr>
            <a:xfrm rot="16200000">
              <a:off x="5623449" y="3192094"/>
              <a:ext cx="1890592" cy="918190"/>
            </a:xfrm>
            <a:prstGeom prst="ellipse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Cylinder 47">
              <a:extLst>
                <a:ext uri="{FF2B5EF4-FFF2-40B4-BE49-F238E27FC236}">
                  <a16:creationId xmlns:a16="http://schemas.microsoft.com/office/drawing/2014/main" id="{8FA2EFBF-AD33-4E46-94E1-15B6D66C15DA}"/>
                </a:ext>
              </a:extLst>
            </p:cNvPr>
            <p:cNvSpPr/>
            <p:nvPr/>
          </p:nvSpPr>
          <p:spPr>
            <a:xfrm rot="16200000">
              <a:off x="5274665" y="3107021"/>
              <a:ext cx="838729" cy="1158785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Cylinder 48">
              <a:extLst>
                <a:ext uri="{FF2B5EF4-FFF2-40B4-BE49-F238E27FC236}">
                  <a16:creationId xmlns:a16="http://schemas.microsoft.com/office/drawing/2014/main" id="{D981F077-55E1-423D-943F-5E3C7EE5A569}"/>
                </a:ext>
              </a:extLst>
            </p:cNvPr>
            <p:cNvSpPr/>
            <p:nvPr/>
          </p:nvSpPr>
          <p:spPr>
            <a:xfrm rot="16200000">
              <a:off x="4588969" y="3503608"/>
              <a:ext cx="1232571" cy="343480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z="2000" dirty="0"/>
              <a:t>Double ring magnetron arm</a:t>
            </a:r>
            <a:endParaRPr lang="en-GB" sz="2000" noProof="0" dirty="0"/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D516439-06BE-4AFD-9DFA-64CBBEABB0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000" y="2016000"/>
            <a:ext cx="8664575" cy="367041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82E7B02-1528-43FB-90EE-593502C9F1D7}"/>
              </a:ext>
            </a:extLst>
          </p:cNvPr>
          <p:cNvGrpSpPr/>
          <p:nvPr/>
        </p:nvGrpSpPr>
        <p:grpSpPr>
          <a:xfrm>
            <a:off x="2915816" y="2088688"/>
            <a:ext cx="2520280" cy="1567008"/>
            <a:chOff x="2915816" y="2088688"/>
            <a:chExt cx="2520280" cy="15670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49B260-2AAD-4CBB-97B5-1A20532F6061}"/>
                </a:ext>
              </a:extLst>
            </p:cNvPr>
            <p:cNvSpPr txBox="1"/>
            <p:nvPr/>
          </p:nvSpPr>
          <p:spPr>
            <a:xfrm>
              <a:off x="2915816" y="208868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Magnetron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219673E-32C1-4943-B73B-0B8C8710F9DC}"/>
                </a:ext>
              </a:extLst>
            </p:cNvPr>
            <p:cNvCxnSpPr>
              <a:cxnSpLocks/>
            </p:cNvCxnSpPr>
            <p:nvPr/>
          </p:nvCxnSpPr>
          <p:spPr>
            <a:xfrm>
              <a:off x="3797300" y="2440852"/>
              <a:ext cx="1638796" cy="12148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75C64D-AF08-4ABF-939D-5C0073340CF1}"/>
              </a:ext>
            </a:extLst>
          </p:cNvPr>
          <p:cNvGrpSpPr/>
          <p:nvPr/>
        </p:nvGrpSpPr>
        <p:grpSpPr>
          <a:xfrm>
            <a:off x="5940152" y="2071520"/>
            <a:ext cx="1185907" cy="648072"/>
            <a:chOff x="5940152" y="2071520"/>
            <a:chExt cx="1185907" cy="6480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134A3C-E9EE-431D-B773-95BC18F3769E}"/>
                </a:ext>
              </a:extLst>
            </p:cNvPr>
            <p:cNvSpPr txBox="1"/>
            <p:nvPr/>
          </p:nvSpPr>
          <p:spPr>
            <a:xfrm>
              <a:off x="6300192" y="207152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Cavity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DD2E48D-A13A-4587-9577-BE08FE856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152" y="2440852"/>
              <a:ext cx="648072" cy="278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6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45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z="2000" dirty="0"/>
              <a:t>Sputtering</a:t>
            </a:r>
            <a:endParaRPr lang="en-GB" sz="20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5EAE8-4D9B-42B9-81DC-39600E83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6E59F-A026-4D49-9A79-3F3C7DCF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DD8477-24C6-4A3E-969D-C569A76B2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00" y="2016000"/>
            <a:ext cx="8665199" cy="366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477825-6556-459E-B829-1FC4A5427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50C4992A-07D3-4BF8-910F-0AAB05E940FE}"/>
              </a:ext>
            </a:extLst>
          </p:cNvPr>
          <p:cNvSpPr/>
          <p:nvPr/>
        </p:nvSpPr>
        <p:spPr>
          <a:xfrm>
            <a:off x="7884368" y="3090672"/>
            <a:ext cx="720080" cy="1656184"/>
          </a:xfrm>
          <a:prstGeom prst="arc">
            <a:avLst>
              <a:gd name="adj1" fmla="val 15562455"/>
              <a:gd name="adj2" fmla="val 6216781"/>
            </a:avLst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55DDFC5-EFF2-4F6C-BA87-FBFA5FE96264}"/>
              </a:ext>
            </a:extLst>
          </p:cNvPr>
          <p:cNvSpPr/>
          <p:nvPr/>
        </p:nvSpPr>
        <p:spPr>
          <a:xfrm>
            <a:off x="4565904" y="2251344"/>
            <a:ext cx="1728192" cy="2489416"/>
          </a:xfrm>
          <a:prstGeom prst="arc">
            <a:avLst>
              <a:gd name="adj1" fmla="val 14612566"/>
              <a:gd name="adj2" fmla="val 17453537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3D2C9-9588-4130-ABF5-D20EB0E145A4}"/>
              </a:ext>
            </a:extLst>
          </p:cNvPr>
          <p:cNvSpPr txBox="1"/>
          <p:nvPr/>
        </p:nvSpPr>
        <p:spPr>
          <a:xfrm>
            <a:off x="4551502" y="157967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Sputtering spot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41E12E-D446-4393-B182-2C0DF6C5D823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419689" y="1949006"/>
            <a:ext cx="0" cy="263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E86E9EAB-6110-486C-8A53-62EE114D0136}"/>
              </a:ext>
            </a:extLst>
          </p:cNvPr>
          <p:cNvSpPr/>
          <p:nvPr/>
        </p:nvSpPr>
        <p:spPr>
          <a:xfrm>
            <a:off x="4566251" y="2251344"/>
            <a:ext cx="1727845" cy="2489416"/>
          </a:xfrm>
          <a:prstGeom prst="arc">
            <a:avLst>
              <a:gd name="adj1" fmla="val 15657290"/>
              <a:gd name="adj2" fmla="val 1822941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9D5818-D826-4CDF-B5B4-208D16D1D6BE}"/>
              </a:ext>
            </a:extLst>
          </p:cNvPr>
          <p:cNvCxnSpPr>
            <a:cxnSpLocks/>
          </p:cNvCxnSpPr>
          <p:nvPr/>
        </p:nvCxnSpPr>
        <p:spPr>
          <a:xfrm>
            <a:off x="5418587" y="1946894"/>
            <a:ext cx="233533" cy="332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F0D6D5FD-DA09-4D03-B9BC-3A093FCAF330}"/>
              </a:ext>
            </a:extLst>
          </p:cNvPr>
          <p:cNvSpPr/>
          <p:nvPr/>
        </p:nvSpPr>
        <p:spPr>
          <a:xfrm>
            <a:off x="4562700" y="2233775"/>
            <a:ext cx="1584175" cy="1555266"/>
          </a:xfrm>
          <a:prstGeom prst="arc">
            <a:avLst>
              <a:gd name="adj1" fmla="val 17581331"/>
              <a:gd name="adj2" fmla="val 2142324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CCD294-8262-465C-A13B-7836A45DDC0C}"/>
              </a:ext>
            </a:extLst>
          </p:cNvPr>
          <p:cNvCxnSpPr>
            <a:cxnSpLocks/>
          </p:cNvCxnSpPr>
          <p:nvPr/>
        </p:nvCxnSpPr>
        <p:spPr>
          <a:xfrm>
            <a:off x="5724128" y="1928333"/>
            <a:ext cx="263734" cy="564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53470EE-29C5-4E56-A8A9-5E21F876A7BD}"/>
              </a:ext>
            </a:extLst>
          </p:cNvPr>
          <p:cNvSpPr/>
          <p:nvPr/>
        </p:nvSpPr>
        <p:spPr>
          <a:xfrm>
            <a:off x="6044231" y="2634812"/>
            <a:ext cx="346188" cy="654141"/>
          </a:xfrm>
          <a:custGeom>
            <a:avLst/>
            <a:gdLst>
              <a:gd name="connsiteX0" fmla="*/ 0 w 232474"/>
              <a:gd name="connsiteY0" fmla="*/ 0 h 449450"/>
              <a:gd name="connsiteX1" fmla="*/ 198378 w 232474"/>
              <a:gd name="connsiteY1" fmla="*/ 241773 h 449450"/>
              <a:gd name="connsiteX2" fmla="*/ 232474 w 232474"/>
              <a:gd name="connsiteY2" fmla="*/ 449450 h 449450"/>
              <a:gd name="connsiteX0" fmla="*/ 0 w 232474"/>
              <a:gd name="connsiteY0" fmla="*/ 0 h 449450"/>
              <a:gd name="connsiteX1" fmla="*/ 83691 w 232474"/>
              <a:gd name="connsiteY1" fmla="*/ 220075 h 449450"/>
              <a:gd name="connsiteX2" fmla="*/ 232474 w 232474"/>
              <a:gd name="connsiteY2" fmla="*/ 449450 h 449450"/>
              <a:gd name="connsiteX0" fmla="*/ 0 w 241773"/>
              <a:gd name="connsiteY0" fmla="*/ 0 h 246466"/>
              <a:gd name="connsiteX1" fmla="*/ 83691 w 241773"/>
              <a:gd name="connsiteY1" fmla="*/ 220075 h 246466"/>
              <a:gd name="connsiteX2" fmla="*/ 241773 w 241773"/>
              <a:gd name="connsiteY2" fmla="*/ 223175 h 246466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41773"/>
              <a:gd name="connsiteY0" fmla="*/ 0 h 223175"/>
              <a:gd name="connsiteX1" fmla="*/ 71293 w 241773"/>
              <a:gd name="connsiteY1" fmla="*/ 130185 h 223175"/>
              <a:gd name="connsiteX2" fmla="*/ 241773 w 241773"/>
              <a:gd name="connsiteY2" fmla="*/ 223175 h 223175"/>
              <a:gd name="connsiteX0" fmla="*/ 0 w 222855"/>
              <a:gd name="connsiteY0" fmla="*/ 0 h 197950"/>
              <a:gd name="connsiteX1" fmla="*/ 71293 w 222855"/>
              <a:gd name="connsiteY1" fmla="*/ 130185 h 197950"/>
              <a:gd name="connsiteX2" fmla="*/ 222855 w 222855"/>
              <a:gd name="connsiteY2" fmla="*/ 197950 h 197950"/>
              <a:gd name="connsiteX0" fmla="*/ 0 w 254978"/>
              <a:gd name="connsiteY0" fmla="*/ 0 h 208166"/>
              <a:gd name="connsiteX1" fmla="*/ 103416 w 254978"/>
              <a:gd name="connsiteY1" fmla="*/ 140401 h 208166"/>
              <a:gd name="connsiteX2" fmla="*/ 254978 w 254978"/>
              <a:gd name="connsiteY2" fmla="*/ 208166 h 208166"/>
              <a:gd name="connsiteX0" fmla="*/ 0 w 254978"/>
              <a:gd name="connsiteY0" fmla="*/ 0 h 208166"/>
              <a:gd name="connsiteX1" fmla="*/ 103416 w 254978"/>
              <a:gd name="connsiteY1" fmla="*/ 140401 h 208166"/>
              <a:gd name="connsiteX2" fmla="*/ 254978 w 254978"/>
              <a:gd name="connsiteY2" fmla="*/ 208166 h 208166"/>
              <a:gd name="connsiteX0" fmla="*/ 0 w 254978"/>
              <a:gd name="connsiteY0" fmla="*/ 0 h 216109"/>
              <a:gd name="connsiteX1" fmla="*/ 117183 w 254978"/>
              <a:gd name="connsiteY1" fmla="*/ 168494 h 216109"/>
              <a:gd name="connsiteX2" fmla="*/ 254978 w 254978"/>
              <a:gd name="connsiteY2" fmla="*/ 208166 h 216109"/>
              <a:gd name="connsiteX0" fmla="*/ 0 w 254978"/>
              <a:gd name="connsiteY0" fmla="*/ 0 h 216109"/>
              <a:gd name="connsiteX1" fmla="*/ 117183 w 254978"/>
              <a:gd name="connsiteY1" fmla="*/ 168494 h 216109"/>
              <a:gd name="connsiteX2" fmla="*/ 254978 w 254978"/>
              <a:gd name="connsiteY2" fmla="*/ 208166 h 216109"/>
              <a:gd name="connsiteX0" fmla="*/ 0 w 245800"/>
              <a:gd name="connsiteY0" fmla="*/ 0 h 209724"/>
              <a:gd name="connsiteX1" fmla="*/ 108005 w 245800"/>
              <a:gd name="connsiteY1" fmla="*/ 162109 h 209724"/>
              <a:gd name="connsiteX2" fmla="*/ 245800 w 245800"/>
              <a:gd name="connsiteY2" fmla="*/ 201781 h 209724"/>
              <a:gd name="connsiteX0" fmla="*/ 0 w 245800"/>
              <a:gd name="connsiteY0" fmla="*/ 0 h 209724"/>
              <a:gd name="connsiteX1" fmla="*/ 108005 w 245800"/>
              <a:gd name="connsiteY1" fmla="*/ 162109 h 209724"/>
              <a:gd name="connsiteX2" fmla="*/ 245800 w 245800"/>
              <a:gd name="connsiteY2" fmla="*/ 201781 h 209724"/>
              <a:gd name="connsiteX0" fmla="*/ 0 w 245800"/>
              <a:gd name="connsiteY0" fmla="*/ 0 h 206627"/>
              <a:gd name="connsiteX1" fmla="*/ 108005 w 245800"/>
              <a:gd name="connsiteY1" fmla="*/ 162109 h 206627"/>
              <a:gd name="connsiteX2" fmla="*/ 245800 w 245800"/>
              <a:gd name="connsiteY2" fmla="*/ 201781 h 206627"/>
              <a:gd name="connsiteX0" fmla="*/ 0 w 245800"/>
              <a:gd name="connsiteY0" fmla="*/ 0 h 201781"/>
              <a:gd name="connsiteX1" fmla="*/ 108005 w 245800"/>
              <a:gd name="connsiteY1" fmla="*/ 162109 h 201781"/>
              <a:gd name="connsiteX2" fmla="*/ 245800 w 245800"/>
              <a:gd name="connsiteY2" fmla="*/ 201781 h 201781"/>
              <a:gd name="connsiteX0" fmla="*/ 0 w 245800"/>
              <a:gd name="connsiteY0" fmla="*/ 0 h 202521"/>
              <a:gd name="connsiteX1" fmla="*/ 108005 w 245800"/>
              <a:gd name="connsiteY1" fmla="*/ 162109 h 202521"/>
              <a:gd name="connsiteX2" fmla="*/ 245800 w 245800"/>
              <a:gd name="connsiteY2" fmla="*/ 201781 h 202521"/>
              <a:gd name="connsiteX0" fmla="*/ 0 w 245800"/>
              <a:gd name="connsiteY0" fmla="*/ 0 h 201925"/>
              <a:gd name="connsiteX1" fmla="*/ 108005 w 245800"/>
              <a:gd name="connsiteY1" fmla="*/ 153170 h 201925"/>
              <a:gd name="connsiteX2" fmla="*/ 245800 w 245800"/>
              <a:gd name="connsiteY2" fmla="*/ 201781 h 201925"/>
              <a:gd name="connsiteX0" fmla="*/ 0 w 245800"/>
              <a:gd name="connsiteY0" fmla="*/ 0 h 202023"/>
              <a:gd name="connsiteX1" fmla="*/ 95768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023"/>
              <a:gd name="connsiteX1" fmla="*/ 104945 w 245800"/>
              <a:gd name="connsiteY1" fmla="*/ 156362 h 202023"/>
              <a:gd name="connsiteX2" fmla="*/ 245800 w 245800"/>
              <a:gd name="connsiteY2" fmla="*/ 201781 h 202023"/>
              <a:gd name="connsiteX0" fmla="*/ 0 w 245800"/>
              <a:gd name="connsiteY0" fmla="*/ 0 h 202521"/>
              <a:gd name="connsiteX1" fmla="*/ 106475 w 245800"/>
              <a:gd name="connsiteY1" fmla="*/ 162108 h 202521"/>
              <a:gd name="connsiteX2" fmla="*/ 245800 w 245800"/>
              <a:gd name="connsiteY2" fmla="*/ 201781 h 202521"/>
              <a:gd name="connsiteX0" fmla="*/ 0 w 245800"/>
              <a:gd name="connsiteY0" fmla="*/ 0 h 201881"/>
              <a:gd name="connsiteX1" fmla="*/ 106475 w 245800"/>
              <a:gd name="connsiteY1" fmla="*/ 162108 h 201881"/>
              <a:gd name="connsiteX2" fmla="*/ 245800 w 245800"/>
              <a:gd name="connsiteY2" fmla="*/ 201781 h 201881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  <a:gd name="connsiteX0" fmla="*/ 0 w 251918"/>
              <a:gd name="connsiteY0" fmla="*/ 0 h 198688"/>
              <a:gd name="connsiteX1" fmla="*/ 112593 w 251918"/>
              <a:gd name="connsiteY1" fmla="*/ 158915 h 198688"/>
              <a:gd name="connsiteX2" fmla="*/ 251918 w 251918"/>
              <a:gd name="connsiteY2" fmla="*/ 198588 h 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18" h="198688">
                <a:moveTo>
                  <a:pt x="0" y="0"/>
                </a:moveTo>
                <a:cubicBezTo>
                  <a:pt x="69952" y="54782"/>
                  <a:pt x="93773" y="119833"/>
                  <a:pt x="112593" y="158915"/>
                </a:cubicBezTo>
                <a:cubicBezTo>
                  <a:pt x="132984" y="192960"/>
                  <a:pt x="184478" y="199632"/>
                  <a:pt x="251918" y="198588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573B94-C3C4-4DEE-9871-28DCD6C08E99}"/>
              </a:ext>
            </a:extLst>
          </p:cNvPr>
          <p:cNvCxnSpPr>
            <a:cxnSpLocks/>
          </p:cNvCxnSpPr>
          <p:nvPr/>
        </p:nvCxnSpPr>
        <p:spPr>
          <a:xfrm>
            <a:off x="6052726" y="1938991"/>
            <a:ext cx="104012" cy="913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4" grpId="2" animBg="1"/>
      <p:bldP spid="15" grpId="0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1" grpId="3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76DA7-7EB3-413C-9DE6-F2076A827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221E4-D192-4D5D-8B42-761F191B0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AD6961-416E-471A-877A-4C7DC1827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F5E864-3DA3-49F8-B674-E1E972A7B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230915-5378-435F-9F94-3A2C182C9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A36E0AA2-CE87-4D40-9974-81045AECF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z="2000" dirty="0"/>
              <a:t>Magnetron</a:t>
            </a:r>
            <a:endParaRPr lang="en-GB" sz="2000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7FFF6E-8246-4D67-9A13-36CB37299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207802D-06D8-43A3-B72B-89B235682C1F}"/>
              </a:ext>
            </a:extLst>
          </p:cNvPr>
          <p:cNvGrpSpPr/>
          <p:nvPr/>
        </p:nvGrpSpPr>
        <p:grpSpPr>
          <a:xfrm>
            <a:off x="5394364" y="2348880"/>
            <a:ext cx="1493684" cy="648072"/>
            <a:chOff x="5940152" y="2071520"/>
            <a:chExt cx="1493684" cy="64807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386DA-9C69-4492-8B72-530F415D33DA}"/>
                </a:ext>
              </a:extLst>
            </p:cNvPr>
            <p:cNvSpPr txBox="1"/>
            <p:nvPr/>
          </p:nvSpPr>
          <p:spPr>
            <a:xfrm>
              <a:off x="6300192" y="2071520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Nb target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A81D2C-E914-4BDE-891B-8978FBC731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152" y="2440852"/>
              <a:ext cx="648072" cy="278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19FAAF-2070-426C-B712-81BDD6792FD5}"/>
              </a:ext>
            </a:extLst>
          </p:cNvPr>
          <p:cNvGrpSpPr/>
          <p:nvPr/>
        </p:nvGrpSpPr>
        <p:grpSpPr>
          <a:xfrm>
            <a:off x="2483768" y="2093493"/>
            <a:ext cx="1944216" cy="1120678"/>
            <a:chOff x="6300192" y="2071520"/>
            <a:chExt cx="1944216" cy="11206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603342-56E4-4B28-8D30-6A9D19E8A64B}"/>
                </a:ext>
              </a:extLst>
            </p:cNvPr>
            <p:cNvSpPr txBox="1"/>
            <p:nvPr/>
          </p:nvSpPr>
          <p:spPr>
            <a:xfrm>
              <a:off x="6300192" y="207152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Sn target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FBE3DD-74F7-4B34-A782-137D3CD9A12A}"/>
                </a:ext>
              </a:extLst>
            </p:cNvPr>
            <p:cNvCxnSpPr>
              <a:cxnSpLocks/>
            </p:cNvCxnSpPr>
            <p:nvPr/>
          </p:nvCxnSpPr>
          <p:spPr>
            <a:xfrm>
              <a:off x="7236296" y="2417499"/>
              <a:ext cx="1008112" cy="7746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D1F87F5-D0FC-4CE1-9259-8D4053015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5999"/>
            <a:ext cx="8665200" cy="366996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9F835AA-D16E-4313-AF42-F0ABA0079CC0}"/>
              </a:ext>
            </a:extLst>
          </p:cNvPr>
          <p:cNvGrpSpPr/>
          <p:nvPr/>
        </p:nvGrpSpPr>
        <p:grpSpPr>
          <a:xfrm>
            <a:off x="1360679" y="2378381"/>
            <a:ext cx="3139313" cy="1120678"/>
            <a:chOff x="1360679" y="2378381"/>
            <a:chExt cx="3139313" cy="112067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3493BA-6D19-4B6A-8750-FEB07061929E}"/>
                </a:ext>
              </a:extLst>
            </p:cNvPr>
            <p:cNvGrpSpPr/>
            <p:nvPr/>
          </p:nvGrpSpPr>
          <p:grpSpPr>
            <a:xfrm>
              <a:off x="1360679" y="2378381"/>
              <a:ext cx="2044214" cy="1120678"/>
              <a:chOff x="2859462" y="630839"/>
              <a:chExt cx="2044214" cy="112067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1A7E51-3043-47CD-921C-05A9A8AA9B75}"/>
                  </a:ext>
                </a:extLst>
              </p:cNvPr>
              <p:cNvSpPr txBox="1"/>
              <p:nvPr/>
            </p:nvSpPr>
            <p:spPr>
              <a:xfrm>
                <a:off x="2859462" y="630839"/>
                <a:ext cx="2044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Top with magnets 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89E0975-100E-427A-B515-05525E556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5566" y="976818"/>
                <a:ext cx="1008112" cy="7746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EEC145D-90AD-46C5-A669-BA8111FF9630}"/>
                </a:ext>
              </a:extLst>
            </p:cNvPr>
            <p:cNvCxnSpPr>
              <a:cxnSpLocks/>
            </p:cNvCxnSpPr>
            <p:nvPr/>
          </p:nvCxnSpPr>
          <p:spPr>
            <a:xfrm>
              <a:off x="2505709" y="2711867"/>
              <a:ext cx="1994283" cy="5995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FAB320-94D1-4C28-B73A-813678794919}"/>
              </a:ext>
            </a:extLst>
          </p:cNvPr>
          <p:cNvGrpSpPr/>
          <p:nvPr/>
        </p:nvGrpSpPr>
        <p:grpSpPr>
          <a:xfrm>
            <a:off x="5091441" y="2385330"/>
            <a:ext cx="3053125" cy="1572444"/>
            <a:chOff x="5091441" y="2385330"/>
            <a:chExt cx="3053125" cy="157244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4B19977-7296-4F3A-A04A-C357A55B8329}"/>
                </a:ext>
              </a:extLst>
            </p:cNvPr>
            <p:cNvGrpSpPr/>
            <p:nvPr/>
          </p:nvGrpSpPr>
          <p:grpSpPr>
            <a:xfrm>
              <a:off x="5091441" y="2385330"/>
              <a:ext cx="3053125" cy="850809"/>
              <a:chOff x="1389515" y="609525"/>
              <a:chExt cx="3053125" cy="85080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BC139-8F94-4385-9804-61BCE3637FE6}"/>
                  </a:ext>
                </a:extLst>
              </p:cNvPr>
              <p:cNvSpPr txBox="1"/>
              <p:nvPr/>
            </p:nvSpPr>
            <p:spPr>
              <a:xfrm>
                <a:off x="2360019" y="609525"/>
                <a:ext cx="2082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Ceramic insulation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DE8B9F4-FCDB-44C6-8FDD-02C5288439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9515" y="1000171"/>
                <a:ext cx="1205429" cy="4601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143CC3-0730-4D67-9F4E-CCACFA881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5094" y="2775976"/>
              <a:ext cx="534176" cy="11817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13991F55-2E38-4B6D-B332-B2365B6B4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CDF8942-C408-4572-AE0C-BF59B52B7BD9}"/>
              </a:ext>
            </a:extLst>
          </p:cNvPr>
          <p:cNvGrpSpPr/>
          <p:nvPr/>
        </p:nvGrpSpPr>
        <p:grpSpPr>
          <a:xfrm>
            <a:off x="1468167" y="2286803"/>
            <a:ext cx="2758931" cy="1120678"/>
            <a:chOff x="1468167" y="2286803"/>
            <a:chExt cx="2758931" cy="11206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E5CADD-ECCA-4B43-9539-3955CB16747D}"/>
                </a:ext>
              </a:extLst>
            </p:cNvPr>
            <p:cNvGrpSpPr/>
            <p:nvPr/>
          </p:nvGrpSpPr>
          <p:grpSpPr>
            <a:xfrm>
              <a:off x="1468167" y="2286803"/>
              <a:ext cx="1944216" cy="1120678"/>
              <a:chOff x="2859462" y="630839"/>
              <a:chExt cx="1944216" cy="1120678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F81919-BA7C-4036-A61F-9996A723C41B}"/>
                  </a:ext>
                </a:extLst>
              </p:cNvPr>
              <p:cNvSpPr txBox="1"/>
              <p:nvPr/>
            </p:nvSpPr>
            <p:spPr>
              <a:xfrm>
                <a:off x="2859462" y="630839"/>
                <a:ext cx="1608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Ring magnets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E971FFD-0B30-47EE-BE80-A161DB286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5566" y="976818"/>
                <a:ext cx="1008112" cy="7746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898BE6E-F9F7-44FD-AF98-F6B56556596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324" y="2645275"/>
              <a:ext cx="1622774" cy="568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8B46B0-9EED-4AA6-A1BD-49FA51499262}"/>
              </a:ext>
            </a:extLst>
          </p:cNvPr>
          <p:cNvGrpSpPr/>
          <p:nvPr/>
        </p:nvGrpSpPr>
        <p:grpSpPr>
          <a:xfrm>
            <a:off x="5718400" y="3850982"/>
            <a:ext cx="2763684" cy="874162"/>
            <a:chOff x="2280992" y="630839"/>
            <a:chExt cx="2763684" cy="8741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380B06-B2FA-4B9E-8424-E65CABDD9F71}"/>
                </a:ext>
              </a:extLst>
            </p:cNvPr>
            <p:cNvSpPr txBox="1"/>
            <p:nvPr/>
          </p:nvSpPr>
          <p:spPr>
            <a:xfrm>
              <a:off x="2859462" y="630839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Bottom with cooling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6F50E09-F3BB-417E-B4A5-C3504C685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0992" y="976818"/>
              <a:ext cx="869824" cy="5281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F9442913-BB63-4745-82F7-F00E981734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14CF60-2E5E-4386-8257-4B8AC4FF7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63E58E2-21CF-4A29-84A2-4D66CB4C37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016000"/>
            <a:ext cx="8665200" cy="366996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DE0A0B4-C648-452E-B416-A7A4B1DE3448}"/>
              </a:ext>
            </a:extLst>
          </p:cNvPr>
          <p:cNvGrpSpPr/>
          <p:nvPr/>
        </p:nvGrpSpPr>
        <p:grpSpPr>
          <a:xfrm>
            <a:off x="707488" y="4249141"/>
            <a:ext cx="2553390" cy="369332"/>
            <a:chOff x="2250288" y="1482545"/>
            <a:chExt cx="2553390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0C3D57-00BB-4ABD-9091-2E9830264BBE}"/>
                </a:ext>
              </a:extLst>
            </p:cNvPr>
            <p:cNvSpPr txBox="1"/>
            <p:nvPr/>
          </p:nvSpPr>
          <p:spPr>
            <a:xfrm>
              <a:off x="2250288" y="1482545"/>
              <a:ext cx="166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Water channel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48CD958-B65F-44A0-9E55-E03276978D80}"/>
                </a:ext>
              </a:extLst>
            </p:cNvPr>
            <p:cNvCxnSpPr>
              <a:cxnSpLocks/>
            </p:cNvCxnSpPr>
            <p:nvPr/>
          </p:nvCxnSpPr>
          <p:spPr>
            <a:xfrm>
              <a:off x="3839583" y="1694456"/>
              <a:ext cx="964095" cy="570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AAEEEEE-DE6C-4F7A-B1B5-89DDB96CC999}"/>
              </a:ext>
            </a:extLst>
          </p:cNvPr>
          <p:cNvGrpSpPr/>
          <p:nvPr/>
        </p:nvGrpSpPr>
        <p:grpSpPr>
          <a:xfrm>
            <a:off x="5754404" y="3445615"/>
            <a:ext cx="2230562" cy="967911"/>
            <a:chOff x="5754404" y="3445615"/>
            <a:chExt cx="2230562" cy="96791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752D829-BCEF-47A1-AD41-54DE805A24D9}"/>
                </a:ext>
              </a:extLst>
            </p:cNvPr>
            <p:cNvGrpSpPr/>
            <p:nvPr/>
          </p:nvGrpSpPr>
          <p:grpSpPr>
            <a:xfrm>
              <a:off x="5754404" y="3445615"/>
              <a:ext cx="2230562" cy="512159"/>
              <a:chOff x="1414082" y="1482545"/>
              <a:chExt cx="2230562" cy="512159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75DE6AA-2B8C-4CD8-9611-C040F36FD7E2}"/>
                  </a:ext>
                </a:extLst>
              </p:cNvPr>
              <p:cNvSpPr txBox="1"/>
              <p:nvPr/>
            </p:nvSpPr>
            <p:spPr>
              <a:xfrm>
                <a:off x="2250288" y="1482545"/>
                <a:ext cx="1394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Water inlets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C466CC77-30E9-4735-8FC5-EA9D0642AD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14082" y="1793858"/>
                <a:ext cx="905828" cy="2008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318D422-8EA6-4AB7-BFEE-5B1210416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0152" y="3814947"/>
              <a:ext cx="947896" cy="5985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E0C9170-E9F2-49C9-ABB8-72E06DBB2E2C}"/>
              </a:ext>
            </a:extLst>
          </p:cNvPr>
          <p:cNvGrpSpPr/>
          <p:nvPr/>
        </p:nvGrpSpPr>
        <p:grpSpPr>
          <a:xfrm>
            <a:off x="4807974" y="4335736"/>
            <a:ext cx="4041448" cy="646331"/>
            <a:chOff x="4662275" y="3100435"/>
            <a:chExt cx="4041448" cy="64633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F6641C0-B518-4EB8-B177-DD07EDFEBAC3}"/>
                </a:ext>
              </a:extLst>
            </p:cNvPr>
            <p:cNvGrpSpPr/>
            <p:nvPr/>
          </p:nvGrpSpPr>
          <p:grpSpPr>
            <a:xfrm>
              <a:off x="5248665" y="3100435"/>
              <a:ext cx="3455058" cy="646331"/>
              <a:chOff x="908343" y="1137365"/>
              <a:chExt cx="3455058" cy="646331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8C280CE-0525-45C4-85C9-946EB47B829E}"/>
                  </a:ext>
                </a:extLst>
              </p:cNvPr>
              <p:cNvSpPr txBox="1"/>
              <p:nvPr/>
            </p:nvSpPr>
            <p:spPr>
              <a:xfrm>
                <a:off x="2075595" y="1137365"/>
                <a:ext cx="2287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Ceramic insulation</a:t>
                </a:r>
              </a:p>
              <a:p>
                <a:r>
                  <a:rPr lang="en-US" dirty="0"/>
                  <a:t>of high voltage inlets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D5C230E0-148A-40B4-80C1-B2036773C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343" y="1672139"/>
                <a:ext cx="1167252" cy="530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6A55E98-1F0E-44F1-A788-35E0AEE75E84}"/>
                </a:ext>
              </a:extLst>
            </p:cNvPr>
            <p:cNvCxnSpPr>
              <a:cxnSpLocks/>
              <a:stCxn id="83" idx="1"/>
            </p:cNvCxnSpPr>
            <p:nvPr/>
          </p:nvCxnSpPr>
          <p:spPr>
            <a:xfrm flipH="1" flipV="1">
              <a:off x="4662275" y="3279395"/>
              <a:ext cx="1753642" cy="1442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42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QPR </a:t>
            </a:r>
            <a:r>
              <a:rPr lang="de-DE" dirty="0" err="1"/>
              <a:t>cups</a:t>
            </a:r>
            <a:endParaRPr lang="de-DE" dirty="0"/>
          </a:p>
        </p:txBody>
      </p:sp>
      <p:pic>
        <p:nvPicPr>
          <p:cNvPr id="7" name="Picture 77">
            <a:extLst>
              <a:ext uri="{FF2B5EF4-FFF2-40B4-BE49-F238E27FC236}">
                <a16:creationId xmlns:a16="http://schemas.microsoft.com/office/drawing/2014/main" id="{8E7792C4-B050-AE30-FB04-A49536FFB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98" y="1722231"/>
            <a:ext cx="61112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/>
              <a:t>Roadmap: ANGELOTTI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738B507-BB9E-4D9F-9072-14C74750A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89051"/>
              </p:ext>
            </p:extLst>
          </p:nvPr>
        </p:nvGraphicFramePr>
        <p:xfrm>
          <a:off x="2699792" y="2060848"/>
          <a:ext cx="6151041" cy="36577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4933">
                  <a:extLst>
                    <a:ext uri="{9D8B030D-6E8A-4147-A177-3AD203B41FA5}">
                      <a16:colId xmlns:a16="http://schemas.microsoft.com/office/drawing/2014/main" val="2457734372"/>
                    </a:ext>
                  </a:extLst>
                </a:gridCol>
                <a:gridCol w="1754763">
                  <a:extLst>
                    <a:ext uri="{9D8B030D-6E8A-4147-A177-3AD203B41FA5}">
                      <a16:colId xmlns:a16="http://schemas.microsoft.com/office/drawing/2014/main" val="3438089059"/>
                    </a:ext>
                  </a:extLst>
                </a:gridCol>
                <a:gridCol w="3911345">
                  <a:extLst>
                    <a:ext uri="{9D8B030D-6E8A-4147-A177-3AD203B41FA5}">
                      <a16:colId xmlns:a16="http://schemas.microsoft.com/office/drawing/2014/main" val="1739670133"/>
                    </a:ext>
                  </a:extLst>
                </a:gridCol>
              </a:tblGrid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50"/>
                        </a:spcAft>
                      </a:pPr>
                      <a:r>
                        <a:rPr lang="de-DE" sz="1100" dirty="0">
                          <a:effectLst/>
                        </a:rPr>
                        <a:t>Nr.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Deadline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</a:t>
                      </a:r>
                      <a:r>
                        <a:rPr lang="de-DE" sz="1100" dirty="0" err="1">
                          <a:effectLst/>
                        </a:rPr>
                        <a:t>Quarter</a:t>
                      </a:r>
                      <a:r>
                        <a:rPr lang="de-DE" sz="1100" dirty="0">
                          <a:effectLst/>
                        </a:rPr>
                        <a:t>/</a:t>
                      </a:r>
                      <a:r>
                        <a:rPr lang="de-DE" sz="1100" dirty="0" err="1">
                          <a:effectLst/>
                        </a:rPr>
                        <a:t>year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Description Milestone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223946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04/2021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Preconditioning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carrier</a:t>
                      </a:r>
                      <a:r>
                        <a:rPr lang="de-DE" sz="1100" dirty="0">
                          <a:effectLst/>
                        </a:rPr>
                        <a:t> material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16415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02/2022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Process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optimization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for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855238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04/2022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Coating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antenna</a:t>
                      </a:r>
                      <a:r>
                        <a:rPr lang="de-DE" sz="1100" dirty="0">
                          <a:effectLst/>
                        </a:rPr>
                        <a:t> and QPR </a:t>
                      </a:r>
                      <a:r>
                        <a:rPr lang="de-DE" sz="1100" dirty="0" err="1">
                          <a:effectLst/>
                        </a:rPr>
                        <a:t>cups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258481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02/2023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Construction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sputtering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system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finished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143941"/>
                  </a:ext>
                </a:extLst>
              </a:tr>
              <a:tr h="361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03/2023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Preconditioning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7365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04/2023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Coating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1837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01/2024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Evaluation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Nb</a:t>
                      </a:r>
                      <a:r>
                        <a:rPr lang="de-DE" sz="1100" baseline="-25000" dirty="0">
                          <a:effectLst/>
                        </a:rPr>
                        <a:t>3</a:t>
                      </a:r>
                      <a:r>
                        <a:rPr lang="de-DE" sz="1100" dirty="0">
                          <a:effectLst/>
                        </a:rPr>
                        <a:t>Sn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236983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8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02/2024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Documentation</a:t>
                      </a:r>
                      <a:r>
                        <a:rPr lang="de-DE" sz="1100" dirty="0">
                          <a:effectLst/>
                        </a:rPr>
                        <a:t> and </a:t>
                      </a:r>
                      <a:r>
                        <a:rPr lang="de-DE" sz="1100" dirty="0" err="1">
                          <a:effectLst/>
                        </a:rPr>
                        <a:t>publication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results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2603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1330024" y="2535988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1330025" y="2965673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1330026" y="3396146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1330027" y="3825044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13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Preconditioning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carrier</a:t>
            </a:r>
            <a:r>
              <a:rPr lang="de-DE" dirty="0"/>
              <a:t> material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59567"/>
            <a:ext cx="4861297" cy="33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copper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38" y="1628800"/>
            <a:ext cx="6157494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QPR </a:t>
            </a:r>
            <a:r>
              <a:rPr lang="de-DE" dirty="0" err="1"/>
              <a:t>cups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16206"/>
            <a:ext cx="3062684" cy="30683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7797"/>
            <a:ext cx="4471953" cy="34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QPR </a:t>
            </a:r>
            <a:r>
              <a:rPr lang="de-DE" dirty="0" err="1"/>
              <a:t>cups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7"/>
            <a:ext cx="2520280" cy="4480497"/>
          </a:xfrm>
          <a:prstGeom prst="rect">
            <a:avLst/>
          </a:prstGeom>
        </p:spPr>
      </p:pic>
      <p:sp>
        <p:nvSpPr>
          <p:cNvPr id="6" name="Pfeil nach links 5"/>
          <p:cNvSpPr/>
          <p:nvPr/>
        </p:nvSpPr>
        <p:spPr>
          <a:xfrm rot="10800000">
            <a:off x="3290752" y="3386178"/>
            <a:ext cx="1770407" cy="80572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948" y="2258932"/>
            <a:ext cx="4480497" cy="33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Adhesion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: </a:t>
            </a:r>
            <a:r>
              <a:rPr lang="de-DE" dirty="0" err="1"/>
              <a:t>nano</a:t>
            </a:r>
            <a:r>
              <a:rPr lang="de-DE" dirty="0"/>
              <a:t> ball </a:t>
            </a:r>
            <a:r>
              <a:rPr lang="de-DE" dirty="0" err="1"/>
              <a:t>indentation</a:t>
            </a:r>
            <a:r>
              <a:rPr lang="de-DE" dirty="0"/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45" y="1484784"/>
            <a:ext cx="6437613" cy="3653055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>
          <a:xfrm>
            <a:off x="5105849" y="2983317"/>
            <a:ext cx="3597096" cy="1204467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Pop-In: Cracking of the layer</a:t>
            </a:r>
          </a:p>
        </p:txBody>
      </p:sp>
      <p:pic>
        <p:nvPicPr>
          <p:cNvPr id="12" name="Inhaltsplatzhalter 3">
            <a:extLst>
              <a:ext uri="{FF2B5EF4-FFF2-40B4-BE49-F238E27FC236}">
                <a16:creationId xmlns:a16="http://schemas.microsoft.com/office/drawing/2014/main" id="{CF843827-8419-915E-4EC6-8420AD8A2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5" y="3861048"/>
            <a:ext cx="2676710" cy="2321210"/>
          </a:xfrm>
        </p:spPr>
      </p:pic>
    </p:spTree>
    <p:extLst>
      <p:ext uri="{BB962C8B-B14F-4D97-AF65-F5344CB8AC3E}">
        <p14:creationId xmlns:p14="http://schemas.microsoft.com/office/powerpoint/2010/main" val="367865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Adhesion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: </a:t>
            </a:r>
            <a:r>
              <a:rPr lang="de-DE" dirty="0" err="1"/>
              <a:t>scratch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6AF470-1A05-BAE7-D7D1-F23DF4C7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4" y="1916834"/>
            <a:ext cx="4342646" cy="37658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CF49E0-DFE3-83CA-25A9-8C341C687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342646" cy="3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/>
              <a:t>Adhesion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: T-</a:t>
            </a:r>
            <a:r>
              <a:rPr lang="de-DE" dirty="0" err="1"/>
              <a:t>cycling</a:t>
            </a:r>
            <a:r>
              <a:rPr lang="de-DE" dirty="0"/>
              <a:t> 5-300K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629647" cy="32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087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166</Words>
  <Application>Microsoft Office PowerPoint</Application>
  <PresentationFormat>Bildschirmpräsentation (4:3)</PresentationFormat>
  <Paragraphs>58</Paragraphs>
  <Slides>13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Bitstream Charter</vt:lpstr>
      <vt:lpstr>Calibri</vt:lpstr>
      <vt:lpstr>Stafford</vt:lpstr>
      <vt:lpstr>Wingdings</vt:lpstr>
      <vt:lpstr>Präsentationsvorlage_BWL9</vt:lpstr>
      <vt:lpstr>ANGELOTTI/TOSCA STATUS UPDATE</vt:lpstr>
      <vt:lpstr>Roadmap: ANGELOTTI</vt:lpstr>
      <vt:lpstr>Preconditioning of carrier material</vt:lpstr>
      <vt:lpstr>Process optimization for copper</vt:lpstr>
      <vt:lpstr>Coating of antenna and QPR cups</vt:lpstr>
      <vt:lpstr>Coating of antenna and QPR cups</vt:lpstr>
      <vt:lpstr>Adhesion test: nano ball indentation </vt:lpstr>
      <vt:lpstr>Adhesion test: scratch test</vt:lpstr>
      <vt:lpstr>Adhesion test: T-cycling 5-300K</vt:lpstr>
      <vt:lpstr>Double ring magnetron arm</vt:lpstr>
      <vt:lpstr>Sputtering</vt:lpstr>
      <vt:lpstr>Magnetron</vt:lpstr>
      <vt:lpstr>Coating of antenna and QPR cups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Nils Schäfer</cp:lastModifiedBy>
  <cp:revision>187</cp:revision>
  <dcterms:created xsi:type="dcterms:W3CDTF">2009-12-23T09:42:49Z</dcterms:created>
  <dcterms:modified xsi:type="dcterms:W3CDTF">2022-05-08T21:44:56Z</dcterms:modified>
</cp:coreProperties>
</file>