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26" r:id="rId2"/>
  </p:sldMasterIdLst>
  <p:notesMasterIdLst>
    <p:notesMasterId r:id="rId30"/>
  </p:notesMasterIdLst>
  <p:handoutMasterIdLst>
    <p:handoutMasterId r:id="rId31"/>
  </p:handoutMasterIdLst>
  <p:sldIdLst>
    <p:sldId id="263" r:id="rId3"/>
    <p:sldId id="602" r:id="rId4"/>
    <p:sldId id="1126" r:id="rId5"/>
    <p:sldId id="317" r:id="rId6"/>
    <p:sldId id="346" r:id="rId7"/>
    <p:sldId id="607" r:id="rId8"/>
    <p:sldId id="608" r:id="rId9"/>
    <p:sldId id="1119" r:id="rId10"/>
    <p:sldId id="610" r:id="rId11"/>
    <p:sldId id="1120" r:id="rId12"/>
    <p:sldId id="1121" r:id="rId13"/>
    <p:sldId id="603" r:id="rId14"/>
    <p:sldId id="606" r:id="rId15"/>
    <p:sldId id="598" r:id="rId16"/>
    <p:sldId id="1125" r:id="rId17"/>
    <p:sldId id="592" r:id="rId18"/>
    <p:sldId id="590" r:id="rId19"/>
    <p:sldId id="600" r:id="rId20"/>
    <p:sldId id="1123" r:id="rId21"/>
    <p:sldId id="256" r:id="rId22"/>
    <p:sldId id="257" r:id="rId23"/>
    <p:sldId id="258" r:id="rId24"/>
    <p:sldId id="596" r:id="rId25"/>
    <p:sldId id="595" r:id="rId26"/>
    <p:sldId id="594" r:id="rId27"/>
    <p:sldId id="597" r:id="rId28"/>
    <p:sldId id="1124" r:id="rId29"/>
  </p:sldIdLst>
  <p:sldSz cx="12192000" cy="6858000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orient="horz" pos="167" userDrawn="1">
          <p15:clr>
            <a:srgbClr val="A4A3A4"/>
          </p15:clr>
        </p15:guide>
        <p15:guide id="3" orient="horz" pos="616" userDrawn="1">
          <p15:clr>
            <a:srgbClr val="A4A3A4"/>
          </p15:clr>
        </p15:guide>
        <p15:guide id="4" orient="horz" pos="2672" userDrawn="1">
          <p15:clr>
            <a:srgbClr val="A4A3A4"/>
          </p15:clr>
        </p15:guide>
        <p15:guide id="5" orient="horz" pos="1165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2068" userDrawn="1">
          <p15:clr>
            <a:srgbClr val="A4A3A4"/>
          </p15:clr>
        </p15:guide>
        <p15:guide id="8" pos="5571" userDrawn="1">
          <p15:clr>
            <a:srgbClr val="A4A3A4"/>
          </p15:clr>
        </p15:guide>
        <p15:guide id="9" pos="3903" userDrawn="1">
          <p15:clr>
            <a:srgbClr val="A4A3A4"/>
          </p15:clr>
        </p15:guide>
        <p15:guide id="10" pos="3745" userDrawn="1">
          <p15:clr>
            <a:srgbClr val="A4A3A4"/>
          </p15:clr>
        </p15:guide>
        <p15:guide id="11" pos="237" userDrawn="1">
          <p15:clr>
            <a:srgbClr val="A4A3A4"/>
          </p15:clr>
        </p15:guide>
        <p15:guide id="12" pos="5732" userDrawn="1">
          <p15:clr>
            <a:srgbClr val="A4A3A4"/>
          </p15:clr>
        </p15:guide>
        <p15:guide id="13" pos="1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FF66"/>
    <a:srgbClr val="FF5050"/>
    <a:srgbClr val="CC0000"/>
    <a:srgbClr val="C9C1F3"/>
    <a:srgbClr val="990033"/>
    <a:srgbClr val="66CCFF"/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87234" autoAdjust="0"/>
  </p:normalViewPr>
  <p:slideViewPr>
    <p:cSldViewPr>
      <p:cViewPr varScale="1">
        <p:scale>
          <a:sx n="75" d="100"/>
          <a:sy n="75" d="100"/>
        </p:scale>
        <p:origin x="1018" y="4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7401"/>
        <p:guide pos="2068"/>
        <p:guide pos="5571"/>
        <p:guide pos="3903"/>
        <p:guide pos="3745"/>
        <p:guide pos="237"/>
        <p:guide pos="5732"/>
        <p:guide pos="1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4BFF362-AF1A-44EC-ADE1-61ECA9ECAB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6A9C447-7E06-44F3-945F-069A323AA2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fld id="{86B8CD8D-DBBC-4BCB-A58A-3E8E2E459722}" type="datetimeFigureOut">
              <a:rPr lang="en-GB"/>
              <a:pPr>
                <a:defRPr/>
              </a:pPr>
              <a:t>02/05/2022</a:t>
            </a:fld>
            <a:endParaRPr lang="en-GB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4F1E5646-8FD0-4601-83FC-94826A3FC6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6CBE1D0D-C21A-4C61-9367-601A92C7B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A6A4E207-8B02-4BBB-89C3-ED33B212FD7B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AB0D271-E199-49ED-915E-2BCA45A5EC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B30FA38-FDDA-4C01-AAEE-0AC4D9929B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3CFA46D-C5D5-41A5-8AD5-E9FA3707D9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D789481-C76E-4CA0-A1B5-CE27899C4F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82C43C3-6CAB-4FBE-906D-35F3334046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7D5B85D8-EFB7-45A6-A465-4793D9C87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fld id="{1FB2E300-2932-44F1-A716-9CE67F225993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392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F159EF8-791E-4F1B-8E4C-7149EAFA4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87282-236C-4FB9-92FB-F23C08BEE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Structure: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/>
              <a:t>CERN – chip info </a:t>
            </a:r>
            <a:r>
              <a:rPr lang="en-US" dirty="0" err="1"/>
              <a:t>etc</a:t>
            </a:r>
            <a:endParaRPr lang="en-US" dirty="0"/>
          </a:p>
          <a:p>
            <a:pPr marL="171450" indent="-171450">
              <a:buFontTx/>
              <a:buChar char="-"/>
              <a:defRPr/>
            </a:pPr>
            <a:r>
              <a:rPr lang="en-US" dirty="0"/>
              <a:t>Photon counting vs event-by-event readout</a:t>
            </a:r>
            <a:endParaRPr lang="de-DE" dirty="0"/>
          </a:p>
          <a:p>
            <a:pPr marL="171450" indent="-171450">
              <a:buFontTx/>
              <a:buChar char="-"/>
              <a:defRPr/>
            </a:pPr>
            <a:r>
              <a:rPr lang="en-US" dirty="0"/>
              <a:t>Current uses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err="1"/>
              <a:t>Eng</a:t>
            </a:r>
            <a:r>
              <a:rPr lang="en-US" dirty="0"/>
              <a:t> stuff?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/>
              <a:t>What about Fabian </a:t>
            </a:r>
            <a:r>
              <a:rPr lang="en-US" dirty="0" err="1"/>
              <a:t>Borstal’s</a:t>
            </a:r>
            <a:r>
              <a:rPr lang="en-US" dirty="0"/>
              <a:t> work? (“Getting </a:t>
            </a:r>
            <a:r>
              <a:rPr lang="en-US"/>
              <a:t>to grips”?)</a:t>
            </a:r>
            <a:endParaRPr 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0511047-4DFA-4437-B8DE-F9C6D16E1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F4B3E6-048F-4DA5-9A33-B4886C2EDC11}" type="slidenum">
              <a:rPr lang="en-GB" altLang="de-DE" sz="1200"/>
              <a:pPr/>
              <a:t>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DESY – significant central IT department, historically more focused on particle physics</a:t>
            </a:r>
          </a:p>
          <a:p>
            <a:r>
              <a:rPr lang="en-US" dirty="0"/>
              <a:t>Politically – more work on photon science, but under the command of a different division</a:t>
            </a:r>
          </a:p>
          <a:p>
            <a:r>
              <a:rPr lang="en-US" dirty="0"/>
              <a:t> - steering in the direction we want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337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18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archived</a:t>
            </a:r>
            <a:r>
              <a:rPr lang="de-DE" dirty="0"/>
              <a:t> after 180 </a:t>
            </a:r>
            <a:r>
              <a:rPr lang="de-DE" dirty="0" err="1"/>
              <a:t>days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27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DESY – significant central IT department, historically more focused on particle physics</a:t>
            </a:r>
          </a:p>
          <a:p>
            <a:r>
              <a:rPr lang="en-US" dirty="0"/>
              <a:t>Politically – more work on photon science, but under the command of a different division</a:t>
            </a:r>
          </a:p>
          <a:p>
            <a:r>
              <a:rPr lang="en-US" dirty="0"/>
              <a:t> - steering in the direction we want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52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 IMPLEMENTATION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94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69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Rsplit</a:t>
            </a:r>
            <a:r>
              <a:rPr lang="en-GB" dirty="0"/>
              <a:t> – symmetrical intensities in dataset, look for difference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0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replacement for conventional peak finding, but computationally cheap first pass at data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67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experimented with neural networks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434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 run same kind of code</a:t>
            </a:r>
          </a:p>
          <a:p>
            <a:r>
              <a:rPr lang="en-US" dirty="0"/>
              <a:t>Is LZ4 basically glorified RLE?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93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BloscLZ</a:t>
            </a:r>
            <a:endParaRPr lang="en-US" dirty="0"/>
          </a:p>
          <a:p>
            <a:r>
              <a:rPr lang="en-US" dirty="0"/>
              <a:t>LZ4 – minimum match length of 4, so maybe have some special sequences e.g. 0 0 1 0 or similar that can match and affect </a:t>
            </a:r>
            <a:r>
              <a:rPr lang="en-US" dirty="0" err="1"/>
              <a:t>compresion</a:t>
            </a:r>
            <a:r>
              <a:rPr lang="en-US" dirty="0"/>
              <a:t>. But otherwise probs mostly OK. Issue is maybe 4-character sequences with a 1 in there.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577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Curious to see if we can do this with LZ4.</a:t>
            </a:r>
            <a:endParaRPr lang="de-DE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14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F188C1-D2E8-4C56-982B-BD85FE14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12775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600"/>
          </a:p>
        </p:txBody>
      </p:sp>
      <p:pic>
        <p:nvPicPr>
          <p:cNvPr id="5" name="Picture 9" descr="DESY-Logo-cyan-RGB_ger">
            <a:extLst>
              <a:ext uri="{FF2B5EF4-FFF2-40B4-BE49-F238E27FC236}">
                <a16:creationId xmlns:a16="http://schemas.microsoft.com/office/drawing/2014/main" id="{434A7229-21B8-4733-B787-0AA079108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10596500" y="5684838"/>
            <a:ext cx="1328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6EB31068-909C-450F-BAA1-411D3203C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71234" y="2481263"/>
            <a:ext cx="380788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/>
          </a:p>
        </p:txBody>
      </p:sp>
      <p:pic>
        <p:nvPicPr>
          <p:cNvPr id="7" name="Picture 21" descr="HG_LOGO_70_ENG_K">
            <a:extLst>
              <a:ext uri="{FF2B5EF4-FFF2-40B4-BE49-F238E27FC236}">
                <a16:creationId xmlns:a16="http://schemas.microsoft.com/office/drawing/2014/main" id="{4AB115AF-E55C-4FEA-B3BB-F9C82B2B10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949950"/>
            <a:ext cx="196426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67" y="2294660"/>
            <a:ext cx="11360151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r>
              <a:rPr lang="en-GB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76767" y="0"/>
            <a:ext cx="11360151" cy="1412775"/>
          </a:xfrm>
        </p:spPr>
        <p:txBody>
          <a:bodyPr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en-GB" dirty="0"/>
              <a:t>TITELMASTER</a:t>
            </a:r>
            <a:br>
              <a:rPr lang="en-GB" dirty="0"/>
            </a:br>
            <a:r>
              <a:rPr lang="en-GB" dirty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3954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6934" y="103189"/>
            <a:ext cx="2842684" cy="5667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767" y="103189"/>
            <a:ext cx="8326967" cy="5667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8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RAC meeting | Oleksandr Yefanov | 6.03.2020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54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54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74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54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21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31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6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98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spcAft>
                <a:spcPts val="1200"/>
              </a:spcAft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6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62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48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41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84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02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49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768" y="977901"/>
            <a:ext cx="5577417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977901"/>
            <a:ext cx="557953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2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7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01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1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7DC2EF-0616-41C8-8435-0D73B0926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6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6B2BE9-998B-42E9-8E3A-DD398794B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6767" y="977901"/>
            <a:ext cx="11360151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US" altLang="de-DE"/>
              <a:t>Dritte Ebene</a:t>
            </a:r>
            <a:endParaRPr lang="en-GB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164616-E9D1-4073-8C7E-D1E5F4806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103188"/>
            <a:ext cx="1136015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4599F-9F75-4879-9BF2-33B144F1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8" y="6280150"/>
            <a:ext cx="101240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de-DE" sz="900" b="1" dirty="0">
                <a:solidFill>
                  <a:schemeClr val="bg2"/>
                </a:solidFill>
              </a:rPr>
              <a:t>David Pennicard    </a:t>
            </a:r>
            <a:r>
              <a:rPr lang="en-GB" altLang="de-DE" sz="900" dirty="0">
                <a:solidFill>
                  <a:schemeClr val="bg2"/>
                </a:solidFill>
              </a:rPr>
              <a:t>|   Work on compression at DESY     |     LEAPS-</a:t>
            </a:r>
            <a:r>
              <a:rPr lang="en-GB" altLang="de-DE" sz="900" dirty="0" err="1">
                <a:solidFill>
                  <a:schemeClr val="bg2"/>
                </a:solidFill>
              </a:rPr>
              <a:t>Innov</a:t>
            </a:r>
            <a:r>
              <a:rPr lang="en-GB" altLang="de-DE" sz="900" dirty="0">
                <a:solidFill>
                  <a:schemeClr val="bg2"/>
                </a:solidFill>
              </a:rPr>
              <a:t> Annual Meeting, May 2022, Barcelona   |  </a:t>
            </a:r>
            <a:r>
              <a:rPr lang="en-GB" altLang="de-DE" sz="900" b="1" dirty="0">
                <a:solidFill>
                  <a:schemeClr val="bg2"/>
                </a:solidFill>
              </a:rPr>
              <a:t>Page </a:t>
            </a:r>
            <a:fld id="{0C7DD81A-D19C-4231-9EF8-72920BBC2B73}" type="slidenum">
              <a:rPr lang="en-GB" altLang="de-DE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altLang="de-DE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>
            <a:extLst>
              <a:ext uri="{FF2B5EF4-FFF2-40B4-BE49-F238E27FC236}">
                <a16:creationId xmlns:a16="http://schemas.microsoft.com/office/drawing/2014/main" id="{70A0C81B-593B-47C1-A390-C2B35A1AD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10914142" y="6010274"/>
            <a:ext cx="90109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anose="020B0A04020102020204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50000"/>
        </a:spcAft>
        <a:buClr>
          <a:srgbClr val="FF9900"/>
        </a:buClr>
        <a:buFont typeface="Arial Black" panose="020B0A04020102020204" pitchFamily="34" charset="0"/>
        <a:buChar char="•"/>
        <a:defRPr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2B892E4-A9EE-493F-8566-596F44875DBF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02.05.2022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8CBEE94-65CB-4A94-99B7-D15451C45D89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82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>
            <a:extLst>
              <a:ext uri="{FF2B5EF4-FFF2-40B4-BE49-F238E27FC236}">
                <a16:creationId xmlns:a16="http://schemas.microsoft.com/office/drawing/2014/main" id="{84A22627-221F-4792-8FD3-5F9B9E95C4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1504" y="-80387"/>
            <a:ext cx="8748972" cy="1665288"/>
          </a:xfrm>
        </p:spPr>
        <p:txBody>
          <a:bodyPr/>
          <a:lstStyle/>
          <a:p>
            <a:pPr eaLnBrk="1" hangingPunct="1"/>
            <a:r>
              <a:rPr lang="en-GB" altLang="de-DE" dirty="0"/>
              <a:t>LEAPS-</a:t>
            </a:r>
            <a:r>
              <a:rPr lang="en-GB" altLang="de-DE" dirty="0" err="1"/>
              <a:t>Innov</a:t>
            </a:r>
            <a:r>
              <a:rPr lang="en-GB" altLang="de-DE" dirty="0"/>
              <a:t> annual meeting 2022  – DESY</a:t>
            </a:r>
            <a:endParaRPr lang="en-US" altLang="de-DE" dirty="0"/>
          </a:p>
        </p:txBody>
      </p:sp>
      <p:sp>
        <p:nvSpPr>
          <p:cNvPr id="3076" name="Rectangle 30">
            <a:extLst>
              <a:ext uri="{FF2B5EF4-FFF2-40B4-BE49-F238E27FC236}">
                <a16:creationId xmlns:a16="http://schemas.microsoft.com/office/drawing/2014/main" id="{E251E70C-5F5D-4139-82DA-8393576B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04" y="1520788"/>
            <a:ext cx="1105322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lr>
                <a:srgbClr val="F28E00"/>
              </a:buClr>
              <a:buFont typeface="Arial Black" panose="020B0A040201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FF9900"/>
              </a:buClr>
              <a:buFont typeface="Arial Black" panose="020B0A040201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10000"/>
              </a:spcAft>
              <a:buFont typeface="Arial Black" panose="020B0A04020102020204" pitchFamily="34" charset="0"/>
              <a:buNone/>
            </a:pPr>
            <a:r>
              <a:rPr lang="en-US" altLang="de-DE" sz="1800" dirty="0">
                <a:solidFill>
                  <a:srgbClr val="F28E00"/>
                </a:solidFill>
              </a:rPr>
              <a:t>David Pennicard</a:t>
            </a:r>
            <a:endParaRPr lang="en-US" altLang="de-DE" sz="1500" dirty="0">
              <a:solidFill>
                <a:srgbClr val="F28E00"/>
              </a:solidFill>
            </a:endParaRPr>
          </a:p>
        </p:txBody>
      </p:sp>
      <p:pic>
        <p:nvPicPr>
          <p:cNvPr id="4" name="Picture 2" descr="https://media.desy.de/DESYmediabank/ConvertAssets/2015-09-29_Luftbild_mit_Beschleunigern_RS-0045_a.jpg">
            <a:extLst>
              <a:ext uri="{FF2B5EF4-FFF2-40B4-BE49-F238E27FC236}">
                <a16:creationId xmlns:a16="http://schemas.microsoft.com/office/drawing/2014/main" id="{FC7D70F3-DE27-4CC4-A1C9-0863D141E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9"/>
          <a:stretch/>
        </p:blipFill>
        <p:spPr bwMode="auto">
          <a:xfrm>
            <a:off x="2567607" y="2027837"/>
            <a:ext cx="6677053" cy="35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6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C749-3118-4DA2-80F7-3CFB3A8B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On-FPGA lossless compression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6F29A-86F5-4533-B1B0-C96FAB62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10875706" cy="4792663"/>
          </a:xfrm>
        </p:spPr>
        <p:txBody>
          <a:bodyPr/>
          <a:lstStyle/>
          <a:p>
            <a:r>
              <a:rPr lang="en-US" dirty="0"/>
              <a:t>Xilinx offers compression libraries, including LZ4</a:t>
            </a:r>
          </a:p>
          <a:p>
            <a:r>
              <a:rPr lang="en-US" dirty="0"/>
              <a:t>However, for our applications, very basic implementations might still get good results?</a:t>
            </a:r>
          </a:p>
        </p:txBody>
      </p:sp>
      <p:pic>
        <p:nvPicPr>
          <p:cNvPr id="2050" name="Picture 2" descr="vitis-data-compression">
            <a:extLst>
              <a:ext uri="{FF2B5EF4-FFF2-40B4-BE49-F238E27FC236}">
                <a16:creationId xmlns:a16="http://schemas.microsoft.com/office/drawing/2014/main" id="{5E628F41-EBE0-41FF-A1D7-84566D85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50" y="2276872"/>
            <a:ext cx="4001109" cy="39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48AEB-26ED-4734-873E-7F5D3F314A1A}"/>
              </a:ext>
            </a:extLst>
          </p:cNvPr>
          <p:cNvSpPr/>
          <p:nvPr/>
        </p:nvSpPr>
        <p:spPr>
          <a:xfrm>
            <a:off x="6096000" y="3933056"/>
            <a:ext cx="5312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44% U200 FPGA usage; perhaps 33% for U280. </a:t>
            </a:r>
          </a:p>
          <a:p>
            <a:r>
              <a:rPr lang="de-DE" dirty="0"/>
              <a:t>https://www.xilinx.com/products/design-tools/vitis/vitis-libraries/vitis-data-compression.html</a:t>
            </a:r>
          </a:p>
        </p:txBody>
      </p:sp>
    </p:spTree>
    <p:extLst>
      <p:ext uri="{BB962C8B-B14F-4D97-AF65-F5344CB8AC3E}">
        <p14:creationId xmlns:p14="http://schemas.microsoft.com/office/powerpoint/2010/main" val="166012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D330-52F7-4368-992D-C827F989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tests with LAMBDA and X-ray tube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651F5-6EED-4FAB-8863-B636CAD4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11360151" cy="2451099"/>
          </a:xfrm>
        </p:spPr>
        <p:txBody>
          <a:bodyPr/>
          <a:lstStyle/>
          <a:p>
            <a:r>
              <a:rPr lang="en-US" dirty="0"/>
              <a:t>Used </a:t>
            </a:r>
            <a:r>
              <a:rPr lang="en-US" dirty="0" err="1"/>
              <a:t>Zlib</a:t>
            </a:r>
            <a:r>
              <a:rPr lang="en-US" dirty="0"/>
              <a:t> algorithm on PC:</a:t>
            </a:r>
          </a:p>
          <a:p>
            <a:pPr lvl="1"/>
            <a:r>
              <a:rPr lang="en-US" dirty="0"/>
              <a:t>DEFLATE stage looks for recurring series of characters (like LZ4, but no </a:t>
            </a:r>
            <a:r>
              <a:rPr lang="en-US" dirty="0" err="1"/>
              <a:t>bitshuffle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Huffman coding stage encodes characters efficiently (like Morse code)</a:t>
            </a:r>
          </a:p>
          <a:p>
            <a:r>
              <a:rPr lang="en-US" dirty="0"/>
              <a:t>Simplest DEFLATE algorithm (run length encoding only) gave better results!</a:t>
            </a:r>
          </a:p>
          <a:p>
            <a:pPr lvl="1"/>
            <a:r>
              <a:rPr lang="en-US" dirty="0"/>
              <a:t>Explanation – virtually all our redundancy here comes from long runs of 0s</a:t>
            </a:r>
            <a:endParaRPr lang="de-D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6847BA-74F9-4713-BA53-D56CAF8F6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4301"/>
              </p:ext>
            </p:extLst>
          </p:nvPr>
        </p:nvGraphicFramePr>
        <p:xfrm>
          <a:off x="767408" y="3537012"/>
          <a:ext cx="10513170" cy="205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634">
                  <a:extLst>
                    <a:ext uri="{9D8B030D-6E8A-4147-A177-3AD203B41FA5}">
                      <a16:colId xmlns:a16="http://schemas.microsoft.com/office/drawing/2014/main" val="3641921514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570895277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2972493178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982074710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2231625890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X-ray tube flux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</a:t>
                      </a:r>
                      <a:r>
                        <a:rPr lang="en-US" dirty="0" err="1"/>
                        <a:t>Zlib</a:t>
                      </a:r>
                      <a:r>
                        <a:rPr lang="en-US" dirty="0"/>
                        <a:t> – compression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</a:t>
                      </a:r>
                      <a:r>
                        <a:rPr lang="en-US" dirty="0" err="1"/>
                        <a:t>Zlib</a:t>
                      </a:r>
                      <a:r>
                        <a:rPr lang="en-US" dirty="0"/>
                        <a:t> – time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Run length only – compression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Run length only – time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94902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High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4.5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 5.0</a:t>
                      </a:r>
                      <a:endParaRPr lang="de-D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61 s</a:t>
                      </a:r>
                      <a:endParaRPr lang="de-D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463054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7.5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 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 9.5</a:t>
                      </a:r>
                      <a:endParaRPr lang="de-D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49 s</a:t>
                      </a:r>
                      <a:endParaRPr lang="de-D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92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0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4C8A-5EA6-411E-84E9-C5E22CBF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ongoing work at DESY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A24F-CC08-489D-9D69-0A9CFADD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11360151" cy="4683347"/>
          </a:xfrm>
        </p:spPr>
        <p:txBody>
          <a:bodyPr/>
          <a:lstStyle/>
          <a:p>
            <a:r>
              <a:rPr lang="en-US" dirty="0"/>
              <a:t>Some DESY central IT staffing shifting from particle physics to photon science</a:t>
            </a:r>
          </a:p>
          <a:p>
            <a:pPr lvl="1"/>
            <a:r>
              <a:rPr lang="en-US" dirty="0"/>
              <a:t>DESY has a large computing facility that is part of the LHC computing grid (tier 2)</a:t>
            </a:r>
          </a:p>
          <a:p>
            <a:pPr lvl="1"/>
            <a:r>
              <a:rPr lang="en-US" dirty="0"/>
              <a:t>PETRA staff organized workshops explaining PETRA science and needs, including compression</a:t>
            </a:r>
          </a:p>
          <a:p>
            <a:endParaRPr lang="en-US" dirty="0"/>
          </a:p>
          <a:p>
            <a:r>
              <a:rPr lang="en-US" dirty="0"/>
              <a:t>Development of ASAP::O distributed streaming system for data analysis</a:t>
            </a:r>
          </a:p>
          <a:p>
            <a:pPr lvl="1"/>
            <a:r>
              <a:rPr lang="en-US" dirty="0"/>
              <a:t>Typical usage – streaming data from beamline to computer cluster and back for online analysis</a:t>
            </a:r>
          </a:p>
          <a:p>
            <a:pPr lvl="1"/>
            <a:r>
              <a:rPr lang="en-US" dirty="0"/>
              <a:t>http://asapo.desy.de/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91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389B-9CBE-40B9-B841-A9CC1515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crystallography – real time data processing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3D54-5356-4877-BFA4-1FE8ACAD4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5187-6B65-4F01-B1B1-9A713D3BB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7"/>
            <a:ext cx="12192000" cy="684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36BC4-7EDD-41CF-8D44-7DE6B1FB2F6C}"/>
              </a:ext>
            </a:extLst>
          </p:cNvPr>
          <p:cNvSpPr txBox="1"/>
          <p:nvPr/>
        </p:nvSpPr>
        <p:spPr>
          <a:xfrm>
            <a:off x="7500156" y="242765"/>
            <a:ext cx="404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 time compression allowed deletion of non-useful datasets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3191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0E899-9B96-40EC-9641-1A748DD0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7580A5-4C2D-46E6-87C9-189F2C32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 crystallography</a:t>
            </a:r>
          </a:p>
          <a:p>
            <a:pPr lvl="1"/>
            <a:r>
              <a:rPr lang="en-US" dirty="0"/>
              <a:t>Image compression</a:t>
            </a:r>
          </a:p>
          <a:p>
            <a:pPr lvl="1"/>
            <a:r>
              <a:rPr lang="en-US" dirty="0"/>
              <a:t>Image rejection by conventional and machine learning methods</a:t>
            </a:r>
          </a:p>
          <a:p>
            <a:r>
              <a:rPr lang="en-US" dirty="0"/>
              <a:t>Hardware acceleration using Xilinx </a:t>
            </a:r>
            <a:r>
              <a:rPr lang="en-US" dirty="0" err="1"/>
              <a:t>Alveo</a:t>
            </a:r>
            <a:r>
              <a:rPr lang="en-US" dirty="0"/>
              <a:t> cards</a:t>
            </a:r>
          </a:p>
          <a:p>
            <a:r>
              <a:rPr lang="en-US" dirty="0"/>
              <a:t>General developments at DESY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50032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01AC4-392F-6E0D-619E-0768C4B2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5C1DF5-3813-EEBB-02B7-844357E4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925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AA5AE-C4C0-43AE-AC43-75E53936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People </a:t>
            </a:r>
            <a:r>
              <a:rPr lang="de-DE" dirty="0" err="1"/>
              <a:t>involved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25A23C-C514-49A0-9272-74A40A99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Anton </a:t>
            </a:r>
            <a:r>
              <a:rPr lang="de-DE" b="1" dirty="0" err="1"/>
              <a:t>Barty</a:t>
            </a:r>
            <a:r>
              <a:rPr lang="de-DE" b="1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in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science</a:t>
            </a:r>
            <a:endParaRPr lang="de-DE" b="1" i="1" dirty="0"/>
          </a:p>
          <a:p>
            <a:r>
              <a:rPr lang="de-DE" dirty="0"/>
              <a:t>Experimental </a:t>
            </a:r>
            <a:r>
              <a:rPr lang="de-DE" dirty="0" err="1"/>
              <a:t>control</a:t>
            </a:r>
            <a:r>
              <a:rPr lang="de-DE" dirty="0"/>
              <a:t>: Thorsten Kracht</a:t>
            </a:r>
          </a:p>
          <a:p>
            <a:r>
              <a:rPr lang="de-DE" dirty="0"/>
              <a:t>Central IT: Volker </a:t>
            </a:r>
            <a:r>
              <a:rPr lang="de-DE" dirty="0" err="1"/>
              <a:t>Gulzow</a:t>
            </a:r>
            <a:endParaRPr lang="de-DE" dirty="0"/>
          </a:p>
          <a:p>
            <a:pPr lvl="1"/>
            <a:r>
              <a:rPr lang="de-DE" dirty="0"/>
              <a:t>Central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: Martin </a:t>
            </a:r>
            <a:r>
              <a:rPr lang="de-DE" dirty="0" err="1"/>
              <a:t>Gasthuber</a:t>
            </a:r>
            <a:endParaRPr lang="de-DE" dirty="0"/>
          </a:p>
          <a:p>
            <a:r>
              <a:rPr lang="de-DE" dirty="0"/>
              <a:t>David Pennicard –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56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3942D-5A5A-4251-8D36-C81EB605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processing</a:t>
            </a:r>
            <a:r>
              <a:rPr lang="de-DE" dirty="0"/>
              <a:t> and </a:t>
            </a:r>
            <a:r>
              <a:rPr lang="de-DE" dirty="0" err="1"/>
              <a:t>reduction</a:t>
            </a:r>
            <a:r>
              <a:rPr lang="de-DE" dirty="0"/>
              <a:t> in </a:t>
            </a:r>
            <a:r>
              <a:rPr lang="de-DE" dirty="0" err="1"/>
              <a:t>serial</a:t>
            </a:r>
            <a:r>
              <a:rPr lang="de-DE" dirty="0"/>
              <a:t> </a:t>
            </a:r>
            <a:r>
              <a:rPr lang="de-DE" dirty="0" err="1"/>
              <a:t>crystallography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D6D9E6-5FA1-44E6-8818-D5EE6F10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imaging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at CFEL (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FEL </a:t>
            </a:r>
            <a:r>
              <a:rPr lang="de-DE" dirty="0" err="1"/>
              <a:t>science</a:t>
            </a:r>
            <a:r>
              <a:rPr lang="de-DE" dirty="0"/>
              <a:t>) – Henry Chapman</a:t>
            </a:r>
          </a:p>
          <a:p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serial</a:t>
            </a:r>
            <a:r>
              <a:rPr lang="de-DE" dirty="0"/>
              <a:t> </a:t>
            </a:r>
            <a:r>
              <a:rPr lang="de-DE" dirty="0" err="1"/>
              <a:t>crystallography</a:t>
            </a:r>
            <a:r>
              <a:rPr lang="de-DE" dirty="0"/>
              <a:t> at FELs and </a:t>
            </a:r>
            <a:r>
              <a:rPr lang="de-DE" dirty="0" err="1"/>
              <a:t>synchrotrons</a:t>
            </a:r>
            <a:endParaRPr lang="de-DE" dirty="0"/>
          </a:p>
        </p:txBody>
      </p:sp>
      <p:pic>
        <p:nvPicPr>
          <p:cNvPr id="4" name="Picture 4" descr="Fig. 1">
            <a:extLst>
              <a:ext uri="{FF2B5EF4-FFF2-40B4-BE49-F238E27FC236}">
                <a16:creationId xmlns:a16="http://schemas.microsoft.com/office/drawing/2014/main" id="{42410BAA-12CA-43DD-B469-29A19FEE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204864"/>
            <a:ext cx="7488832" cy="44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9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3942D-5A5A-4251-8D36-C81EB605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processing</a:t>
            </a:r>
            <a:r>
              <a:rPr lang="de-DE" dirty="0"/>
              <a:t> and </a:t>
            </a:r>
            <a:r>
              <a:rPr lang="de-DE" dirty="0" err="1"/>
              <a:t>reduction</a:t>
            </a:r>
            <a:r>
              <a:rPr lang="de-DE" dirty="0"/>
              <a:t> in </a:t>
            </a:r>
            <a:r>
              <a:rPr lang="de-DE" dirty="0" err="1"/>
              <a:t>serial</a:t>
            </a:r>
            <a:r>
              <a:rPr lang="de-DE" dirty="0"/>
              <a:t> </a:t>
            </a:r>
            <a:r>
              <a:rPr lang="de-DE" dirty="0" err="1"/>
              <a:t>crystallography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D6D9E6-5FA1-44E6-8818-D5EE6F10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imaging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at CFEL (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FEL </a:t>
            </a:r>
            <a:r>
              <a:rPr lang="de-DE" dirty="0" err="1"/>
              <a:t>science</a:t>
            </a:r>
            <a:r>
              <a:rPr lang="de-DE" dirty="0"/>
              <a:t>) – Henry Chapman</a:t>
            </a:r>
          </a:p>
          <a:p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serial</a:t>
            </a:r>
            <a:r>
              <a:rPr lang="de-DE" dirty="0"/>
              <a:t> </a:t>
            </a:r>
            <a:r>
              <a:rPr lang="de-DE" dirty="0" err="1"/>
              <a:t>crystallography</a:t>
            </a:r>
            <a:r>
              <a:rPr lang="de-DE" dirty="0"/>
              <a:t> at FELs and </a:t>
            </a:r>
            <a:r>
              <a:rPr lang="de-DE" dirty="0" err="1"/>
              <a:t>synchrotrons</a:t>
            </a:r>
            <a:endParaRPr lang="de-DE" dirty="0"/>
          </a:p>
          <a:p>
            <a:r>
              <a:rPr lang="en-GB" dirty="0"/>
              <a:t>Cheetah: software for high throughput data reduction and analysis</a:t>
            </a:r>
          </a:p>
          <a:p>
            <a:pPr lvl="1"/>
            <a:r>
              <a:rPr lang="en-GB" dirty="0"/>
              <a:t>A. </a:t>
            </a:r>
            <a:r>
              <a:rPr lang="en-GB" dirty="0" err="1"/>
              <a:t>Barty</a:t>
            </a:r>
            <a:r>
              <a:rPr lang="en-GB" dirty="0"/>
              <a:t> et al., J. Appl. </a:t>
            </a:r>
            <a:r>
              <a:rPr lang="en-GB" dirty="0" err="1"/>
              <a:t>Crystallogr</a:t>
            </a:r>
            <a:r>
              <a:rPr lang="en-GB" dirty="0"/>
              <a:t>. </a:t>
            </a:r>
            <a:r>
              <a:rPr lang="pt-BR" b="1" dirty="0"/>
              <a:t>47</a:t>
            </a:r>
            <a:r>
              <a:rPr lang="pt-BR" dirty="0"/>
              <a:t>, pp 1118–1131 (2014), doi:10.1107/S1600576714007626</a:t>
            </a:r>
          </a:p>
          <a:p>
            <a:pPr lvl="1"/>
            <a:r>
              <a:rPr lang="pt-BR" dirty="0"/>
              <a:t>Performs various image corrections - e.g. background subtraction</a:t>
            </a:r>
          </a:p>
          <a:p>
            <a:pPr lvl="1"/>
            <a:r>
              <a:rPr lang="pt-BR" dirty="0"/>
              <a:t>Evaluates image quality metrics (no of Bragg spots, maximum resolution) to allow rejection of images where crystal was missed</a:t>
            </a:r>
          </a:p>
          <a:p>
            <a:pPr lvl="1"/>
            <a:r>
              <a:rPr lang="pt-BR" dirty="0"/>
              <a:t>Outputs selected corrected images and useful statistics (e.g. hit rate)</a:t>
            </a:r>
          </a:p>
        </p:txBody>
      </p:sp>
    </p:spTree>
    <p:extLst>
      <p:ext uri="{BB962C8B-B14F-4D97-AF65-F5344CB8AC3E}">
        <p14:creationId xmlns:p14="http://schemas.microsoft.com/office/powerpoint/2010/main" val="263427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A997-70DF-4C17-A598-3DC47494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results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D371-A2ED-4ED8-BCFD-C1BAFECF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5C2B1-9934-4665-9C66-B19F2645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5" y="1892030"/>
            <a:ext cx="11595370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3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6142-8647-437D-91F0-8904DC4A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development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84B91-FB5F-4473-AC61-FF94A36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11360151" cy="4071279"/>
          </a:xfrm>
        </p:spPr>
        <p:txBody>
          <a:bodyPr/>
          <a:lstStyle/>
          <a:p>
            <a:r>
              <a:rPr lang="en-US" dirty="0"/>
              <a:t>Serial crystallography</a:t>
            </a:r>
          </a:p>
          <a:p>
            <a:pPr lvl="1"/>
            <a:r>
              <a:rPr lang="en-US" dirty="0"/>
              <a:t>Image compression</a:t>
            </a:r>
          </a:p>
          <a:p>
            <a:pPr lvl="1"/>
            <a:r>
              <a:rPr lang="en-US" dirty="0"/>
              <a:t>Image rejection by conventional and machine learning methods</a:t>
            </a:r>
          </a:p>
          <a:p>
            <a:r>
              <a:rPr lang="en-US" dirty="0"/>
              <a:t>Hardware acceleration using Xilinx </a:t>
            </a:r>
            <a:r>
              <a:rPr lang="en-US" dirty="0" err="1"/>
              <a:t>Alveo</a:t>
            </a:r>
            <a:r>
              <a:rPr lang="en-US" dirty="0"/>
              <a:t> cards</a:t>
            </a:r>
          </a:p>
          <a:p>
            <a:r>
              <a:rPr lang="en-US" dirty="0"/>
              <a:t>General developments at DESY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43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/>
          <p:cNvPicPr/>
          <p:nvPr/>
        </p:nvPicPr>
        <p:blipFill>
          <a:blip r:embed="rId2"/>
          <a:stretch/>
        </p:blipFill>
        <p:spPr>
          <a:xfrm>
            <a:off x="1661760" y="771840"/>
            <a:ext cx="6638400" cy="50572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8677080" y="1082880"/>
            <a:ext cx="15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VHDL(RTL)/C++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240080" y="6280560"/>
            <a:ext cx="2447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Fig 3 : FPGA Design Flow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5566680" y="1267560"/>
            <a:ext cx="3097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433080" y="436680"/>
            <a:ext cx="9480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Basic FPGA design flow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/>
          <p:cNvPicPr/>
          <p:nvPr/>
        </p:nvPicPr>
        <p:blipFill>
          <a:blip r:embed="rId2"/>
          <a:stretch/>
        </p:blipFill>
        <p:spPr>
          <a:xfrm>
            <a:off x="2100600" y="2111400"/>
            <a:ext cx="7733880" cy="358092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433080" y="436680"/>
            <a:ext cx="9480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Leveraging U280 accelerator card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698080" y="5983560"/>
            <a:ext cx="2250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Fig 5 : ALVEO topology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89760" y="1176480"/>
            <a:ext cx="10980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marR="0" lvl="0" indent="-285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Designing optimal kernels to compute data correction and optimizing to the best possible result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33080" y="436680"/>
            <a:ext cx="9480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Tool chain for hardware/software development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92" name="Picture 2"/>
          <p:cNvPicPr/>
          <p:nvPr/>
        </p:nvPicPr>
        <p:blipFill>
          <a:blip r:embed="rId2"/>
          <a:stretch/>
        </p:blipFill>
        <p:spPr>
          <a:xfrm>
            <a:off x="3660480" y="1604520"/>
            <a:ext cx="4485960" cy="324756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5046840" y="5189400"/>
            <a:ext cx="1712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Fig 4 : Tool chain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307AA-6BD4-4283-B298-AA35187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on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at PETRA-III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793B2-691E-47D0-B689-B39EEABE0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– 220 TB SSD (+ 220 TB HDD)</a:t>
            </a:r>
          </a:p>
          <a:p>
            <a:pPr lvl="1"/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cope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instantaneous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rates</a:t>
            </a:r>
            <a:endParaRPr lang="de-DE" dirty="0"/>
          </a:p>
          <a:p>
            <a:r>
              <a:rPr lang="en-GB" dirty="0"/>
              <a:t>GPFS core file system: 7.2 PB total (1.5 free)</a:t>
            </a:r>
          </a:p>
          <a:p>
            <a:pPr lvl="1"/>
            <a:r>
              <a:rPr lang="en-GB" dirty="0"/>
              <a:t>Data kept until 180 days passed without access</a:t>
            </a:r>
          </a:p>
          <a:p>
            <a:r>
              <a:rPr lang="en-GB" dirty="0" err="1"/>
              <a:t>dCache</a:t>
            </a:r>
            <a:r>
              <a:rPr lang="en-GB" dirty="0"/>
              <a:t>: Archive with 2 copies of data</a:t>
            </a:r>
          </a:p>
          <a:p>
            <a:endParaRPr lang="en-GB" dirty="0"/>
          </a:p>
          <a:p>
            <a:r>
              <a:rPr lang="en-GB" dirty="0"/>
              <a:t>NB – 3 macromolecular crystallography beamlines run by EMBL use own storage system</a:t>
            </a:r>
          </a:p>
        </p:txBody>
      </p:sp>
    </p:spTree>
    <p:extLst>
      <p:ext uri="{BB962C8B-B14F-4D97-AF65-F5344CB8AC3E}">
        <p14:creationId xmlns:p14="http://schemas.microsoft.com/office/powerpoint/2010/main" val="3350747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D7B9A-F521-4183-BDEE-4392D0E8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rates</a:t>
            </a:r>
            <a:r>
              <a:rPr lang="de-DE" dirty="0"/>
              <a:t> and </a:t>
            </a:r>
            <a:r>
              <a:rPr lang="de-DE" dirty="0" err="1"/>
              <a:t>needs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D21E0D-480E-4A11-B393-40F7BCE32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DB9644-B632-4A76-95C0-9767355DF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12192000" cy="63914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DCD91D-01F7-48D3-9FB3-4EFED94EF964}"/>
              </a:ext>
            </a:extLst>
          </p:cNvPr>
          <p:cNvSpPr txBox="1"/>
          <p:nvPr/>
        </p:nvSpPr>
        <p:spPr>
          <a:xfrm>
            <a:off x="7068108" y="1520788"/>
            <a:ext cx="98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4 PB/a </a:t>
            </a:r>
            <a:r>
              <a:rPr lang="de-DE" sz="1800" dirty="0" err="1"/>
              <a:t>slope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02111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6A69F-9061-47A1-86DD-58FA1D26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Tomography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8FD88-83D0-49ED-8CB9-D91F929A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Approx</a:t>
            </a:r>
            <a:r>
              <a:rPr lang="de-DE" dirty="0"/>
              <a:t> 50%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on GPFS</a:t>
            </a:r>
          </a:p>
          <a:p>
            <a:r>
              <a:rPr lang="de-DE" dirty="0" err="1"/>
              <a:t>Processed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reconstructions</a:t>
            </a:r>
            <a:r>
              <a:rPr lang="de-DE" dirty="0"/>
              <a:t>) </a:t>
            </a:r>
            <a:r>
              <a:rPr lang="de-DE" dirty="0" err="1"/>
              <a:t>approximately</a:t>
            </a:r>
            <a:r>
              <a:rPr lang="de-DE" dirty="0"/>
              <a:t> same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original </a:t>
            </a:r>
            <a:r>
              <a:rPr lang="de-DE" dirty="0" err="1"/>
              <a:t>data</a:t>
            </a:r>
            <a:r>
              <a:rPr lang="de-DE" dirty="0"/>
              <a:t>!</a:t>
            </a:r>
          </a:p>
          <a:p>
            <a:r>
              <a:rPr lang="de-DE" dirty="0" err="1"/>
              <a:t>Lossless</a:t>
            </a:r>
            <a:r>
              <a:rPr lang="de-DE" dirty="0"/>
              <a:t> </a:t>
            </a:r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limited </a:t>
            </a:r>
            <a:r>
              <a:rPr lang="de-DE" dirty="0" err="1"/>
              <a:t>benefit</a:t>
            </a:r>
            <a:r>
              <a:rPr lang="de-DE" dirty="0"/>
              <a:t> (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diffraction</a:t>
            </a:r>
            <a:r>
              <a:rPr lang="de-DE" dirty="0"/>
              <a:t>)</a:t>
            </a:r>
            <a:endParaRPr lang="en-GB" dirty="0"/>
          </a:p>
        </p:txBody>
      </p:sp>
      <p:pic>
        <p:nvPicPr>
          <p:cNvPr id="3074" name="Picture 2" descr="FIGURE 3. Cross section in a volume rendering of a moss flea (Caurinus sp.). The tomogram was taken at an energy of 8 keV using the 20 magnification (see table 2). In order to enhance the density resolution, a 2 binning was applied to the radiograms yielding a spatial resolution of 1.2 m.">
            <a:extLst>
              <a:ext uri="{FF2B5EF4-FFF2-40B4-BE49-F238E27FC236}">
                <a16:creationId xmlns:a16="http://schemas.microsoft.com/office/drawing/2014/main" id="{47EB0A62-475B-420C-A33A-C349AECE8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/>
          <a:stretch/>
        </p:blipFill>
        <p:spPr bwMode="auto">
          <a:xfrm>
            <a:off x="3173546" y="2852936"/>
            <a:ext cx="5844907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0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3525-F910-4559-9A60-C60EFDC4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Code </a:t>
            </a:r>
            <a:r>
              <a:rPr lang="de-DE" dirty="0" err="1"/>
              <a:t>sharing</a:t>
            </a:r>
            <a:r>
              <a:rPr lang="de-DE" dirty="0"/>
              <a:t> and </a:t>
            </a:r>
            <a:r>
              <a:rPr lang="de-DE" dirty="0" err="1"/>
              <a:t>repositories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7E8A8-FDF0-49DD-A000-D3A691B42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Bitbucket</a:t>
            </a:r>
            <a:r>
              <a:rPr lang="de-DE" dirty="0"/>
              <a:t> / </a:t>
            </a:r>
            <a:r>
              <a:rPr lang="de-DE" dirty="0" err="1"/>
              <a:t>Stash</a:t>
            </a:r>
            <a:r>
              <a:rPr lang="de-DE" dirty="0"/>
              <a:t> code </a:t>
            </a:r>
            <a:r>
              <a:rPr lang="de-DE" dirty="0" err="1"/>
              <a:t>repository</a:t>
            </a:r>
            <a:r>
              <a:rPr lang="de-DE" dirty="0"/>
              <a:t> – stash.desy.de</a:t>
            </a:r>
          </a:p>
          <a:p>
            <a:r>
              <a:rPr lang="de-DE" dirty="0" err="1"/>
              <a:t>Uses</a:t>
            </a:r>
            <a:r>
              <a:rPr lang="de-DE" dirty="0"/>
              <a:t> „</a:t>
            </a:r>
            <a:r>
              <a:rPr lang="de-DE" dirty="0" err="1"/>
              <a:t>git</a:t>
            </a:r>
            <a:r>
              <a:rPr lang="de-DE" dirty="0"/>
              <a:t>“ </a:t>
            </a:r>
          </a:p>
          <a:p>
            <a:r>
              <a:rPr lang="de-DE" dirty="0"/>
              <a:t>Projects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public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8993DF-EDB2-4827-9DB4-BC454BA19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9"/>
          <a:stretch/>
        </p:blipFill>
        <p:spPr>
          <a:xfrm>
            <a:off x="534124" y="2456892"/>
            <a:ext cx="11281109" cy="42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4C8A-5EA6-411E-84E9-C5E22CBF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DESY IT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A24F-CC08-489D-9D69-0A9CFADD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11360151" cy="4683347"/>
          </a:xfrm>
        </p:spPr>
        <p:txBody>
          <a:bodyPr/>
          <a:lstStyle/>
          <a:p>
            <a:r>
              <a:rPr lang="en-US" dirty="0"/>
              <a:t>DESY has a large computing facility that is part of the LHC computing grid (tier 2)</a:t>
            </a:r>
          </a:p>
          <a:p>
            <a:r>
              <a:rPr lang="en-US" dirty="0"/>
              <a:t>DESY central IT staffing shifting from particle physics to photon science</a:t>
            </a:r>
          </a:p>
          <a:p>
            <a:r>
              <a:rPr lang="en-US" dirty="0"/>
              <a:t>PETRA staff organized workshops explaining PETRA science and needs, including compression</a:t>
            </a:r>
          </a:p>
          <a:p>
            <a:pPr lvl="1"/>
            <a:r>
              <a:rPr lang="en-US" dirty="0"/>
              <a:t>Biggest potential for improving compression comes from tomography</a:t>
            </a:r>
          </a:p>
          <a:p>
            <a:pPr lvl="1"/>
            <a:r>
              <a:rPr lang="en-US" dirty="0"/>
              <a:t>Some demand for azimuthal integration, though technically challenging</a:t>
            </a:r>
          </a:p>
          <a:p>
            <a:pPr lvl="1"/>
            <a:r>
              <a:rPr lang="en-US" dirty="0"/>
              <a:t>Demand for more support with online analysis, to allow deletion of bad datasets during experiment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52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3942D-5A5A-4251-8D36-C81EB605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Serial </a:t>
            </a:r>
            <a:r>
              <a:rPr lang="de-DE" dirty="0" err="1"/>
              <a:t>crystallography</a:t>
            </a:r>
            <a:endParaRPr lang="en-GB" dirty="0"/>
          </a:p>
        </p:txBody>
      </p:sp>
      <p:pic>
        <p:nvPicPr>
          <p:cNvPr id="4" name="Picture 4" descr="Fig. 1">
            <a:extLst>
              <a:ext uri="{FF2B5EF4-FFF2-40B4-BE49-F238E27FC236}">
                <a16:creationId xmlns:a16="http://schemas.microsoft.com/office/drawing/2014/main" id="{42410BAA-12CA-43DD-B469-29A19FEE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0" y="980728"/>
            <a:ext cx="8388932" cy="49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7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F4B64C3-9934-402E-B8CC-F5EA62D3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9" y="44624"/>
            <a:ext cx="12040751" cy="451098"/>
          </a:xfrm>
        </p:spPr>
        <p:txBody>
          <a:bodyPr>
            <a:normAutofit fontScale="90000"/>
          </a:bodyPr>
          <a:lstStyle/>
          <a:p>
            <a:r>
              <a:rPr lang="en-US" dirty="0"/>
              <a:t>Serial crystallography - compression (&gt;200 tests)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B8711-B1F5-43D1-9961-43457A67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602889"/>
            <a:ext cx="9669720" cy="4913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0BA80C-E9AB-4D23-93B0-46DCB32FBC6C}"/>
              </a:ext>
            </a:extLst>
          </p:cNvPr>
          <p:cNvSpPr txBox="1"/>
          <p:nvPr/>
        </p:nvSpPr>
        <p:spPr>
          <a:xfrm>
            <a:off x="2711" y="5516217"/>
            <a:ext cx="966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best CR is usually Bzip2, but </a:t>
            </a:r>
            <a:r>
              <a:rPr lang="en-US" sz="2000" b="1" dirty="0" err="1">
                <a:solidFill>
                  <a:srgbClr val="FF0000"/>
                </a:solidFill>
              </a:rPr>
              <a:t>gzip</a:t>
            </a:r>
            <a:r>
              <a:rPr lang="en-US" sz="2000" b="1" dirty="0">
                <a:solidFill>
                  <a:srgbClr val="FF0000"/>
                </a:solidFill>
              </a:rPr>
              <a:t> (lev6) is a good compromise.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29510-625B-4F34-B2CB-BE1FBE7F0460}"/>
              </a:ext>
            </a:extLst>
          </p:cNvPr>
          <p:cNvSpPr txBox="1"/>
          <p:nvPr/>
        </p:nvSpPr>
        <p:spPr>
          <a:xfrm>
            <a:off x="722926" y="5805574"/>
            <a:ext cx="7402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*bzip2 - from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PyTables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package</a:t>
            </a:r>
            <a:endParaRPr lang="en-US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gzip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lzf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h5py</a:t>
            </a:r>
            <a:endParaRPr lang="en-US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***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Blosc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+ {lz4, lz4hc,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blosclz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snappy,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zlib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zstd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};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Bitshuffle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with/without lz4; lz4;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zstd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hdf5plugin</a:t>
            </a:r>
            <a:endParaRPr lang="en-US" sz="1200" b="0" dirty="0">
              <a:effectLst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955BC2-7552-D6A0-775D-8C719A5A6DD3}"/>
              </a:ext>
            </a:extLst>
          </p:cNvPr>
          <p:cNvSpPr txBox="1"/>
          <p:nvPr/>
        </p:nvSpPr>
        <p:spPr>
          <a:xfrm>
            <a:off x="9552384" y="1160748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Marina </a:t>
            </a:r>
            <a:r>
              <a:rPr lang="en-GB" sz="2000" dirty="0" err="1"/>
              <a:t>Galchenkova</a:t>
            </a:r>
            <a:r>
              <a:rPr lang="en-GB" sz="2000" dirty="0"/>
              <a:t>, </a:t>
            </a:r>
          </a:p>
          <a:p>
            <a:r>
              <a:rPr lang="en-GB" sz="2000" dirty="0"/>
              <a:t>Alexandra </a:t>
            </a:r>
            <a:r>
              <a:rPr lang="en-GB" sz="2000" dirty="0" err="1"/>
              <a:t>Tolstikova</a:t>
            </a:r>
            <a:r>
              <a:rPr lang="en-GB" sz="2000" dirty="0"/>
              <a:t>,</a:t>
            </a:r>
          </a:p>
          <a:p>
            <a:r>
              <a:rPr lang="en-GB" sz="2000" dirty="0"/>
              <a:t>Oleksandr </a:t>
            </a:r>
            <a:r>
              <a:rPr lang="en-GB" sz="2000" dirty="0" err="1"/>
              <a:t>Yefanov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1074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1C0382-1117-4087-969E-455CB4CE8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/>
          <a:stretch/>
        </p:blipFill>
        <p:spPr bwMode="auto">
          <a:xfrm>
            <a:off x="6744072" y="-1"/>
            <a:ext cx="5447928" cy="38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F4B64C3-9934-402E-B8CC-F5EA62D3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1" y="116632"/>
            <a:ext cx="12040751" cy="451098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check for lossy compression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6C24C-BC44-4307-9151-C17F8B3D2C43}"/>
              </a:ext>
            </a:extLst>
          </p:cNvPr>
          <p:cNvSpPr txBox="1"/>
          <p:nvPr/>
        </p:nvSpPr>
        <p:spPr>
          <a:xfrm>
            <a:off x="104429" y="708187"/>
            <a:ext cx="9974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3C2D8-A9FC-48D2-9763-F70AF7ABAF0F}"/>
              </a:ext>
            </a:extLst>
          </p:cNvPr>
          <p:cNvSpPr txBox="1"/>
          <p:nvPr/>
        </p:nvSpPr>
        <p:spPr>
          <a:xfrm>
            <a:off x="3195206" y="3931334"/>
            <a:ext cx="5801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Checking data quality is the key!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B0265-4ED8-4CA7-96F2-32914C580406}"/>
              </a:ext>
            </a:extLst>
          </p:cNvPr>
          <p:cNvSpPr txBox="1"/>
          <p:nvPr/>
        </p:nvSpPr>
        <p:spPr>
          <a:xfrm>
            <a:off x="595135" y="4482799"/>
            <a:ext cx="987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Currently we are tuning the parameters and checking the result for every run!</a:t>
            </a:r>
            <a:endParaRPr lang="ru-RU" sz="24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003AC-801F-4343-90C9-A2F90FFDA1B7}"/>
              </a:ext>
            </a:extLst>
          </p:cNvPr>
          <p:cNvSpPr txBox="1"/>
          <p:nvPr/>
        </p:nvSpPr>
        <p:spPr>
          <a:xfrm>
            <a:off x="200683" y="1700808"/>
            <a:ext cx="48908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Quality checks for SX/MX</a:t>
            </a:r>
            <a:r>
              <a:rPr lang="en-US" sz="2400" b="1" dirty="0"/>
              <a:t>: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1. Data quality: </a:t>
            </a:r>
            <a:r>
              <a:rPr lang="en-US" sz="2400" b="1" dirty="0" err="1">
                <a:solidFill>
                  <a:srgbClr val="FFC000"/>
                </a:solidFill>
              </a:rPr>
              <a:t>Rsplit,CC</a:t>
            </a:r>
            <a:r>
              <a:rPr lang="en-US" sz="2400" b="1" dirty="0">
                <a:solidFill>
                  <a:srgbClr val="FFC000"/>
                </a:solidFill>
              </a:rPr>
              <a:t>*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2. Model quality: </a:t>
            </a:r>
            <a:r>
              <a:rPr lang="en-US" sz="2400" b="1" dirty="0" err="1">
                <a:solidFill>
                  <a:srgbClr val="FFC000"/>
                </a:solidFill>
              </a:rPr>
              <a:t>Rfree</a:t>
            </a:r>
            <a:r>
              <a:rPr lang="en-US" sz="2400" b="1" dirty="0">
                <a:solidFill>
                  <a:srgbClr val="FFC000"/>
                </a:solidFill>
              </a:rPr>
              <a:t>/</a:t>
            </a:r>
            <a:r>
              <a:rPr lang="en-US" sz="2400" b="1" dirty="0" err="1">
                <a:solidFill>
                  <a:srgbClr val="FFC000"/>
                </a:solidFill>
              </a:rPr>
              <a:t>Rwork</a:t>
            </a: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3. Anomalous signal (SAD/MAD)</a:t>
            </a:r>
          </a:p>
          <a:p>
            <a:r>
              <a:rPr lang="en-US" sz="2400" b="1" dirty="0">
                <a:solidFill>
                  <a:srgbClr val="00AA92"/>
                </a:solidFill>
              </a:rPr>
              <a:t>4.* Electron density maps</a:t>
            </a:r>
          </a:p>
          <a:p>
            <a:endParaRPr lang="ru-RU" sz="24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1BB37-6133-463B-B00E-053CBC666FAE}"/>
              </a:ext>
            </a:extLst>
          </p:cNvPr>
          <p:cNvSpPr txBox="1"/>
          <p:nvPr/>
        </p:nvSpPr>
        <p:spPr>
          <a:xfrm>
            <a:off x="623392" y="4911551"/>
            <a:ext cx="1059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Requires automatization but not so easy to implement.</a:t>
            </a:r>
            <a:endParaRPr lang="ru-RU" sz="2400" dirty="0" err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59D9D9-0E0A-4D06-1970-75848AC590B9}"/>
              </a:ext>
            </a:extLst>
          </p:cNvPr>
          <p:cNvSpPr txBox="1"/>
          <p:nvPr/>
        </p:nvSpPr>
        <p:spPr>
          <a:xfrm>
            <a:off x="9660396" y="5150415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Marina </a:t>
            </a:r>
            <a:r>
              <a:rPr lang="en-GB" sz="2000" dirty="0" err="1"/>
              <a:t>Galchenkova</a:t>
            </a:r>
            <a:r>
              <a:rPr lang="en-GB" sz="2000" dirty="0"/>
              <a:t>, </a:t>
            </a:r>
          </a:p>
          <a:p>
            <a:r>
              <a:rPr lang="en-GB" sz="2000" dirty="0"/>
              <a:t>Alexandra </a:t>
            </a:r>
            <a:r>
              <a:rPr lang="en-GB" sz="2000" dirty="0" err="1"/>
              <a:t>Tolstikova</a:t>
            </a:r>
            <a:r>
              <a:rPr lang="en-GB" sz="2000" dirty="0"/>
              <a:t>,</a:t>
            </a:r>
          </a:p>
          <a:p>
            <a:r>
              <a:rPr lang="en-GB" sz="2000" dirty="0"/>
              <a:t>Oleksandr </a:t>
            </a:r>
            <a:r>
              <a:rPr lang="en-GB" sz="2000" dirty="0" err="1"/>
              <a:t>Yefanov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002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C2B23-B09C-4F49-ACB4-4836564F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758" y="2929812"/>
            <a:ext cx="6115918" cy="3933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247D1-E47B-4186-BB87-921CB0B5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Rejecting bad images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DF58-34EC-4398-8028-8C1E64596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peak-counting methods in Cheetah software</a:t>
            </a:r>
          </a:p>
          <a:p>
            <a:pPr lvl="1"/>
            <a:r>
              <a:rPr lang="en-US" dirty="0"/>
              <a:t>Aim – identify as many peaks as possible, with statistical modelling of background</a:t>
            </a:r>
          </a:p>
          <a:p>
            <a:pPr lvl="1"/>
            <a:r>
              <a:rPr lang="en-US" dirty="0"/>
              <a:t>Some tuning of parameters by users required</a:t>
            </a:r>
          </a:p>
          <a:p>
            <a:r>
              <a:rPr lang="en-US" dirty="0"/>
              <a:t>Investigating machine learning methods as a fast, reliable “first pass” rejecting clearly bad data</a:t>
            </a:r>
          </a:p>
          <a:p>
            <a:pPr lvl="1"/>
            <a:r>
              <a:rPr lang="en-US" dirty="0"/>
              <a:t>Use computationally cheap methods from computer vision</a:t>
            </a:r>
          </a:p>
          <a:p>
            <a:pPr lvl="1"/>
            <a:r>
              <a:rPr lang="en-US" dirty="0"/>
              <a:t>Learn rejection criteria from previous experiments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41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95FE-94F5-45CD-A7C6-A509CD34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Rejecting bad images with machine learning</a:t>
            </a:r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62E08-12B5-4464-B7F0-916DA23E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9756" y="1988840"/>
            <a:ext cx="8057081" cy="4193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8A99E-E97B-4EB9-9CCF-91042849C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3" y="2060848"/>
            <a:ext cx="3348372" cy="3348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04FF33-E0F8-42AE-B780-D189DF44C84D}"/>
              </a:ext>
            </a:extLst>
          </p:cNvPr>
          <p:cNvSpPr txBox="1"/>
          <p:nvPr/>
        </p:nvSpPr>
        <p:spPr>
          <a:xfrm>
            <a:off x="389467" y="1156392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Computationally cheap ORB method finds image features </a:t>
            </a:r>
            <a:endParaRPr lang="de-D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800CC-4597-4780-BDAA-BDAEC2E94A34}"/>
              </a:ext>
            </a:extLst>
          </p:cNvPr>
          <p:cNvSpPr txBox="1"/>
          <p:nvPr/>
        </p:nvSpPr>
        <p:spPr>
          <a:xfrm>
            <a:off x="4579924" y="1156391"/>
            <a:ext cx="64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Neural network trained from sets of good and bad images (obtained by experts using conventional methods)</a:t>
            </a:r>
            <a:endParaRPr lang="de-D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4A16B-0538-4935-9E68-F6573E5EA639}"/>
              </a:ext>
            </a:extLst>
          </p:cNvPr>
          <p:cNvSpPr txBox="1"/>
          <p:nvPr/>
        </p:nvSpPr>
        <p:spPr>
          <a:xfrm>
            <a:off x="389467" y="5889728"/>
            <a:ext cx="320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Vahid </a:t>
            </a:r>
            <a:r>
              <a:rPr lang="en-US" dirty="0" err="1"/>
              <a:t>Rahmani</a:t>
            </a:r>
            <a:r>
              <a:rPr lang="en-US" dirty="0"/>
              <a:t>, Shah Nawaz, </a:t>
            </a:r>
            <a:r>
              <a:rPr lang="en-US" dirty="0" err="1"/>
              <a:t>Jaisinh</a:t>
            </a:r>
            <a:r>
              <a:rPr lang="en-US" dirty="0"/>
              <a:t> Bhosale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49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9568-179F-4767-B6B3-D51F5B2C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Xilinx </a:t>
            </a:r>
            <a:r>
              <a:rPr lang="en-US" dirty="0" err="1"/>
              <a:t>Alveo</a:t>
            </a:r>
            <a:r>
              <a:rPr lang="en-US" dirty="0"/>
              <a:t> FPGA accelerator cards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26E9-B0E6-4B52-914B-D7362D9E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6655337" cy="4792663"/>
          </a:xfrm>
        </p:spPr>
        <p:txBody>
          <a:bodyPr/>
          <a:lstStyle/>
          <a:p>
            <a:r>
              <a:rPr lang="en-US" dirty="0"/>
              <a:t>Features of </a:t>
            </a:r>
            <a:r>
              <a:rPr lang="en-US" dirty="0" err="1"/>
              <a:t>Alveo</a:t>
            </a:r>
            <a:r>
              <a:rPr lang="en-US" dirty="0"/>
              <a:t> card:</a:t>
            </a:r>
          </a:p>
          <a:p>
            <a:pPr lvl="1"/>
            <a:r>
              <a:rPr lang="en-US" dirty="0"/>
              <a:t>Data reception with 2 x 100 Gigabit Ethernet</a:t>
            </a:r>
          </a:p>
          <a:p>
            <a:pPr lvl="1"/>
            <a:r>
              <a:rPr lang="en-US" dirty="0"/>
              <a:t>Data processing in </a:t>
            </a:r>
            <a:r>
              <a:rPr lang="en-US" dirty="0" err="1"/>
              <a:t>Ultrascale</a:t>
            </a:r>
            <a:r>
              <a:rPr lang="en-US" dirty="0"/>
              <a:t>+ FPGA fabric</a:t>
            </a:r>
          </a:p>
          <a:p>
            <a:pPr lvl="1"/>
            <a:r>
              <a:rPr lang="en-US" dirty="0"/>
              <a:t>High-bandwidth memory for temporary storage</a:t>
            </a:r>
          </a:p>
          <a:p>
            <a:pPr lvl="1"/>
            <a:r>
              <a:rPr lang="en-US" dirty="0"/>
              <a:t>PCIe4.0 transfer to server PC</a:t>
            </a:r>
          </a:p>
          <a:p>
            <a:r>
              <a:rPr lang="en-US" dirty="0"/>
              <a:t>Similar to </a:t>
            </a:r>
            <a:r>
              <a:rPr lang="de-DE" dirty="0"/>
              <a:t>Alpha-Data 9H3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PSI (Filip </a:t>
            </a:r>
            <a:r>
              <a:rPr lang="de-DE" dirty="0" err="1"/>
              <a:t>Leonarski</a:t>
            </a:r>
            <a:r>
              <a:rPr lang="de-DE" dirty="0"/>
              <a:t>) in </a:t>
            </a:r>
            <a:r>
              <a:rPr lang="de-DE" dirty="0" err="1"/>
              <a:t>Jungfraujoch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0104C-6013-4336-8637-36BB88DDE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20" y="967120"/>
            <a:ext cx="3132348" cy="319083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9FF533E-861A-4061-B1D6-DCD762E68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08" y="4621197"/>
            <a:ext cx="10236460" cy="1652119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64122C9-04DA-F78F-9843-348B2EB1282B}"/>
              </a:ext>
            </a:extLst>
          </p:cNvPr>
          <p:cNvSpPr txBox="1"/>
          <p:nvPr/>
        </p:nvSpPr>
        <p:spPr>
          <a:xfrm>
            <a:off x="226694" y="6332520"/>
            <a:ext cx="4667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Shabarish Pala </a:t>
            </a:r>
            <a:r>
              <a:rPr lang="en-GB" dirty="0" err="1"/>
              <a:t>Setty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54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46B8-CB12-42EE-840E-464449FD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development environment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C73D-26F5-4227-8BE7-1F1F2DB64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written in sequential style based on C++</a:t>
            </a:r>
          </a:p>
          <a:p>
            <a:r>
              <a:rPr lang="en-US" dirty="0"/>
              <a:t>Various directives in code indicate how this can be efficiently converted to VHDL for synthesis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ED6C1-BC22-4703-8B11-411358C9CC6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332" y="1916832"/>
            <a:ext cx="6194380" cy="444358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s://www.xilinx.com/htmldocs/xilinx2017_4/sdaccel_doc/klg1504034896737.image">
            <a:extLst>
              <a:ext uri="{FF2B5EF4-FFF2-40B4-BE49-F238E27FC236}">
                <a16:creationId xmlns:a16="http://schemas.microsoft.com/office/drawing/2014/main" id="{3404C6E4-4F36-4749-97D1-D7E10FC2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41" y="2319277"/>
            <a:ext cx="5781643" cy="34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80376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1325</Words>
  <Application>Microsoft Office PowerPoint</Application>
  <PresentationFormat>Breitbild</PresentationFormat>
  <Paragraphs>194</Paragraphs>
  <Slides>27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 New Roman</vt:lpstr>
      <vt:lpstr>Wingdings</vt:lpstr>
      <vt:lpstr>2_DESY_Vortrag_3-1</vt:lpstr>
      <vt:lpstr>Office Theme</vt:lpstr>
      <vt:lpstr>LEAPS-Innov annual meeting 2022  – DESY</vt:lpstr>
      <vt:lpstr>Areas of development</vt:lpstr>
      <vt:lpstr>Serial crystallography</vt:lpstr>
      <vt:lpstr>Serial crystallography - compression (&gt;200 tests)</vt:lpstr>
      <vt:lpstr>Quality check for lossy compression</vt:lpstr>
      <vt:lpstr>Rejecting bad images</vt:lpstr>
      <vt:lpstr>Rejecting bad images with machine learning</vt:lpstr>
      <vt:lpstr>Using Xilinx Alveo FPGA accelerator cards</vt:lpstr>
      <vt:lpstr>Vivado HLS development environment</vt:lpstr>
      <vt:lpstr>On-FPGA lossless compression</vt:lpstr>
      <vt:lpstr>Compression tests with LAMBDA and X-ray tube</vt:lpstr>
      <vt:lpstr>General ongoing work at DESY</vt:lpstr>
      <vt:lpstr>Serial crystallography – real time data processing</vt:lpstr>
      <vt:lpstr>Summary</vt:lpstr>
      <vt:lpstr>PowerPoint-Präsentation</vt:lpstr>
      <vt:lpstr>People involved</vt:lpstr>
      <vt:lpstr>Data processing and reduction in serial crystallography</vt:lpstr>
      <vt:lpstr>Data processing and reduction in serial crystallography</vt:lpstr>
      <vt:lpstr>Machine learning results</vt:lpstr>
      <vt:lpstr>PowerPoint-Präsentation</vt:lpstr>
      <vt:lpstr>PowerPoint-Präsentation</vt:lpstr>
      <vt:lpstr>PowerPoint-Präsentation</vt:lpstr>
      <vt:lpstr>Information on storage system at PETRA-III</vt:lpstr>
      <vt:lpstr>Data rates and needs</vt:lpstr>
      <vt:lpstr>Tomography</vt:lpstr>
      <vt:lpstr>Code sharing and repositories</vt:lpstr>
      <vt:lpstr>Work in DESY IT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David Pennicard</cp:lastModifiedBy>
  <cp:revision>1778</cp:revision>
  <dcterms:created xsi:type="dcterms:W3CDTF">2008-04-14T12:45:38Z</dcterms:created>
  <dcterms:modified xsi:type="dcterms:W3CDTF">2022-05-03T09:47:00Z</dcterms:modified>
</cp:coreProperties>
</file>