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64" r:id="rId1"/>
  </p:sldMasterIdLst>
  <p:notesMasterIdLst>
    <p:notesMasterId r:id="rId5"/>
  </p:notesMasterIdLst>
  <p:handoutMasterIdLst>
    <p:handoutMasterId r:id="rId6"/>
  </p:handoutMasterIdLst>
  <p:sldIdLst>
    <p:sldId id="328" r:id="rId2"/>
    <p:sldId id="329" r:id="rId3"/>
    <p:sldId id="330" r:id="rId4"/>
  </p:sldIdLst>
  <p:sldSz cx="9144000" cy="6858000" type="screen4x3"/>
  <p:notesSz cx="6794500" cy="9931400"/>
  <p:defaultTextStyle>
    <a:defPPr>
      <a:defRPr lang="de-CH"/>
    </a:defPPr>
    <a:lvl1pPr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1pPr>
    <a:lvl2pPr marL="4572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4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6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6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6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600"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Standardabschnitt" id="{AE7857C0-2D20-4703-8FB6-39B300EF5577}">
          <p14:sldIdLst>
            <p14:sldId id="328"/>
            <p14:sldId id="329"/>
            <p14:sldId id="330"/>
          </p14:sldIdLst>
        </p14:section>
      </p14:sectionLst>
    </p:ext>
    <p:ext uri="{EFAFB233-063F-42B5-8137-9DF3F51BA10A}">
      <p15:sldGuideLst xmlns:p15="http://schemas.microsoft.com/office/powerpoint/2012/main">
        <p15:guide id="1" orient="horz" pos="890">
          <p15:clr>
            <a:srgbClr val="A4A3A4"/>
          </p15:clr>
        </p15:guide>
        <p15:guide id="2" orient="horz" pos="845">
          <p15:clr>
            <a:srgbClr val="A4A3A4"/>
          </p15:clr>
        </p15:guide>
        <p15:guide id="3" orient="horz" pos="3793">
          <p15:clr>
            <a:srgbClr val="A4A3A4"/>
          </p15:clr>
        </p15:guide>
        <p15:guide id="4" orient="horz" pos="1117">
          <p15:clr>
            <a:srgbClr val="A4A3A4"/>
          </p15:clr>
        </p15:guide>
        <p15:guide id="5" orient="horz" pos="187">
          <p15:clr>
            <a:srgbClr val="A4A3A4"/>
          </p15:clr>
        </p15:guide>
        <p15:guide id="6" orient="horz" pos="504">
          <p15:clr>
            <a:srgbClr val="A4A3A4"/>
          </p15:clr>
        </p15:guide>
        <p15:guide id="7" orient="horz" pos="4156">
          <p15:clr>
            <a:srgbClr val="A4A3A4"/>
          </p15:clr>
        </p15:guide>
        <p15:guide id="8" orient="horz">
          <p15:clr>
            <a:srgbClr val="A4A3A4"/>
          </p15:clr>
        </p15:guide>
        <p15:guide id="9" pos="657">
          <p15:clr>
            <a:srgbClr val="A4A3A4"/>
          </p15:clr>
        </p15:guide>
        <p15:guide id="10" pos="5534">
          <p15:clr>
            <a:srgbClr val="A4A3A4"/>
          </p15:clr>
        </p15:guide>
        <p15:guide id="11" pos="521">
          <p15:clr>
            <a:srgbClr val="A4A3A4"/>
          </p15:clr>
        </p15:guide>
        <p15:guide id="12" pos="453">
          <p15:clr>
            <a:srgbClr val="A4A3A4"/>
          </p15:clr>
        </p15:guide>
        <p15:guide id="13" pos="1315">
          <p15:clr>
            <a:srgbClr val="A4A3A4"/>
          </p15:clr>
        </p15:guide>
        <p15:guide id="14" pos="3039">
          <p15:clr>
            <a:srgbClr val="A4A3A4"/>
          </p15:clr>
        </p15:guide>
        <p15:guide id="15" pos="3152">
          <p15:clr>
            <a:srgbClr val="A4A3A4"/>
          </p15:clr>
        </p15:guide>
        <p15:guide id="16" pos="5738">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FFFFFF"/>
    <a:srgbClr val="808080"/>
    <a:srgbClr val="000000"/>
    <a:srgbClr val="FDCA00"/>
    <a:srgbClr val="EF5B00"/>
    <a:srgbClr val="C50006"/>
    <a:srgbClr val="7C204E"/>
    <a:srgbClr val="003B6E"/>
    <a:srgbClr val="1974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0414" autoAdjust="0"/>
  </p:normalViewPr>
  <p:slideViewPr>
    <p:cSldViewPr snapToObjects="1">
      <p:cViewPr varScale="1">
        <p:scale>
          <a:sx n="107" d="100"/>
          <a:sy n="107" d="100"/>
        </p:scale>
        <p:origin x="1758" y="102"/>
      </p:cViewPr>
      <p:guideLst>
        <p:guide orient="horz" pos="890"/>
        <p:guide orient="horz" pos="845"/>
        <p:guide orient="horz" pos="3793"/>
        <p:guide orient="horz" pos="1117"/>
        <p:guide orient="horz" pos="187"/>
        <p:guide orient="horz" pos="504"/>
        <p:guide orient="horz" pos="4156"/>
        <p:guide orient="horz"/>
        <p:guide pos="657"/>
        <p:guide pos="5534"/>
        <p:guide pos="521"/>
        <p:guide pos="453"/>
        <p:guide pos="1315"/>
        <p:guide pos="3039"/>
        <p:guide pos="3152"/>
        <p:guide pos="5738"/>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15" d="100"/>
          <a:sy n="115" d="100"/>
        </p:scale>
        <p:origin x="-4932"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7" name="Rectangle 3"/>
          <p:cNvSpPr>
            <a:spLocks noGrp="1" noChangeArrowheads="1"/>
          </p:cNvSpPr>
          <p:nvPr>
            <p:ph type="dt" sz="quarter" idx="1"/>
          </p:nvPr>
        </p:nvSpPr>
        <p:spPr bwMode="auto">
          <a:xfrm>
            <a:off x="3849694"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algn="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8" name="Rectangle 4"/>
          <p:cNvSpPr>
            <a:spLocks noGrp="1" noChangeArrowheads="1"/>
          </p:cNvSpPr>
          <p:nvPr>
            <p:ph type="ftr" sz="quarter" idx="2"/>
          </p:nvPr>
        </p:nvSpPr>
        <p:spPr bwMode="auto">
          <a:xfrm>
            <a:off x="0"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9" name="Rectangle 5"/>
          <p:cNvSpPr>
            <a:spLocks noGrp="1" noChangeArrowheads="1"/>
          </p:cNvSpPr>
          <p:nvPr>
            <p:ph type="sldNum" sz="quarter" idx="3"/>
          </p:nvPr>
        </p:nvSpPr>
        <p:spPr bwMode="auto">
          <a:xfrm>
            <a:off x="3849694"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algn="r" defTabSz="955672">
              <a:spcBef>
                <a:spcPct val="0"/>
              </a:spcBef>
              <a:defRPr sz="1200" baseline="30000">
                <a:latin typeface="Times" charset="0"/>
              </a:defRPr>
            </a:lvl1pPr>
          </a:lstStyle>
          <a:p>
            <a:pPr>
              <a:defRPr/>
            </a:pPr>
            <a:fld id="{630A188E-C926-984B-863C-48B251A81B15}" type="slidenum">
              <a:rPr lang="en-GB">
                <a:latin typeface="+mn-lt"/>
              </a:rPr>
              <a:pPr>
                <a:defRPr/>
              </a:pPr>
              <a:t>‹#›</a:t>
            </a:fld>
            <a:endParaRPr lang="en-GB" dirty="0">
              <a:latin typeface="+mn-lt"/>
            </a:endParaRPr>
          </a:p>
        </p:txBody>
      </p:sp>
    </p:spTree>
    <p:extLst>
      <p:ext uri="{BB962C8B-B14F-4D97-AF65-F5344CB8AC3E}">
        <p14:creationId xmlns:p14="http://schemas.microsoft.com/office/powerpoint/2010/main" val="2895994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3" name="Rectangle 3"/>
          <p:cNvSpPr>
            <a:spLocks noGrp="1" noChangeArrowheads="1"/>
          </p:cNvSpPr>
          <p:nvPr>
            <p:ph type="dt" idx="1"/>
          </p:nvPr>
        </p:nvSpPr>
        <p:spPr bwMode="auto">
          <a:xfrm>
            <a:off x="3849694"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algn="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915988" y="746125"/>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885" name="Rectangle 5"/>
          <p:cNvSpPr>
            <a:spLocks noGrp="1" noChangeArrowheads="1"/>
          </p:cNvSpPr>
          <p:nvPr>
            <p:ph type="body" sz="quarter" idx="3"/>
          </p:nvPr>
        </p:nvSpPr>
        <p:spPr bwMode="auto">
          <a:xfrm>
            <a:off x="906631" y="4718072"/>
            <a:ext cx="4981238" cy="44678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a:t>
            </a:r>
            <a:r>
              <a:rPr lang="de-DE" noProof="0" dirty="0" smtClean="0"/>
              <a:t>Ebene</a:t>
            </a:r>
          </a:p>
          <a:p>
            <a:pPr lvl="5"/>
            <a:r>
              <a:rPr lang="de-DE" noProof="0" dirty="0" smtClean="0"/>
              <a:t>Sechste Ebene</a:t>
            </a:r>
          </a:p>
          <a:p>
            <a:pPr lvl="6"/>
            <a:r>
              <a:rPr lang="de-DE" noProof="0" dirty="0" smtClean="0"/>
              <a:t>Siebte Ebene</a:t>
            </a:r>
          </a:p>
          <a:p>
            <a:pPr lvl="7"/>
            <a:r>
              <a:rPr lang="de-DE" noProof="0" dirty="0" smtClean="0"/>
              <a:t>Achte Ebene</a:t>
            </a:r>
          </a:p>
          <a:p>
            <a:pPr lvl="8"/>
            <a:r>
              <a:rPr lang="de-DE" noProof="0" dirty="0" smtClean="0"/>
              <a:t>Neunte Ebene</a:t>
            </a:r>
          </a:p>
        </p:txBody>
      </p:sp>
      <p:sp>
        <p:nvSpPr>
          <p:cNvPr id="122886" name="Rectangle 6"/>
          <p:cNvSpPr>
            <a:spLocks noGrp="1" noChangeArrowheads="1"/>
          </p:cNvSpPr>
          <p:nvPr>
            <p:ph type="ftr" sz="quarter" idx="4"/>
          </p:nvPr>
        </p:nvSpPr>
        <p:spPr bwMode="auto">
          <a:xfrm>
            <a:off x="0"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7" name="Rectangle 7"/>
          <p:cNvSpPr>
            <a:spLocks noGrp="1" noChangeArrowheads="1"/>
          </p:cNvSpPr>
          <p:nvPr>
            <p:ph type="sldNum" sz="quarter" idx="5"/>
          </p:nvPr>
        </p:nvSpPr>
        <p:spPr bwMode="auto">
          <a:xfrm>
            <a:off x="3849694"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algn="r" defTabSz="955672">
              <a:spcBef>
                <a:spcPct val="0"/>
              </a:spcBef>
              <a:defRPr sz="1000" baseline="0">
                <a:latin typeface="+mn-lt"/>
              </a:defRPr>
            </a:lvl1pPr>
          </a:lstStyle>
          <a:p>
            <a:pPr>
              <a:defRPr/>
            </a:pPr>
            <a:fld id="{EC696245-F065-0B47-B74E-D5003861FD61}" type="slidenum">
              <a:rPr lang="de-DE" smtClean="0"/>
              <a:pPr>
                <a:defRPr/>
              </a:pPr>
              <a:t>‹#›</a:t>
            </a:fld>
            <a:endParaRPr lang="de-DE" dirty="0"/>
          </a:p>
        </p:txBody>
      </p:sp>
    </p:spTree>
    <p:extLst>
      <p:ext uri="{BB962C8B-B14F-4D97-AF65-F5344CB8AC3E}">
        <p14:creationId xmlns:p14="http://schemas.microsoft.com/office/powerpoint/2010/main" val="761473846"/>
      </p:ext>
    </p:extLst>
  </p:cSld>
  <p:clrMap bg1="lt1" tx1="dk1" bg2="lt2" tx2="dk2" accent1="accent1" accent2="accent2" accent3="accent3" accent4="accent4" accent5="accent5" accent6="accent6" hlink="hlink" folHlink="folHlink"/>
  <p:hf hdr="0" ftr="0" dt="0"/>
  <p:notesStyle>
    <a:lvl1pPr marL="90488" indent="-90488" algn="l" rtl="0" eaLnBrk="0" fontAlgn="base" hangingPunct="0">
      <a:spcBef>
        <a:spcPts val="0"/>
      </a:spcBef>
      <a:spcAft>
        <a:spcPct val="0"/>
      </a:spcAft>
      <a:buFont typeface="Arial" panose="020B0604020202020204" pitchFamily="34" charset="0"/>
      <a:buChar char="•"/>
      <a:defRPr sz="1000" kern="1200" baseline="0">
        <a:solidFill>
          <a:schemeClr val="tx1"/>
        </a:solidFill>
        <a:latin typeface="+mn-lt"/>
        <a:ea typeface="ヒラギノ角ゴ Pro W3" pitchFamily="-108" charset="-128"/>
        <a:cs typeface="ヒラギノ角ゴ Pro W3" pitchFamily="-108" charset="-128"/>
      </a:defRPr>
    </a:lvl1pPr>
    <a:lvl2pPr marL="180975" indent="-92075"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charset="-128"/>
        <a:cs typeface="ヒラギノ角ゴ Pro W3" charset="0"/>
      </a:defRPr>
    </a:lvl2pPr>
    <a:lvl3pPr marL="266700" indent="-85725"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3pPr>
    <a:lvl4pPr marL="357188" indent="-90488"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4pPr>
    <a:lvl5pPr marL="447675" indent="-90488"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pitchFamily="-112" charset="-128"/>
        <a:cs typeface="ＭＳ Ｐゴシック" charset="0"/>
      </a:defRPr>
    </a:lvl5pPr>
    <a:lvl6pPr marL="538163" indent="-90488" algn="l" defTabSz="457200" rtl="0" eaLnBrk="1" latinLnBrk="0" hangingPunct="1">
      <a:buFont typeface="Symbol" panose="05050102010706020507" pitchFamily="18" charset="2"/>
      <a:buChar char="-"/>
      <a:defRPr sz="1000" kern="1200" baseline="0">
        <a:solidFill>
          <a:schemeClr val="tx1"/>
        </a:solidFill>
        <a:latin typeface="+mn-lt"/>
        <a:ea typeface="+mn-ea"/>
        <a:cs typeface="Arial" panose="020B0604020202020204" pitchFamily="34" charset="0"/>
      </a:defRPr>
    </a:lvl6pPr>
    <a:lvl7pPr marL="628650" indent="-90488"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7pPr>
    <a:lvl8pPr marL="719138" indent="-90488"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8pPr>
    <a:lvl9pPr marL="806450" indent="-88900"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sz="1200" u="none"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1</a:t>
            </a:fld>
            <a:endParaRPr lang="de-DE" dirty="0"/>
          </a:p>
        </p:txBody>
      </p:sp>
    </p:spTree>
    <p:extLst>
      <p:ext uri="{BB962C8B-B14F-4D97-AF65-F5344CB8AC3E}">
        <p14:creationId xmlns:p14="http://schemas.microsoft.com/office/powerpoint/2010/main" val="1438894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6579" y="1773238"/>
            <a:ext cx="7507089" cy="2011316"/>
          </a:xfrm>
          <a:prstGeom prst="rect">
            <a:avLst/>
          </a:prstGeom>
        </p:spPr>
      </p:pic>
      <p:pic>
        <p:nvPicPr>
          <p:cNvPr id="5" name="Bild 24" descr="PSI-Logo_narrow_30k.eps"/>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0263" y="414338"/>
            <a:ext cx="1219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bwMode="auto">
          <a:xfrm>
            <a:off x="0" y="1773238"/>
            <a:ext cx="719138" cy="2003425"/>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sp>
        <p:nvSpPr>
          <p:cNvPr id="7" name="Rechteck 15"/>
          <p:cNvSpPr>
            <a:spLocks noChangeArrowheads="1"/>
          </p:cNvSpPr>
          <p:nvPr/>
        </p:nvSpPr>
        <p:spPr bwMode="auto">
          <a:xfrm>
            <a:off x="8423275" y="969963"/>
            <a:ext cx="720725" cy="719137"/>
          </a:xfrm>
          <a:prstGeom prst="rect">
            <a:avLst/>
          </a:prstGeom>
          <a:solidFill>
            <a:srgbClr val="B9B9B9"/>
          </a:solidFill>
          <a:ln>
            <a:noFill/>
          </a:ln>
          <a:extLst/>
        </p:spPr>
        <p:txBody>
          <a:bodyPr/>
          <a:lstStyle/>
          <a:p>
            <a:pPr>
              <a:spcBef>
                <a:spcPct val="0"/>
              </a:spcBef>
            </a:pPr>
            <a:endParaRPr lang="de-DE" sz="2400" dirty="0">
              <a:latin typeface="Times" charset="0"/>
            </a:endParaRPr>
          </a:p>
        </p:txBody>
      </p:sp>
      <p:sp>
        <p:nvSpPr>
          <p:cNvPr id="1027" name="Rectangle 8"/>
          <p:cNvSpPr>
            <a:spLocks noGrp="1" noChangeArrowheads="1"/>
          </p:cNvSpPr>
          <p:nvPr>
            <p:ph type="title"/>
          </p:nvPr>
        </p:nvSpPr>
        <p:spPr>
          <a:xfrm>
            <a:off x="814387" y="4607999"/>
            <a:ext cx="7969249" cy="1388939"/>
          </a:xfrm>
        </p:spPr>
        <p:txBody>
          <a:bodyPr/>
          <a:lstStyle>
            <a:lvl1pPr>
              <a:defRPr sz="3000">
                <a:solidFill>
                  <a:srgbClr val="686868"/>
                </a:solidFill>
                <a:latin typeface="Georgia" charset="0"/>
                <a:ea typeface="ヒラギノ角ゴ Pro W3" charset="0"/>
              </a:defRPr>
            </a:lvl1pPr>
          </a:lstStyle>
          <a:p>
            <a:pPr lvl="0"/>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69649" name="Rectangle 17"/>
          <p:cNvSpPr>
            <a:spLocks noGrp="1" noChangeArrowheads="1"/>
          </p:cNvSpPr>
          <p:nvPr>
            <p:ph type="subTitle" sz="quarter" idx="1"/>
          </p:nvPr>
        </p:nvSpPr>
        <p:spPr bwMode="auto">
          <a:xfrm>
            <a:off x="814388" y="4068001"/>
            <a:ext cx="7969249" cy="3645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None/>
              <a:defRPr sz="1800" b="1">
                <a:solidFill>
                  <a:srgbClr val="969696"/>
                </a:solidFill>
                <a:ea typeface="ヒラギノ角ゴ Pro W3" charset="0"/>
              </a:defRPr>
            </a:lvl1pPr>
          </a:lstStyle>
          <a:p>
            <a:pPr lvl="0"/>
            <a:r>
              <a:rPr lang="en-GB" noProof="0" dirty="0" err="1" smtClean="0"/>
              <a:t>Formatvorlage</a:t>
            </a:r>
            <a:r>
              <a:rPr lang="en-GB" noProof="0" dirty="0" smtClean="0"/>
              <a:t> des </a:t>
            </a:r>
            <a:r>
              <a:rPr lang="en-GB" noProof="0" dirty="0" err="1" smtClean="0"/>
              <a:t>Untertitelmasters</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10" name="Rechteck 1"/>
          <p:cNvSpPr>
            <a:spLocks noChangeArrowheads="1"/>
          </p:cNvSpPr>
          <p:nvPr userDrawn="1"/>
        </p:nvSpPr>
        <p:spPr bwMode="auto">
          <a:xfrm>
            <a:off x="5003800" y="1772816"/>
            <a:ext cx="3329868" cy="232404"/>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spcBef>
                <a:spcPct val="0"/>
              </a:spcBef>
            </a:pPr>
            <a:r>
              <a:rPr lang="de-CH" sz="1200" b="1" i="0" kern="0" spc="30" dirty="0" smtClean="0">
                <a:solidFill>
                  <a:srgbClr val="505150"/>
                </a:solidFill>
                <a:latin typeface="+mn-lt"/>
                <a:cs typeface="Arial" charset="0"/>
              </a:rPr>
              <a:t>WIR SCHAFFEN WISSEN – HEUTE FÜR MORGEN</a:t>
            </a:r>
            <a:endParaRPr lang="de-CH" sz="1200" b="1" i="0" kern="0" spc="30" dirty="0">
              <a:solidFill>
                <a:srgbClr val="505150"/>
              </a:solidFill>
              <a:latin typeface="+mn-lt"/>
              <a:cs typeface="Arial" charset="0"/>
            </a:endParaRPr>
          </a:p>
        </p:txBody>
      </p:sp>
    </p:spTree>
    <p:extLst>
      <p:ext uri="{BB962C8B-B14F-4D97-AF65-F5344CB8AC3E}">
        <p14:creationId xmlns:p14="http://schemas.microsoft.com/office/powerpoint/2010/main" val="3333668075"/>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2131681881"/>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grau)">
    <p:spTree>
      <p:nvGrpSpPr>
        <p:cNvPr id="1" name=""/>
        <p:cNvGrpSpPr/>
        <p:nvPr/>
      </p:nvGrpSpPr>
      <p:grpSpPr>
        <a:xfrm>
          <a:off x="0" y="0"/>
          <a:ext cx="0" cy="0"/>
          <a:chOff x="0" y="0"/>
          <a:chExt cx="0" cy="0"/>
        </a:xfrm>
      </p:grpSpPr>
      <p:sp>
        <p:nvSpPr>
          <p:cNvPr id="2" name="Rechteck 1"/>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ndParaRPr>
          </a:p>
        </p:txBody>
      </p:sp>
      <p:sp>
        <p:nvSpPr>
          <p:cNvPr id="10" name="Titel 9"/>
          <p:cNvSpPr>
            <a:spLocks noGrp="1"/>
          </p:cNvSpPr>
          <p:nvPr>
            <p:ph type="title"/>
          </p:nvPr>
        </p:nvSpPr>
        <p:spPr/>
        <p:txBody>
          <a:bodyPr/>
          <a:lstStyle>
            <a:lvl1pPr>
              <a:defRPr spc="0" baseline="0"/>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9" name="Inhaltsplatzhalter 7"/>
          <p:cNvSpPr>
            <a:spLocks noGrp="1"/>
          </p:cNvSpPr>
          <p:nvPr>
            <p:ph sz="quarter" idx="13" hasCustomPrompt="1"/>
          </p:nvPr>
        </p:nvSpPr>
        <p:spPr>
          <a:xfrm>
            <a:off x="934839" y="1484782"/>
            <a:ext cx="7885633" cy="4608514"/>
          </a:xfrm>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a:p>
            <a:pPr lvl="5"/>
            <a:r>
              <a:rPr lang="de-CH" dirty="0" smtClean="0"/>
              <a:t>Sechste Ebene</a:t>
            </a:r>
          </a:p>
          <a:p>
            <a:pPr lvl="6"/>
            <a:r>
              <a:rPr lang="de-CH" dirty="0" smtClean="0"/>
              <a:t>Siebte Ebene</a:t>
            </a:r>
          </a:p>
          <a:p>
            <a:pPr lvl="7"/>
            <a:r>
              <a:rPr lang="de-CH" dirty="0" smtClean="0"/>
              <a:t>Achte Ebene</a:t>
            </a:r>
          </a:p>
          <a:p>
            <a:pPr lvl="8"/>
            <a:r>
              <a:rPr lang="de-CH" dirty="0" smtClean="0"/>
              <a:t>Neunte Ebene</a:t>
            </a:r>
            <a:endParaRPr kumimoji="0" lang="de-CH"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Tree>
    <p:extLst>
      <p:ext uri="{BB962C8B-B14F-4D97-AF65-F5344CB8AC3E}">
        <p14:creationId xmlns:p14="http://schemas.microsoft.com/office/powerpoint/2010/main" val="2878391058"/>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88" y="1341438"/>
            <a:ext cx="3781425" cy="4679950"/>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15" name="Foliennummernplatzhalter 14"/>
          <p:cNvSpPr>
            <a:spLocks noGrp="1"/>
          </p:cNvSpPr>
          <p:nvPr>
            <p:ph type="sldNum" sz="quarter" idx="17"/>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8" name="Inhaltsplatzhalter 10"/>
          <p:cNvSpPr>
            <a:spLocks noGrp="1"/>
          </p:cNvSpPr>
          <p:nvPr>
            <p:ph sz="quarter" idx="18" hasCustomPrompt="1"/>
          </p:nvPr>
        </p:nvSpPr>
        <p:spPr>
          <a:xfrm>
            <a:off x="5003800" y="1337869"/>
            <a:ext cx="3781425" cy="4679950"/>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Tree>
    <p:extLst>
      <p:ext uri="{BB962C8B-B14F-4D97-AF65-F5344CB8AC3E}">
        <p14:creationId xmlns:p14="http://schemas.microsoft.com/office/powerpoint/2010/main" val="653103038"/>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zwei Inhalte (grau)">
    <p:spTree>
      <p:nvGrpSpPr>
        <p:cNvPr id="1" name=""/>
        <p:cNvGrpSpPr/>
        <p:nvPr/>
      </p:nvGrpSpPr>
      <p:grpSpPr>
        <a:xfrm>
          <a:off x="0" y="0"/>
          <a:ext cx="0" cy="0"/>
          <a:chOff x="0" y="0"/>
          <a:chExt cx="0" cy="0"/>
        </a:xfrm>
      </p:grpSpPr>
      <p:sp>
        <p:nvSpPr>
          <p:cNvPr id="10" name="Rechteck 9"/>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ndParaRPr>
          </a:p>
        </p:txBody>
      </p:sp>
      <p:sp>
        <p:nvSpPr>
          <p:cNvPr id="15" name="Foliennummernplatzhalter 14"/>
          <p:cNvSpPr>
            <a:spLocks noGrp="1"/>
          </p:cNvSpPr>
          <p:nvPr>
            <p:ph type="sldNum" sz="quarter" idx="17"/>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17" name="Inhaltsplatzhalter 10"/>
          <p:cNvSpPr>
            <a:spLocks noGrp="1"/>
          </p:cNvSpPr>
          <p:nvPr>
            <p:ph sz="quarter" idx="18" hasCustomPrompt="1"/>
          </p:nvPr>
        </p:nvSpPr>
        <p:spPr>
          <a:xfrm>
            <a:off x="938416" y="1449803"/>
            <a:ext cx="3781425" cy="4571585"/>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18" name="Inhaltsplatzhalter 10"/>
          <p:cNvSpPr>
            <a:spLocks noGrp="1"/>
          </p:cNvSpPr>
          <p:nvPr>
            <p:ph sz="quarter" idx="19" hasCustomPrompt="1"/>
          </p:nvPr>
        </p:nvSpPr>
        <p:spPr>
          <a:xfrm>
            <a:off x="4899228" y="1446234"/>
            <a:ext cx="3781425" cy="4575154"/>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Tree>
    <p:extLst>
      <p:ext uri="{BB962C8B-B14F-4D97-AF65-F5344CB8AC3E}">
        <p14:creationId xmlns:p14="http://schemas.microsoft.com/office/powerpoint/2010/main" val="96353116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5" name="Foliennummernplatzhalter 4"/>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68152505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grau)">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5" name="Foliennummernplatzhalter 4"/>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7" name="Rechteck 6"/>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3767438787"/>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auf Bild (quer)">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5945" y="1019811"/>
            <a:ext cx="8316468" cy="5577840"/>
          </a:xfrm>
          <a:prstGeom prst="rect">
            <a:avLst/>
          </a:prstGeom>
        </p:spPr>
      </p:pic>
      <p:sp>
        <p:nvSpPr>
          <p:cNvPr id="10" name="Foliennummernplatzhalter 9"/>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2" name="Titel 1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14" name="Textplatzhalter 13"/>
          <p:cNvSpPr>
            <a:spLocks noGrp="1"/>
          </p:cNvSpPr>
          <p:nvPr>
            <p:ph type="body" sz="quarter" idx="13"/>
          </p:nvPr>
        </p:nvSpPr>
        <p:spPr>
          <a:xfrm>
            <a:off x="825946" y="5013176"/>
            <a:ext cx="8316468" cy="1584475"/>
          </a:xfrm>
          <a:solidFill>
            <a:schemeClr val="bg1">
              <a:alpha val="75000"/>
            </a:schemeClr>
          </a:solidFill>
        </p:spPr>
        <p:txBody>
          <a:bodyPr lIns="1260000" tIns="36000" rIns="36000" bIns="36000" anchor="ctr" anchorCtr="0"/>
          <a:lstStyle>
            <a:lvl1pPr marL="177800" indent="-177800">
              <a:lnSpc>
                <a:spcPct val="110000"/>
              </a:lnSpc>
              <a:spcAft>
                <a:spcPts val="0"/>
              </a:spcAft>
              <a:buFont typeface="Arial" panose="020B0604020202020204" pitchFamily="34" charset="0"/>
              <a:buChar char="•"/>
              <a:defRPr sz="1800" spc="0" baseline="0"/>
            </a:lvl1pPr>
            <a:lvl2pPr>
              <a:lnSpc>
                <a:spcPct val="110000"/>
              </a:lnSpc>
              <a:spcAft>
                <a:spcPts val="0"/>
              </a:spcAft>
              <a:defRPr sz="1800" spc="0" baseline="0"/>
            </a:lvl2pPr>
            <a:lvl3pPr>
              <a:lnSpc>
                <a:spcPct val="110000"/>
              </a:lnSpc>
              <a:spcAft>
                <a:spcPts val="0"/>
              </a:spcAft>
              <a:defRPr sz="1800" spc="0" baseline="0"/>
            </a:lvl3pPr>
            <a:lvl4pPr>
              <a:lnSpc>
                <a:spcPct val="110000"/>
              </a:lnSpc>
              <a:spcAft>
                <a:spcPts val="0"/>
              </a:spcAft>
              <a:defRPr sz="1800" spc="0" baseline="0"/>
            </a:lvl4pPr>
            <a:lvl5pPr>
              <a:lnSpc>
                <a:spcPct val="110000"/>
              </a:lnSpc>
              <a:spcAft>
                <a:spcPts val="0"/>
              </a:spcAft>
              <a:defRPr sz="1800" spc="0" baseline="0"/>
            </a:lvl5p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pic>
        <p:nvPicPr>
          <p:cNvPr id="11" name="Bild 14" descr="PSI-Logo_narrow_30k.eps"/>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2800" y="285750"/>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a:spLocks noChangeArrowheads="1"/>
          </p:cNvSpPr>
          <p:nvPr userDrawn="1"/>
        </p:nvSpPr>
        <p:spPr bwMode="auto">
          <a:xfrm>
            <a:off x="0" y="1019811"/>
            <a:ext cx="720725" cy="727901"/>
          </a:xfrm>
          <a:prstGeom prst="rect">
            <a:avLst/>
          </a:prstGeom>
          <a:solidFill>
            <a:srgbClr val="B9B9B9"/>
          </a:solidFill>
          <a:ln>
            <a:noFill/>
          </a:ln>
          <a:extLst/>
        </p:spPr>
        <p:txBody>
          <a:bodyPr/>
          <a:lstStyle/>
          <a:p>
            <a:pPr>
              <a:spcBef>
                <a:spcPct val="0"/>
              </a:spcBef>
            </a:pPr>
            <a:endParaRPr lang="de-DE" sz="2400" dirty="0">
              <a:latin typeface="Times" charset="0"/>
            </a:endParaRPr>
          </a:p>
        </p:txBody>
      </p:sp>
    </p:spTree>
    <p:extLst>
      <p:ext uri="{BB962C8B-B14F-4D97-AF65-F5344CB8AC3E}">
        <p14:creationId xmlns:p14="http://schemas.microsoft.com/office/powerpoint/2010/main" val="3215238287"/>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halt auf Bild (hoch)">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7087" y="1019811"/>
            <a:ext cx="8315325" cy="5577840"/>
          </a:xfrm>
          <a:prstGeom prst="rect">
            <a:avLst/>
          </a:prstGeom>
        </p:spPr>
      </p:pic>
      <p:sp>
        <p:nvSpPr>
          <p:cNvPr id="10" name="Foliennummernplatzhalter 9"/>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2" name="Titel 1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14" name="Textplatzhalter 13"/>
          <p:cNvSpPr>
            <a:spLocks noGrp="1"/>
          </p:cNvSpPr>
          <p:nvPr>
            <p:ph type="body" sz="quarter" idx="13"/>
          </p:nvPr>
        </p:nvSpPr>
        <p:spPr>
          <a:xfrm>
            <a:off x="827088" y="1019810"/>
            <a:ext cx="2289712" cy="5577839"/>
          </a:xfrm>
          <a:solidFill>
            <a:schemeClr val="bg1">
              <a:alpha val="75000"/>
            </a:schemeClr>
          </a:solidFill>
        </p:spPr>
        <p:txBody>
          <a:bodyPr lIns="72000" tIns="360000" rIns="36000" bIns="36000" anchor="t" anchorCtr="0"/>
          <a:lstStyle>
            <a:lvl1pPr marL="177800" indent="-177800">
              <a:lnSpc>
                <a:spcPct val="110000"/>
              </a:lnSpc>
              <a:spcAft>
                <a:spcPts val="0"/>
              </a:spcAft>
              <a:buFont typeface="Arial" panose="020B0604020202020204" pitchFamily="34" charset="0"/>
              <a:buChar char="•"/>
              <a:defRPr sz="1800"/>
            </a:lvl1pPr>
            <a:lvl2pPr>
              <a:lnSpc>
                <a:spcPct val="110000"/>
              </a:lnSpc>
              <a:spcBef>
                <a:spcPts val="0"/>
              </a:spcBef>
              <a:spcAft>
                <a:spcPts val="0"/>
              </a:spcAft>
              <a:defRPr sz="1800"/>
            </a:lvl2pPr>
            <a:lvl3pPr>
              <a:lnSpc>
                <a:spcPct val="110000"/>
              </a:lnSpc>
              <a:spcBef>
                <a:spcPts val="0"/>
              </a:spcBef>
              <a:spcAft>
                <a:spcPts val="0"/>
              </a:spcAft>
              <a:defRPr sz="1800"/>
            </a:lvl3pPr>
            <a:lvl4pPr>
              <a:lnSpc>
                <a:spcPct val="110000"/>
              </a:lnSpc>
              <a:spcBef>
                <a:spcPts val="0"/>
              </a:spcBef>
              <a:spcAft>
                <a:spcPts val="0"/>
              </a:spcAft>
              <a:defRPr sz="1800"/>
            </a:lvl4pPr>
            <a:lvl5pPr>
              <a:lnSpc>
                <a:spcPct val="110000"/>
              </a:lnSpc>
              <a:spcBef>
                <a:spcPts val="0"/>
              </a:spcBef>
              <a:spcAft>
                <a:spcPts val="0"/>
              </a:spcAft>
              <a:defRPr sz="1800"/>
            </a:lvl5p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pic>
        <p:nvPicPr>
          <p:cNvPr id="13" name="Bild 14" descr="PSI-Logo_narrow_30k.eps"/>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2800" y="285750"/>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a:spLocks noChangeArrowheads="1"/>
          </p:cNvSpPr>
          <p:nvPr userDrawn="1"/>
        </p:nvSpPr>
        <p:spPr bwMode="auto">
          <a:xfrm>
            <a:off x="0" y="1019811"/>
            <a:ext cx="720725" cy="727901"/>
          </a:xfrm>
          <a:prstGeom prst="rect">
            <a:avLst/>
          </a:prstGeom>
          <a:solidFill>
            <a:srgbClr val="B9B9B9"/>
          </a:solidFill>
          <a:ln>
            <a:noFill/>
          </a:ln>
          <a:extLst/>
        </p:spPr>
        <p:txBody>
          <a:bodyPr/>
          <a:lstStyle/>
          <a:p>
            <a:pPr>
              <a:spcBef>
                <a:spcPct val="0"/>
              </a:spcBef>
            </a:pPr>
            <a:endParaRPr lang="de-DE" sz="2400" dirty="0">
              <a:latin typeface="Times" charset="0"/>
            </a:endParaRPr>
          </a:p>
        </p:txBody>
      </p:sp>
    </p:spTree>
    <p:extLst>
      <p:ext uri="{BB962C8B-B14F-4D97-AF65-F5344CB8AC3E}">
        <p14:creationId xmlns:p14="http://schemas.microsoft.com/office/powerpoint/2010/main" val="3668468805"/>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2077200" y="291600"/>
            <a:ext cx="6708025" cy="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noProof="0" dirty="0" err="1" smtClean="0"/>
              <a:t>Folientitel</a:t>
            </a:r>
            <a:r>
              <a:rPr lang="en-GB" noProof="0" dirty="0" smtClean="0"/>
              <a:t> </a:t>
            </a:r>
            <a:r>
              <a:rPr lang="en-GB" noProof="0" dirty="0" err="1" smtClean="0"/>
              <a:t>eingeben</a:t>
            </a:r>
            <a:endParaRPr lang="en-GB" noProof="0" dirty="0"/>
          </a:p>
        </p:txBody>
      </p:sp>
      <p:sp>
        <p:nvSpPr>
          <p:cNvPr id="18" name="Foliennummernplatzhalter 5"/>
          <p:cNvSpPr>
            <a:spLocks noGrp="1"/>
          </p:cNvSpPr>
          <p:nvPr>
            <p:ph type="sldNum" sz="quarter" idx="4"/>
          </p:nvPr>
        </p:nvSpPr>
        <p:spPr>
          <a:xfrm>
            <a:off x="8206312" y="6661150"/>
            <a:ext cx="575742" cy="196850"/>
          </a:xfrm>
          <a:prstGeom prst="rect">
            <a:avLst/>
          </a:prstGeom>
        </p:spPr>
        <p:txBody>
          <a:bodyPr vert="horz" wrap="square" lIns="0" tIns="0" rIns="0" bIns="0" numCol="1" anchor="t" anchorCtr="0" compatLnSpc="1">
            <a:prstTxWarp prst="textNoShape">
              <a:avLst/>
            </a:prstTxWarp>
          </a:bodyPr>
          <a:lstStyle>
            <a:lvl1pPr>
              <a:spcBef>
                <a:spcPct val="0"/>
              </a:spcBef>
              <a:defRPr sz="900" smtClean="0">
                <a:latin typeface="+mn-lt"/>
              </a:defRPr>
            </a:lvl1pPr>
          </a:lstStyle>
          <a:p>
            <a:pPr algn="r">
              <a:defRPr/>
            </a:pPr>
            <a:r>
              <a:rPr lang="de-DE" dirty="0" smtClean="0"/>
              <a:t>Page </a:t>
            </a:r>
            <a:fld id="{EBC07571-3134-BB4B-B83F-1A9FE18D34F3}" type="slidenum">
              <a:rPr lang="de-DE" smtClean="0"/>
              <a:pPr algn="r">
                <a:defRPr/>
              </a:pPr>
              <a:t>‹#›</a:t>
            </a:fld>
            <a:endParaRPr lang="de-DE" dirty="0"/>
          </a:p>
        </p:txBody>
      </p:sp>
      <p:sp>
        <p:nvSpPr>
          <p:cNvPr id="6" name="Rechteck 12"/>
          <p:cNvSpPr>
            <a:spLocks noChangeArrowheads="1"/>
          </p:cNvSpPr>
          <p:nvPr/>
        </p:nvSpPr>
        <p:spPr bwMode="auto">
          <a:xfrm>
            <a:off x="0" y="1412875"/>
            <a:ext cx="720725" cy="727901"/>
          </a:xfrm>
          <a:prstGeom prst="rect">
            <a:avLst/>
          </a:prstGeom>
          <a:solidFill>
            <a:srgbClr val="B9B9B9"/>
          </a:solidFill>
          <a:ln>
            <a:noFill/>
          </a:ln>
          <a:extLst/>
        </p:spPr>
        <p:txBody>
          <a:bodyPr/>
          <a:lstStyle/>
          <a:p>
            <a:pPr>
              <a:spcBef>
                <a:spcPct val="0"/>
              </a:spcBef>
            </a:pPr>
            <a:endParaRPr lang="de-DE" sz="2400" dirty="0">
              <a:latin typeface="Times" charset="0"/>
            </a:endParaRPr>
          </a:p>
        </p:txBody>
      </p:sp>
      <p:sp>
        <p:nvSpPr>
          <p:cNvPr id="2" name="Textplatzhalter 1"/>
          <p:cNvSpPr>
            <a:spLocks noGrp="1"/>
          </p:cNvSpPr>
          <p:nvPr>
            <p:ph type="body" idx="1"/>
          </p:nvPr>
        </p:nvSpPr>
        <p:spPr>
          <a:xfrm>
            <a:off x="1042988" y="1341438"/>
            <a:ext cx="7742237" cy="4679951"/>
          </a:xfrm>
          <a:prstGeom prst="rect">
            <a:avLst/>
          </a:prstGeom>
        </p:spPr>
        <p:txBody>
          <a:bodyPr vert="horz" lIns="0" tIns="0" rIns="0" bIns="0" rtlCol="0">
            <a:noAutofit/>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pic>
        <p:nvPicPr>
          <p:cNvPr id="8" name="Bild 14" descr="PSI-Logo_narrow_30k.eps"/>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12800" y="285750"/>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2" r:id="rId1"/>
    <p:sldLayoutId id="2147483974" r:id="rId2"/>
    <p:sldLayoutId id="2147483976" r:id="rId3"/>
    <p:sldLayoutId id="2147483973" r:id="rId4"/>
    <p:sldLayoutId id="2147483977" r:id="rId5"/>
    <p:sldLayoutId id="2147483979" r:id="rId6"/>
    <p:sldLayoutId id="2147483978" r:id="rId7"/>
    <p:sldLayoutId id="2147483975" r:id="rId8"/>
    <p:sldLayoutId id="2147483980" r:id="rId9"/>
  </p:sldLayoutIdLst>
  <p:transition spd="med"/>
  <p:timing>
    <p:tnLst>
      <p:par>
        <p:cTn id="1" dur="indefinite" restart="never" nodeType="tmRoot"/>
      </p:par>
    </p:tnLst>
  </p:timing>
  <p:hf hdr="0"/>
  <p:txStyles>
    <p:title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p:titleStyle>
    <p:body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4387" y="4776365"/>
            <a:ext cx="7969249" cy="1028899"/>
          </a:xfrm>
        </p:spPr>
        <p:txBody>
          <a:bodyPr/>
          <a:lstStyle/>
          <a:p>
            <a:r>
              <a:rPr lang="en-GB" dirty="0" err="1" smtClean="0"/>
              <a:t>SciCat</a:t>
            </a:r>
            <a:r>
              <a:rPr lang="en-GB" dirty="0" smtClean="0"/>
              <a:t> GUI discussion – where to go ?</a:t>
            </a:r>
            <a:endParaRPr lang="en-GB" dirty="0"/>
          </a:p>
        </p:txBody>
      </p:sp>
      <p:sp>
        <p:nvSpPr>
          <p:cNvPr id="3" name="Untertitel 2"/>
          <p:cNvSpPr>
            <a:spLocks noGrp="1"/>
          </p:cNvSpPr>
          <p:nvPr>
            <p:ph type="subTitle" sz="quarter" idx="1"/>
          </p:nvPr>
        </p:nvSpPr>
        <p:spPr/>
        <p:txBody>
          <a:bodyPr/>
          <a:lstStyle/>
          <a:p>
            <a:r>
              <a:rPr lang="en-GB" dirty="0" smtClean="0"/>
              <a:t>Stephan Egli::  Paul </a:t>
            </a:r>
            <a:r>
              <a:rPr lang="en-GB" dirty="0" err="1" smtClean="0"/>
              <a:t>Scherrer</a:t>
            </a:r>
            <a:r>
              <a:rPr lang="en-GB" dirty="0" smtClean="0"/>
              <a:t> </a:t>
            </a:r>
            <a:r>
              <a:rPr lang="en-GB" dirty="0" err="1" smtClean="0"/>
              <a:t>Institut</a:t>
            </a:r>
            <a:endParaRPr lang="en-GB" dirty="0" smtClean="0"/>
          </a:p>
          <a:p>
            <a:endParaRPr lang="en-GB" dirty="0"/>
          </a:p>
        </p:txBody>
      </p:sp>
      <p:sp>
        <p:nvSpPr>
          <p:cNvPr id="4" name="Textfeld 3"/>
          <p:cNvSpPr txBox="1"/>
          <p:nvPr/>
        </p:nvSpPr>
        <p:spPr>
          <a:xfrm>
            <a:off x="814387" y="5877272"/>
            <a:ext cx="6853957" cy="504056"/>
          </a:xfrm>
          <a:prstGeom prst="rect">
            <a:avLst/>
          </a:prstGeom>
          <a:noFill/>
        </p:spPr>
        <p:txBody>
          <a:bodyPr wrap="square" lIns="0" tIns="0" rIns="0" bIns="0" rtlCol="0">
            <a:noAutofit/>
          </a:bodyPr>
          <a:lstStyle/>
          <a:p>
            <a:pPr>
              <a:lnSpc>
                <a:spcPct val="110000"/>
              </a:lnSpc>
              <a:spcBef>
                <a:spcPts val="0"/>
              </a:spcBef>
            </a:pPr>
            <a:r>
              <a:rPr lang="en-GB" sz="1800" b="1" dirty="0" err="1" smtClean="0">
                <a:solidFill>
                  <a:srgbClr val="969696"/>
                </a:solidFill>
                <a:latin typeface="+mn-lt"/>
              </a:rPr>
              <a:t>SciCat</a:t>
            </a:r>
            <a:r>
              <a:rPr lang="en-GB" sz="1800" b="1" dirty="0" smtClean="0">
                <a:solidFill>
                  <a:srgbClr val="969696"/>
                </a:solidFill>
                <a:latin typeface="+mn-lt"/>
              </a:rPr>
              <a:t> Meeting Hamburg, July 5</a:t>
            </a:r>
            <a:r>
              <a:rPr lang="en-GB" sz="1800" b="1" baseline="30000" dirty="0" smtClean="0">
                <a:solidFill>
                  <a:srgbClr val="969696"/>
                </a:solidFill>
                <a:latin typeface="+mn-lt"/>
              </a:rPr>
              <a:t>th</a:t>
            </a:r>
            <a:r>
              <a:rPr lang="en-GB" sz="1800" b="1" dirty="0" smtClean="0">
                <a:solidFill>
                  <a:srgbClr val="969696"/>
                </a:solidFill>
                <a:latin typeface="+mn-lt"/>
              </a:rPr>
              <a:t> 2022</a:t>
            </a:r>
            <a:endParaRPr lang="en-GB" sz="1800" b="1" kern="1000" spc="30" dirty="0" smtClean="0">
              <a:solidFill>
                <a:srgbClr val="969696"/>
              </a:solidFill>
              <a:latin typeface="+mn-lt"/>
              <a:cs typeface="Franklin Gothic Book"/>
            </a:endParaRPr>
          </a:p>
        </p:txBody>
      </p:sp>
    </p:spTree>
    <p:extLst>
      <p:ext uri="{BB962C8B-B14F-4D97-AF65-F5344CB8AC3E}">
        <p14:creationId xmlns:p14="http://schemas.microsoft.com/office/powerpoint/2010/main" val="64574885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60554" y="1124744"/>
            <a:ext cx="7921500" cy="5111898"/>
          </a:xfrm>
        </p:spPr>
        <p:txBody>
          <a:bodyPr/>
          <a:lstStyle/>
          <a:p>
            <a:r>
              <a:rPr lang="en-US" dirty="0" smtClean="0"/>
              <a:t>How should the </a:t>
            </a:r>
            <a:r>
              <a:rPr lang="en-US" dirty="0" err="1" smtClean="0"/>
              <a:t>SciCat</a:t>
            </a:r>
            <a:r>
              <a:rPr lang="en-US" dirty="0" smtClean="0"/>
              <a:t> GUI be developed ?</a:t>
            </a:r>
          </a:p>
          <a:p>
            <a:pPr lvl="1"/>
            <a:r>
              <a:rPr lang="en-US" dirty="0" smtClean="0"/>
              <a:t>How do we find the right balance between «blowing up» the GUI with more and more functionality and keeping the GUI fast and efficient, while making sure that the needs of the researches / data managers are all met ?</a:t>
            </a:r>
          </a:p>
          <a:p>
            <a:pPr lvl="1"/>
            <a:r>
              <a:rPr lang="en-US" dirty="0" smtClean="0"/>
              <a:t>Transform to other GUI frameworks than Angular ? Why ? Are there any benefits to be expected ?</a:t>
            </a:r>
          </a:p>
          <a:p>
            <a:pPr lvl="1"/>
            <a:r>
              <a:rPr lang="en-US" dirty="0" smtClean="0"/>
              <a:t>Make more use of (open source and/or commercial ?) widget  libraries and components ?</a:t>
            </a:r>
          </a:p>
          <a:p>
            <a:pPr lvl="1"/>
            <a:r>
              <a:rPr lang="en-US" dirty="0" smtClean="0"/>
              <a:t>Rewrite from scratch ? What are the expected benefits ?</a:t>
            </a:r>
          </a:p>
          <a:p>
            <a:pPr lvl="1"/>
            <a:r>
              <a:rPr lang="en-US" dirty="0"/>
              <a:t>Do we need some rules or some kind of «agreement process» (please: no steering board !) to define and prioritize changes/new features ? Or are zoom meetings every 2 weeks sufficient to steer the process ?</a:t>
            </a:r>
          </a:p>
          <a:p>
            <a:pPr marL="177800" lvl="1" indent="0">
              <a:buNone/>
            </a:pPr>
            <a:endParaRPr lang="en-US" dirty="0" smtClean="0"/>
          </a:p>
          <a:p>
            <a:pPr marL="177800" lvl="1" indent="0">
              <a:buNone/>
            </a:pPr>
            <a:endParaRPr lang="en-US" dirty="0"/>
          </a:p>
        </p:txBody>
      </p:sp>
      <p:sp>
        <p:nvSpPr>
          <p:cNvPr id="3" name="Title 2"/>
          <p:cNvSpPr>
            <a:spLocks noGrp="1"/>
          </p:cNvSpPr>
          <p:nvPr>
            <p:ph type="title"/>
          </p:nvPr>
        </p:nvSpPr>
        <p:spPr/>
        <p:txBody>
          <a:bodyPr/>
          <a:lstStyle/>
          <a:p>
            <a:r>
              <a:rPr lang="de-CH" dirty="0" err="1" smtClean="0"/>
              <a:t>SciCat</a:t>
            </a:r>
            <a:r>
              <a:rPr lang="de-CH" dirty="0" smtClean="0"/>
              <a:t> GUI Development </a:t>
            </a:r>
            <a:r>
              <a:rPr lang="de-CH" dirty="0" err="1" smtClean="0"/>
              <a:t>questions</a:t>
            </a:r>
            <a:endParaRPr lang="en-US" dirty="0"/>
          </a:p>
        </p:txBody>
      </p:sp>
      <p:sp>
        <p:nvSpPr>
          <p:cNvPr id="4" name="Slide Number Placeholder 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2</a:t>
            </a:fld>
            <a:endParaRPr lang="de-DE" dirty="0"/>
          </a:p>
        </p:txBody>
      </p:sp>
    </p:spTree>
    <p:extLst>
      <p:ext uri="{BB962C8B-B14F-4D97-AF65-F5344CB8AC3E}">
        <p14:creationId xmlns:p14="http://schemas.microsoft.com/office/powerpoint/2010/main" val="6479516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60554" y="1124744"/>
            <a:ext cx="7921500" cy="5111898"/>
          </a:xfrm>
        </p:spPr>
        <p:txBody>
          <a:bodyPr/>
          <a:lstStyle/>
          <a:p>
            <a:r>
              <a:rPr lang="en-US" dirty="0" smtClean="0"/>
              <a:t>How should we deal with independent GUI developments ?</a:t>
            </a:r>
          </a:p>
          <a:p>
            <a:pPr lvl="1"/>
            <a:r>
              <a:rPr lang="en-US" dirty="0" smtClean="0"/>
              <a:t>Find out the reasons for the independent developments</a:t>
            </a:r>
          </a:p>
          <a:p>
            <a:pPr lvl="1"/>
            <a:r>
              <a:rPr lang="en-US" dirty="0" smtClean="0"/>
              <a:t>Embrace them by adding new features to the “official” GUI ?</a:t>
            </a:r>
          </a:p>
          <a:p>
            <a:pPr lvl="1"/>
            <a:r>
              <a:rPr lang="en-US" dirty="0" smtClean="0"/>
              <a:t>Or encourage independent developments, as long as they are based on the same API ?</a:t>
            </a:r>
          </a:p>
          <a:p>
            <a:pPr lvl="2"/>
            <a:r>
              <a:rPr lang="en-US" dirty="0" smtClean="0"/>
              <a:t> Even if there is some level of code and functionality duplication ?</a:t>
            </a:r>
          </a:p>
          <a:p>
            <a:pPr lvl="1"/>
            <a:r>
              <a:rPr lang="en-US" dirty="0" smtClean="0"/>
              <a:t>If so: should they be hosted within the </a:t>
            </a:r>
            <a:r>
              <a:rPr lang="en-US" dirty="0" err="1" smtClean="0"/>
              <a:t>scicatproject</a:t>
            </a:r>
            <a:r>
              <a:rPr lang="en-US" dirty="0" smtClean="0"/>
              <a:t> space on GitHub ?</a:t>
            </a:r>
            <a:endParaRPr lang="en-US" dirty="0" smtClean="0"/>
          </a:p>
          <a:p>
            <a:pPr marL="177800" lvl="1" indent="0">
              <a:buNone/>
            </a:pPr>
            <a:endParaRPr lang="en-US" dirty="0"/>
          </a:p>
        </p:txBody>
      </p:sp>
      <p:sp>
        <p:nvSpPr>
          <p:cNvPr id="3" name="Title 2"/>
          <p:cNvSpPr>
            <a:spLocks noGrp="1"/>
          </p:cNvSpPr>
          <p:nvPr>
            <p:ph type="title"/>
          </p:nvPr>
        </p:nvSpPr>
        <p:spPr/>
        <p:txBody>
          <a:bodyPr/>
          <a:lstStyle/>
          <a:p>
            <a:r>
              <a:rPr lang="de-CH" dirty="0" err="1" smtClean="0"/>
              <a:t>SciCat</a:t>
            </a:r>
            <a:r>
              <a:rPr lang="de-CH" dirty="0" smtClean="0"/>
              <a:t> GUI Development </a:t>
            </a:r>
            <a:r>
              <a:rPr lang="de-CH" dirty="0" err="1" smtClean="0"/>
              <a:t>questions</a:t>
            </a:r>
            <a:endParaRPr lang="en-US" dirty="0"/>
          </a:p>
        </p:txBody>
      </p:sp>
      <p:sp>
        <p:nvSpPr>
          <p:cNvPr id="4" name="Slide Number Placeholder 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3</a:t>
            </a:fld>
            <a:endParaRPr lang="de-DE" dirty="0"/>
          </a:p>
        </p:txBody>
      </p:sp>
    </p:spTree>
    <p:extLst>
      <p:ext uri="{BB962C8B-B14F-4D97-AF65-F5344CB8AC3E}">
        <p14:creationId xmlns:p14="http://schemas.microsoft.com/office/powerpoint/2010/main" val="1135088717"/>
      </p:ext>
    </p:extLst>
  </p:cSld>
  <p:clrMapOvr>
    <a:masterClrMapping/>
  </p:clrMapOvr>
  <p:transition spd="med"/>
</p:sld>
</file>

<file path=ppt/theme/theme1.xml><?xml version="1.0" encoding="utf-8"?>
<a:theme xmlns:a="http://schemas.openxmlformats.org/drawingml/2006/main" name="PSI-Powerpoint-Master Calibri V2">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ヒラギノ角ゴ Pro W3"/>
        <a:cs typeface="ヒラギノ角ゴ Pro W3"/>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square" lIns="0" tIns="0" rIns="0" bIns="0" rtlCol="0">
        <a:noAutofit/>
      </a:bodyPr>
      <a:lstStyle>
        <a:defPPr>
          <a:lnSpc>
            <a:spcPct val="110000"/>
          </a:lnSpc>
          <a:spcBef>
            <a:spcPts val="0"/>
          </a:spcBef>
          <a:defRPr sz="1800" kern="1000" spc="30" dirty="0" err="1" smtClean="0">
            <a:latin typeface="+mn-lt"/>
            <a:cs typeface="Franklin Gothic Book"/>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PSI-Powerpoint-Master Calibri V2</Template>
  <TotalTime>0</TotalTime>
  <Words>241</Words>
  <Application>Microsoft Office PowerPoint</Application>
  <PresentationFormat>On-screen Show (4:3)</PresentationFormat>
  <Paragraphs>20</Paragraphs>
  <Slides>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ＭＳ Ｐゴシック</vt:lpstr>
      <vt:lpstr>Arial</vt:lpstr>
      <vt:lpstr>Arial Narrow</vt:lpstr>
      <vt:lpstr>Calibri</vt:lpstr>
      <vt:lpstr>Franklin Gothic Book</vt:lpstr>
      <vt:lpstr>Georgia</vt:lpstr>
      <vt:lpstr>Rockwell</vt:lpstr>
      <vt:lpstr>Symbol</vt:lpstr>
      <vt:lpstr>Times</vt:lpstr>
      <vt:lpstr>ヒラギノ角ゴ Pro W3</vt:lpstr>
      <vt:lpstr>PSI-Powerpoint-Master Calibri V2</vt:lpstr>
      <vt:lpstr>SciCat GUI discussion – where to go ?</vt:lpstr>
      <vt:lpstr>SciCat GUI Development questions</vt:lpstr>
      <vt:lpstr>SciCat GUI Development questions</vt:lpstr>
    </vt:vector>
  </TitlesOfParts>
  <Company>Paul Scherrer Institut [PSI.CH]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Aktueller Power Point Vortrag  «Das PSI in Kürze»</dc:title>
  <dc:creator>Paul Scherrer Instiut</dc:creator>
  <cp:lastModifiedBy>Egli Stephan</cp:lastModifiedBy>
  <cp:revision>391</cp:revision>
  <cp:lastPrinted>2015-07-23T13:50:07Z</cp:lastPrinted>
  <dcterms:created xsi:type="dcterms:W3CDTF">2015-06-09T12:31:54Z</dcterms:created>
  <dcterms:modified xsi:type="dcterms:W3CDTF">2022-07-05T04:41:53Z</dcterms:modified>
</cp:coreProperties>
</file>