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26"/>
  </p:notesMasterIdLst>
  <p:handoutMasterIdLst>
    <p:handoutMasterId r:id="rId27"/>
  </p:handoutMasterIdLst>
  <p:sldIdLst>
    <p:sldId id="328" r:id="rId2"/>
    <p:sldId id="354" r:id="rId3"/>
    <p:sldId id="372" r:id="rId4"/>
    <p:sldId id="374" r:id="rId5"/>
    <p:sldId id="351" r:id="rId6"/>
    <p:sldId id="355" r:id="rId7"/>
    <p:sldId id="376" r:id="rId8"/>
    <p:sldId id="357" r:id="rId9"/>
    <p:sldId id="360" r:id="rId10"/>
    <p:sldId id="359" r:id="rId11"/>
    <p:sldId id="361" r:id="rId12"/>
    <p:sldId id="366" r:id="rId13"/>
    <p:sldId id="364" r:id="rId14"/>
    <p:sldId id="365" r:id="rId15"/>
    <p:sldId id="356" r:id="rId16"/>
    <p:sldId id="370" r:id="rId17"/>
    <p:sldId id="371" r:id="rId18"/>
    <p:sldId id="377" r:id="rId19"/>
    <p:sldId id="358" r:id="rId20"/>
    <p:sldId id="343" r:id="rId21"/>
    <p:sldId id="363" r:id="rId22"/>
    <p:sldId id="367" r:id="rId23"/>
    <p:sldId id="373" r:id="rId24"/>
    <p:sldId id="352" r:id="rId25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28"/>
            <p14:sldId id="354"/>
            <p14:sldId id="372"/>
            <p14:sldId id="374"/>
            <p14:sldId id="351"/>
            <p14:sldId id="355"/>
            <p14:sldId id="376"/>
            <p14:sldId id="357"/>
            <p14:sldId id="360"/>
            <p14:sldId id="359"/>
            <p14:sldId id="361"/>
            <p14:sldId id="366"/>
            <p14:sldId id="364"/>
            <p14:sldId id="365"/>
            <p14:sldId id="356"/>
            <p14:sldId id="370"/>
            <p14:sldId id="371"/>
            <p14:sldId id="377"/>
            <p14:sldId id="358"/>
            <p14:sldId id="343"/>
            <p14:sldId id="363"/>
            <p14:sldId id="367"/>
            <p14:sldId id="373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0414" autoAdjust="0"/>
  </p:normalViewPr>
  <p:slideViewPr>
    <p:cSldViewPr snapToObjects="1">
      <p:cViewPr varScale="1">
        <p:scale>
          <a:sx n="107" d="100"/>
          <a:sy n="107" d="100"/>
        </p:scale>
        <p:origin x="1758" y="102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120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89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79" y="1773238"/>
            <a:ext cx="7507089" cy="2011316"/>
          </a:xfrm>
          <a:prstGeom prst="rect">
            <a:avLst/>
          </a:prstGeom>
        </p:spPr>
      </p:pic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414338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0" y="1773238"/>
            <a:ext cx="719138" cy="200342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8423275" y="9699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607999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068001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003800" y="1772816"/>
            <a:ext cx="332986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2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2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5" y="1019811"/>
            <a:ext cx="8316468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5946" y="5013176"/>
            <a:ext cx="8316468" cy="1584475"/>
          </a:xfrm>
          <a:solidFill>
            <a:schemeClr val="bg1">
              <a:alpha val="75000"/>
            </a:schemeClr>
          </a:solidFill>
        </p:spPr>
        <p:txBody>
          <a:bodyPr lIns="1260000" tIns="36000" rIns="36000" bIns="36000" anchor="ctr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spc="0" baseline="0"/>
            </a:lvl1pPr>
            <a:lvl2pPr>
              <a:lnSpc>
                <a:spcPct val="110000"/>
              </a:lnSpc>
              <a:spcAft>
                <a:spcPts val="0"/>
              </a:spcAft>
              <a:defRPr sz="1800" spc="0" baseline="0"/>
            </a:lvl2pPr>
            <a:lvl3pPr>
              <a:lnSpc>
                <a:spcPct val="110000"/>
              </a:lnSpc>
              <a:spcAft>
                <a:spcPts val="0"/>
              </a:spcAft>
              <a:defRPr sz="1800" spc="0" baseline="0"/>
            </a:lvl3pPr>
            <a:lvl4pPr>
              <a:lnSpc>
                <a:spcPct val="110000"/>
              </a:lnSpc>
              <a:spcAft>
                <a:spcPts val="0"/>
              </a:spcAft>
              <a:defRPr sz="1800" spc="0" baseline="0"/>
            </a:lvl4pPr>
            <a:lvl5pPr>
              <a:lnSpc>
                <a:spcPct val="110000"/>
              </a:lnSpc>
              <a:spcAft>
                <a:spcPts val="0"/>
              </a:spcAft>
              <a:defRPr sz="1800" spc="0" baseline="0"/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pic>
        <p:nvPicPr>
          <p:cNvPr id="11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38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7" y="1019811"/>
            <a:ext cx="8315325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75" r:id="rId8"/>
    <p:sldLayoutId id="2147483980" r:id="rId9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387" y="4776365"/>
            <a:ext cx="7969249" cy="1028899"/>
          </a:xfrm>
        </p:spPr>
        <p:txBody>
          <a:bodyPr/>
          <a:lstStyle/>
          <a:p>
            <a:r>
              <a:rPr lang="en-GB" dirty="0" err="1" smtClean="0"/>
              <a:t>SciCat</a:t>
            </a:r>
            <a:r>
              <a:rPr lang="en-GB" dirty="0" smtClean="0"/>
              <a:t>: History and Status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Stephan Egli::  Paul </a:t>
            </a:r>
            <a:r>
              <a:rPr lang="en-GB" dirty="0" err="1" smtClean="0"/>
              <a:t>Scherrer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814387" y="5877272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 err="1" smtClean="0">
                <a:solidFill>
                  <a:srgbClr val="969696"/>
                </a:solidFill>
                <a:latin typeface="+mn-lt"/>
              </a:rPr>
              <a:t>SciCat</a:t>
            </a: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 Meeting Hamburg, July 6</a:t>
            </a:r>
            <a:r>
              <a:rPr lang="en-GB" sz="1800" b="1" baseline="30000" dirty="0" smtClean="0">
                <a:solidFill>
                  <a:srgbClr val="969696"/>
                </a:solidFill>
                <a:latin typeface="+mn-lt"/>
              </a:rPr>
              <a:t>th</a:t>
            </a: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 2022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45748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5" y="908720"/>
            <a:ext cx="7632848" cy="72954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 </a:t>
            </a:r>
            <a:r>
              <a:rPr lang="de-CH" dirty="0" err="1" smtClean="0"/>
              <a:t>scientific</a:t>
            </a:r>
            <a:r>
              <a:rPr lang="de-CH" dirty="0" smtClean="0"/>
              <a:t> </a:t>
            </a:r>
            <a:r>
              <a:rPr lang="de-CH" dirty="0" err="1" smtClean="0"/>
              <a:t>meta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25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00100"/>
            <a:ext cx="5328592" cy="64673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Lifecycle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734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Filelisting</a:t>
            </a:r>
            <a:r>
              <a:rPr lang="de-CH" dirty="0" smtClean="0"/>
              <a:t>, </a:t>
            </a:r>
            <a:r>
              <a:rPr lang="de-CH" dirty="0" err="1" smtClean="0"/>
              <a:t>search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filenames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852"/>
            <a:ext cx="8806209" cy="5249459"/>
          </a:xfrm>
        </p:spPr>
      </p:pic>
    </p:spTree>
    <p:extLst>
      <p:ext uri="{BB962C8B-B14F-4D97-AF65-F5344CB8AC3E}">
        <p14:creationId xmlns:p14="http://schemas.microsoft.com/office/powerpoint/2010/main" val="4016517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Publishing </a:t>
            </a:r>
            <a:r>
              <a:rPr lang="de-CH" dirty="0" err="1" smtClean="0"/>
              <a:t>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5" y="1124744"/>
            <a:ext cx="8919481" cy="4680520"/>
          </a:xfrm>
        </p:spPr>
      </p:pic>
    </p:spTree>
    <p:extLst>
      <p:ext uri="{BB962C8B-B14F-4D97-AF65-F5344CB8AC3E}">
        <p14:creationId xmlns:p14="http://schemas.microsoft.com/office/powerpoint/2010/main" val="1222991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Publishing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continued</a:t>
            </a:r>
            <a:r>
              <a:rPr lang="de-CH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48601"/>
            <a:ext cx="5760640" cy="5301049"/>
          </a:xfrm>
        </p:spPr>
      </p:pic>
    </p:spTree>
    <p:extLst>
      <p:ext uri="{BB962C8B-B14F-4D97-AF65-F5344CB8AC3E}">
        <p14:creationId xmlns:p14="http://schemas.microsoft.com/office/powerpoint/2010/main" val="1796674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Allows to make GUI adjust to site specific needs:</a:t>
            </a:r>
          </a:p>
          <a:p>
            <a:pPr lvl="1"/>
            <a:r>
              <a:rPr lang="en-US" dirty="0" smtClean="0"/>
              <a:t>Enable archive/retrieve workflow</a:t>
            </a:r>
          </a:p>
          <a:p>
            <a:pPr lvl="1"/>
            <a:r>
              <a:rPr lang="en-US" dirty="0" smtClean="0"/>
              <a:t>Enable direct download options</a:t>
            </a:r>
          </a:p>
          <a:p>
            <a:pPr lvl="1"/>
            <a:r>
              <a:rPr lang="en-US" dirty="0" smtClean="0"/>
              <a:t>Allow for editing of datasets and or sample data</a:t>
            </a:r>
          </a:p>
          <a:p>
            <a:pPr lvl="1"/>
            <a:r>
              <a:rPr lang="en-US" dirty="0" smtClean="0"/>
              <a:t>Configure columns to be presented in dataset tables</a:t>
            </a:r>
          </a:p>
          <a:p>
            <a:pPr lvl="1"/>
            <a:r>
              <a:rPr lang="en-US" dirty="0" smtClean="0"/>
              <a:t>dataset detail display options, display of raw </a:t>
            </a:r>
            <a:r>
              <a:rPr lang="en-US" dirty="0" err="1" smtClean="0"/>
              <a:t>json</a:t>
            </a:r>
            <a:r>
              <a:rPr lang="en-US" dirty="0" smtClean="0"/>
              <a:t> data</a:t>
            </a:r>
          </a:p>
          <a:p>
            <a:pPr lvl="1"/>
            <a:r>
              <a:rPr lang="de-CH" dirty="0" smtClean="0"/>
              <a:t>Etc.</a:t>
            </a:r>
            <a:endParaRPr lang="en-US" dirty="0" smtClean="0"/>
          </a:p>
          <a:p>
            <a:endParaRPr lang="en-US" dirty="0" smtClean="0"/>
          </a:p>
          <a:p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Customizable GUI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3577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API first </a:t>
            </a:r>
            <a:r>
              <a:rPr lang="en-US" dirty="0" smtClean="0"/>
              <a:t>concept: All functionality via the </a:t>
            </a:r>
            <a:r>
              <a:rPr lang="en-US" dirty="0" err="1" smtClean="0"/>
              <a:t>SciCat</a:t>
            </a:r>
            <a:r>
              <a:rPr lang="en-US" dirty="0" smtClean="0"/>
              <a:t> API . (Multiple) graphical UIs and CLIs can be developed independently .</a:t>
            </a:r>
          </a:p>
          <a:p>
            <a:pPr lvl="1"/>
            <a:r>
              <a:rPr lang="en-US" dirty="0" smtClean="0"/>
              <a:t>REST based API (currently based on Loopback 3, migration to NESTJS ongoing)</a:t>
            </a:r>
          </a:p>
          <a:p>
            <a:pPr lvl="1"/>
            <a:r>
              <a:rPr lang="en-US" dirty="0" smtClean="0"/>
              <a:t>Language agnostic interfacing (Python </a:t>
            </a:r>
            <a:r>
              <a:rPr lang="en-US" dirty="0" err="1" smtClean="0"/>
              <a:t>pyscicat</a:t>
            </a:r>
            <a:r>
              <a:rPr lang="en-US" dirty="0" smtClean="0"/>
              <a:t>, JS, Go…)</a:t>
            </a:r>
          </a:p>
          <a:p>
            <a:pPr lvl="1"/>
            <a:r>
              <a:rPr lang="en-US" dirty="0" smtClean="0"/>
              <a:t>Dedicated or auto-generated language specific </a:t>
            </a:r>
            <a:r>
              <a:rPr lang="en-US" b="1" dirty="0" smtClean="0"/>
              <a:t>SDKs</a:t>
            </a:r>
            <a:endParaRPr lang="en-US" dirty="0" smtClean="0"/>
          </a:p>
          <a:p>
            <a:r>
              <a:rPr lang="en-US" dirty="0" smtClean="0"/>
              <a:t>Storage in </a:t>
            </a:r>
            <a:r>
              <a:rPr lang="en-US" b="1" dirty="0" smtClean="0"/>
              <a:t>Document Databases </a:t>
            </a:r>
            <a:r>
              <a:rPr lang="en-US" dirty="0" smtClean="0"/>
              <a:t>(MongoDB): flexible format, full query power</a:t>
            </a:r>
          </a:p>
          <a:p>
            <a:r>
              <a:rPr lang="en-US" b="1" dirty="0" smtClean="0"/>
              <a:t>User and access </a:t>
            </a:r>
            <a:r>
              <a:rPr lang="en-US" dirty="0" smtClean="0"/>
              <a:t>handling managed by linking to existing LDAP systems (AD, </a:t>
            </a:r>
            <a:r>
              <a:rPr lang="en-US" dirty="0" err="1" smtClean="0"/>
              <a:t>OpenLdap</a:t>
            </a:r>
            <a:r>
              <a:rPr lang="en-US" dirty="0" smtClean="0"/>
              <a:t>) or to identity providers (OIDC, </a:t>
            </a:r>
            <a:r>
              <a:rPr lang="en-US" dirty="0" err="1" smtClean="0"/>
              <a:t>Keycloak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Modern </a:t>
            </a:r>
            <a:r>
              <a:rPr lang="en-US" b="1" dirty="0" smtClean="0"/>
              <a:t>web framework </a:t>
            </a:r>
            <a:r>
              <a:rPr lang="en-US" dirty="0" smtClean="0"/>
              <a:t>(Angular &gt;=10) for GUIs</a:t>
            </a:r>
          </a:p>
          <a:p>
            <a:r>
              <a:rPr lang="en-US" b="1" dirty="0" smtClean="0"/>
              <a:t>Micro-service</a:t>
            </a:r>
            <a:r>
              <a:rPr lang="en-US" dirty="0" smtClean="0"/>
              <a:t> architecture for container based deployments (Kubernetes)</a:t>
            </a:r>
          </a:p>
          <a:p>
            <a:r>
              <a:rPr lang="en-US" dirty="0" err="1" smtClean="0"/>
              <a:t>SciCat</a:t>
            </a:r>
            <a:r>
              <a:rPr lang="en-US" dirty="0" smtClean="0"/>
              <a:t> Core: «</a:t>
            </a:r>
            <a:r>
              <a:rPr lang="en-US" b="1" dirty="0" smtClean="0"/>
              <a:t>passive</a:t>
            </a:r>
            <a:r>
              <a:rPr lang="en-US" dirty="0" smtClean="0"/>
              <a:t>» system: data must be pushed: task of «external» </a:t>
            </a:r>
            <a:r>
              <a:rPr lang="en-US" b="1" dirty="0" smtClean="0"/>
              <a:t>ingest</a:t>
            </a:r>
            <a:r>
              <a:rPr lang="en-US" dirty="0" smtClean="0"/>
              <a:t> tools, with various levels of automation. Therefore  gain flexibility in connecting existing storage systems.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concepts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159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291600"/>
            <a:ext cx="6708025" cy="508500"/>
          </a:xfrm>
        </p:spPr>
        <p:txBody>
          <a:bodyPr/>
          <a:lstStyle/>
          <a:p>
            <a:r>
              <a:rPr lang="en-US" dirty="0" smtClean="0"/>
              <a:t>Technical components around </a:t>
            </a:r>
            <a:r>
              <a:rPr lang="en-US" dirty="0" err="1"/>
              <a:t>S</a:t>
            </a:r>
            <a:r>
              <a:rPr lang="en-US" dirty="0" err="1" smtClean="0"/>
              <a:t>ciCat</a:t>
            </a:r>
            <a:r>
              <a:rPr lang="en-US" dirty="0" smtClean="0"/>
              <a:t> API Optional Services at PSI (2021)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52861"/>
            <a:ext cx="7804437" cy="5908289"/>
          </a:xfrm>
        </p:spPr>
      </p:pic>
    </p:spTree>
    <p:extLst>
      <p:ext uri="{BB962C8B-B14F-4D97-AF65-F5344CB8AC3E}">
        <p14:creationId xmlns:p14="http://schemas.microsoft.com/office/powerpoint/2010/main" val="3100895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definition: separate “what” from “how”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684"/>
            <a:ext cx="11782710" cy="43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5740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SciCat</a:t>
            </a:r>
            <a:r>
              <a:rPr lang="en-US" b="1" dirty="0" smtClean="0"/>
              <a:t>  as crystallization point for ecosystem of expanding service infrastructure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Landing page server for published data</a:t>
            </a:r>
          </a:p>
          <a:p>
            <a:r>
              <a:rPr lang="en-US" dirty="0" smtClean="0"/>
              <a:t>OAIPMH Server to publish data to the worldwide DOI system</a:t>
            </a:r>
          </a:p>
          <a:p>
            <a:r>
              <a:rPr lang="en-US" dirty="0" smtClean="0"/>
              <a:t>File download service via zip-service</a:t>
            </a:r>
          </a:p>
          <a:p>
            <a:r>
              <a:rPr lang="en-US" dirty="0" smtClean="0"/>
              <a:t>Link service to chat rooms (</a:t>
            </a:r>
            <a:r>
              <a:rPr lang="en-US" dirty="0" err="1" smtClean="0"/>
              <a:t>scichat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Federated Search API (from </a:t>
            </a:r>
            <a:r>
              <a:rPr lang="en-US" dirty="0" err="1" smtClean="0"/>
              <a:t>PaNOSC</a:t>
            </a:r>
            <a:r>
              <a:rPr lang="en-US" dirty="0" smtClean="0"/>
              <a:t>/EXPANDS project)</a:t>
            </a:r>
          </a:p>
          <a:p>
            <a:r>
              <a:rPr lang="en-US" dirty="0" smtClean="0"/>
              <a:t>Scoring service for search results</a:t>
            </a:r>
          </a:p>
          <a:p>
            <a:r>
              <a:rPr lang="en-US" dirty="0" err="1" smtClean="0"/>
              <a:t>PaNET</a:t>
            </a:r>
            <a:r>
              <a:rPr lang="en-US" dirty="0" smtClean="0"/>
              <a:t> API (experiment technology ontologies) (from </a:t>
            </a:r>
            <a:r>
              <a:rPr lang="en-US" dirty="0" err="1" smtClean="0"/>
              <a:t>PaNOSC</a:t>
            </a:r>
            <a:r>
              <a:rPr lang="en-US" dirty="0" smtClean="0"/>
              <a:t>/EXPANDS project)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additional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411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7882462" cy="5408810"/>
          </a:xfrm>
        </p:spPr>
        <p:txBody>
          <a:bodyPr/>
          <a:lstStyle/>
          <a:p>
            <a:r>
              <a:rPr lang="en-US" dirty="0" smtClean="0"/>
              <a:t>2015-12	Initial data catalog requirement definition within </a:t>
            </a:r>
            <a:r>
              <a:rPr lang="en-US" dirty="0" err="1" smtClean="0"/>
              <a:t>DaaS</a:t>
            </a:r>
            <a:r>
              <a:rPr lang="en-US" dirty="0" smtClean="0"/>
              <a:t> project</a:t>
            </a:r>
          </a:p>
          <a:p>
            <a:r>
              <a:rPr lang="de-CH" dirty="0" smtClean="0"/>
              <a:t>2016-08-26	</a:t>
            </a:r>
            <a:r>
              <a:rPr lang="de-CH" dirty="0" err="1" smtClean="0"/>
              <a:t>Decision</a:t>
            </a:r>
            <a:r>
              <a:rPr lang="de-CH" dirty="0" smtClean="0"/>
              <a:t> 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development</a:t>
            </a:r>
            <a:r>
              <a:rPr lang="de-CH" dirty="0"/>
              <a:t> </a:t>
            </a:r>
            <a:r>
              <a:rPr lang="de-CH" dirty="0" err="1" smtClean="0"/>
              <a:t>based</a:t>
            </a:r>
            <a:r>
              <a:rPr lang="de-CH" dirty="0" smtClean="0"/>
              <a:t> on prototype </a:t>
            </a:r>
            <a:r>
              <a:rPr lang="de-CH" dirty="0" err="1" smtClean="0"/>
              <a:t>demo</a:t>
            </a:r>
            <a:endParaRPr lang="en-US" dirty="0" smtClean="0"/>
          </a:p>
          <a:p>
            <a:r>
              <a:rPr lang="en-US" dirty="0" smtClean="0"/>
              <a:t>2016-09-16 	ESS-PSI contract for «Data Curation» project signed</a:t>
            </a:r>
          </a:p>
          <a:p>
            <a:r>
              <a:rPr lang="en-US" dirty="0" smtClean="0"/>
              <a:t>2016-12	First Kubernetes installation </a:t>
            </a:r>
          </a:p>
          <a:p>
            <a:r>
              <a:rPr lang="en-US" b="1" dirty="0" smtClean="0"/>
              <a:t>2017-06-22: 	First PSI-ESS meeting </a:t>
            </a:r>
            <a:r>
              <a:rPr lang="en-US" dirty="0" smtClean="0"/>
              <a:t>on “Melanie” (Mongo-Express-Loopback-		Angular Integrated </a:t>
            </a:r>
            <a:r>
              <a:rPr lang="en-US" dirty="0" err="1" smtClean="0"/>
              <a:t>Enviroment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2017-08 	Initial release based on Loopback 3 and Angular 2</a:t>
            </a:r>
          </a:p>
          <a:p>
            <a:r>
              <a:rPr lang="en-US" dirty="0" smtClean="0"/>
              <a:t>2017-10-06	Baptize as “</a:t>
            </a:r>
            <a:r>
              <a:rPr lang="en-US" dirty="0" err="1" smtClean="0"/>
              <a:t>SciCat</a:t>
            </a:r>
            <a:r>
              <a:rPr lang="en-US" dirty="0" smtClean="0"/>
              <a:t>”, define Logo</a:t>
            </a:r>
          </a:p>
          <a:p>
            <a:r>
              <a:rPr lang="en-US" dirty="0" smtClean="0"/>
              <a:t>2017-10-08	Move code from PSI repos to </a:t>
            </a:r>
            <a:r>
              <a:rPr lang="en-US" dirty="0" smtClean="0"/>
              <a:t>GitHub</a:t>
            </a:r>
          </a:p>
          <a:p>
            <a:r>
              <a:rPr lang="de-CH" dirty="0" smtClean="0"/>
              <a:t>2018-01	Start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first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ingests</a:t>
            </a:r>
            <a:r>
              <a:rPr lang="de-CH" smtClean="0"/>
              <a:t>  at </a:t>
            </a:r>
            <a:r>
              <a:rPr lang="de-CH" dirty="0" smtClean="0"/>
              <a:t>PSI</a:t>
            </a:r>
            <a:endParaRPr lang="en-US" dirty="0" smtClean="0"/>
          </a:p>
          <a:p>
            <a:r>
              <a:rPr lang="en-US" b="1" dirty="0" smtClean="0"/>
              <a:t>2018..2021 	Main development period during Data Curation project</a:t>
            </a:r>
          </a:p>
          <a:p>
            <a:r>
              <a:rPr lang="en-US" dirty="0" smtClean="0"/>
              <a:t>2021-04  	Release with support for publication workflow and OAIPMH </a:t>
            </a:r>
          </a:p>
          <a:p>
            <a:r>
              <a:rPr lang="en-US" dirty="0"/>
              <a:t>2021-07 </a:t>
            </a:r>
            <a:r>
              <a:rPr lang="en-US" dirty="0" smtClean="0"/>
              <a:t>	Start </a:t>
            </a:r>
            <a:r>
              <a:rPr lang="en-US" dirty="0"/>
              <a:t>of evaluating </a:t>
            </a:r>
            <a:r>
              <a:rPr lang="en-US" b="1" dirty="0" err="1"/>
              <a:t>nestjs</a:t>
            </a:r>
            <a:r>
              <a:rPr lang="en-US" dirty="0"/>
              <a:t> as loopback 3 </a:t>
            </a:r>
            <a:r>
              <a:rPr lang="en-US" dirty="0" smtClean="0"/>
              <a:t>replacement</a:t>
            </a:r>
          </a:p>
          <a:p>
            <a:r>
              <a:rPr lang="en-US" dirty="0" smtClean="0"/>
              <a:t>2021-11-26 	Rename </a:t>
            </a:r>
            <a:r>
              <a:rPr lang="en-US" dirty="0" err="1" smtClean="0"/>
              <a:t>catanie</a:t>
            </a:r>
            <a:r>
              <a:rPr lang="en-US" dirty="0" smtClean="0"/>
              <a:t> to </a:t>
            </a:r>
            <a:r>
              <a:rPr lang="en-US" b="1" dirty="0" smtClean="0"/>
              <a:t>frontend</a:t>
            </a:r>
            <a:r>
              <a:rPr lang="en-US" dirty="0" smtClean="0"/>
              <a:t> and </a:t>
            </a:r>
            <a:r>
              <a:rPr lang="en-US" dirty="0" err="1" smtClean="0"/>
              <a:t>catamel</a:t>
            </a:r>
            <a:r>
              <a:rPr lang="en-US" dirty="0" smtClean="0"/>
              <a:t> to </a:t>
            </a:r>
            <a:r>
              <a:rPr lang="en-US" b="1" dirty="0" smtClean="0"/>
              <a:t>backend</a:t>
            </a:r>
          </a:p>
          <a:p>
            <a:r>
              <a:rPr lang="en-US" dirty="0" smtClean="0"/>
              <a:t>2022-01	adding </a:t>
            </a:r>
            <a:r>
              <a:rPr lang="en-US" dirty="0" err="1" smtClean="0"/>
              <a:t>pyscicat</a:t>
            </a:r>
            <a:r>
              <a:rPr lang="en-US" dirty="0" smtClean="0"/>
              <a:t> and OIDC support</a:t>
            </a:r>
          </a:p>
          <a:p>
            <a:r>
              <a:rPr lang="en-US" dirty="0"/>
              <a:t>2022-02-14 </a:t>
            </a:r>
            <a:r>
              <a:rPr lang="en-US" dirty="0" smtClean="0"/>
              <a:t>	Frontend</a:t>
            </a:r>
            <a:r>
              <a:rPr lang="en-US" dirty="0"/>
              <a:t>: replace the build time </a:t>
            </a:r>
            <a:r>
              <a:rPr lang="en-US" dirty="0" err="1"/>
              <a:t>configs</a:t>
            </a:r>
            <a:r>
              <a:rPr lang="en-US" dirty="0"/>
              <a:t> with runtime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smtClean="0"/>
              <a:t>2022-09-01	Planned switch to new backend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History: continuous evolution </a:t>
            </a:r>
            <a:r>
              <a:rPr lang="en-US" dirty="0" smtClean="0"/>
              <a:t>over &gt; 5 years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412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291600"/>
            <a:ext cx="6708025" cy="508500"/>
          </a:xfrm>
        </p:spPr>
        <p:txBody>
          <a:bodyPr/>
          <a:lstStyle/>
          <a:p>
            <a:r>
              <a:rPr lang="en-US" dirty="0" smtClean="0"/>
              <a:t>Integration of Optional Services at PSI (2021)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52861"/>
            <a:ext cx="7804437" cy="5908289"/>
          </a:xfrm>
        </p:spPr>
      </p:pic>
    </p:spTree>
    <p:extLst>
      <p:ext uri="{BB962C8B-B14F-4D97-AF65-F5344CB8AC3E}">
        <p14:creationId xmlns:p14="http://schemas.microsoft.com/office/powerpoint/2010/main" val="2483186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8981"/>
            <a:ext cx="6120680" cy="54832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</a:t>
            </a:r>
            <a:r>
              <a:rPr lang="de-CH" dirty="0" err="1" smtClean="0"/>
              <a:t>scicatproject</a:t>
            </a:r>
            <a:r>
              <a:rPr lang="de-CH" dirty="0" smtClean="0"/>
              <a:t> </a:t>
            </a:r>
            <a:r>
              <a:rPr lang="de-CH" dirty="0" err="1" smtClean="0"/>
              <a:t>codebase</a:t>
            </a:r>
            <a:r>
              <a:rPr lang="de-CH" dirty="0" smtClean="0"/>
              <a:t> on </a:t>
            </a:r>
            <a:r>
              <a:rPr lang="de-CH" dirty="0" err="1" smtClean="0"/>
              <a:t>GitHub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525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6264696" cy="57615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Documentation</a:t>
            </a:r>
            <a:r>
              <a:rPr lang="de-CH" dirty="0" smtClean="0"/>
              <a:t>: https://scicatproject.github.io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461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71600" y="1268760"/>
            <a:ext cx="7742237" cy="5256584"/>
          </a:xfrm>
        </p:spPr>
        <p:txBody>
          <a:bodyPr/>
          <a:lstStyle/>
          <a:p>
            <a:r>
              <a:rPr lang="en-US" dirty="0" smtClean="0"/>
              <a:t>Main contributing institutions so far</a:t>
            </a:r>
          </a:p>
          <a:p>
            <a:pPr lvl="1"/>
            <a:r>
              <a:rPr lang="en-US" dirty="0" smtClean="0"/>
              <a:t>ESS</a:t>
            </a:r>
          </a:p>
          <a:p>
            <a:pPr lvl="1"/>
            <a:r>
              <a:rPr lang="en-US" dirty="0" err="1" smtClean="0"/>
              <a:t>MaxIV</a:t>
            </a:r>
            <a:endParaRPr lang="en-US" dirty="0" smtClean="0"/>
          </a:p>
          <a:p>
            <a:pPr lvl="1"/>
            <a:r>
              <a:rPr lang="en-US" dirty="0" smtClean="0"/>
              <a:t>PSI</a:t>
            </a:r>
          </a:p>
          <a:p>
            <a:r>
              <a:rPr lang="de-CH" dirty="0" err="1" smtClean="0"/>
              <a:t>Supporting</a:t>
            </a:r>
            <a:r>
              <a:rPr lang="de-CH" dirty="0" smtClean="0"/>
              <a:t> </a:t>
            </a:r>
            <a:r>
              <a:rPr lang="de-CH" dirty="0" err="1" smtClean="0"/>
              <a:t>projects</a:t>
            </a:r>
            <a:endParaRPr lang="en-US" dirty="0" smtClean="0"/>
          </a:p>
          <a:p>
            <a:pPr lvl="1"/>
            <a:r>
              <a:rPr lang="en-US" i="1" dirty="0" smtClean="0"/>
              <a:t>Data analysis as a service </a:t>
            </a:r>
            <a:r>
              <a:rPr lang="en-US" dirty="0" smtClean="0"/>
              <a:t>project (</a:t>
            </a:r>
            <a:r>
              <a:rPr lang="en-US" dirty="0" err="1" smtClean="0"/>
              <a:t>swissuniversities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PSI-ESS </a:t>
            </a:r>
            <a:r>
              <a:rPr lang="en-US" i="1" dirty="0" smtClean="0"/>
              <a:t>Data curation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EU projects </a:t>
            </a:r>
            <a:r>
              <a:rPr lang="en-US" i="1" dirty="0" smtClean="0"/>
              <a:t>EXPANDS/PANOSC</a:t>
            </a:r>
          </a:p>
          <a:p>
            <a:pPr lvl="1"/>
            <a:r>
              <a:rPr lang="en-US" dirty="0" smtClean="0"/>
              <a:t>Potential upcoming support within </a:t>
            </a:r>
            <a:r>
              <a:rPr lang="en-US" i="1" dirty="0" smtClean="0"/>
              <a:t>ETH-ORD</a:t>
            </a:r>
            <a:r>
              <a:rPr lang="en-US" dirty="0" smtClean="0"/>
              <a:t> (open research data) program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Institutions and Projects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99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2880940" cy="30956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order of “appearance”: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Tobias Richter</a:t>
            </a:r>
          </a:p>
          <a:p>
            <a:r>
              <a:rPr lang="de-CH" dirty="0"/>
              <a:t>Frederik Bolmsten</a:t>
            </a:r>
          </a:p>
          <a:p>
            <a:r>
              <a:rPr lang="de-CH" dirty="0" smtClean="0"/>
              <a:t>Gareth Murphy</a:t>
            </a:r>
          </a:p>
          <a:p>
            <a:r>
              <a:rPr lang="de-CH" dirty="0" smtClean="0"/>
              <a:t>Chris </a:t>
            </a:r>
            <a:r>
              <a:rPr lang="de-CH" dirty="0" err="1" smtClean="0"/>
              <a:t>Gwilliams</a:t>
            </a:r>
            <a:endParaRPr lang="de-CH" dirty="0" smtClean="0"/>
          </a:p>
          <a:p>
            <a:r>
              <a:rPr lang="de-CH" dirty="0" smtClean="0"/>
              <a:t>Luke Gorman</a:t>
            </a:r>
          </a:p>
          <a:p>
            <a:r>
              <a:rPr lang="de-CH" dirty="0"/>
              <a:t>Hannes Petri</a:t>
            </a:r>
          </a:p>
          <a:p>
            <a:r>
              <a:rPr lang="de-CH" dirty="0" smtClean="0"/>
              <a:t>Henrik Johansson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people make the difference - Thanks to all contributors !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24</a:t>
            </a:fld>
            <a:endParaRPr lang="de-DE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27984" y="1916832"/>
            <a:ext cx="2919036" cy="2808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CH" dirty="0" smtClean="0"/>
              <a:t>Linh Nguyen</a:t>
            </a:r>
          </a:p>
          <a:p>
            <a:r>
              <a:rPr lang="de-CH" dirty="0" smtClean="0"/>
              <a:t>Marco </a:t>
            </a:r>
            <a:r>
              <a:rPr lang="de-CH" dirty="0" err="1" smtClean="0"/>
              <a:t>Leorato</a:t>
            </a:r>
            <a:endParaRPr lang="de-CH" dirty="0" smtClean="0"/>
          </a:p>
          <a:p>
            <a:r>
              <a:rPr lang="de-CH" dirty="0" smtClean="0"/>
              <a:t>Laura </a:t>
            </a:r>
            <a:r>
              <a:rPr lang="de-CH" dirty="0" err="1" smtClean="0"/>
              <a:t>Shemilt</a:t>
            </a:r>
            <a:endParaRPr lang="de-CH" dirty="0" smtClean="0"/>
          </a:p>
          <a:p>
            <a:r>
              <a:rPr lang="de-CH" dirty="0" smtClean="0"/>
              <a:t>Dylan McReynolds</a:t>
            </a:r>
          </a:p>
          <a:p>
            <a:r>
              <a:rPr lang="de-CH" dirty="0" smtClean="0"/>
              <a:t>Max </a:t>
            </a:r>
            <a:r>
              <a:rPr lang="de-CH" dirty="0" err="1" smtClean="0"/>
              <a:t>Novelli</a:t>
            </a:r>
            <a:endParaRPr lang="de-CH" dirty="0" smtClean="0"/>
          </a:p>
          <a:p>
            <a:r>
              <a:rPr lang="de-CH" dirty="0" smtClean="0"/>
              <a:t>Linus </a:t>
            </a:r>
            <a:r>
              <a:rPr lang="de-CH" dirty="0" err="1" smtClean="0"/>
              <a:t>Pithan</a:t>
            </a:r>
            <a:endParaRPr lang="de-CH" dirty="0" smtClean="0"/>
          </a:p>
          <a:p>
            <a:r>
              <a:rPr lang="de-CH" dirty="0" err="1" smtClean="0"/>
              <a:t>Anastasiia</a:t>
            </a:r>
            <a:r>
              <a:rPr lang="de-CH" dirty="0" smtClean="0"/>
              <a:t> </a:t>
            </a:r>
            <a:r>
              <a:rPr lang="de-CH" dirty="0" err="1" smtClean="0"/>
              <a:t>Pylypenko</a:t>
            </a: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6" name="Rectangle 5"/>
          <p:cNvSpPr/>
          <p:nvPr/>
        </p:nvSpPr>
        <p:spPr>
          <a:xfrm>
            <a:off x="971600" y="4869160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CH" dirty="0" err="1"/>
              <a:t>It</a:t>
            </a:r>
            <a:r>
              <a:rPr lang="de-CH" dirty="0"/>
              <a:t> 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big</a:t>
            </a:r>
            <a:r>
              <a:rPr lang="de-CH" dirty="0"/>
              <a:t> </a:t>
            </a:r>
            <a:r>
              <a:rPr lang="de-CH" dirty="0" err="1"/>
              <a:t>pleasure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 in such </a:t>
            </a:r>
            <a:r>
              <a:rPr lang="de-CH" dirty="0" smtClean="0"/>
              <a:t>a </a:t>
            </a:r>
            <a:r>
              <a:rPr lang="de-CH" dirty="0" err="1" smtClean="0"/>
              <a:t>lively</a:t>
            </a:r>
            <a:r>
              <a:rPr lang="de-CH" dirty="0"/>
              <a:t> </a:t>
            </a:r>
            <a:r>
              <a:rPr lang="de-CH" dirty="0" err="1" smtClean="0"/>
              <a:t>community</a:t>
            </a:r>
            <a:r>
              <a:rPr lang="de-CH" dirty="0" smtClean="0"/>
              <a:t> </a:t>
            </a:r>
            <a:r>
              <a:rPr lang="de-CH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6699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93737"/>
            <a:ext cx="7196192" cy="54150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Historic</a:t>
            </a:r>
            <a:r>
              <a:rPr lang="de-CH" dirty="0" smtClean="0"/>
              <a:t> Slide: </a:t>
            </a:r>
            <a:r>
              <a:rPr lang="de-CH" dirty="0" err="1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2715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80061"/>
            <a:ext cx="7416824" cy="55919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Historic</a:t>
            </a:r>
            <a:r>
              <a:rPr lang="de-CH" dirty="0" smtClean="0"/>
              <a:t> Slide: Prototype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3828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39817" y="1196752"/>
            <a:ext cx="7742237" cy="4679951"/>
          </a:xfrm>
        </p:spPr>
        <p:txBody>
          <a:bodyPr/>
          <a:lstStyle/>
          <a:p>
            <a:r>
              <a:rPr lang="en-US" dirty="0" smtClean="0"/>
              <a:t>Fill a very specific gap: provide a </a:t>
            </a:r>
            <a:r>
              <a:rPr lang="en-US" b="1" dirty="0" smtClean="0"/>
              <a:t>metadata</a:t>
            </a:r>
            <a:r>
              <a:rPr lang="en-US" dirty="0" smtClean="0"/>
              <a:t> catalog for </a:t>
            </a:r>
            <a:r>
              <a:rPr lang="en-US" b="1" dirty="0" smtClean="0"/>
              <a:t>scientific</a:t>
            </a:r>
            <a:r>
              <a:rPr lang="en-US" dirty="0" smtClean="0"/>
              <a:t> data to support the processes of </a:t>
            </a:r>
            <a:r>
              <a:rPr lang="en-US" b="1" dirty="0" smtClean="0"/>
              <a:t>data management </a:t>
            </a:r>
            <a:r>
              <a:rPr lang="en-US" dirty="0" smtClean="0"/>
              <a:t>(therefore </a:t>
            </a:r>
            <a:r>
              <a:rPr lang="en-US" dirty="0" smtClean="0"/>
              <a:t>supporting </a:t>
            </a:r>
            <a:r>
              <a:rPr lang="en-US" dirty="0" err="1" smtClean="0"/>
              <a:t>FAIRness</a:t>
            </a:r>
            <a:r>
              <a:rPr lang="en-US" dirty="0" smtClean="0"/>
              <a:t> rules)</a:t>
            </a:r>
          </a:p>
          <a:p>
            <a:r>
              <a:rPr lang="en-US" b="1" dirty="0" smtClean="0"/>
              <a:t>For scientist</a:t>
            </a:r>
            <a:r>
              <a:rPr lang="de-CH" b="1" dirty="0" smtClean="0"/>
              <a:t>s</a:t>
            </a:r>
            <a:endParaRPr lang="en-US" b="1" dirty="0" smtClean="0"/>
          </a:p>
          <a:p>
            <a:pPr lvl="1"/>
            <a:r>
              <a:rPr lang="en-US" dirty="0"/>
              <a:t>Support all scientific areas with </a:t>
            </a:r>
            <a:r>
              <a:rPr lang="en-US" b="1" dirty="0"/>
              <a:t>flexible</a:t>
            </a:r>
            <a:r>
              <a:rPr lang="en-US" dirty="0"/>
              <a:t> data </a:t>
            </a:r>
            <a:r>
              <a:rPr lang="en-US" dirty="0" smtClean="0"/>
              <a:t>format.</a:t>
            </a:r>
          </a:p>
          <a:p>
            <a:pPr lvl="1"/>
            <a:r>
              <a:rPr lang="en-US" dirty="0" smtClean="0"/>
              <a:t>Make it easy to </a:t>
            </a:r>
            <a:r>
              <a:rPr lang="en-US" b="1" dirty="0" smtClean="0"/>
              <a:t>add</a:t>
            </a:r>
            <a:r>
              <a:rPr lang="en-US" dirty="0" smtClean="0"/>
              <a:t> data to the catalog and </a:t>
            </a:r>
            <a:r>
              <a:rPr lang="en-US" b="1" dirty="0" smtClean="0"/>
              <a:t>find</a:t>
            </a:r>
            <a:r>
              <a:rPr lang="en-US" dirty="0" smtClean="0"/>
              <a:t> data back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dataset </a:t>
            </a:r>
            <a:r>
              <a:rPr lang="en-US" b="1" dirty="0"/>
              <a:t>lifecycle</a:t>
            </a:r>
            <a:r>
              <a:rPr lang="en-US" dirty="0"/>
              <a:t> management (data handling and metadata edit history</a:t>
            </a:r>
            <a:r>
              <a:rPr lang="de-CH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Support  to </a:t>
            </a:r>
            <a:r>
              <a:rPr lang="en-US" b="1" dirty="0" smtClean="0"/>
              <a:t>publish</a:t>
            </a:r>
            <a:r>
              <a:rPr lang="en-US" dirty="0" smtClean="0"/>
              <a:t> and </a:t>
            </a:r>
            <a:r>
              <a:rPr lang="en-US" b="1" dirty="0" smtClean="0"/>
              <a:t>link</a:t>
            </a:r>
            <a:r>
              <a:rPr lang="en-US" dirty="0" smtClean="0"/>
              <a:t> the raw data leading to publications</a:t>
            </a:r>
          </a:p>
          <a:p>
            <a:pPr lvl="1"/>
            <a:r>
              <a:rPr lang="de-CH" dirty="0" smtClean="0"/>
              <a:t>Support </a:t>
            </a:r>
            <a:r>
              <a:rPr lang="de-CH" b="1" dirty="0" err="1" smtClean="0"/>
              <a:t>sharing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multidisciplinary</a:t>
            </a:r>
            <a:r>
              <a:rPr lang="de-CH" dirty="0" smtClean="0"/>
              <a:t> </a:t>
            </a:r>
            <a:r>
              <a:rPr lang="de-CH" dirty="0" err="1" smtClean="0"/>
              <a:t>research</a:t>
            </a:r>
            <a:endParaRPr lang="en-US" dirty="0" smtClean="0"/>
          </a:p>
          <a:p>
            <a:pPr lvl="1"/>
            <a:r>
              <a:rPr lang="en-US" dirty="0" smtClean="0"/>
              <a:t>Allow users to </a:t>
            </a:r>
            <a:r>
              <a:rPr lang="en-US" b="1" dirty="0" smtClean="0"/>
              <a:t>extend</a:t>
            </a:r>
            <a:r>
              <a:rPr lang="en-US" dirty="0" smtClean="0"/>
              <a:t> the system by their own tools via well defined API</a:t>
            </a:r>
            <a:endParaRPr lang="de-CH" dirty="0" smtClean="0"/>
          </a:p>
          <a:p>
            <a:r>
              <a:rPr lang="en-US" b="1" dirty="0" smtClean="0"/>
              <a:t>For the operators/implementers</a:t>
            </a:r>
          </a:p>
          <a:p>
            <a:pPr lvl="1"/>
            <a:r>
              <a:rPr lang="en-US" dirty="0" smtClean="0"/>
              <a:t>Options to integrate with existing  storage infrastructure, archive systems, digital user interface and user identity systems</a:t>
            </a:r>
          </a:p>
          <a:p>
            <a:pPr lvl="1"/>
            <a:r>
              <a:rPr lang="en-US" dirty="0" smtClean="0"/>
              <a:t>Non-goals: </a:t>
            </a:r>
          </a:p>
          <a:p>
            <a:pPr lvl="2"/>
            <a:r>
              <a:rPr lang="en-US" dirty="0" smtClean="0"/>
              <a:t>replace or modify existing disk storage infrastructure or archive systems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eplace or modify existing proposal systems or user office systems</a:t>
            </a:r>
          </a:p>
          <a:p>
            <a:pPr lvl="1"/>
            <a:r>
              <a:rPr lang="en-US" dirty="0" smtClean="0"/>
              <a:t>Make deployment easy and operation stable (micro-services</a:t>
            </a:r>
            <a:r>
              <a:rPr lang="de-CH" dirty="0" smtClean="0"/>
              <a:t>)</a:t>
            </a:r>
            <a:endParaRPr lang="en-US" dirty="0" smtClean="0"/>
          </a:p>
          <a:p>
            <a:pPr lvl="2"/>
            <a:endParaRPr lang="en-US" dirty="0" smtClean="0"/>
          </a:p>
          <a:p>
            <a:pPr marL="177800" lvl="1" indent="0">
              <a:buNone/>
            </a:pPr>
            <a:endParaRPr lang="en-US" dirty="0" smtClean="0"/>
          </a:p>
          <a:p>
            <a:pPr lvl="1"/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318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55576" y="1038672"/>
            <a:ext cx="8244408" cy="5256584"/>
          </a:xfrm>
        </p:spPr>
        <p:txBody>
          <a:bodyPr/>
          <a:lstStyle/>
          <a:p>
            <a:r>
              <a:rPr lang="en-US" dirty="0" smtClean="0"/>
              <a:t>Long-term storage for </a:t>
            </a:r>
            <a:r>
              <a:rPr lang="en-US" b="1" dirty="0" smtClean="0"/>
              <a:t>metadata</a:t>
            </a:r>
            <a:r>
              <a:rPr lang="en-US" dirty="0" smtClean="0"/>
              <a:t> of scientific data in form of </a:t>
            </a:r>
            <a:r>
              <a:rPr lang="en-US" b="1" dirty="0" smtClean="0"/>
              <a:t>datasets</a:t>
            </a:r>
            <a:r>
              <a:rPr lang="en-US" dirty="0" smtClean="0"/>
              <a:t> with unique</a:t>
            </a:r>
            <a:r>
              <a:rPr lang="en-US" b="1" dirty="0" smtClean="0"/>
              <a:t> PID</a:t>
            </a:r>
          </a:p>
          <a:p>
            <a:r>
              <a:rPr lang="en-US" b="1" dirty="0" smtClean="0"/>
              <a:t>Flexible format</a:t>
            </a:r>
            <a:r>
              <a:rPr lang="en-US" dirty="0" smtClean="0"/>
              <a:t>: allow principal investigator, beamline scientists, instrument responsible to choose the metadata they need (no developer or operator help needed)</a:t>
            </a:r>
          </a:p>
          <a:p>
            <a:r>
              <a:rPr lang="en-US" dirty="0" smtClean="0"/>
              <a:t>Define</a:t>
            </a:r>
            <a:r>
              <a:rPr lang="en-US" b="1" dirty="0" smtClean="0"/>
              <a:t> raw</a:t>
            </a:r>
            <a:r>
              <a:rPr lang="en-US" dirty="0" smtClean="0"/>
              <a:t> datasets and </a:t>
            </a:r>
            <a:r>
              <a:rPr lang="en-US" b="1" dirty="0" smtClean="0"/>
              <a:t>derived</a:t>
            </a:r>
            <a:r>
              <a:rPr lang="en-US" dirty="0" smtClean="0"/>
              <a:t> datasets including their relation</a:t>
            </a:r>
          </a:p>
          <a:p>
            <a:r>
              <a:rPr lang="en-US" dirty="0" smtClean="0"/>
              <a:t>Link datasets to </a:t>
            </a:r>
            <a:r>
              <a:rPr lang="en-US" b="1" dirty="0" smtClean="0"/>
              <a:t>proposals</a:t>
            </a:r>
            <a:r>
              <a:rPr lang="en-US" dirty="0" smtClean="0"/>
              <a:t> and </a:t>
            </a:r>
            <a:r>
              <a:rPr lang="en-US" b="1" dirty="0" smtClean="0"/>
              <a:t>samples</a:t>
            </a:r>
          </a:p>
          <a:p>
            <a:r>
              <a:rPr lang="en-US" dirty="0" smtClean="0"/>
              <a:t>Optional adding of </a:t>
            </a:r>
            <a:r>
              <a:rPr lang="en-US" b="1" dirty="0" smtClean="0"/>
              <a:t>keywords</a:t>
            </a:r>
            <a:r>
              <a:rPr lang="en-US" dirty="0" smtClean="0"/>
              <a:t> and </a:t>
            </a:r>
            <a:r>
              <a:rPr lang="en-US" b="1" dirty="0" smtClean="0"/>
              <a:t>attachments</a:t>
            </a:r>
          </a:p>
          <a:p>
            <a:r>
              <a:rPr lang="en-US" b="1" dirty="0" smtClean="0"/>
              <a:t>Query</a:t>
            </a:r>
            <a:r>
              <a:rPr lang="en-US" dirty="0" smtClean="0"/>
              <a:t> on all provided metadata fields to find the data stored in the system</a:t>
            </a:r>
          </a:p>
          <a:p>
            <a:r>
              <a:rPr lang="en-US" dirty="0" smtClean="0"/>
              <a:t>Link filename lists to datasets inside </a:t>
            </a:r>
            <a:r>
              <a:rPr lang="en-US" dirty="0" err="1" smtClean="0"/>
              <a:t>datablocks</a:t>
            </a:r>
            <a:r>
              <a:rPr lang="en-US" dirty="0" smtClean="0"/>
              <a:t> (no built in size limitations)</a:t>
            </a:r>
          </a:p>
          <a:p>
            <a:r>
              <a:rPr lang="en-US" dirty="0" smtClean="0"/>
              <a:t>Automated edit history, </a:t>
            </a:r>
            <a:r>
              <a:rPr lang="en-US" b="1" dirty="0" smtClean="0"/>
              <a:t>lifecycle</a:t>
            </a:r>
            <a:r>
              <a:rPr lang="en-US" dirty="0" smtClean="0"/>
              <a:t> book keeping</a:t>
            </a:r>
          </a:p>
          <a:p>
            <a:r>
              <a:rPr lang="en-US" dirty="0" smtClean="0"/>
              <a:t>Automated creation of </a:t>
            </a:r>
            <a:r>
              <a:rPr lang="en-US" b="1" dirty="0" smtClean="0"/>
              <a:t>SI units </a:t>
            </a:r>
            <a:r>
              <a:rPr lang="en-US" dirty="0" smtClean="0"/>
              <a:t>from given units</a:t>
            </a:r>
          </a:p>
          <a:p>
            <a:r>
              <a:rPr lang="en-US" dirty="0" smtClean="0"/>
              <a:t>Define </a:t>
            </a:r>
            <a:r>
              <a:rPr lang="en-US" b="1" dirty="0" smtClean="0"/>
              <a:t>published data</a:t>
            </a:r>
            <a:r>
              <a:rPr lang="en-US" dirty="0" smtClean="0"/>
              <a:t> including its metadata (author, abstract , title…) by combining datasets and assigning a unique </a:t>
            </a:r>
            <a:r>
              <a:rPr lang="en-US" b="1" dirty="0" smtClean="0"/>
              <a:t>DOI</a:t>
            </a:r>
          </a:p>
          <a:p>
            <a:r>
              <a:rPr lang="en-US" b="1" dirty="0" smtClean="0"/>
              <a:t>Job</a:t>
            </a:r>
            <a:r>
              <a:rPr lang="en-US" dirty="0" smtClean="0"/>
              <a:t> system to </a:t>
            </a:r>
            <a:r>
              <a:rPr lang="en-US" b="1" dirty="0" smtClean="0"/>
              <a:t>interface with existing external storage infrastructure </a:t>
            </a:r>
            <a:r>
              <a:rPr lang="en-US" dirty="0" smtClean="0"/>
              <a:t>(e.g. for archive and retrieve jobs)</a:t>
            </a:r>
          </a:p>
          <a:p>
            <a:r>
              <a:rPr lang="en-US" dirty="0" smtClean="0"/>
              <a:t>Allow ad-hoc </a:t>
            </a:r>
            <a:r>
              <a:rPr lang="en-US" b="1" dirty="0" smtClean="0"/>
              <a:t>sharing</a:t>
            </a:r>
            <a:r>
              <a:rPr lang="en-US" dirty="0" smtClean="0"/>
              <a:t> of data via email addresses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Core Features (User relevant)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221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" y="1052736"/>
            <a:ext cx="9203615" cy="39155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Start </a:t>
            </a:r>
            <a:r>
              <a:rPr lang="de-CH" dirty="0" err="1" smtClean="0"/>
              <a:t>screen</a:t>
            </a:r>
            <a:r>
              <a:rPr lang="de-CH" dirty="0" smtClean="0"/>
              <a:t>: </a:t>
            </a:r>
            <a:r>
              <a:rPr lang="de-CH" dirty="0" err="1" smtClean="0"/>
              <a:t>Searchable</a:t>
            </a:r>
            <a:r>
              <a:rPr lang="de-CH" dirty="0" smtClean="0"/>
              <a:t> </a:t>
            </a:r>
            <a:r>
              <a:rPr lang="de-CH" dirty="0" err="1" smtClean="0"/>
              <a:t>list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024837" y="5357518"/>
            <a:ext cx="5184576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b="1" kern="1000" spc="30" dirty="0" err="1" smtClean="0">
                <a:latin typeface="+mn-lt"/>
                <a:cs typeface="Franklin Gothic Book"/>
              </a:rPr>
              <a:t>Published</a:t>
            </a:r>
            <a:r>
              <a:rPr lang="de-CH" sz="1800" kern="1000" spc="30" dirty="0" smtClean="0">
                <a:latin typeface="+mn-lt"/>
                <a:cs typeface="Franklin Gothic Book"/>
              </a:rPr>
              <a:t>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datasets</a:t>
            </a:r>
            <a:r>
              <a:rPr lang="de-CH" sz="1800" kern="1000" spc="30" dirty="0" smtClean="0">
                <a:latin typeface="+mn-lt"/>
                <a:cs typeface="Franklin Gothic Book"/>
              </a:rPr>
              <a:t>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before</a:t>
            </a:r>
            <a:r>
              <a:rPr lang="de-CH" sz="1800" kern="1000" spc="30" dirty="0" smtClean="0">
                <a:latin typeface="+mn-lt"/>
                <a:cs typeface="Franklin Gothic Book"/>
              </a:rPr>
              <a:t>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login</a:t>
            </a:r>
            <a:endParaRPr lang="de-CH" sz="1800" kern="1000" spc="30" dirty="0" smtClean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b="1" kern="1000" spc="30" dirty="0" err="1" smtClean="0">
                <a:latin typeface="+mn-lt"/>
                <a:cs typeface="Franklin Gothic Book"/>
              </a:rPr>
              <a:t>Your</a:t>
            </a:r>
            <a:r>
              <a:rPr lang="de-CH" sz="1800" kern="1000" spc="30" dirty="0" smtClean="0">
                <a:latin typeface="+mn-lt"/>
                <a:cs typeface="Franklin Gothic Book"/>
              </a:rPr>
              <a:t> (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embargoed</a:t>
            </a:r>
            <a:r>
              <a:rPr lang="de-CH" sz="1800" kern="1000" spc="30" dirty="0" smtClean="0">
                <a:latin typeface="+mn-lt"/>
                <a:cs typeface="Franklin Gothic Book"/>
              </a:rPr>
              <a:t>)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datasets</a:t>
            </a:r>
            <a:r>
              <a:rPr lang="de-CH" sz="1800" kern="1000" spc="30" dirty="0" smtClean="0">
                <a:latin typeface="+mn-lt"/>
                <a:cs typeface="Franklin Gothic Book"/>
              </a:rPr>
              <a:t> after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login</a:t>
            </a:r>
            <a:endParaRPr lang="en-US" sz="1800" kern="1000" spc="30" dirty="0" err="1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589873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Metadata is stored in human and computer readable JSON format.</a:t>
            </a:r>
          </a:p>
          <a:p>
            <a:r>
              <a:rPr lang="en-US" dirty="0" smtClean="0"/>
              <a:t>Administrative and scientific metadata, see screenshots: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dataset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737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64988"/>
            <a:ext cx="4604942" cy="60945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 administrative </a:t>
            </a:r>
            <a:r>
              <a:rPr lang="de-CH" dirty="0" err="1" smtClean="0"/>
              <a:t>metadata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290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PSI-Powerpoint-Master Calibri V2</Template>
  <TotalTime>0</TotalTime>
  <Words>1014</Words>
  <Application>Microsoft Office PowerPoint</Application>
  <PresentationFormat>On-screen Show (4:3)</PresentationFormat>
  <Paragraphs>152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Arial Narrow</vt:lpstr>
      <vt:lpstr>Calibri</vt:lpstr>
      <vt:lpstr>Franklin Gothic Book</vt:lpstr>
      <vt:lpstr>Georgia</vt:lpstr>
      <vt:lpstr>Rockwell</vt:lpstr>
      <vt:lpstr>Symbol</vt:lpstr>
      <vt:lpstr>Times</vt:lpstr>
      <vt:lpstr>ヒラギノ角ゴ Pro W3</vt:lpstr>
      <vt:lpstr>PSI-Powerpoint-Master Calibri V2</vt:lpstr>
      <vt:lpstr>SciCat: History and Status</vt:lpstr>
      <vt:lpstr>History: continuous evolution over &gt; 5 years</vt:lpstr>
      <vt:lpstr>Historic Slide: Architecture</vt:lpstr>
      <vt:lpstr>Historic Slide: Prototype</vt:lpstr>
      <vt:lpstr>Goals</vt:lpstr>
      <vt:lpstr>Core Features (User relevant)</vt:lpstr>
      <vt:lpstr>Start screen: Searchable list of datasets</vt:lpstr>
      <vt:lpstr>Example dataset definition</vt:lpstr>
      <vt:lpstr>Example administrative metadata</vt:lpstr>
      <vt:lpstr>Example scientific meta data</vt:lpstr>
      <vt:lpstr>Lifecycle information</vt:lpstr>
      <vt:lpstr>Filelisting, search for filenames</vt:lpstr>
      <vt:lpstr>Publishing data</vt:lpstr>
      <vt:lpstr>Publishing data continued…</vt:lpstr>
      <vt:lpstr>Customizable GUI features</vt:lpstr>
      <vt:lpstr>Technical concepts</vt:lpstr>
      <vt:lpstr>Technical components around SciCat API Optional Services at PSI (2021)</vt:lpstr>
      <vt:lpstr>Job definition: separate “what” from “how”</vt:lpstr>
      <vt:lpstr>Optional additional services</vt:lpstr>
      <vt:lpstr>Integration of Optional Services at PSI (2021)</vt:lpstr>
      <vt:lpstr>The scicatproject codebase on GitHub</vt:lpstr>
      <vt:lpstr>Documentation: https://scicatproject.github.io</vt:lpstr>
      <vt:lpstr>Supporting Institutions and Projects</vt:lpstr>
      <vt:lpstr>The people make the difference - Thanks to all contributors !</vt:lpstr>
    </vt:vector>
  </TitlesOfParts>
  <Company>Paul Scherrer Institut [PSI.CH]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Aktueller Power Point Vortrag  «Das PSI in Kürze»</dc:title>
  <dc:creator>Paul Scherrer Instiut</dc:creator>
  <cp:lastModifiedBy>Egli Stephan</cp:lastModifiedBy>
  <cp:revision>403</cp:revision>
  <cp:lastPrinted>2015-07-23T13:50:07Z</cp:lastPrinted>
  <dcterms:created xsi:type="dcterms:W3CDTF">2015-06-09T12:31:54Z</dcterms:created>
  <dcterms:modified xsi:type="dcterms:W3CDTF">2022-07-06T06:28:20Z</dcterms:modified>
</cp:coreProperties>
</file>