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80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 autoAdjust="0"/>
    <p:restoredTop sz="94660"/>
  </p:normalViewPr>
  <p:slideViewPr>
    <p:cSldViewPr showGuides="1">
      <p:cViewPr varScale="1">
        <p:scale>
          <a:sx n="128" d="100"/>
          <a:sy n="128" d="100"/>
        </p:scale>
        <p:origin x="256" y="17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01.07.22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98CB5A4-07FA-4ADB-94BA-D0065C909A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DF1FE4D-4B28-4FC6-A712-C31ACEAEC2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science3d.desy.d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Imagine: </a:t>
            </a:r>
            <a:r>
              <a:rPr lang="en-US" dirty="0" err="1"/>
              <a:t>SciCat</a:t>
            </a:r>
            <a:r>
              <a:rPr lang="en-US" dirty="0"/>
              <a:t> @DESY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</a:t>
            </a:r>
            <a:r>
              <a:rPr lang="en-US" dirty="0" err="1"/>
              <a:t>Schluenzen</a:t>
            </a:r>
            <a:r>
              <a:rPr lang="en-US" dirty="0"/>
              <a:t>, Thorsten </a:t>
            </a:r>
            <a:r>
              <a:rPr lang="en-US" dirty="0" err="1"/>
              <a:t>Kracht</a:t>
            </a:r>
            <a:r>
              <a:rPr lang="en-US" dirty="0"/>
              <a:t>, Jan </a:t>
            </a:r>
            <a:r>
              <a:rPr lang="en-US" dirty="0" err="1"/>
              <a:t>Kotanski</a:t>
            </a:r>
            <a:r>
              <a:rPr lang="en-US" dirty="0"/>
              <a:t>, Martin Gasthuber    DESY / FS+IT</a:t>
            </a:r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9F8E-6E54-3BFA-D8E2-DBE04E8A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Data Taking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BC55C-89D1-6B2C-C41D-6ED3E0A3C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raw detector data (files) ingested through HiDRA (ZMQ) to Beamline-FS</a:t>
            </a:r>
          </a:p>
          <a:p>
            <a:r>
              <a:rPr lang="en-DE" dirty="0"/>
              <a:t>raw detector data copied by ‘fast copy process’ to Core-FS – updating SciCat RAW dataset with new file metadata (pathname, etc.) – the ‘SciCat registration’ file-by-file</a:t>
            </a:r>
          </a:p>
          <a:p>
            <a:pPr lvl="1"/>
            <a:r>
              <a:rPr lang="en-DE" dirty="0"/>
              <a:t>optionally: ingest (many) files metadata at the end of – bulk ingest of file metadata</a:t>
            </a:r>
          </a:p>
          <a:p>
            <a:pPr lvl="2"/>
            <a:r>
              <a:rPr lang="en-DE" dirty="0"/>
              <a:t>run or scan</a:t>
            </a:r>
          </a:p>
          <a:p>
            <a:pPr lvl="2"/>
            <a:r>
              <a:rPr lang="en-DE" dirty="0"/>
              <a:t>at ‘stop_beamtime’ – end of data taking – ‘all at once’ mode </a:t>
            </a:r>
          </a:p>
          <a:p>
            <a:pPr lvl="1"/>
            <a:endParaRPr lang="en-DE" dirty="0"/>
          </a:p>
          <a:p>
            <a:r>
              <a:rPr lang="en-DE" dirty="0"/>
              <a:t>User (you)</a:t>
            </a:r>
          </a:p>
          <a:p>
            <a:pPr lvl="1"/>
            <a:r>
              <a:rPr lang="en-DE" dirty="0"/>
              <a:t>watch RAW dataset filling up ;-)</a:t>
            </a:r>
          </a:p>
          <a:p>
            <a:pPr lvl="2"/>
            <a:r>
              <a:rPr lang="en-DE" dirty="0"/>
              <a:t>kick-off Jupyter notebook to view/analyse – further integration required – more on page 14</a:t>
            </a:r>
          </a:p>
          <a:p>
            <a:pPr lvl="3"/>
            <a:r>
              <a:rPr lang="en-DE" dirty="0"/>
              <a:t>reverse mode: connect existing Jupyter instance to you SciCat proposal (DESY beamtime-id)</a:t>
            </a:r>
          </a:p>
          <a:p>
            <a:pPr lvl="2"/>
            <a:r>
              <a:rPr lang="en-DE" dirty="0"/>
              <a:t>submit (more heavyweight analysis) as SLURM job – glue code to retrieve dataset + content from SciCat required</a:t>
            </a:r>
          </a:p>
          <a:p>
            <a:pPr lvl="3"/>
            <a:r>
              <a:rPr lang="en-DE" dirty="0"/>
              <a:t>your code could be agnostic/independent of SciCat - use existing pipeline/code – file by file</a:t>
            </a:r>
          </a:p>
          <a:p>
            <a:pPr lvl="1"/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A0B27-18D0-3540-73C7-D1EAABF9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862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638807-7280-091D-7C50-E13B33E5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5E392-4A23-C2D0-AFAF-A8DD25B2B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289768"/>
            <a:ext cx="119507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1E853B-E74B-05AC-C3CA-4944C2B5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DB1AD-EF4C-181C-91F4-1E555CC05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15168"/>
            <a:ext cx="120777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6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F0BFE7-E71D-B2E1-7341-ED147FE8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16632"/>
            <a:ext cx="11376024" cy="451098"/>
          </a:xfrm>
        </p:spPr>
        <p:txBody>
          <a:bodyPr/>
          <a:lstStyle/>
          <a:p>
            <a:r>
              <a:rPr lang="en-DE" dirty="0"/>
              <a:t>phases and events – SciCat interactions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60176-39C7-84E5-0DAD-96777090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DESY / </a:t>
            </a:r>
            <a:r>
              <a:rPr lang="en-US" noProof="0" dirty="0" err="1"/>
              <a:t>SciCat</a:t>
            </a:r>
            <a:r>
              <a:rPr lang="en-US" noProof="0" dirty="0"/>
              <a:t> deployment scenario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B7181A-2E2A-6355-B9C5-83A170FC6782}"/>
              </a:ext>
            </a:extLst>
          </p:cNvPr>
          <p:cNvCxnSpPr/>
          <p:nvPr/>
        </p:nvCxnSpPr>
        <p:spPr>
          <a:xfrm>
            <a:off x="47328" y="3356992"/>
            <a:ext cx="12025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E1A9D3-5A98-0DCF-F746-24C6B295F5DF}"/>
              </a:ext>
            </a:extLst>
          </p:cNvPr>
          <p:cNvCxnSpPr>
            <a:cxnSpLocks/>
          </p:cNvCxnSpPr>
          <p:nvPr/>
        </p:nvCxnSpPr>
        <p:spPr>
          <a:xfrm flipV="1">
            <a:off x="191344" y="3429000"/>
            <a:ext cx="0" cy="720080"/>
          </a:xfrm>
          <a:prstGeom prst="straightConnector1">
            <a:avLst/>
          </a:prstGeom>
          <a:ln w="952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5F0A40-963A-359A-6C84-47E326A7BB3B}"/>
              </a:ext>
            </a:extLst>
          </p:cNvPr>
          <p:cNvSpPr txBox="1"/>
          <p:nvPr/>
        </p:nvSpPr>
        <p:spPr>
          <a:xfrm>
            <a:off x="-24680" y="414908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proposal</a:t>
            </a:r>
          </a:p>
          <a:p>
            <a:r>
              <a:rPr lang="en-DE" sz="1200" dirty="0"/>
              <a:t>submission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667126-4667-9C85-1BF9-95D18162317A}"/>
              </a:ext>
            </a:extLst>
          </p:cNvPr>
          <p:cNvSpPr txBox="1"/>
          <p:nvPr/>
        </p:nvSpPr>
        <p:spPr>
          <a:xfrm>
            <a:off x="47454" y="20886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proposal</a:t>
            </a:r>
          </a:p>
          <a:p>
            <a:r>
              <a:rPr lang="en-DE" sz="1200" dirty="0"/>
              <a:t>accepted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FB9EA1-1A8A-AAB0-841F-33C72B81BB83}"/>
              </a:ext>
            </a:extLst>
          </p:cNvPr>
          <p:cNvCxnSpPr>
            <a:cxnSpLocks/>
          </p:cNvCxnSpPr>
          <p:nvPr/>
        </p:nvCxnSpPr>
        <p:spPr>
          <a:xfrm>
            <a:off x="551384" y="2528900"/>
            <a:ext cx="0" cy="7200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8CD4D1-1582-C95C-9C45-CFB0CE047966}"/>
              </a:ext>
            </a:extLst>
          </p:cNvPr>
          <p:cNvGrpSpPr/>
          <p:nvPr/>
        </p:nvGrpSpPr>
        <p:grpSpPr>
          <a:xfrm>
            <a:off x="983432" y="1556792"/>
            <a:ext cx="881973" cy="1715575"/>
            <a:chOff x="661727" y="1485217"/>
            <a:chExt cx="881973" cy="1715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2C47F3-2D09-0113-71DE-2FA0BAE8994A}"/>
                </a:ext>
              </a:extLst>
            </p:cNvPr>
            <p:cNvSpPr txBox="1"/>
            <p:nvPr/>
          </p:nvSpPr>
          <p:spPr>
            <a:xfrm>
              <a:off x="661727" y="1485217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beamtime</a:t>
              </a:r>
            </a:p>
            <a:p>
              <a:r>
                <a:rPr lang="en-DE" sz="1200" dirty="0"/>
                <a:t>scheduled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600B2EC-62FB-787C-6877-77F93718FF31}"/>
                </a:ext>
              </a:extLst>
            </p:cNvPr>
            <p:cNvCxnSpPr>
              <a:cxnSpLocks/>
            </p:cNvCxnSpPr>
            <p:nvPr/>
          </p:nvCxnSpPr>
          <p:spPr>
            <a:xfrm>
              <a:off x="1136386" y="1916832"/>
              <a:ext cx="0" cy="128396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843F64-52F8-CECA-0549-F68876AEA3BE}"/>
              </a:ext>
            </a:extLst>
          </p:cNvPr>
          <p:cNvGrpSpPr/>
          <p:nvPr/>
        </p:nvGrpSpPr>
        <p:grpSpPr>
          <a:xfrm>
            <a:off x="2279576" y="2072077"/>
            <a:ext cx="1425491" cy="3779670"/>
            <a:chOff x="854085" y="2072077"/>
            <a:chExt cx="1425491" cy="377967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8295EC3-9633-6D1E-BBF1-925163A7A8A2}"/>
                </a:ext>
              </a:extLst>
            </p:cNvPr>
            <p:cNvCxnSpPr>
              <a:cxnSpLocks/>
            </p:cNvCxnSpPr>
            <p:nvPr/>
          </p:nvCxnSpPr>
          <p:spPr>
            <a:xfrm>
              <a:off x="1714805" y="2550312"/>
              <a:ext cx="0" cy="7200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23F1BF1-CAF5-129A-C6CF-16389DE7D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3512" y="3429000"/>
              <a:ext cx="0" cy="1728192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37898-0BB7-0A20-CDEC-87B0316BE548}"/>
                </a:ext>
              </a:extLst>
            </p:cNvPr>
            <p:cNvSpPr txBox="1"/>
            <p:nvPr/>
          </p:nvSpPr>
          <p:spPr>
            <a:xfrm>
              <a:off x="854085" y="5205416"/>
              <a:ext cx="127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start_beamtime</a:t>
              </a:r>
            </a:p>
            <a:p>
              <a:r>
                <a:rPr lang="en-DE" sz="1200" dirty="0"/>
                <a:t>executed – data</a:t>
              </a:r>
            </a:p>
            <a:p>
              <a:r>
                <a:rPr lang="en-DE" sz="1200" dirty="0"/>
                <a:t>taking starts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DDB8C7-486B-AE11-C605-98CEB7CDBCFA}"/>
                </a:ext>
              </a:extLst>
            </p:cNvPr>
            <p:cNvSpPr txBox="1"/>
            <p:nvPr/>
          </p:nvSpPr>
          <p:spPr>
            <a:xfrm>
              <a:off x="1173183" y="2072077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system setup</a:t>
              </a:r>
            </a:p>
            <a:p>
              <a:r>
                <a:rPr lang="en-DE" sz="1200" dirty="0"/>
                <a:t>ACL’s, FS, 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33ABE5-8DC8-3E0E-4687-791874126809}"/>
              </a:ext>
            </a:extLst>
          </p:cNvPr>
          <p:cNvGrpSpPr/>
          <p:nvPr/>
        </p:nvGrpSpPr>
        <p:grpSpPr>
          <a:xfrm>
            <a:off x="6697387" y="2230388"/>
            <a:ext cx="1342829" cy="3675414"/>
            <a:chOff x="4030508" y="2230388"/>
            <a:chExt cx="1342829" cy="367541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71D7BFB-FDEF-44BF-0852-E82093E525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5840" y="3429000"/>
              <a:ext cx="0" cy="1728192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2FBE45-ABE7-2D65-864A-F314869D0A26}"/>
                </a:ext>
              </a:extLst>
            </p:cNvPr>
            <p:cNvSpPr txBox="1"/>
            <p:nvPr/>
          </p:nvSpPr>
          <p:spPr>
            <a:xfrm>
              <a:off x="4097026" y="5259471"/>
              <a:ext cx="127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stop_beamtime</a:t>
              </a:r>
            </a:p>
            <a:p>
              <a:r>
                <a:rPr lang="en-DE" sz="1200" dirty="0"/>
                <a:t>executed – data</a:t>
              </a:r>
            </a:p>
            <a:p>
              <a:r>
                <a:rPr lang="en-DE" sz="1200" dirty="0"/>
                <a:t>taking end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7ABFC8-FB16-7EA9-2D88-8EBA925AA950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40" y="2533742"/>
              <a:ext cx="0" cy="7200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56E9CE-B71A-3E8A-7D4D-6A4C543A1D91}"/>
                </a:ext>
              </a:extLst>
            </p:cNvPr>
            <p:cNvSpPr txBox="1"/>
            <p:nvPr/>
          </p:nvSpPr>
          <p:spPr>
            <a:xfrm>
              <a:off x="4030508" y="2230388"/>
              <a:ext cx="1250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system cleanup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15161F-8052-5226-0612-301B996CCC1F}"/>
              </a:ext>
            </a:extLst>
          </p:cNvPr>
          <p:cNvGrpSpPr/>
          <p:nvPr/>
        </p:nvGrpSpPr>
        <p:grpSpPr>
          <a:xfrm>
            <a:off x="4161756" y="2863969"/>
            <a:ext cx="2006252" cy="997008"/>
            <a:chOff x="2110585" y="2863969"/>
            <a:chExt cx="2006252" cy="99700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A77E31F-2D69-1779-73D2-0E09CA0D0147}"/>
                </a:ext>
              </a:extLst>
            </p:cNvPr>
            <p:cNvCxnSpPr>
              <a:cxnSpLocks/>
            </p:cNvCxnSpPr>
            <p:nvPr/>
          </p:nvCxnSpPr>
          <p:spPr>
            <a:xfrm>
              <a:off x="2152810" y="3195591"/>
              <a:ext cx="1944216" cy="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4044C8-BAB0-E387-DF16-5F35D03D7987}"/>
                </a:ext>
              </a:extLst>
            </p:cNvPr>
            <p:cNvSpPr txBox="1"/>
            <p:nvPr/>
          </p:nvSpPr>
          <p:spPr>
            <a:xfrm>
              <a:off x="2130396" y="2863969"/>
              <a:ext cx="1986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data taking, fast/slow copy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7D5B9F2-B722-D0B0-3156-954854BC53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2810" y="3573016"/>
              <a:ext cx="1944216" cy="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E071DD-3199-657F-6757-E95C434AE836}"/>
                </a:ext>
              </a:extLst>
            </p:cNvPr>
            <p:cNvSpPr txBox="1"/>
            <p:nvPr/>
          </p:nvSpPr>
          <p:spPr>
            <a:xfrm>
              <a:off x="2110585" y="3583978"/>
              <a:ext cx="157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view, online analysis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7C5351-2F11-F3C8-9709-4A3E22ED59A0}"/>
              </a:ext>
            </a:extLst>
          </p:cNvPr>
          <p:cNvGrpSpPr/>
          <p:nvPr/>
        </p:nvGrpSpPr>
        <p:grpSpPr>
          <a:xfrm>
            <a:off x="7558900" y="1370069"/>
            <a:ext cx="2065492" cy="2490908"/>
            <a:chOff x="4894604" y="1370069"/>
            <a:chExt cx="2065492" cy="249090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BF898F-DC4A-77B1-C83F-F91324D9AA14}"/>
                </a:ext>
              </a:extLst>
            </p:cNvPr>
            <p:cNvCxnSpPr>
              <a:cxnSpLocks/>
            </p:cNvCxnSpPr>
            <p:nvPr/>
          </p:nvCxnSpPr>
          <p:spPr>
            <a:xfrm>
              <a:off x="5015880" y="3581197"/>
              <a:ext cx="1944216" cy="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93A9FE-4127-03CE-0787-7A9DFED54042}"/>
                </a:ext>
              </a:extLst>
            </p:cNvPr>
            <p:cNvSpPr txBox="1"/>
            <p:nvPr/>
          </p:nvSpPr>
          <p:spPr>
            <a:xfrm>
              <a:off x="5394492" y="3583978"/>
              <a:ext cx="1186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offline analysis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DD3C6B2-3826-FFAC-3B7C-3273821F386B}"/>
                </a:ext>
              </a:extLst>
            </p:cNvPr>
            <p:cNvCxnSpPr>
              <a:cxnSpLocks/>
            </p:cNvCxnSpPr>
            <p:nvPr/>
          </p:nvCxnSpPr>
          <p:spPr>
            <a:xfrm>
              <a:off x="5519936" y="1716049"/>
              <a:ext cx="0" cy="152459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12FCB0-AE4D-92BE-7015-57DD09E8719D}"/>
                </a:ext>
              </a:extLst>
            </p:cNvPr>
            <p:cNvSpPr txBox="1"/>
            <p:nvPr/>
          </p:nvSpPr>
          <p:spPr>
            <a:xfrm>
              <a:off x="4894604" y="1370069"/>
              <a:ext cx="11833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first copy2tape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855EE-29FB-4334-C297-C06A0AEB2A6C}"/>
              </a:ext>
            </a:extLst>
          </p:cNvPr>
          <p:cNvGrpSpPr/>
          <p:nvPr/>
        </p:nvGrpSpPr>
        <p:grpSpPr>
          <a:xfrm>
            <a:off x="9633844" y="1988840"/>
            <a:ext cx="1718740" cy="3168352"/>
            <a:chOff x="7007386" y="1988840"/>
            <a:chExt cx="1718740" cy="316835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03CAAF8-C6B2-3E18-08C5-DC962B6BC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4192" y="3441383"/>
              <a:ext cx="0" cy="1427777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11FEF74-C276-112C-1EAD-7BDAA0E24900}"/>
                </a:ext>
              </a:extLst>
            </p:cNvPr>
            <p:cNvSpPr txBox="1"/>
            <p:nvPr/>
          </p:nvSpPr>
          <p:spPr>
            <a:xfrm>
              <a:off x="7007386" y="4880193"/>
              <a:ext cx="1718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data lifetime exceeded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BB999EC-AE49-0383-26B8-5EDB1B2066BA}"/>
                </a:ext>
              </a:extLst>
            </p:cNvPr>
            <p:cNvCxnSpPr>
              <a:cxnSpLocks/>
            </p:cNvCxnSpPr>
            <p:nvPr/>
          </p:nvCxnSpPr>
          <p:spPr>
            <a:xfrm>
              <a:off x="7866756" y="2507387"/>
              <a:ext cx="0" cy="78295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8762F1-9FA5-8C5C-659D-E5C5F6EDE6CE}"/>
                </a:ext>
              </a:extLst>
            </p:cNvPr>
            <p:cNvSpPr txBox="1"/>
            <p:nvPr/>
          </p:nvSpPr>
          <p:spPr>
            <a:xfrm>
              <a:off x="7243916" y="1988840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last copy2tape</a:t>
              </a:r>
            </a:p>
            <a:p>
              <a:r>
                <a:rPr lang="en-DE" sz="1200" dirty="0"/>
                <a:t>unlink beamtime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5BDC62-8454-A756-12E6-E02BC885B49F}"/>
              </a:ext>
            </a:extLst>
          </p:cNvPr>
          <p:cNvGrpSpPr/>
          <p:nvPr/>
        </p:nvGrpSpPr>
        <p:grpSpPr>
          <a:xfrm>
            <a:off x="10704512" y="3465882"/>
            <a:ext cx="1242648" cy="888189"/>
            <a:chOff x="8742864" y="3465882"/>
            <a:chExt cx="1242648" cy="888189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CF05A17-4AD7-A358-19B5-823E47C26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6360" y="3465882"/>
              <a:ext cx="0" cy="61119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B5A006-69BE-1E93-A831-B5F754C38FDE}"/>
                </a:ext>
              </a:extLst>
            </p:cNvPr>
            <p:cNvSpPr txBox="1"/>
            <p:nvPr/>
          </p:nvSpPr>
          <p:spPr>
            <a:xfrm>
              <a:off x="8742864" y="4077072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recall from tape</a:t>
              </a: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49BD0DEF-D5E8-9145-A88A-F734269D894B}"/>
              </a:ext>
            </a:extLst>
          </p:cNvPr>
          <p:cNvSpPr/>
          <p:nvPr/>
        </p:nvSpPr>
        <p:spPr>
          <a:xfrm>
            <a:off x="7402060" y="2671401"/>
            <a:ext cx="4086529" cy="1573143"/>
          </a:xfrm>
          <a:prstGeom prst="ellipse">
            <a:avLst/>
          </a:prstGeom>
          <a:solidFill>
            <a:srgbClr val="FF0000">
              <a:alpha val="28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</a:rPr>
              <a:t>Offline Processing/Analysis</a:t>
            </a:r>
          </a:p>
        </p:txBody>
      </p:sp>
    </p:spTree>
    <p:extLst>
      <p:ext uri="{BB962C8B-B14F-4D97-AF65-F5344CB8AC3E}">
        <p14:creationId xmlns:p14="http://schemas.microsoft.com/office/powerpoint/2010/main" val="36384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1C5C-C57B-4D80-EB52-C47432AD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 – Jupyter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9DB3C-1D11-FE0E-BA35-0412EBFE0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how (outlook !) this could look like</a:t>
            </a:r>
          </a:p>
          <a:p>
            <a:pPr lvl="1"/>
            <a:r>
              <a:rPr lang="en-DE" dirty="0"/>
              <a:t>look at Dylans (ALS) short video on that topic</a:t>
            </a:r>
          </a:p>
          <a:p>
            <a:pPr lvl="1"/>
            <a:r>
              <a:rPr lang="en-DE" dirty="0"/>
              <a:t>talk to Frank to show your plans and use-cases ! all thoughts are welcome</a:t>
            </a:r>
          </a:p>
          <a:p>
            <a:pPr lvl="2"/>
            <a:r>
              <a:rPr lang="en-DE" b="1" dirty="0"/>
              <a:t>as a</a:t>
            </a:r>
            <a:r>
              <a:rPr lang="en-DE" dirty="0"/>
              <a:t> &lt;i.e. beamline scientist&gt; </a:t>
            </a:r>
            <a:r>
              <a:rPr lang="en-GB" b="1" dirty="0"/>
              <a:t>i</a:t>
            </a:r>
            <a:r>
              <a:rPr lang="en-DE" b="1" dirty="0"/>
              <a:t> would like to </a:t>
            </a:r>
            <a:r>
              <a:rPr lang="en-DE" dirty="0"/>
              <a:t>&lt;your idea&gt; </a:t>
            </a:r>
            <a:r>
              <a:rPr lang="en-DE" b="1" dirty="0"/>
              <a:t>so that </a:t>
            </a:r>
            <a:r>
              <a:rPr lang="en-DE" dirty="0"/>
              <a:t>&lt;your expected result&gt;</a:t>
            </a:r>
          </a:p>
          <a:p>
            <a:pPr lvl="3"/>
            <a:r>
              <a:rPr lang="en-DE" dirty="0"/>
              <a:t>not limited to Jupyter case – all SciCat / metadata related are welcome</a:t>
            </a:r>
          </a:p>
          <a:p>
            <a:pPr lvl="3"/>
            <a:r>
              <a:rPr lang="en-DE" dirty="0"/>
              <a:t>helps us to verify configuration and deployments – i.e. user – group – role - authorization</a:t>
            </a:r>
          </a:p>
          <a:p>
            <a:pPr marL="542925" lvl="2" indent="0">
              <a:buNone/>
            </a:pPr>
            <a:endParaRPr lang="en-DE" b="1" dirty="0"/>
          </a:p>
          <a:p>
            <a:pPr lvl="1"/>
            <a:r>
              <a:rPr lang="en-DE" dirty="0"/>
              <a:t>User (you)</a:t>
            </a:r>
          </a:p>
          <a:p>
            <a:pPr lvl="2"/>
            <a:r>
              <a:rPr lang="en-DE" dirty="0"/>
              <a:t>use existing analysis pipeline prepended with (provided) SciCat glue (iterate over datasets and files in dataset)</a:t>
            </a:r>
          </a:p>
          <a:p>
            <a:pPr lvl="3"/>
            <a:r>
              <a:rPr lang="en-DE" dirty="0"/>
              <a:t>schedule SLURM (@Maxwell) job providing SciCat proposal-id (DESY beamtime-id) / and optionally dataset-id</a:t>
            </a:r>
          </a:p>
          <a:p>
            <a:pPr lvl="3"/>
            <a:r>
              <a:rPr lang="en-DE" dirty="0"/>
              <a:t>minor extension</a:t>
            </a:r>
          </a:p>
          <a:p>
            <a:pPr lvl="3"/>
            <a:r>
              <a:rPr lang="en-DE" dirty="0"/>
              <a:t>your code ‘just expect pathnames’ as before – if …</a:t>
            </a:r>
          </a:p>
          <a:p>
            <a:pPr lvl="3"/>
            <a:r>
              <a:rPr lang="en-DE" dirty="0"/>
              <a:t>extend your code to ‘generate new datasets’ + ‘register new files to dataset’ – helper tools provided / or pySciCat</a:t>
            </a:r>
          </a:p>
          <a:p>
            <a:pPr lvl="2"/>
            <a:r>
              <a:rPr lang="en-DE" dirty="0"/>
              <a:t>just use the existing SciCat API to construct ‘DIY processing’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1E9D1-F82E-A9A1-4EF5-EC261971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419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6E3E68-105C-A0F2-D131-1DD69441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707CB-D133-9932-7574-4CA892FE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-27384"/>
            <a:ext cx="1126437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6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F213F3-6E76-4354-275E-56BA5ED2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CEAC0-ADB1-812C-13CA-AC7B812DD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0"/>
            <a:ext cx="10978271" cy="68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624E-49D3-7B53-3B14-3193B65C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status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12314-6C99-D03E-1890-11CDC9432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en-DE" dirty="0"/>
              <a:t>test instance created by Frank - </a:t>
            </a:r>
            <a:r>
              <a:rPr lang="en-GB" dirty="0">
                <a:hlinkClick r:id="rId2"/>
              </a:rPr>
              <a:t>https://www-science3d.desy.de/</a:t>
            </a:r>
            <a:endParaRPr lang="en-GB" dirty="0"/>
          </a:p>
          <a:p>
            <a:endParaRPr lang="en-GB" dirty="0"/>
          </a:p>
          <a:p>
            <a:r>
              <a:rPr lang="en-GB" dirty="0"/>
              <a:t>job opening (nearly) for local </a:t>
            </a:r>
            <a:r>
              <a:rPr lang="en-GB" dirty="0" err="1"/>
              <a:t>SciCat</a:t>
            </a:r>
            <a:r>
              <a:rPr lang="en-GB"/>
              <a:t> expert </a:t>
            </a:r>
            <a:r>
              <a:rPr lang="en-GB" dirty="0"/>
              <a:t>– driving development and deployment – active participation in </a:t>
            </a:r>
            <a:r>
              <a:rPr lang="en-GB" dirty="0" err="1"/>
              <a:t>SciCat</a:t>
            </a:r>
            <a:r>
              <a:rPr lang="en-GB" dirty="0"/>
              <a:t> project</a:t>
            </a:r>
          </a:p>
          <a:p>
            <a:pPr lvl="1"/>
            <a:r>
              <a:rPr lang="en-GB" dirty="0"/>
              <a:t>opening should be found at </a:t>
            </a:r>
            <a:r>
              <a:rPr lang="en-GB" dirty="0" err="1"/>
              <a:t>desy.de</a:t>
            </a:r>
            <a:r>
              <a:rPr lang="en-GB" dirty="0"/>
              <a:t> soon – stay tuned ;-)</a:t>
            </a:r>
          </a:p>
          <a:p>
            <a:endParaRPr lang="en-GB" dirty="0"/>
          </a:p>
          <a:p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865B5-750D-B916-BC65-3C4825E2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634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F0BFE7-E71D-B2E1-7341-ED147FE8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16632"/>
            <a:ext cx="11376024" cy="451098"/>
          </a:xfrm>
        </p:spPr>
        <p:txBody>
          <a:bodyPr/>
          <a:lstStyle/>
          <a:p>
            <a:r>
              <a:rPr lang="en-DE" dirty="0"/>
              <a:t>phases and events – SciCat interactions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60176-39C7-84E5-0DAD-96777090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DESY / </a:t>
            </a:r>
            <a:r>
              <a:rPr lang="en-US" noProof="0" dirty="0" err="1"/>
              <a:t>SciCat</a:t>
            </a:r>
            <a:r>
              <a:rPr lang="en-US" noProof="0" dirty="0"/>
              <a:t> deployment scenario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B7181A-2E2A-6355-B9C5-83A170FC6782}"/>
              </a:ext>
            </a:extLst>
          </p:cNvPr>
          <p:cNvCxnSpPr/>
          <p:nvPr/>
        </p:nvCxnSpPr>
        <p:spPr>
          <a:xfrm>
            <a:off x="47328" y="3356992"/>
            <a:ext cx="12025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E1A9D3-5A98-0DCF-F746-24C6B295F5DF}"/>
              </a:ext>
            </a:extLst>
          </p:cNvPr>
          <p:cNvCxnSpPr>
            <a:cxnSpLocks/>
          </p:cNvCxnSpPr>
          <p:nvPr/>
        </p:nvCxnSpPr>
        <p:spPr>
          <a:xfrm flipV="1">
            <a:off x="191344" y="3429000"/>
            <a:ext cx="0" cy="720080"/>
          </a:xfrm>
          <a:prstGeom prst="straightConnector1">
            <a:avLst/>
          </a:prstGeom>
          <a:ln w="952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5F0A40-963A-359A-6C84-47E326A7BB3B}"/>
              </a:ext>
            </a:extLst>
          </p:cNvPr>
          <p:cNvSpPr txBox="1"/>
          <p:nvPr/>
        </p:nvSpPr>
        <p:spPr>
          <a:xfrm>
            <a:off x="-24680" y="414908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proposal</a:t>
            </a:r>
          </a:p>
          <a:p>
            <a:r>
              <a:rPr lang="en-DE" sz="1200" dirty="0"/>
              <a:t>submission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667126-4667-9C85-1BF9-95D18162317A}"/>
              </a:ext>
            </a:extLst>
          </p:cNvPr>
          <p:cNvSpPr txBox="1"/>
          <p:nvPr/>
        </p:nvSpPr>
        <p:spPr>
          <a:xfrm>
            <a:off x="47454" y="20886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proposal</a:t>
            </a:r>
          </a:p>
          <a:p>
            <a:r>
              <a:rPr lang="en-DE" sz="1200" dirty="0"/>
              <a:t>accepted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FB9EA1-1A8A-AAB0-841F-33C72B81BB83}"/>
              </a:ext>
            </a:extLst>
          </p:cNvPr>
          <p:cNvCxnSpPr>
            <a:cxnSpLocks/>
          </p:cNvCxnSpPr>
          <p:nvPr/>
        </p:nvCxnSpPr>
        <p:spPr>
          <a:xfrm>
            <a:off x="551384" y="2528900"/>
            <a:ext cx="0" cy="7200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8CD4D1-1582-C95C-9C45-CFB0CE047966}"/>
              </a:ext>
            </a:extLst>
          </p:cNvPr>
          <p:cNvGrpSpPr/>
          <p:nvPr/>
        </p:nvGrpSpPr>
        <p:grpSpPr>
          <a:xfrm>
            <a:off x="983432" y="1556792"/>
            <a:ext cx="881973" cy="1715575"/>
            <a:chOff x="661727" y="1485217"/>
            <a:chExt cx="881973" cy="1715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2C47F3-2D09-0113-71DE-2FA0BAE8994A}"/>
                </a:ext>
              </a:extLst>
            </p:cNvPr>
            <p:cNvSpPr txBox="1"/>
            <p:nvPr/>
          </p:nvSpPr>
          <p:spPr>
            <a:xfrm>
              <a:off x="661727" y="1485217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beamtime</a:t>
              </a:r>
            </a:p>
            <a:p>
              <a:r>
                <a:rPr lang="en-DE" sz="1200" dirty="0"/>
                <a:t>scheduled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600B2EC-62FB-787C-6877-77F93718FF31}"/>
                </a:ext>
              </a:extLst>
            </p:cNvPr>
            <p:cNvCxnSpPr>
              <a:cxnSpLocks/>
            </p:cNvCxnSpPr>
            <p:nvPr/>
          </p:nvCxnSpPr>
          <p:spPr>
            <a:xfrm>
              <a:off x="1136386" y="1916832"/>
              <a:ext cx="0" cy="128396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843F64-52F8-CECA-0549-F68876AEA3BE}"/>
              </a:ext>
            </a:extLst>
          </p:cNvPr>
          <p:cNvGrpSpPr/>
          <p:nvPr/>
        </p:nvGrpSpPr>
        <p:grpSpPr>
          <a:xfrm>
            <a:off x="2279576" y="2072077"/>
            <a:ext cx="1425491" cy="3779670"/>
            <a:chOff x="854085" y="2072077"/>
            <a:chExt cx="1425491" cy="377967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8295EC3-9633-6D1E-BBF1-925163A7A8A2}"/>
                </a:ext>
              </a:extLst>
            </p:cNvPr>
            <p:cNvCxnSpPr>
              <a:cxnSpLocks/>
            </p:cNvCxnSpPr>
            <p:nvPr/>
          </p:nvCxnSpPr>
          <p:spPr>
            <a:xfrm>
              <a:off x="1714805" y="2550312"/>
              <a:ext cx="0" cy="7200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23F1BF1-CAF5-129A-C6CF-16389DE7D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3512" y="3429000"/>
              <a:ext cx="0" cy="1728192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37898-0BB7-0A20-CDEC-87B0316BE548}"/>
                </a:ext>
              </a:extLst>
            </p:cNvPr>
            <p:cNvSpPr txBox="1"/>
            <p:nvPr/>
          </p:nvSpPr>
          <p:spPr>
            <a:xfrm>
              <a:off x="854085" y="5205416"/>
              <a:ext cx="127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start_beamtime</a:t>
              </a:r>
            </a:p>
            <a:p>
              <a:r>
                <a:rPr lang="en-DE" sz="1200" dirty="0"/>
                <a:t>executed – data</a:t>
              </a:r>
            </a:p>
            <a:p>
              <a:r>
                <a:rPr lang="en-DE" sz="1200" dirty="0"/>
                <a:t>taking starts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DDB8C7-486B-AE11-C605-98CEB7CDBCFA}"/>
                </a:ext>
              </a:extLst>
            </p:cNvPr>
            <p:cNvSpPr txBox="1"/>
            <p:nvPr/>
          </p:nvSpPr>
          <p:spPr>
            <a:xfrm>
              <a:off x="1173183" y="2072077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system setup</a:t>
              </a:r>
            </a:p>
            <a:p>
              <a:r>
                <a:rPr lang="en-DE" sz="1200" dirty="0"/>
                <a:t>ACL’s, FS, 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33ABE5-8DC8-3E0E-4687-791874126809}"/>
              </a:ext>
            </a:extLst>
          </p:cNvPr>
          <p:cNvGrpSpPr/>
          <p:nvPr/>
        </p:nvGrpSpPr>
        <p:grpSpPr>
          <a:xfrm>
            <a:off x="6697387" y="2230388"/>
            <a:ext cx="1342829" cy="3675414"/>
            <a:chOff x="4030508" y="2230388"/>
            <a:chExt cx="1342829" cy="367541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71D7BFB-FDEF-44BF-0852-E82093E525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5840" y="3429000"/>
              <a:ext cx="0" cy="1728192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2FBE45-ABE7-2D65-864A-F314869D0A26}"/>
                </a:ext>
              </a:extLst>
            </p:cNvPr>
            <p:cNvSpPr txBox="1"/>
            <p:nvPr/>
          </p:nvSpPr>
          <p:spPr>
            <a:xfrm>
              <a:off x="4097026" y="5259471"/>
              <a:ext cx="127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stop_beamtime</a:t>
              </a:r>
            </a:p>
            <a:p>
              <a:r>
                <a:rPr lang="en-DE" sz="1200" dirty="0"/>
                <a:t>executed – data</a:t>
              </a:r>
            </a:p>
            <a:p>
              <a:r>
                <a:rPr lang="en-DE" sz="1200" dirty="0"/>
                <a:t>taking end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7ABFC8-FB16-7EA9-2D88-8EBA925AA950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40" y="2533742"/>
              <a:ext cx="0" cy="7200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56E9CE-B71A-3E8A-7D4D-6A4C543A1D91}"/>
                </a:ext>
              </a:extLst>
            </p:cNvPr>
            <p:cNvSpPr txBox="1"/>
            <p:nvPr/>
          </p:nvSpPr>
          <p:spPr>
            <a:xfrm>
              <a:off x="4030508" y="2230388"/>
              <a:ext cx="1250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system cleanup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15161F-8052-5226-0612-301B996CCC1F}"/>
              </a:ext>
            </a:extLst>
          </p:cNvPr>
          <p:cNvGrpSpPr/>
          <p:nvPr/>
        </p:nvGrpSpPr>
        <p:grpSpPr>
          <a:xfrm>
            <a:off x="4161756" y="2863969"/>
            <a:ext cx="2006252" cy="997008"/>
            <a:chOff x="2110585" y="2863969"/>
            <a:chExt cx="2006252" cy="99700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A77E31F-2D69-1779-73D2-0E09CA0D0147}"/>
                </a:ext>
              </a:extLst>
            </p:cNvPr>
            <p:cNvCxnSpPr>
              <a:cxnSpLocks/>
            </p:cNvCxnSpPr>
            <p:nvPr/>
          </p:nvCxnSpPr>
          <p:spPr>
            <a:xfrm>
              <a:off x="2152810" y="3195591"/>
              <a:ext cx="1944216" cy="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4044C8-BAB0-E387-DF16-5F35D03D7987}"/>
                </a:ext>
              </a:extLst>
            </p:cNvPr>
            <p:cNvSpPr txBox="1"/>
            <p:nvPr/>
          </p:nvSpPr>
          <p:spPr>
            <a:xfrm>
              <a:off x="2130396" y="2863969"/>
              <a:ext cx="1986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data taking, fast/slow copy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7D5B9F2-B722-D0B0-3156-954854BC53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2810" y="3573016"/>
              <a:ext cx="1944216" cy="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E071DD-3199-657F-6757-E95C434AE836}"/>
                </a:ext>
              </a:extLst>
            </p:cNvPr>
            <p:cNvSpPr txBox="1"/>
            <p:nvPr/>
          </p:nvSpPr>
          <p:spPr>
            <a:xfrm>
              <a:off x="2110585" y="3583978"/>
              <a:ext cx="157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view, online analysis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7C5351-2F11-F3C8-9709-4A3E22ED59A0}"/>
              </a:ext>
            </a:extLst>
          </p:cNvPr>
          <p:cNvGrpSpPr/>
          <p:nvPr/>
        </p:nvGrpSpPr>
        <p:grpSpPr>
          <a:xfrm>
            <a:off x="7558900" y="1370069"/>
            <a:ext cx="2065492" cy="2490908"/>
            <a:chOff x="4894604" y="1370069"/>
            <a:chExt cx="2065492" cy="249090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BF898F-DC4A-77B1-C83F-F91324D9AA14}"/>
                </a:ext>
              </a:extLst>
            </p:cNvPr>
            <p:cNvCxnSpPr>
              <a:cxnSpLocks/>
            </p:cNvCxnSpPr>
            <p:nvPr/>
          </p:nvCxnSpPr>
          <p:spPr>
            <a:xfrm>
              <a:off x="5015880" y="3581197"/>
              <a:ext cx="1944216" cy="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93A9FE-4127-03CE-0787-7A9DFED54042}"/>
                </a:ext>
              </a:extLst>
            </p:cNvPr>
            <p:cNvSpPr txBox="1"/>
            <p:nvPr/>
          </p:nvSpPr>
          <p:spPr>
            <a:xfrm>
              <a:off x="5394492" y="3583978"/>
              <a:ext cx="1186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offline analysis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DD3C6B2-3826-FFAC-3B7C-3273821F386B}"/>
                </a:ext>
              </a:extLst>
            </p:cNvPr>
            <p:cNvCxnSpPr>
              <a:cxnSpLocks/>
            </p:cNvCxnSpPr>
            <p:nvPr/>
          </p:nvCxnSpPr>
          <p:spPr>
            <a:xfrm>
              <a:off x="5519936" y="1716049"/>
              <a:ext cx="0" cy="152459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12FCB0-AE4D-92BE-7015-57DD09E8719D}"/>
                </a:ext>
              </a:extLst>
            </p:cNvPr>
            <p:cNvSpPr txBox="1"/>
            <p:nvPr/>
          </p:nvSpPr>
          <p:spPr>
            <a:xfrm>
              <a:off x="4894604" y="1370069"/>
              <a:ext cx="11833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first copy2tape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855EE-29FB-4334-C297-C06A0AEB2A6C}"/>
              </a:ext>
            </a:extLst>
          </p:cNvPr>
          <p:cNvGrpSpPr/>
          <p:nvPr/>
        </p:nvGrpSpPr>
        <p:grpSpPr>
          <a:xfrm>
            <a:off x="9633844" y="1988840"/>
            <a:ext cx="1718740" cy="3168352"/>
            <a:chOff x="7007386" y="1988840"/>
            <a:chExt cx="1718740" cy="316835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03CAAF8-C6B2-3E18-08C5-DC962B6BC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4192" y="3441383"/>
              <a:ext cx="0" cy="1427777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11FEF74-C276-112C-1EAD-7BDAA0E24900}"/>
                </a:ext>
              </a:extLst>
            </p:cNvPr>
            <p:cNvSpPr txBox="1"/>
            <p:nvPr/>
          </p:nvSpPr>
          <p:spPr>
            <a:xfrm>
              <a:off x="7007386" y="4880193"/>
              <a:ext cx="1718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data lifetime exceeded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BB999EC-AE49-0383-26B8-5EDB1B2066BA}"/>
                </a:ext>
              </a:extLst>
            </p:cNvPr>
            <p:cNvCxnSpPr>
              <a:cxnSpLocks/>
            </p:cNvCxnSpPr>
            <p:nvPr/>
          </p:nvCxnSpPr>
          <p:spPr>
            <a:xfrm>
              <a:off x="7866756" y="2507387"/>
              <a:ext cx="0" cy="78295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8762F1-9FA5-8C5C-659D-E5C5F6EDE6CE}"/>
                </a:ext>
              </a:extLst>
            </p:cNvPr>
            <p:cNvSpPr txBox="1"/>
            <p:nvPr/>
          </p:nvSpPr>
          <p:spPr>
            <a:xfrm>
              <a:off x="7243916" y="1988840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last copy2tape</a:t>
              </a:r>
            </a:p>
            <a:p>
              <a:r>
                <a:rPr lang="en-DE" sz="1200" dirty="0"/>
                <a:t>unlink beamtime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5BDC62-8454-A756-12E6-E02BC885B49F}"/>
              </a:ext>
            </a:extLst>
          </p:cNvPr>
          <p:cNvGrpSpPr/>
          <p:nvPr/>
        </p:nvGrpSpPr>
        <p:grpSpPr>
          <a:xfrm>
            <a:off x="10704512" y="3465882"/>
            <a:ext cx="1242648" cy="888189"/>
            <a:chOff x="8742864" y="3465882"/>
            <a:chExt cx="1242648" cy="888189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CF05A17-4AD7-A358-19B5-823E47C26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6360" y="3465882"/>
              <a:ext cx="0" cy="61119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B5A006-69BE-1E93-A831-B5F754C38FDE}"/>
                </a:ext>
              </a:extLst>
            </p:cNvPr>
            <p:cNvSpPr txBox="1"/>
            <p:nvPr/>
          </p:nvSpPr>
          <p:spPr>
            <a:xfrm>
              <a:off x="8742864" y="4077072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recall from tape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62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F0BFE7-E71D-B2E1-7341-ED147FE8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16632"/>
            <a:ext cx="11376024" cy="451098"/>
          </a:xfrm>
        </p:spPr>
        <p:txBody>
          <a:bodyPr/>
          <a:lstStyle/>
          <a:p>
            <a:r>
              <a:rPr lang="en-DE" dirty="0"/>
              <a:t>initial beamtime config/setup – DOOR MD ingested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60176-39C7-84E5-0DAD-96777090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DESY / </a:t>
            </a:r>
            <a:r>
              <a:rPr lang="en-US" noProof="0" dirty="0" err="1"/>
              <a:t>SciCat</a:t>
            </a:r>
            <a:r>
              <a:rPr lang="en-US" noProof="0" dirty="0"/>
              <a:t> deployment scenario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B7181A-2E2A-6355-B9C5-83A170FC6782}"/>
              </a:ext>
            </a:extLst>
          </p:cNvPr>
          <p:cNvCxnSpPr/>
          <p:nvPr/>
        </p:nvCxnSpPr>
        <p:spPr>
          <a:xfrm>
            <a:off x="47328" y="3356992"/>
            <a:ext cx="12025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E1A9D3-5A98-0DCF-F746-24C6B295F5DF}"/>
              </a:ext>
            </a:extLst>
          </p:cNvPr>
          <p:cNvCxnSpPr>
            <a:cxnSpLocks/>
          </p:cNvCxnSpPr>
          <p:nvPr/>
        </p:nvCxnSpPr>
        <p:spPr>
          <a:xfrm flipV="1">
            <a:off x="191344" y="3429000"/>
            <a:ext cx="0" cy="720080"/>
          </a:xfrm>
          <a:prstGeom prst="straightConnector1">
            <a:avLst/>
          </a:prstGeom>
          <a:ln w="952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5F0A40-963A-359A-6C84-47E326A7BB3B}"/>
              </a:ext>
            </a:extLst>
          </p:cNvPr>
          <p:cNvSpPr txBox="1"/>
          <p:nvPr/>
        </p:nvSpPr>
        <p:spPr>
          <a:xfrm>
            <a:off x="-24680" y="414908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proposal</a:t>
            </a:r>
          </a:p>
          <a:p>
            <a:r>
              <a:rPr lang="en-DE" sz="1200" dirty="0"/>
              <a:t>submission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667126-4667-9C85-1BF9-95D18162317A}"/>
              </a:ext>
            </a:extLst>
          </p:cNvPr>
          <p:cNvSpPr txBox="1"/>
          <p:nvPr/>
        </p:nvSpPr>
        <p:spPr>
          <a:xfrm>
            <a:off x="47454" y="20886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proposal</a:t>
            </a:r>
          </a:p>
          <a:p>
            <a:r>
              <a:rPr lang="en-DE" sz="1200" dirty="0"/>
              <a:t>accepted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FB9EA1-1A8A-AAB0-841F-33C72B81BB83}"/>
              </a:ext>
            </a:extLst>
          </p:cNvPr>
          <p:cNvCxnSpPr>
            <a:cxnSpLocks/>
          </p:cNvCxnSpPr>
          <p:nvPr/>
        </p:nvCxnSpPr>
        <p:spPr>
          <a:xfrm>
            <a:off x="551384" y="2528900"/>
            <a:ext cx="0" cy="7200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8CD4D1-1582-C95C-9C45-CFB0CE047966}"/>
              </a:ext>
            </a:extLst>
          </p:cNvPr>
          <p:cNvGrpSpPr/>
          <p:nvPr/>
        </p:nvGrpSpPr>
        <p:grpSpPr>
          <a:xfrm>
            <a:off x="983432" y="1556792"/>
            <a:ext cx="881973" cy="1715575"/>
            <a:chOff x="661727" y="1485217"/>
            <a:chExt cx="881973" cy="1715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2C47F3-2D09-0113-71DE-2FA0BAE8994A}"/>
                </a:ext>
              </a:extLst>
            </p:cNvPr>
            <p:cNvSpPr txBox="1"/>
            <p:nvPr/>
          </p:nvSpPr>
          <p:spPr>
            <a:xfrm>
              <a:off x="661727" y="1485217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beamtime</a:t>
              </a:r>
            </a:p>
            <a:p>
              <a:r>
                <a:rPr lang="en-DE" sz="1200" dirty="0"/>
                <a:t>scheduled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600B2EC-62FB-787C-6877-77F93718FF31}"/>
                </a:ext>
              </a:extLst>
            </p:cNvPr>
            <p:cNvCxnSpPr>
              <a:cxnSpLocks/>
            </p:cNvCxnSpPr>
            <p:nvPr/>
          </p:nvCxnSpPr>
          <p:spPr>
            <a:xfrm>
              <a:off x="1136386" y="1916832"/>
              <a:ext cx="0" cy="128396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843F64-52F8-CECA-0549-F68876AEA3BE}"/>
              </a:ext>
            </a:extLst>
          </p:cNvPr>
          <p:cNvGrpSpPr/>
          <p:nvPr/>
        </p:nvGrpSpPr>
        <p:grpSpPr>
          <a:xfrm>
            <a:off x="2279576" y="2072077"/>
            <a:ext cx="1425491" cy="3779670"/>
            <a:chOff x="854085" y="2072077"/>
            <a:chExt cx="1425491" cy="377967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8295EC3-9633-6D1E-BBF1-925163A7A8A2}"/>
                </a:ext>
              </a:extLst>
            </p:cNvPr>
            <p:cNvCxnSpPr>
              <a:cxnSpLocks/>
            </p:cNvCxnSpPr>
            <p:nvPr/>
          </p:nvCxnSpPr>
          <p:spPr>
            <a:xfrm>
              <a:off x="1714805" y="2550312"/>
              <a:ext cx="0" cy="7200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23F1BF1-CAF5-129A-C6CF-16389DE7D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3512" y="3429000"/>
              <a:ext cx="0" cy="1728192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37898-0BB7-0A20-CDEC-87B0316BE548}"/>
                </a:ext>
              </a:extLst>
            </p:cNvPr>
            <p:cNvSpPr txBox="1"/>
            <p:nvPr/>
          </p:nvSpPr>
          <p:spPr>
            <a:xfrm>
              <a:off x="854085" y="5205416"/>
              <a:ext cx="127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start_beamtime</a:t>
              </a:r>
            </a:p>
            <a:p>
              <a:r>
                <a:rPr lang="en-DE" sz="1200" dirty="0"/>
                <a:t>executed – data</a:t>
              </a:r>
            </a:p>
            <a:p>
              <a:r>
                <a:rPr lang="en-DE" sz="1200" dirty="0"/>
                <a:t>taking starts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DDB8C7-486B-AE11-C605-98CEB7CDBCFA}"/>
                </a:ext>
              </a:extLst>
            </p:cNvPr>
            <p:cNvSpPr txBox="1"/>
            <p:nvPr/>
          </p:nvSpPr>
          <p:spPr>
            <a:xfrm>
              <a:off x="1173183" y="2072077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system setup</a:t>
              </a:r>
            </a:p>
            <a:p>
              <a:r>
                <a:rPr lang="en-DE" sz="1200" dirty="0"/>
                <a:t>ACL’s, FS, 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33ABE5-8DC8-3E0E-4687-791874126809}"/>
              </a:ext>
            </a:extLst>
          </p:cNvPr>
          <p:cNvGrpSpPr/>
          <p:nvPr/>
        </p:nvGrpSpPr>
        <p:grpSpPr>
          <a:xfrm>
            <a:off x="6697387" y="2230388"/>
            <a:ext cx="1342829" cy="3675414"/>
            <a:chOff x="4030508" y="2230388"/>
            <a:chExt cx="1342829" cy="367541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71D7BFB-FDEF-44BF-0852-E82093E525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5840" y="3429000"/>
              <a:ext cx="0" cy="1728192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2FBE45-ABE7-2D65-864A-F314869D0A26}"/>
                </a:ext>
              </a:extLst>
            </p:cNvPr>
            <p:cNvSpPr txBox="1"/>
            <p:nvPr/>
          </p:nvSpPr>
          <p:spPr>
            <a:xfrm>
              <a:off x="4097026" y="5259471"/>
              <a:ext cx="127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stop_beamtime</a:t>
              </a:r>
            </a:p>
            <a:p>
              <a:r>
                <a:rPr lang="en-DE" sz="1200" dirty="0"/>
                <a:t>executed – data</a:t>
              </a:r>
            </a:p>
            <a:p>
              <a:r>
                <a:rPr lang="en-DE" sz="1200" dirty="0"/>
                <a:t>taking end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7ABFC8-FB16-7EA9-2D88-8EBA925AA950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40" y="2533742"/>
              <a:ext cx="0" cy="7200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56E9CE-B71A-3E8A-7D4D-6A4C543A1D91}"/>
                </a:ext>
              </a:extLst>
            </p:cNvPr>
            <p:cNvSpPr txBox="1"/>
            <p:nvPr/>
          </p:nvSpPr>
          <p:spPr>
            <a:xfrm>
              <a:off x="4030508" y="2230388"/>
              <a:ext cx="1250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system cleanup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15161F-8052-5226-0612-301B996CCC1F}"/>
              </a:ext>
            </a:extLst>
          </p:cNvPr>
          <p:cNvGrpSpPr/>
          <p:nvPr/>
        </p:nvGrpSpPr>
        <p:grpSpPr>
          <a:xfrm>
            <a:off x="4161756" y="2863969"/>
            <a:ext cx="2006252" cy="997008"/>
            <a:chOff x="2110585" y="2863969"/>
            <a:chExt cx="2006252" cy="99700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A77E31F-2D69-1779-73D2-0E09CA0D0147}"/>
                </a:ext>
              </a:extLst>
            </p:cNvPr>
            <p:cNvCxnSpPr>
              <a:cxnSpLocks/>
            </p:cNvCxnSpPr>
            <p:nvPr/>
          </p:nvCxnSpPr>
          <p:spPr>
            <a:xfrm>
              <a:off x="2152810" y="3195591"/>
              <a:ext cx="1944216" cy="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4044C8-BAB0-E387-DF16-5F35D03D7987}"/>
                </a:ext>
              </a:extLst>
            </p:cNvPr>
            <p:cNvSpPr txBox="1"/>
            <p:nvPr/>
          </p:nvSpPr>
          <p:spPr>
            <a:xfrm>
              <a:off x="2130396" y="2863969"/>
              <a:ext cx="1986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data taking, fast/slow copy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7D5B9F2-B722-D0B0-3156-954854BC53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2810" y="3573016"/>
              <a:ext cx="1944216" cy="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E071DD-3199-657F-6757-E95C434AE836}"/>
                </a:ext>
              </a:extLst>
            </p:cNvPr>
            <p:cNvSpPr txBox="1"/>
            <p:nvPr/>
          </p:nvSpPr>
          <p:spPr>
            <a:xfrm>
              <a:off x="2110585" y="3583978"/>
              <a:ext cx="157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view, online analysis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7C5351-2F11-F3C8-9709-4A3E22ED59A0}"/>
              </a:ext>
            </a:extLst>
          </p:cNvPr>
          <p:cNvGrpSpPr/>
          <p:nvPr/>
        </p:nvGrpSpPr>
        <p:grpSpPr>
          <a:xfrm>
            <a:off x="7558900" y="1370069"/>
            <a:ext cx="2065492" cy="2490908"/>
            <a:chOff x="4894604" y="1370069"/>
            <a:chExt cx="2065492" cy="249090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BF898F-DC4A-77B1-C83F-F91324D9AA14}"/>
                </a:ext>
              </a:extLst>
            </p:cNvPr>
            <p:cNvCxnSpPr>
              <a:cxnSpLocks/>
            </p:cNvCxnSpPr>
            <p:nvPr/>
          </p:nvCxnSpPr>
          <p:spPr>
            <a:xfrm>
              <a:off x="5015880" y="3581197"/>
              <a:ext cx="1944216" cy="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93A9FE-4127-03CE-0787-7A9DFED54042}"/>
                </a:ext>
              </a:extLst>
            </p:cNvPr>
            <p:cNvSpPr txBox="1"/>
            <p:nvPr/>
          </p:nvSpPr>
          <p:spPr>
            <a:xfrm>
              <a:off x="5394492" y="3583978"/>
              <a:ext cx="1186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offline analysis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DD3C6B2-3826-FFAC-3B7C-3273821F386B}"/>
                </a:ext>
              </a:extLst>
            </p:cNvPr>
            <p:cNvCxnSpPr>
              <a:cxnSpLocks/>
            </p:cNvCxnSpPr>
            <p:nvPr/>
          </p:nvCxnSpPr>
          <p:spPr>
            <a:xfrm>
              <a:off x="5519936" y="1716049"/>
              <a:ext cx="0" cy="152459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12FCB0-AE4D-92BE-7015-57DD09E8719D}"/>
                </a:ext>
              </a:extLst>
            </p:cNvPr>
            <p:cNvSpPr txBox="1"/>
            <p:nvPr/>
          </p:nvSpPr>
          <p:spPr>
            <a:xfrm>
              <a:off x="4894604" y="1370069"/>
              <a:ext cx="11833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first copy2tape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855EE-29FB-4334-C297-C06A0AEB2A6C}"/>
              </a:ext>
            </a:extLst>
          </p:cNvPr>
          <p:cNvGrpSpPr/>
          <p:nvPr/>
        </p:nvGrpSpPr>
        <p:grpSpPr>
          <a:xfrm>
            <a:off x="9633844" y="1988840"/>
            <a:ext cx="1718740" cy="3168352"/>
            <a:chOff x="7007386" y="1988840"/>
            <a:chExt cx="1718740" cy="316835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03CAAF8-C6B2-3E18-08C5-DC962B6BC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4192" y="3441383"/>
              <a:ext cx="0" cy="1427777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11FEF74-C276-112C-1EAD-7BDAA0E24900}"/>
                </a:ext>
              </a:extLst>
            </p:cNvPr>
            <p:cNvSpPr txBox="1"/>
            <p:nvPr/>
          </p:nvSpPr>
          <p:spPr>
            <a:xfrm>
              <a:off x="7007386" y="4880193"/>
              <a:ext cx="1718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data lifetime exceeded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BB999EC-AE49-0383-26B8-5EDB1B2066BA}"/>
                </a:ext>
              </a:extLst>
            </p:cNvPr>
            <p:cNvCxnSpPr>
              <a:cxnSpLocks/>
            </p:cNvCxnSpPr>
            <p:nvPr/>
          </p:nvCxnSpPr>
          <p:spPr>
            <a:xfrm>
              <a:off x="7866756" y="2507387"/>
              <a:ext cx="0" cy="78295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8762F1-9FA5-8C5C-659D-E5C5F6EDE6CE}"/>
                </a:ext>
              </a:extLst>
            </p:cNvPr>
            <p:cNvSpPr txBox="1"/>
            <p:nvPr/>
          </p:nvSpPr>
          <p:spPr>
            <a:xfrm>
              <a:off x="7243916" y="1988840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last copy2tape</a:t>
              </a:r>
            </a:p>
            <a:p>
              <a:r>
                <a:rPr lang="en-DE" sz="1200" dirty="0"/>
                <a:t>unlink beamtime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5BDC62-8454-A756-12E6-E02BC885B49F}"/>
              </a:ext>
            </a:extLst>
          </p:cNvPr>
          <p:cNvGrpSpPr/>
          <p:nvPr/>
        </p:nvGrpSpPr>
        <p:grpSpPr>
          <a:xfrm>
            <a:off x="10704512" y="3465882"/>
            <a:ext cx="1242648" cy="888189"/>
            <a:chOff x="8742864" y="3465882"/>
            <a:chExt cx="1242648" cy="888189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CF05A17-4AD7-A358-19B5-823E47C26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6360" y="3465882"/>
              <a:ext cx="0" cy="61119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B5A006-69BE-1E93-A831-B5F754C38FDE}"/>
                </a:ext>
              </a:extLst>
            </p:cNvPr>
            <p:cNvSpPr txBox="1"/>
            <p:nvPr/>
          </p:nvSpPr>
          <p:spPr>
            <a:xfrm>
              <a:off x="8742864" y="4077072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recall from tape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AEDD7564-F1E6-0277-2EFE-3FC8415149C3}"/>
              </a:ext>
            </a:extLst>
          </p:cNvPr>
          <p:cNvSpPr/>
          <p:nvPr/>
        </p:nvSpPr>
        <p:spPr>
          <a:xfrm>
            <a:off x="1519717" y="2564904"/>
            <a:ext cx="1580915" cy="1573143"/>
          </a:xfrm>
          <a:prstGeom prst="ellipse">
            <a:avLst/>
          </a:prstGeom>
          <a:solidFill>
            <a:srgbClr val="FF0000">
              <a:alpha val="28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</a:rPr>
              <a:t>Setup Phase</a:t>
            </a:r>
          </a:p>
        </p:txBody>
      </p:sp>
    </p:spTree>
    <p:extLst>
      <p:ext uri="{BB962C8B-B14F-4D97-AF65-F5344CB8AC3E}">
        <p14:creationId xmlns:p14="http://schemas.microsoft.com/office/powerpoint/2010/main" val="233225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BE15-9209-C9A1-9291-09353260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Setup Phase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8EEF12-E39E-69FA-5995-966B24BF2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create SciCat proposal</a:t>
            </a:r>
          </a:p>
          <a:p>
            <a:pPr lvl="1"/>
            <a:r>
              <a:rPr lang="en-DE" dirty="0"/>
              <a:t>setup functional accounts (if required) and PI, + from LDAP base</a:t>
            </a:r>
          </a:p>
          <a:p>
            <a:pPr lvl="1"/>
            <a:r>
              <a:rPr lang="en-DE" dirty="0"/>
              <a:t>ingest DOOR (proposal mgmt system) metadata – copied once, no re-sync later</a:t>
            </a:r>
          </a:p>
          <a:p>
            <a:pPr lvl="1"/>
            <a:r>
              <a:rPr lang="en-DE" dirty="0"/>
              <a:t>optionally: create initial RAW, … datasets</a:t>
            </a:r>
          </a:p>
          <a:p>
            <a:pPr lvl="1"/>
            <a:endParaRPr lang="en-DE" dirty="0"/>
          </a:p>
          <a:p>
            <a:r>
              <a:rPr lang="en-DE" dirty="0"/>
              <a:t>User (you)</a:t>
            </a:r>
          </a:p>
          <a:p>
            <a:pPr lvl="1"/>
            <a:r>
              <a:rPr lang="en-DE" dirty="0"/>
              <a:t>login into SciCat</a:t>
            </a:r>
          </a:p>
          <a:p>
            <a:pPr lvl="1"/>
            <a:r>
              <a:rPr lang="en-DE" dirty="0"/>
              <a:t>further extend metadata</a:t>
            </a:r>
          </a:p>
          <a:p>
            <a:pPr lvl="1"/>
            <a:r>
              <a:rPr lang="en-DE" dirty="0"/>
              <a:t>use logbook (chat) to communicate with collaboration members</a:t>
            </a:r>
          </a:p>
          <a:p>
            <a:pPr lvl="1"/>
            <a:r>
              <a:rPr lang="en-DE" dirty="0"/>
              <a:t>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F62FE-543A-6C93-DE89-177FA653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6BF417-BD38-8271-E0D8-D2CD15420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3263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D88E01-70BE-20CF-8F6D-DC85236F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84C8B-94DF-B17A-456F-1F5F049BE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46050"/>
            <a:ext cx="120142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33DD1F-2A33-7ECE-BDB3-B24BACBF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9A2DE-C3DC-EF98-B9F0-A4D2B83A0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5168"/>
            <a:ext cx="120396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0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B50827-C7DB-A9E0-A674-8B9D43D8B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4E67E-7C68-B700-9BF4-CFA75E54D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289768"/>
            <a:ext cx="121285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336A7-25BF-0404-932B-41A454D6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8A30C-D107-C298-C76A-87C86A5B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40568"/>
            <a:ext cx="11849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F0BFE7-E71D-B2E1-7341-ED147FE8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16632"/>
            <a:ext cx="11376024" cy="451098"/>
          </a:xfrm>
        </p:spPr>
        <p:txBody>
          <a:bodyPr/>
          <a:lstStyle/>
          <a:p>
            <a:r>
              <a:rPr lang="en-DE" dirty="0"/>
              <a:t>phases and events – SciCat interactions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60176-39C7-84E5-0DAD-96777090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DESY / </a:t>
            </a:r>
            <a:r>
              <a:rPr lang="en-US" noProof="0" dirty="0" err="1"/>
              <a:t>SciCat</a:t>
            </a:r>
            <a:r>
              <a:rPr lang="en-US" noProof="0" dirty="0"/>
              <a:t> deployment scenario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B7181A-2E2A-6355-B9C5-83A170FC6782}"/>
              </a:ext>
            </a:extLst>
          </p:cNvPr>
          <p:cNvCxnSpPr/>
          <p:nvPr/>
        </p:nvCxnSpPr>
        <p:spPr>
          <a:xfrm>
            <a:off x="47328" y="3356992"/>
            <a:ext cx="12025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E1A9D3-5A98-0DCF-F746-24C6B295F5DF}"/>
              </a:ext>
            </a:extLst>
          </p:cNvPr>
          <p:cNvCxnSpPr>
            <a:cxnSpLocks/>
          </p:cNvCxnSpPr>
          <p:nvPr/>
        </p:nvCxnSpPr>
        <p:spPr>
          <a:xfrm flipV="1">
            <a:off x="191344" y="3429000"/>
            <a:ext cx="0" cy="720080"/>
          </a:xfrm>
          <a:prstGeom prst="straightConnector1">
            <a:avLst/>
          </a:prstGeom>
          <a:ln w="952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5F0A40-963A-359A-6C84-47E326A7BB3B}"/>
              </a:ext>
            </a:extLst>
          </p:cNvPr>
          <p:cNvSpPr txBox="1"/>
          <p:nvPr/>
        </p:nvSpPr>
        <p:spPr>
          <a:xfrm>
            <a:off x="-24680" y="414908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proposal</a:t>
            </a:r>
          </a:p>
          <a:p>
            <a:r>
              <a:rPr lang="en-DE" sz="1200" dirty="0"/>
              <a:t>submission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667126-4667-9C85-1BF9-95D18162317A}"/>
              </a:ext>
            </a:extLst>
          </p:cNvPr>
          <p:cNvSpPr txBox="1"/>
          <p:nvPr/>
        </p:nvSpPr>
        <p:spPr>
          <a:xfrm>
            <a:off x="47454" y="20886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proposal</a:t>
            </a:r>
          </a:p>
          <a:p>
            <a:r>
              <a:rPr lang="en-DE" sz="1200" dirty="0"/>
              <a:t>accepted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FB9EA1-1A8A-AAB0-841F-33C72B81BB83}"/>
              </a:ext>
            </a:extLst>
          </p:cNvPr>
          <p:cNvCxnSpPr>
            <a:cxnSpLocks/>
          </p:cNvCxnSpPr>
          <p:nvPr/>
        </p:nvCxnSpPr>
        <p:spPr>
          <a:xfrm>
            <a:off x="551384" y="2528900"/>
            <a:ext cx="0" cy="7200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8CD4D1-1582-C95C-9C45-CFB0CE047966}"/>
              </a:ext>
            </a:extLst>
          </p:cNvPr>
          <p:cNvGrpSpPr/>
          <p:nvPr/>
        </p:nvGrpSpPr>
        <p:grpSpPr>
          <a:xfrm>
            <a:off x="983432" y="1556792"/>
            <a:ext cx="881973" cy="1715575"/>
            <a:chOff x="661727" y="1485217"/>
            <a:chExt cx="881973" cy="1715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2C47F3-2D09-0113-71DE-2FA0BAE8994A}"/>
                </a:ext>
              </a:extLst>
            </p:cNvPr>
            <p:cNvSpPr txBox="1"/>
            <p:nvPr/>
          </p:nvSpPr>
          <p:spPr>
            <a:xfrm>
              <a:off x="661727" y="1485217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beamtime</a:t>
              </a:r>
            </a:p>
            <a:p>
              <a:r>
                <a:rPr lang="en-DE" sz="1200" dirty="0"/>
                <a:t>scheduled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600B2EC-62FB-787C-6877-77F93718FF31}"/>
                </a:ext>
              </a:extLst>
            </p:cNvPr>
            <p:cNvCxnSpPr>
              <a:cxnSpLocks/>
            </p:cNvCxnSpPr>
            <p:nvPr/>
          </p:nvCxnSpPr>
          <p:spPr>
            <a:xfrm>
              <a:off x="1136386" y="1916832"/>
              <a:ext cx="0" cy="128396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D843F64-52F8-CECA-0549-F68876AEA3BE}"/>
              </a:ext>
            </a:extLst>
          </p:cNvPr>
          <p:cNvGrpSpPr/>
          <p:nvPr/>
        </p:nvGrpSpPr>
        <p:grpSpPr>
          <a:xfrm>
            <a:off x="2279576" y="2072077"/>
            <a:ext cx="1425491" cy="3779670"/>
            <a:chOff x="854085" y="2072077"/>
            <a:chExt cx="1425491" cy="377967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8295EC3-9633-6D1E-BBF1-925163A7A8A2}"/>
                </a:ext>
              </a:extLst>
            </p:cNvPr>
            <p:cNvCxnSpPr>
              <a:cxnSpLocks/>
            </p:cNvCxnSpPr>
            <p:nvPr/>
          </p:nvCxnSpPr>
          <p:spPr>
            <a:xfrm>
              <a:off x="1714805" y="2550312"/>
              <a:ext cx="0" cy="7200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23F1BF1-CAF5-129A-C6CF-16389DE7D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3512" y="3429000"/>
              <a:ext cx="0" cy="1728192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37898-0BB7-0A20-CDEC-87B0316BE548}"/>
                </a:ext>
              </a:extLst>
            </p:cNvPr>
            <p:cNvSpPr txBox="1"/>
            <p:nvPr/>
          </p:nvSpPr>
          <p:spPr>
            <a:xfrm>
              <a:off x="854085" y="5205416"/>
              <a:ext cx="127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start_beamtime</a:t>
              </a:r>
            </a:p>
            <a:p>
              <a:r>
                <a:rPr lang="en-DE" sz="1200" dirty="0"/>
                <a:t>executed – data</a:t>
              </a:r>
            </a:p>
            <a:p>
              <a:r>
                <a:rPr lang="en-DE" sz="1200" dirty="0"/>
                <a:t>taking starts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DDB8C7-486B-AE11-C605-98CEB7CDBCFA}"/>
                </a:ext>
              </a:extLst>
            </p:cNvPr>
            <p:cNvSpPr txBox="1"/>
            <p:nvPr/>
          </p:nvSpPr>
          <p:spPr>
            <a:xfrm>
              <a:off x="1173183" y="2072077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system setup</a:t>
              </a:r>
            </a:p>
            <a:p>
              <a:r>
                <a:rPr lang="en-DE" sz="1200" dirty="0"/>
                <a:t>ACL’s, FS, 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33ABE5-8DC8-3E0E-4687-791874126809}"/>
              </a:ext>
            </a:extLst>
          </p:cNvPr>
          <p:cNvGrpSpPr/>
          <p:nvPr/>
        </p:nvGrpSpPr>
        <p:grpSpPr>
          <a:xfrm>
            <a:off x="6697387" y="2230388"/>
            <a:ext cx="1342829" cy="3675414"/>
            <a:chOff x="4030508" y="2230388"/>
            <a:chExt cx="1342829" cy="367541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71D7BFB-FDEF-44BF-0852-E82093E525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5840" y="3429000"/>
              <a:ext cx="0" cy="1728192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2FBE45-ABE7-2D65-864A-F314869D0A26}"/>
                </a:ext>
              </a:extLst>
            </p:cNvPr>
            <p:cNvSpPr txBox="1"/>
            <p:nvPr/>
          </p:nvSpPr>
          <p:spPr>
            <a:xfrm>
              <a:off x="4097026" y="5259471"/>
              <a:ext cx="127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stop_beamtime</a:t>
              </a:r>
            </a:p>
            <a:p>
              <a:r>
                <a:rPr lang="en-DE" sz="1200" dirty="0"/>
                <a:t>executed – data</a:t>
              </a:r>
            </a:p>
            <a:p>
              <a:r>
                <a:rPr lang="en-DE" sz="1200" dirty="0"/>
                <a:t>taking end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7ABFC8-FB16-7EA9-2D88-8EBA925AA950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40" y="2533742"/>
              <a:ext cx="0" cy="72008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56E9CE-B71A-3E8A-7D4D-6A4C543A1D91}"/>
                </a:ext>
              </a:extLst>
            </p:cNvPr>
            <p:cNvSpPr txBox="1"/>
            <p:nvPr/>
          </p:nvSpPr>
          <p:spPr>
            <a:xfrm>
              <a:off x="4030508" y="2230388"/>
              <a:ext cx="1250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system cleanup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15161F-8052-5226-0612-301B996CCC1F}"/>
              </a:ext>
            </a:extLst>
          </p:cNvPr>
          <p:cNvGrpSpPr/>
          <p:nvPr/>
        </p:nvGrpSpPr>
        <p:grpSpPr>
          <a:xfrm>
            <a:off x="4161756" y="2863969"/>
            <a:ext cx="2006252" cy="997008"/>
            <a:chOff x="2110585" y="2863969"/>
            <a:chExt cx="2006252" cy="99700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A77E31F-2D69-1779-73D2-0E09CA0D0147}"/>
                </a:ext>
              </a:extLst>
            </p:cNvPr>
            <p:cNvCxnSpPr>
              <a:cxnSpLocks/>
            </p:cNvCxnSpPr>
            <p:nvPr/>
          </p:nvCxnSpPr>
          <p:spPr>
            <a:xfrm>
              <a:off x="2152810" y="3195591"/>
              <a:ext cx="1944216" cy="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4044C8-BAB0-E387-DF16-5F35D03D7987}"/>
                </a:ext>
              </a:extLst>
            </p:cNvPr>
            <p:cNvSpPr txBox="1"/>
            <p:nvPr/>
          </p:nvSpPr>
          <p:spPr>
            <a:xfrm>
              <a:off x="2130396" y="2863969"/>
              <a:ext cx="1986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data taking, fast/slow copy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7D5B9F2-B722-D0B0-3156-954854BC53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2810" y="3573016"/>
              <a:ext cx="1944216" cy="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E071DD-3199-657F-6757-E95C434AE836}"/>
                </a:ext>
              </a:extLst>
            </p:cNvPr>
            <p:cNvSpPr txBox="1"/>
            <p:nvPr/>
          </p:nvSpPr>
          <p:spPr>
            <a:xfrm>
              <a:off x="2110585" y="3583978"/>
              <a:ext cx="157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view, online analysis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7C5351-2F11-F3C8-9709-4A3E22ED59A0}"/>
              </a:ext>
            </a:extLst>
          </p:cNvPr>
          <p:cNvGrpSpPr/>
          <p:nvPr/>
        </p:nvGrpSpPr>
        <p:grpSpPr>
          <a:xfrm>
            <a:off x="7558900" y="1370069"/>
            <a:ext cx="2065492" cy="2490908"/>
            <a:chOff x="4894604" y="1370069"/>
            <a:chExt cx="2065492" cy="249090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BF898F-DC4A-77B1-C83F-F91324D9AA14}"/>
                </a:ext>
              </a:extLst>
            </p:cNvPr>
            <p:cNvCxnSpPr>
              <a:cxnSpLocks/>
            </p:cNvCxnSpPr>
            <p:nvPr/>
          </p:nvCxnSpPr>
          <p:spPr>
            <a:xfrm>
              <a:off x="5015880" y="3581197"/>
              <a:ext cx="1944216" cy="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93A9FE-4127-03CE-0787-7A9DFED54042}"/>
                </a:ext>
              </a:extLst>
            </p:cNvPr>
            <p:cNvSpPr txBox="1"/>
            <p:nvPr/>
          </p:nvSpPr>
          <p:spPr>
            <a:xfrm>
              <a:off x="5394492" y="3583978"/>
              <a:ext cx="1186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offline analysis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DD3C6B2-3826-FFAC-3B7C-3273821F386B}"/>
                </a:ext>
              </a:extLst>
            </p:cNvPr>
            <p:cNvCxnSpPr>
              <a:cxnSpLocks/>
            </p:cNvCxnSpPr>
            <p:nvPr/>
          </p:nvCxnSpPr>
          <p:spPr>
            <a:xfrm>
              <a:off x="5519936" y="1716049"/>
              <a:ext cx="0" cy="152459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12FCB0-AE4D-92BE-7015-57DD09E8719D}"/>
                </a:ext>
              </a:extLst>
            </p:cNvPr>
            <p:cNvSpPr txBox="1"/>
            <p:nvPr/>
          </p:nvSpPr>
          <p:spPr>
            <a:xfrm>
              <a:off x="4894604" y="1370069"/>
              <a:ext cx="11833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first copy2tape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855EE-29FB-4334-C297-C06A0AEB2A6C}"/>
              </a:ext>
            </a:extLst>
          </p:cNvPr>
          <p:cNvGrpSpPr/>
          <p:nvPr/>
        </p:nvGrpSpPr>
        <p:grpSpPr>
          <a:xfrm>
            <a:off x="9633844" y="1988840"/>
            <a:ext cx="1718740" cy="3168352"/>
            <a:chOff x="7007386" y="1988840"/>
            <a:chExt cx="1718740" cy="316835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03CAAF8-C6B2-3E18-08C5-DC962B6BC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4192" y="3441383"/>
              <a:ext cx="0" cy="1427777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11FEF74-C276-112C-1EAD-7BDAA0E24900}"/>
                </a:ext>
              </a:extLst>
            </p:cNvPr>
            <p:cNvSpPr txBox="1"/>
            <p:nvPr/>
          </p:nvSpPr>
          <p:spPr>
            <a:xfrm>
              <a:off x="7007386" y="4880193"/>
              <a:ext cx="1718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data lifetime exceeded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BB999EC-AE49-0383-26B8-5EDB1B2066BA}"/>
                </a:ext>
              </a:extLst>
            </p:cNvPr>
            <p:cNvCxnSpPr>
              <a:cxnSpLocks/>
            </p:cNvCxnSpPr>
            <p:nvPr/>
          </p:nvCxnSpPr>
          <p:spPr>
            <a:xfrm>
              <a:off x="7866756" y="2507387"/>
              <a:ext cx="0" cy="78295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8762F1-9FA5-8C5C-659D-E5C5F6EDE6CE}"/>
                </a:ext>
              </a:extLst>
            </p:cNvPr>
            <p:cNvSpPr txBox="1"/>
            <p:nvPr/>
          </p:nvSpPr>
          <p:spPr>
            <a:xfrm>
              <a:off x="7243916" y="1988840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last copy2tape</a:t>
              </a:r>
            </a:p>
            <a:p>
              <a:r>
                <a:rPr lang="en-DE" sz="1200" dirty="0"/>
                <a:t>unlink beamtime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5BDC62-8454-A756-12E6-E02BC885B49F}"/>
              </a:ext>
            </a:extLst>
          </p:cNvPr>
          <p:cNvGrpSpPr/>
          <p:nvPr/>
        </p:nvGrpSpPr>
        <p:grpSpPr>
          <a:xfrm>
            <a:off x="10704512" y="3465882"/>
            <a:ext cx="1242648" cy="888189"/>
            <a:chOff x="8742864" y="3465882"/>
            <a:chExt cx="1242648" cy="888189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CF05A17-4AD7-A358-19B5-823E47C26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6360" y="3465882"/>
              <a:ext cx="0" cy="611190"/>
            </a:xfrm>
            <a:prstGeom prst="straightConnector1">
              <a:avLst/>
            </a:prstGeom>
            <a:ln w="952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2B5A006-69BE-1E93-A831-B5F754C38FDE}"/>
                </a:ext>
              </a:extLst>
            </p:cNvPr>
            <p:cNvSpPr txBox="1"/>
            <p:nvPr/>
          </p:nvSpPr>
          <p:spPr>
            <a:xfrm>
              <a:off x="8742864" y="4077072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200" dirty="0"/>
                <a:t>recall from tape</a:t>
              </a: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49BD0DEF-D5E8-9145-A88A-F734269D894B}"/>
              </a:ext>
            </a:extLst>
          </p:cNvPr>
          <p:cNvSpPr/>
          <p:nvPr/>
        </p:nvSpPr>
        <p:spPr>
          <a:xfrm>
            <a:off x="3190996" y="2570420"/>
            <a:ext cx="4086529" cy="1573143"/>
          </a:xfrm>
          <a:prstGeom prst="ellipse">
            <a:avLst/>
          </a:prstGeom>
          <a:solidFill>
            <a:srgbClr val="FF0000">
              <a:alpha val="28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</a:rPr>
              <a:t>Data Taking Phase</a:t>
            </a:r>
          </a:p>
        </p:txBody>
      </p:sp>
    </p:spTree>
    <p:extLst>
      <p:ext uri="{BB962C8B-B14F-4D97-AF65-F5344CB8AC3E}">
        <p14:creationId xmlns:p14="http://schemas.microsoft.com/office/powerpoint/2010/main" val="2991359270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esentation1" id="{BD0DD0CF-F9E7-0143-A4A4-4CAA91DE6383}" vid="{DDD7771A-CEF1-0D4F-A223-F4E41B72258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6445</TotalTime>
  <Words>988</Words>
  <Application>Microsoft Macintosh PowerPoint</Application>
  <PresentationFormat>Widescreen</PresentationFormat>
  <Paragraphs>161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DESY</vt:lpstr>
      <vt:lpstr>Imagine: SciCat @DESY</vt:lpstr>
      <vt:lpstr>phases and events – SciCat interactions</vt:lpstr>
      <vt:lpstr>initial beamtime config/setup – DOOR MD ingested</vt:lpstr>
      <vt:lpstr>Setup Phase</vt:lpstr>
      <vt:lpstr>PowerPoint Presentation</vt:lpstr>
      <vt:lpstr>PowerPoint Presentation</vt:lpstr>
      <vt:lpstr>PowerPoint Presentation</vt:lpstr>
      <vt:lpstr>PowerPoint Presentation</vt:lpstr>
      <vt:lpstr>phases and events – SciCat interactions</vt:lpstr>
      <vt:lpstr>Data Taking Phase</vt:lpstr>
      <vt:lpstr>PowerPoint Presentation</vt:lpstr>
      <vt:lpstr>PowerPoint Presentation</vt:lpstr>
      <vt:lpstr>phases and events – SciCat interactions</vt:lpstr>
      <vt:lpstr>example – Jupyter</vt:lpstr>
      <vt:lpstr>PowerPoint Presentation</vt:lpstr>
      <vt:lpstr>PowerPoint Presentation</vt:lpstr>
      <vt:lpstr>status &amp;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Martin Gasthuber</dc:creator>
  <cp:lastModifiedBy>Martin Gasthuber</cp:lastModifiedBy>
  <cp:revision>50</cp:revision>
  <dcterms:created xsi:type="dcterms:W3CDTF">2022-06-28T12:26:22Z</dcterms:created>
  <dcterms:modified xsi:type="dcterms:W3CDTF">2022-07-05T21:31:51Z</dcterms:modified>
</cp:coreProperties>
</file>