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1" r:id="rId2"/>
    <p:sldId id="324" r:id="rId3"/>
    <p:sldId id="325" r:id="rId4"/>
    <p:sldId id="326" r:id="rId5"/>
    <p:sldId id="306" r:id="rId6"/>
    <p:sldId id="327" r:id="rId7"/>
    <p:sldId id="302" r:id="rId8"/>
    <p:sldId id="311" r:id="rId9"/>
    <p:sldId id="328" r:id="rId10"/>
    <p:sldId id="303" r:id="rId11"/>
    <p:sldId id="318" r:id="rId12"/>
    <p:sldId id="323" r:id="rId13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EB"/>
    <a:srgbClr val="FFFFCC"/>
    <a:srgbClr val="2AB4C2"/>
    <a:srgbClr val="FFFF99"/>
    <a:srgbClr val="D3E903"/>
    <a:srgbClr val="FFFF00"/>
    <a:srgbClr val="FFFFFF"/>
    <a:srgbClr val="9C9E9F"/>
    <a:srgbClr val="DDDDD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095" autoAdjust="0"/>
  </p:normalViewPr>
  <p:slideViewPr>
    <p:cSldViewPr snapToGrid="0">
      <p:cViewPr varScale="1">
        <p:scale>
          <a:sx n="67" d="100"/>
          <a:sy n="67" d="100"/>
        </p:scale>
        <p:origin x="31" y="125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6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29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12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69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7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3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0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1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2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7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61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8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142" y="90011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0"/>
            <a:ext cx="8219281" cy="900113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732094" y="6463378"/>
            <a:ext cx="706253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Wolfgang</a:t>
            </a:r>
            <a:r>
              <a:rPr lang="en-GB" sz="900" b="1" baseline="0" dirty="0" smtClean="0">
                <a:solidFill>
                  <a:schemeClr val="bg2"/>
                </a:solidFill>
              </a:rPr>
              <a:t> Lohmann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baseline="0" dirty="0" smtClean="0">
                <a:solidFill>
                  <a:schemeClr val="bg2"/>
                </a:solidFill>
              </a:rPr>
              <a:t> 15.11.2021 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03188"/>
            <a:ext cx="79121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MS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02649" y="1727725"/>
            <a:ext cx="8431469" cy="341632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 Introduction and performance benchmarks</a:t>
            </a:r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Wolfgang Lohmann</a:t>
            </a:r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BTU, DESY and RWTH</a:t>
            </a:r>
            <a:endParaRPr lang="en-GB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11209" y="900113"/>
            <a:ext cx="8524181" cy="526297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311210" y="1141155"/>
            <a:ext cx="846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/>
              <a:t>Use</a:t>
            </a:r>
            <a:r>
              <a:rPr lang="de-DE" sz="1800" dirty="0" smtClean="0"/>
              <a:t> FCAL </a:t>
            </a:r>
            <a:r>
              <a:rPr lang="de-DE" sz="1800" dirty="0" err="1" smtClean="0"/>
              <a:t>technology</a:t>
            </a:r>
            <a:r>
              <a:rPr lang="de-DE" sz="1800" dirty="0" smtClean="0"/>
              <a:t>,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developed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e+e</a:t>
            </a:r>
            <a:r>
              <a:rPr lang="de-DE" sz="1800" dirty="0" smtClean="0"/>
              <a:t>- linear </a:t>
            </a:r>
            <a:r>
              <a:rPr lang="de-DE" sz="1800" dirty="0" err="1" smtClean="0"/>
              <a:t>collider</a:t>
            </a:r>
            <a:r>
              <a:rPr lang="de-DE" sz="1800" dirty="0" smtClean="0"/>
              <a:t>: </a:t>
            </a:r>
            <a:r>
              <a:rPr lang="de-DE" sz="1800" dirty="0" err="1" smtClean="0"/>
              <a:t>sandwich</a:t>
            </a:r>
            <a:r>
              <a:rPr lang="de-DE" sz="1800" dirty="0" smtClean="0"/>
              <a:t> </a:t>
            </a:r>
            <a:r>
              <a:rPr lang="de-DE" sz="1800" dirty="0" err="1" smtClean="0"/>
              <a:t>calorimeter</a:t>
            </a:r>
            <a:endParaRPr lang="en-GB" sz="1800" dirty="0"/>
          </a:p>
        </p:txBody>
      </p:sp>
      <p:sp>
        <p:nvSpPr>
          <p:cNvPr id="3" name="Textfeld 2"/>
          <p:cNvSpPr txBox="1"/>
          <p:nvPr/>
        </p:nvSpPr>
        <p:spPr>
          <a:xfrm>
            <a:off x="351473" y="1800226"/>
            <a:ext cx="360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6000"/>
              <a:buFont typeface="Arial" panose="020B0604020202020204" pitchFamily="34" charset="0"/>
              <a:buChar char="•"/>
            </a:pPr>
            <a:r>
              <a:rPr lang="de-DE" sz="1800" dirty="0" err="1" smtClean="0"/>
              <a:t>Thin</a:t>
            </a:r>
            <a:r>
              <a:rPr lang="de-DE" sz="1800" dirty="0" smtClean="0"/>
              <a:t> </a:t>
            </a:r>
            <a:r>
              <a:rPr lang="de-DE" sz="1800" dirty="0" err="1" smtClean="0"/>
              <a:t>sensor</a:t>
            </a:r>
            <a:r>
              <a:rPr lang="de-DE" sz="1800" dirty="0" smtClean="0"/>
              <a:t> planes (&lt; 1mm)</a:t>
            </a:r>
          </a:p>
          <a:p>
            <a:pPr marL="285750" indent="-285750">
              <a:buSzPct val="156000"/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SzPct val="156000"/>
              <a:buFont typeface="Arial" panose="020B0604020202020204" pitchFamily="34" charset="0"/>
              <a:buChar char="•"/>
            </a:pPr>
            <a:r>
              <a:rPr lang="de-DE" sz="1800" dirty="0" smtClean="0"/>
              <a:t>Tungsten </a:t>
            </a:r>
            <a:r>
              <a:rPr lang="de-DE" sz="1800" dirty="0" err="1" smtClean="0"/>
              <a:t>absorber</a:t>
            </a:r>
            <a:r>
              <a:rPr lang="de-DE" sz="1800" dirty="0" smtClean="0"/>
              <a:t> </a:t>
            </a:r>
            <a:r>
              <a:rPr lang="de-DE" sz="1800" dirty="0" err="1" smtClean="0"/>
              <a:t>plates</a:t>
            </a:r>
            <a:r>
              <a:rPr lang="de-DE" sz="1800" dirty="0" smtClean="0"/>
              <a:t> </a:t>
            </a:r>
            <a:endParaRPr lang="en-GB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49" y="1580211"/>
            <a:ext cx="4526830" cy="1934513"/>
          </a:xfrm>
          <a:prstGeom prst="rect">
            <a:avLst/>
          </a:prstGeom>
        </p:spPr>
      </p:pic>
      <p:sp>
        <p:nvSpPr>
          <p:cNvPr id="9" name="Rectangle 29"/>
          <p:cNvSpPr txBox="1">
            <a:spLocks noChangeArrowheads="1"/>
          </p:cNvSpPr>
          <p:nvPr/>
        </p:nvSpPr>
        <p:spPr bwMode="auto">
          <a:xfrm>
            <a:off x="829628" y="0"/>
            <a:ext cx="8219281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z="2800" kern="0" dirty="0" err="1" smtClean="0"/>
              <a:t>Requirements</a:t>
            </a:r>
            <a:r>
              <a:rPr lang="de-DE" sz="2800" kern="0" dirty="0" smtClean="0"/>
              <a:t> </a:t>
            </a:r>
            <a:r>
              <a:rPr lang="de-DE" sz="2800" kern="0" dirty="0" err="1" smtClean="0"/>
              <a:t>and</a:t>
            </a:r>
            <a:r>
              <a:rPr lang="de-DE" sz="2800" kern="0" dirty="0" smtClean="0"/>
              <a:t> </a:t>
            </a:r>
            <a:r>
              <a:rPr lang="de-DE" sz="2800" kern="0" dirty="0" err="1" smtClean="0"/>
              <a:t>Challenges</a:t>
            </a:r>
            <a:endParaRPr lang="de-DE" sz="2800" kern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" y="2792600"/>
            <a:ext cx="3183243" cy="33704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360545" y="3886200"/>
            <a:ext cx="4366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FCAL </a:t>
            </a:r>
            <a:r>
              <a:rPr lang="de-DE" dirty="0" err="1" smtClean="0"/>
              <a:t>LumiCal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testbeam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Effective</a:t>
            </a:r>
            <a:r>
              <a:rPr lang="de-DE" dirty="0" smtClean="0"/>
              <a:t> Moliere </a:t>
            </a:r>
            <a:r>
              <a:rPr lang="de-DE" dirty="0" err="1" smtClean="0"/>
              <a:t>radius</a:t>
            </a:r>
            <a:r>
              <a:rPr lang="de-DE" dirty="0" smtClean="0"/>
              <a:t>: ~ 8 mm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approaching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technological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Position </a:t>
            </a:r>
            <a:r>
              <a:rPr lang="de-DE" dirty="0" err="1" smtClean="0"/>
              <a:t>resolution</a:t>
            </a:r>
            <a:r>
              <a:rPr lang="de-DE" dirty="0" smtClean="0"/>
              <a:t>        : ~ 0.5 mm (5 </a:t>
            </a:r>
            <a:r>
              <a:rPr lang="de-DE" dirty="0" err="1" smtClean="0"/>
              <a:t>GeV</a:t>
            </a:r>
            <a:r>
              <a:rPr lang="de-DE" dirty="0" smtClean="0"/>
              <a:t>)</a:t>
            </a:r>
          </a:p>
          <a:p>
            <a:endParaRPr lang="en-GB" dirty="0"/>
          </a:p>
        </p:txBody>
      </p:sp>
      <p:sp>
        <p:nvSpPr>
          <p:cNvPr id="11" name="Rechteck 10"/>
          <p:cNvSpPr/>
          <p:nvPr/>
        </p:nvSpPr>
        <p:spPr>
          <a:xfrm>
            <a:off x="4263331" y="5574298"/>
            <a:ext cx="4240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Published in: </a:t>
            </a:r>
            <a:r>
              <a:rPr lang="en-GB" i="1" dirty="0" err="1"/>
              <a:t>Eur.Phys.J.C</a:t>
            </a:r>
            <a:r>
              <a:rPr lang="en-GB" dirty="0"/>
              <a:t> 79 (2019) 7, 579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57211" y="2792600"/>
            <a:ext cx="188369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LumiCal</a:t>
            </a:r>
            <a:r>
              <a:rPr lang="de-DE" dirty="0" smtClean="0"/>
              <a:t> prototype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7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smtClean="0"/>
              <a:t>ECAL-P </a:t>
            </a:r>
            <a:r>
              <a:rPr lang="de-DE" sz="2800" dirty="0" err="1" smtClean="0"/>
              <a:t>concept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11209" y="900113"/>
            <a:ext cx="8524181" cy="526297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371475" y="1045844"/>
            <a:ext cx="37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ECAL </a:t>
            </a:r>
            <a:r>
              <a:rPr lang="de-DE" sz="2000" dirty="0" err="1" smtClean="0"/>
              <a:t>concept</a:t>
            </a:r>
            <a:endParaRPr lang="en-GB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371475" y="1706513"/>
            <a:ext cx="4943475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r>
              <a:rPr lang="de-DE" dirty="0" err="1" smtClean="0"/>
              <a:t>GaAs</a:t>
            </a:r>
            <a:r>
              <a:rPr lang="de-DE" dirty="0" smtClean="0"/>
              <a:t>/</a:t>
            </a:r>
            <a:r>
              <a:rPr lang="de-DE" dirty="0" err="1" smtClean="0"/>
              <a:t>tungsten</a:t>
            </a:r>
            <a:r>
              <a:rPr lang="de-DE" dirty="0" smtClean="0"/>
              <a:t> </a:t>
            </a:r>
            <a:r>
              <a:rPr lang="de-DE" dirty="0" err="1" smtClean="0"/>
              <a:t>sandwich</a:t>
            </a:r>
            <a:r>
              <a:rPr lang="de-DE" dirty="0" smtClean="0"/>
              <a:t> </a:t>
            </a:r>
            <a:r>
              <a:rPr lang="de-DE" dirty="0" err="1" smtClean="0"/>
              <a:t>calorimeter</a:t>
            </a:r>
            <a:endParaRPr lang="de-DE" dirty="0" smtClean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r>
              <a:rPr lang="de-DE" dirty="0" smtClean="0"/>
              <a:t>Frame </a:t>
            </a:r>
            <a:r>
              <a:rPr lang="de-DE" dirty="0" err="1" smtClean="0"/>
              <a:t>aluminum</a:t>
            </a:r>
            <a:r>
              <a:rPr lang="de-DE" dirty="0" smtClean="0"/>
              <a:t>, </a:t>
            </a:r>
            <a:r>
              <a:rPr lang="de-DE" dirty="0" err="1"/>
              <a:t>f</a:t>
            </a:r>
            <a:r>
              <a:rPr lang="de-DE" dirty="0" err="1" smtClean="0"/>
              <a:t>iducial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r>
              <a:rPr lang="de-DE" dirty="0" smtClean="0"/>
              <a:t> </a:t>
            </a:r>
          </a:p>
          <a:p>
            <a:pPr>
              <a:buSzPct val="162000"/>
            </a:pPr>
            <a:r>
              <a:rPr lang="de-DE" dirty="0" smtClean="0"/>
              <a:t>     53x5.2x9 cm</a:t>
            </a:r>
            <a:r>
              <a:rPr lang="de-DE" baseline="30000" dirty="0" smtClean="0"/>
              <a:t>3</a:t>
            </a:r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endParaRPr lang="de-DE" baseline="30000" dirty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r>
              <a:rPr lang="de-DE" dirty="0" smtClean="0"/>
              <a:t>20 </a:t>
            </a:r>
            <a:r>
              <a:rPr lang="de-DE" dirty="0" err="1" smtClean="0"/>
              <a:t>tungsten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 1 X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 err="1" smtClean="0"/>
              <a:t>thick</a:t>
            </a:r>
            <a:endParaRPr lang="de-DE" dirty="0" smtClean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r>
              <a:rPr lang="de-DE" dirty="0" err="1" smtClean="0"/>
              <a:t>GaAs:Cr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550 </a:t>
            </a:r>
            <a:r>
              <a:rPr lang="el-GR" dirty="0" smtClean="0"/>
              <a:t>μ</a:t>
            </a:r>
            <a:r>
              <a:rPr lang="de-DE" dirty="0" smtClean="0"/>
              <a:t>m </a:t>
            </a:r>
            <a:r>
              <a:rPr lang="de-DE" dirty="0" err="1" smtClean="0"/>
              <a:t>thick</a:t>
            </a:r>
            <a:r>
              <a:rPr lang="de-DE" dirty="0" smtClean="0"/>
              <a:t>, 52x76 mm</a:t>
            </a:r>
            <a:r>
              <a:rPr lang="de-DE" baseline="30000" dirty="0" smtClean="0"/>
              <a:t>2</a:t>
            </a:r>
          </a:p>
          <a:p>
            <a:pPr>
              <a:buSzPct val="162000"/>
            </a:pPr>
            <a:r>
              <a:rPr lang="de-DE" dirty="0" smtClean="0"/>
              <a:t>     </a:t>
            </a:r>
            <a:r>
              <a:rPr lang="de-DE" dirty="0" err="1" smtClean="0"/>
              <a:t>area</a:t>
            </a:r>
            <a:endParaRPr lang="de-DE" dirty="0" smtClean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r>
              <a:rPr lang="de-DE" dirty="0" smtClean="0"/>
              <a:t>FE ASICs FLUXE (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FLAME) on top </a:t>
            </a:r>
            <a:r>
              <a:rPr lang="de-DE" dirty="0" err="1" smtClean="0"/>
              <a:t>of</a:t>
            </a:r>
            <a:r>
              <a:rPr lang="de-DE" dirty="0" smtClean="0"/>
              <a:t> ECAL</a:t>
            </a:r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r>
              <a:rPr lang="de-DE" dirty="0" smtClean="0"/>
              <a:t>FPGAs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orchestrating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out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preprocessing</a:t>
            </a:r>
            <a:r>
              <a:rPr lang="de-DE" dirty="0" smtClean="0"/>
              <a:t> in a </a:t>
            </a:r>
            <a:r>
              <a:rPr lang="de-DE" dirty="0" err="1" smtClean="0"/>
              <a:t>rack</a:t>
            </a:r>
            <a:r>
              <a:rPr lang="de-DE" dirty="0" smtClean="0"/>
              <a:t> a </a:t>
            </a:r>
            <a:r>
              <a:rPr lang="de-DE" dirty="0" err="1" smtClean="0"/>
              <a:t>few</a:t>
            </a:r>
            <a:r>
              <a:rPr lang="de-DE" dirty="0" smtClean="0"/>
              <a:t> m </a:t>
            </a:r>
            <a:r>
              <a:rPr lang="de-DE" dirty="0" err="1" smtClean="0"/>
              <a:t>away</a:t>
            </a:r>
            <a:endParaRPr lang="de-DE" dirty="0" smtClean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r>
              <a:rPr lang="de-DE" dirty="0" smtClean="0"/>
              <a:t>TLU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adapted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EUDAQ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25" y="1065908"/>
            <a:ext cx="4115865" cy="22216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32" y="3475042"/>
            <a:ext cx="2857657" cy="242749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008189" y="3709638"/>
            <a:ext cx="827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updatedold</a:t>
            </a:r>
            <a:r>
              <a:rPr lang="de-DE" sz="1400" dirty="0" smtClean="0"/>
              <a:t> </a:t>
            </a:r>
            <a:r>
              <a:rPr lang="de-DE" sz="1400" dirty="0" err="1" smtClean="0"/>
              <a:t>figure</a:t>
            </a:r>
            <a:r>
              <a:rPr lang="de-DE" sz="1400" dirty="0" smtClean="0"/>
              <a:t>,</a:t>
            </a:r>
          </a:p>
          <a:p>
            <a:r>
              <a:rPr lang="de-DE" sz="1400" dirty="0" smtClean="0"/>
              <a:t>but </a:t>
            </a:r>
            <a:r>
              <a:rPr lang="de-DE" sz="1400" dirty="0" err="1" smtClean="0"/>
              <a:t>shows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principle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184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err="1" smtClean="0"/>
              <a:t>Purpose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meeting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11209" y="900113"/>
            <a:ext cx="8524181" cy="526297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543261" y="1301675"/>
            <a:ext cx="8390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Prospects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r>
              <a:rPr lang="de-DE" dirty="0" err="1" smtClean="0"/>
              <a:t>extended</a:t>
            </a:r>
            <a:r>
              <a:rPr lang="de-DE" dirty="0" smtClean="0"/>
              <a:t> </a:t>
            </a:r>
            <a:r>
              <a:rPr lang="de-DE" dirty="0" err="1" smtClean="0"/>
              <a:t>Calice</a:t>
            </a:r>
            <a:r>
              <a:rPr lang="de-DE" dirty="0" smtClean="0"/>
              <a:t> prototype </a:t>
            </a:r>
            <a:r>
              <a:rPr lang="de-DE" dirty="0" err="1" smtClean="0"/>
              <a:t>for</a:t>
            </a:r>
            <a:r>
              <a:rPr lang="de-DE" dirty="0" smtClean="0"/>
              <a:t> LUXE</a:t>
            </a:r>
          </a:p>
          <a:p>
            <a:endParaRPr lang="de-DE" dirty="0"/>
          </a:p>
          <a:p>
            <a:r>
              <a:rPr lang="de-DE" dirty="0" err="1" smtClean="0"/>
              <a:t>Responsibilities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,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commisiioning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For</a:t>
            </a:r>
            <a:r>
              <a:rPr lang="de-DE" dirty="0" smtClean="0"/>
              <a:t> ECAL-P: 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Russian</a:t>
            </a:r>
            <a:r>
              <a:rPr lang="de-DE" dirty="0" smtClean="0"/>
              <a:t> </a:t>
            </a:r>
            <a:r>
              <a:rPr lang="de-DE" dirty="0" err="1" smtClean="0"/>
              <a:t>invasion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Ukraine </a:t>
            </a:r>
            <a:r>
              <a:rPr lang="de-DE" dirty="0" err="1" smtClean="0"/>
              <a:t>we</a:t>
            </a:r>
            <a:r>
              <a:rPr lang="de-DE" dirty="0" smtClean="0"/>
              <a:t> lost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collaborators</a:t>
            </a:r>
            <a:r>
              <a:rPr lang="de-DE" dirty="0" smtClean="0"/>
              <a:t>, TSU </a:t>
            </a:r>
            <a:r>
              <a:rPr lang="de-DE" dirty="0" err="1" smtClean="0"/>
              <a:t>and</a:t>
            </a:r>
            <a:r>
              <a:rPr lang="de-DE" dirty="0" smtClean="0"/>
              <a:t> JINR</a:t>
            </a:r>
          </a:p>
          <a:p>
            <a:endParaRPr lang="de-DE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tungsten</a:t>
            </a:r>
            <a:r>
              <a:rPr lang="de-DE" dirty="0" smtClean="0"/>
              <a:t> </a:t>
            </a:r>
            <a:r>
              <a:rPr lang="de-DE" dirty="0" err="1" smtClean="0"/>
              <a:t>absorbers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, 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mechanics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designed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build</a:t>
            </a:r>
            <a:r>
              <a:rPr lang="de-D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3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Scientific goal  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4606" y="900113"/>
            <a:ext cx="9119394" cy="517064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  </a:t>
            </a:r>
            <a:r>
              <a:rPr lang="en-US" sz="2400" u="sng" dirty="0" smtClean="0"/>
              <a:t>Explore Quantum Electrodynamics at high fields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  </a:t>
            </a:r>
            <a:r>
              <a:rPr lang="en-US" sz="2000" dirty="0" err="1" smtClean="0"/>
              <a:t>Pertubative</a:t>
            </a:r>
            <a:r>
              <a:rPr lang="en-US" sz="2000" dirty="0" smtClean="0"/>
              <a:t> QED predicts electromagnetic phenomena with excellent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  precision, e.g. Lamb shift, anomalous magnetic moment of the electron,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  </a:t>
            </a:r>
            <a:r>
              <a:rPr lang="en-US" sz="2000" dirty="0" err="1" smtClean="0"/>
              <a:t>Bhabha</a:t>
            </a:r>
            <a:r>
              <a:rPr lang="en-US" sz="2000" dirty="0" smtClean="0"/>
              <a:t> scattering </a:t>
            </a: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   At high fields, Heisenberg and Euler predicted in </a:t>
            </a:r>
            <a:r>
              <a:rPr lang="en-US" sz="1800" dirty="0" err="1" smtClean="0"/>
              <a:t>Z.Phys</a:t>
            </a:r>
            <a:r>
              <a:rPr lang="en-US" sz="1800" dirty="0"/>
              <a:t>. 98 (1936) </a:t>
            </a:r>
            <a:r>
              <a:rPr lang="en-US" sz="1800" dirty="0" smtClean="0"/>
              <a:t>714-732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de-DE" b="1" dirty="0" err="1" smtClean="0"/>
              <a:t>Title:„Folgerungen</a:t>
            </a:r>
            <a:r>
              <a:rPr lang="de-DE" b="1" dirty="0" smtClean="0"/>
              <a:t> </a:t>
            </a:r>
            <a:r>
              <a:rPr lang="de-DE" b="1" dirty="0"/>
              <a:t>aus der </a:t>
            </a:r>
            <a:r>
              <a:rPr lang="de-DE" b="1" dirty="0" err="1" smtClean="0"/>
              <a:t>Dirac`schen</a:t>
            </a:r>
            <a:r>
              <a:rPr lang="de-DE" b="1" dirty="0" smtClean="0"/>
              <a:t> </a:t>
            </a:r>
            <a:r>
              <a:rPr lang="de-DE" b="1" dirty="0"/>
              <a:t>Theorie des </a:t>
            </a:r>
            <a:r>
              <a:rPr lang="de-DE" b="1" dirty="0" smtClean="0"/>
              <a:t>Positrons“</a:t>
            </a:r>
          </a:p>
          <a:p>
            <a:endParaRPr lang="en-US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      </a:t>
            </a:r>
            <a:r>
              <a:rPr lang="en-US" sz="2000" dirty="0" smtClean="0">
                <a:solidFill>
                  <a:srgbClr val="002060"/>
                </a:solidFill>
              </a:rPr>
              <a:t>‘</a:t>
            </a:r>
            <a:r>
              <a:rPr lang="en-GB" sz="2000" dirty="0">
                <a:solidFill>
                  <a:srgbClr val="002060"/>
                </a:solidFill>
              </a:rPr>
              <a:t>electromagnetic fields can create matter if </a:t>
            </a:r>
            <a:r>
              <a:rPr lang="en-GB" sz="2000" dirty="0" smtClean="0">
                <a:solidFill>
                  <a:srgbClr val="002060"/>
                </a:solidFill>
              </a:rPr>
              <a:t>they </a:t>
            </a:r>
            <a:r>
              <a:rPr lang="en-GB" sz="2000" dirty="0">
                <a:solidFill>
                  <a:srgbClr val="002060"/>
                </a:solidFill>
              </a:rPr>
              <a:t>are </a:t>
            </a:r>
            <a:r>
              <a:rPr lang="en-GB" sz="2000" dirty="0" smtClean="0">
                <a:solidFill>
                  <a:srgbClr val="002060"/>
                </a:solidFill>
              </a:rPr>
              <a:t>strong enough’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sz="2000" dirty="0" smtClean="0"/>
              <a:t> 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sz="2000" dirty="0"/>
              <a:t> </a:t>
            </a:r>
            <a:r>
              <a:rPr lang="de-DE" sz="2000" dirty="0" smtClean="0"/>
              <a:t> Critical </a:t>
            </a:r>
            <a:r>
              <a:rPr lang="de-DE" sz="2000" dirty="0" err="1" smtClean="0"/>
              <a:t>field</a:t>
            </a:r>
            <a:r>
              <a:rPr lang="de-DE" sz="2000" dirty="0" smtClean="0"/>
              <a:t> </a:t>
            </a:r>
            <a:r>
              <a:rPr lang="de-DE" sz="2000" dirty="0" err="1" smtClean="0"/>
              <a:t>strength</a:t>
            </a:r>
            <a:r>
              <a:rPr lang="de-DE" sz="2000" dirty="0" smtClean="0"/>
              <a:t>:                                                      = 1.32 10</a:t>
            </a:r>
            <a:r>
              <a:rPr lang="de-DE" sz="2000" baseline="30000" dirty="0" smtClean="0"/>
              <a:t>18</a:t>
            </a:r>
            <a:r>
              <a:rPr lang="de-DE" sz="2000" dirty="0" smtClean="0"/>
              <a:t> Vm</a:t>
            </a:r>
            <a:r>
              <a:rPr lang="de-DE" sz="2000" baseline="30000" dirty="0" smtClean="0"/>
              <a:t>-1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baseline="30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baseline="30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sz="2000" dirty="0" smtClean="0"/>
              <a:t>  </a:t>
            </a:r>
            <a:r>
              <a:rPr lang="de-DE" sz="2000" dirty="0" err="1" smtClean="0"/>
              <a:t>Denoted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‚Schwinger </a:t>
            </a:r>
            <a:r>
              <a:rPr lang="de-DE" sz="2000" dirty="0" err="1" smtClean="0"/>
              <a:t>limit</a:t>
            </a:r>
            <a:r>
              <a:rPr lang="de-DE" sz="2000" dirty="0" smtClean="0"/>
              <a:t>‘!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baseline="30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40" y="4656148"/>
            <a:ext cx="3576844" cy="633909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 bwMode="auto">
          <a:xfrm>
            <a:off x="472333" y="3669671"/>
            <a:ext cx="7925561" cy="671477"/>
          </a:xfrm>
          <a:prstGeom prst="roundRect">
            <a:avLst/>
          </a:prstGeom>
          <a:solidFill>
            <a:srgbClr val="9900FF">
              <a:alpha val="1411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Scientific goal 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821974"/>
            <a:ext cx="9144000" cy="563231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For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illustration</a:t>
            </a:r>
            <a:r>
              <a:rPr lang="de-DE" sz="2000" dirty="0" smtClean="0">
                <a:solidFill>
                  <a:srgbClr val="C00000"/>
                </a:solidFill>
              </a:rPr>
              <a:t>: In </a:t>
            </a:r>
            <a:r>
              <a:rPr lang="de-DE" sz="2000" dirty="0">
                <a:solidFill>
                  <a:srgbClr val="C00000"/>
                </a:solidFill>
              </a:rPr>
              <a:t>a </a:t>
            </a:r>
            <a:r>
              <a:rPr lang="de-DE" sz="2000" dirty="0" err="1">
                <a:solidFill>
                  <a:srgbClr val="C00000"/>
                </a:solidFill>
              </a:rPr>
              <a:t>silicon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sensor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err="1">
                <a:solidFill>
                  <a:srgbClr val="C00000"/>
                </a:solidFill>
              </a:rPr>
              <a:t>of</a:t>
            </a:r>
            <a:r>
              <a:rPr lang="de-DE" sz="2000" dirty="0">
                <a:solidFill>
                  <a:srgbClr val="C00000"/>
                </a:solidFill>
              </a:rPr>
              <a:t> 300 µm </a:t>
            </a:r>
            <a:r>
              <a:rPr lang="de-DE" sz="2000" dirty="0" err="1" smtClean="0">
                <a:solidFill>
                  <a:srgbClr val="C00000"/>
                </a:solidFill>
              </a:rPr>
              <a:t>thickness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and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this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field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strength</a:t>
            </a:r>
            <a:r>
              <a:rPr lang="de-DE" sz="2000" dirty="0" smtClean="0">
                <a:solidFill>
                  <a:srgbClr val="C00000"/>
                </a:solidFill>
              </a:rPr>
              <a:t>: 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sz="2000" dirty="0" smtClean="0">
                <a:solidFill>
                  <a:srgbClr val="C00000"/>
                </a:solidFill>
              </a:rPr>
              <a:t>                                        </a:t>
            </a:r>
            <a:r>
              <a:rPr lang="de-DE" sz="2000" dirty="0" err="1" smtClean="0">
                <a:solidFill>
                  <a:srgbClr val="C00000"/>
                </a:solidFill>
              </a:rPr>
              <a:t>E</a:t>
            </a:r>
            <a:r>
              <a:rPr lang="de-DE" sz="2400" baseline="-25000" dirty="0" err="1" smtClean="0">
                <a:solidFill>
                  <a:srgbClr val="C00000"/>
                </a:solidFill>
              </a:rPr>
              <a:t>e</a:t>
            </a:r>
            <a:r>
              <a:rPr lang="de-DE" sz="2000" dirty="0" smtClean="0">
                <a:solidFill>
                  <a:srgbClr val="C00000"/>
                </a:solidFill>
              </a:rPr>
              <a:t> = 400 </a:t>
            </a:r>
            <a:r>
              <a:rPr lang="de-DE" sz="2000" dirty="0" err="1" smtClean="0">
                <a:solidFill>
                  <a:srgbClr val="C00000"/>
                </a:solidFill>
              </a:rPr>
              <a:t>TeV</a:t>
            </a:r>
            <a:endParaRPr lang="de-DE" sz="2000" dirty="0" smtClean="0">
              <a:solidFill>
                <a:srgbClr val="C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32324" y="2877687"/>
            <a:ext cx="8383872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sz="2000" dirty="0" smtClean="0"/>
              <a:t>New </a:t>
            </a:r>
            <a:r>
              <a:rPr lang="de-DE" sz="2000" dirty="0" err="1" smtClean="0"/>
              <a:t>phenomenon</a:t>
            </a:r>
            <a:r>
              <a:rPr lang="de-DE" sz="2000" dirty="0" smtClean="0"/>
              <a:t>: Field </a:t>
            </a:r>
            <a:r>
              <a:rPr lang="de-DE" sz="2000" dirty="0" err="1"/>
              <a:t>induced</a:t>
            </a:r>
            <a:r>
              <a:rPr lang="de-DE" sz="2000" dirty="0"/>
              <a:t> </a:t>
            </a:r>
            <a:r>
              <a:rPr lang="de-DE" sz="2000" dirty="0" err="1"/>
              <a:t>tunneling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</a:t>
            </a:r>
            <a:r>
              <a:rPr lang="de-DE" sz="2400" baseline="30000" dirty="0" err="1"/>
              <a:t>+</a:t>
            </a:r>
            <a:r>
              <a:rPr lang="de-DE" sz="2000" dirty="0" err="1"/>
              <a:t>e</a:t>
            </a:r>
            <a:r>
              <a:rPr lang="de-DE" sz="2400" baseline="30000" dirty="0"/>
              <a:t>-</a:t>
            </a:r>
            <a:r>
              <a:rPr lang="de-DE" sz="2000" dirty="0"/>
              <a:t> </a:t>
            </a:r>
            <a:r>
              <a:rPr lang="de-DE" sz="2000" dirty="0" err="1"/>
              <a:t>pairs</a:t>
            </a:r>
            <a:r>
              <a:rPr lang="de-DE" sz="2000" dirty="0"/>
              <a:t> off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 smtClean="0"/>
              <a:t>vacuum</a:t>
            </a:r>
            <a:r>
              <a:rPr lang="de-DE" sz="2000" dirty="0" smtClean="0"/>
              <a:t>,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sz="2000" dirty="0" err="1" smtClean="0"/>
              <a:t>Colloquial</a:t>
            </a:r>
            <a:r>
              <a:rPr lang="de-DE" sz="2000" dirty="0" smtClean="0"/>
              <a:t>: ‚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vacuum</a:t>
            </a:r>
            <a:r>
              <a:rPr lang="de-DE" sz="2000" dirty="0" smtClean="0"/>
              <a:t> </a:t>
            </a:r>
            <a:r>
              <a:rPr lang="de-DE" sz="2000" dirty="0" err="1" smtClean="0"/>
              <a:t>starts</a:t>
            </a:r>
            <a:r>
              <a:rPr lang="de-DE" sz="2000" dirty="0" smtClean="0"/>
              <a:t> </a:t>
            </a:r>
            <a:r>
              <a:rPr lang="de-DE" sz="2000" dirty="0" err="1" smtClean="0"/>
              <a:t>boiling</a:t>
            </a:r>
            <a:r>
              <a:rPr lang="de-DE" sz="2000" dirty="0" smtClean="0"/>
              <a:t>‘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sz="2000" dirty="0" smtClean="0"/>
              <a:t>Source </a:t>
            </a:r>
            <a:r>
              <a:rPr lang="de-DE" sz="2000" dirty="0" err="1" smtClean="0"/>
              <a:t>of</a:t>
            </a:r>
            <a:r>
              <a:rPr lang="de-DE" sz="2000" dirty="0" smtClean="0"/>
              <a:t> high </a:t>
            </a:r>
            <a:r>
              <a:rPr lang="de-DE" sz="2000" dirty="0" err="1" smtClean="0"/>
              <a:t>electrical</a:t>
            </a:r>
            <a:r>
              <a:rPr lang="de-DE" sz="2000" dirty="0" smtClean="0"/>
              <a:t> </a:t>
            </a:r>
            <a:r>
              <a:rPr lang="de-DE" sz="2000" dirty="0" err="1" smtClean="0"/>
              <a:t>fields</a:t>
            </a:r>
            <a:r>
              <a:rPr lang="de-DE" sz="2000" dirty="0"/>
              <a:t>:</a:t>
            </a:r>
            <a:r>
              <a:rPr lang="de-DE" sz="2000" dirty="0" smtClean="0"/>
              <a:t> </a:t>
            </a:r>
            <a:r>
              <a:rPr lang="de-DE" sz="2000" dirty="0" err="1" smtClean="0"/>
              <a:t>chirped</a:t>
            </a:r>
            <a:r>
              <a:rPr lang="de-DE" sz="2000" dirty="0" smtClean="0"/>
              <a:t> pulse </a:t>
            </a:r>
            <a:r>
              <a:rPr lang="de-DE" sz="2000" dirty="0" err="1" smtClean="0"/>
              <a:t>amplification</a:t>
            </a:r>
            <a:r>
              <a:rPr lang="de-DE" sz="2000" dirty="0" smtClean="0"/>
              <a:t> (CPA) </a:t>
            </a:r>
            <a:r>
              <a:rPr lang="de-DE" sz="2000" dirty="0" err="1" smtClean="0"/>
              <a:t>laser</a:t>
            </a:r>
            <a:r>
              <a:rPr lang="de-DE" sz="2000" dirty="0" smtClean="0"/>
              <a:t>, </a:t>
            </a:r>
            <a:r>
              <a:rPr lang="de-DE" sz="2000" dirty="0" err="1" smtClean="0"/>
              <a:t>focal</a:t>
            </a:r>
            <a:r>
              <a:rPr lang="de-DE" sz="2000" dirty="0" smtClean="0"/>
              <a:t> </a:t>
            </a:r>
            <a:r>
              <a:rPr lang="de-DE" sz="2000" dirty="0" err="1" smtClean="0"/>
              <a:t>intensity</a:t>
            </a:r>
            <a:r>
              <a:rPr lang="de-DE" sz="2000" dirty="0" smtClean="0"/>
              <a:t> 10</a:t>
            </a:r>
            <a:r>
              <a:rPr lang="de-DE" sz="2000" baseline="30000" dirty="0" smtClean="0"/>
              <a:t>21 </a:t>
            </a:r>
            <a:r>
              <a:rPr lang="de-DE" sz="2000" dirty="0" smtClean="0"/>
              <a:t>Wcm</a:t>
            </a:r>
            <a:r>
              <a:rPr lang="de-DE" sz="2000" baseline="30000" dirty="0" smtClean="0"/>
              <a:t>-1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baseline="30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sz="2000" i="1" baseline="-25000" dirty="0" smtClean="0"/>
              <a:t>L</a:t>
            </a:r>
            <a:r>
              <a:rPr lang="de-DE" dirty="0" smtClean="0"/>
              <a:t> </a:t>
            </a:r>
            <a:r>
              <a:rPr lang="de-DE" sz="2000" dirty="0" smtClean="0"/>
              <a:t>= 10</a:t>
            </a:r>
            <a:r>
              <a:rPr lang="de-DE" sz="2000" baseline="30000" dirty="0" smtClean="0"/>
              <a:t>14 </a:t>
            </a:r>
            <a:r>
              <a:rPr lang="de-DE" sz="2000" dirty="0" smtClean="0"/>
              <a:t>Vm</a:t>
            </a:r>
            <a:r>
              <a:rPr lang="de-DE" sz="2000" baseline="30000" dirty="0" smtClean="0"/>
              <a:t>-1</a:t>
            </a:r>
            <a:endParaRPr lang="de-DE" sz="2000" baseline="30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baseline="30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sz="2000" dirty="0" err="1" smtClean="0"/>
              <a:t>Electron</a:t>
            </a:r>
            <a:r>
              <a:rPr lang="de-DE" sz="2000" dirty="0" smtClean="0"/>
              <a:t> at high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in a </a:t>
            </a:r>
            <a:r>
              <a:rPr lang="de-DE" sz="2000" dirty="0" err="1" smtClean="0"/>
              <a:t>laser</a:t>
            </a:r>
            <a:r>
              <a:rPr lang="de-DE" sz="2000" dirty="0" smtClean="0"/>
              <a:t> pulse:      * </a:t>
            </a:r>
            <a:r>
              <a:rPr lang="de-DE" dirty="0" smtClean="0"/>
              <a:t>= </a:t>
            </a:r>
            <a:r>
              <a:rPr lang="de-DE" sz="2400" dirty="0" smtClean="0"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lang="de-DE" dirty="0" smtClean="0">
                <a:sym typeface="Symbol" panose="05050102010706020507" pitchFamily="18" charset="2"/>
              </a:rPr>
              <a:t>      </a:t>
            </a:r>
            <a:r>
              <a:rPr lang="de-DE" sz="2000" i="1" baseline="-25000" dirty="0" smtClean="0">
                <a:sym typeface="Symbol" panose="05050102010706020507" pitchFamily="18" charset="2"/>
              </a:rPr>
              <a:t>L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sz="1800" dirty="0" smtClean="0">
                <a:sym typeface="Symbol" panose="05050102010706020507" pitchFamily="18" charset="2"/>
              </a:rPr>
              <a:t>(1 + cos </a:t>
            </a:r>
            <a:r>
              <a:rPr lang="de-DE" sz="1800" dirty="0">
                <a:latin typeface="Symbol" panose="05050102010706020507" pitchFamily="18" charset="2"/>
                <a:sym typeface="Symbol" panose="05050102010706020507" pitchFamily="18" charset="2"/>
              </a:rPr>
              <a:t>q</a:t>
            </a:r>
            <a:r>
              <a:rPr lang="de-DE" sz="1800" dirty="0" smtClean="0">
                <a:sym typeface="Symbol" panose="05050102010706020507" pitchFamily="18" charset="2"/>
              </a:rPr>
              <a:t>) 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de-DE" dirty="0" smtClean="0">
              <a:sym typeface="Symbol" panose="05050102010706020507" pitchFamily="18" charset="2"/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dirty="0" err="1" smtClean="0">
                <a:sym typeface="Symbol" panose="05050102010706020507" pitchFamily="18" charset="2"/>
              </a:rPr>
              <a:t>Example</a:t>
            </a:r>
            <a:r>
              <a:rPr lang="de-DE" dirty="0" smtClean="0">
                <a:sym typeface="Symbol" panose="05050102010706020507" pitchFamily="18" charset="2"/>
              </a:rPr>
              <a:t>:</a:t>
            </a:r>
            <a:endParaRPr lang="de-DE" dirty="0">
              <a:sym typeface="Symbol" panose="05050102010706020507" pitchFamily="18" charset="2"/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sz="2000" dirty="0" err="1" smtClean="0">
                <a:sym typeface="Symbol" panose="05050102010706020507" pitchFamily="18" charset="2"/>
              </a:rPr>
              <a:t>For</a:t>
            </a:r>
            <a:r>
              <a:rPr lang="de-DE" sz="2000" dirty="0" smtClean="0">
                <a:sym typeface="Symbol" panose="05050102010706020507" pitchFamily="18" charset="2"/>
              </a:rPr>
              <a:t> </a:t>
            </a:r>
            <a:r>
              <a:rPr lang="de-DE" sz="2000" dirty="0" err="1" smtClean="0">
                <a:sym typeface="Symbol" panose="05050102010706020507" pitchFamily="18" charset="2"/>
              </a:rPr>
              <a:t>E</a:t>
            </a:r>
            <a:r>
              <a:rPr lang="de-DE" sz="2000" baseline="-25000" dirty="0" err="1" smtClean="0">
                <a:sym typeface="Symbol" panose="05050102010706020507" pitchFamily="18" charset="2"/>
              </a:rPr>
              <a:t>e</a:t>
            </a:r>
            <a:r>
              <a:rPr lang="de-DE" sz="2000" dirty="0" smtClean="0">
                <a:sym typeface="Symbol" panose="05050102010706020507" pitchFamily="18" charset="2"/>
              </a:rPr>
              <a:t> = 10 </a:t>
            </a:r>
            <a:r>
              <a:rPr lang="de-DE" sz="2000" dirty="0" err="1" smtClean="0">
                <a:sym typeface="Symbol" panose="05050102010706020507" pitchFamily="18" charset="2"/>
              </a:rPr>
              <a:t>GeV</a:t>
            </a:r>
            <a:r>
              <a:rPr lang="de-DE" sz="2000" dirty="0" smtClean="0">
                <a:sym typeface="Symbol" panose="05050102010706020507" pitchFamily="18" charset="2"/>
              </a:rPr>
              <a:t>, </a:t>
            </a:r>
            <a:r>
              <a:rPr lang="de-DE" sz="2400" dirty="0" smtClean="0"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lang="de-DE" sz="2000" dirty="0" smtClean="0">
                <a:sym typeface="Symbol" panose="05050102010706020507" pitchFamily="18" charset="2"/>
              </a:rPr>
              <a:t> ≈ 10</a:t>
            </a:r>
            <a:r>
              <a:rPr lang="de-DE" sz="2000" baseline="30000" dirty="0" smtClean="0">
                <a:sym typeface="Symbol" panose="05050102010706020507" pitchFamily="18" charset="2"/>
              </a:rPr>
              <a:t>4</a:t>
            </a:r>
            <a:r>
              <a:rPr lang="de-DE" sz="2000" dirty="0" smtClean="0">
                <a:sym typeface="Symbol" panose="05050102010706020507" pitchFamily="18" charset="2"/>
              </a:rPr>
              <a:t>  </a:t>
            </a:r>
            <a:r>
              <a:rPr lang="de-DE" sz="2000" dirty="0" smtClean="0">
                <a:sym typeface="Wingdings" panose="05000000000000000000" pitchFamily="2" charset="2"/>
              </a:rPr>
              <a:t> </a:t>
            </a:r>
            <a:r>
              <a:rPr lang="de-DE" sz="2000" dirty="0" err="1" smtClean="0">
                <a:sym typeface="Wingdings" panose="05000000000000000000" pitchFamily="2" charset="2"/>
              </a:rPr>
              <a:t>critical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field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strength</a:t>
            </a:r>
            <a:r>
              <a:rPr lang="de-DE" sz="2000" dirty="0" smtClean="0">
                <a:sym typeface="Wingdings" panose="05000000000000000000" pitchFamily="2" charset="2"/>
              </a:rPr>
              <a:t>        will </a:t>
            </a:r>
            <a:r>
              <a:rPr lang="de-DE" sz="2000" dirty="0" err="1" smtClean="0">
                <a:sym typeface="Wingdings" panose="05000000000000000000" pitchFamily="2" charset="2"/>
              </a:rPr>
              <a:t>be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reached</a:t>
            </a:r>
            <a:r>
              <a:rPr lang="de-DE" sz="2000" dirty="0" smtClean="0">
                <a:sym typeface="Wingdings" panose="05000000000000000000" pitchFamily="2" charset="2"/>
              </a:rPr>
              <a:t> ! </a:t>
            </a:r>
            <a:endParaRPr lang="de-DE" sz="2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24" y="4572063"/>
            <a:ext cx="217356" cy="3018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057" y="5083630"/>
            <a:ext cx="208393" cy="2894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59" y="5079157"/>
            <a:ext cx="208393" cy="2894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683" y="5907886"/>
            <a:ext cx="352428" cy="34508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6452" y="1085856"/>
            <a:ext cx="8672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sz="2000" dirty="0" smtClean="0"/>
              <a:t> t   </a:t>
            </a:r>
            <a:r>
              <a:rPr lang="de-DE" sz="2000" dirty="0" err="1" smtClean="0"/>
              <a:t>accelerates</a:t>
            </a:r>
            <a:r>
              <a:rPr lang="de-DE" sz="2000" dirty="0" smtClean="0"/>
              <a:t> </a:t>
            </a:r>
            <a:r>
              <a:rPr lang="de-DE" sz="2000" dirty="0"/>
              <a:t>an </a:t>
            </a:r>
            <a:r>
              <a:rPr lang="de-DE" sz="2000" dirty="0" err="1"/>
              <a:t>electron</a:t>
            </a:r>
            <a:r>
              <a:rPr lang="de-DE" sz="2000" dirty="0"/>
              <a:t> </a:t>
            </a:r>
            <a:r>
              <a:rPr lang="de-DE" sz="2000" dirty="0" err="1"/>
              <a:t>over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distance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its</a:t>
            </a:r>
            <a:r>
              <a:rPr lang="de-DE" sz="2000" dirty="0"/>
              <a:t> Compton </a:t>
            </a:r>
            <a:r>
              <a:rPr lang="de-DE" sz="2000" dirty="0" err="1" smtClean="0"/>
              <a:t>wavelength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</a:t>
            </a:r>
            <a:r>
              <a:rPr lang="de-DE" sz="2400" baseline="-25000" dirty="0" err="1" smtClean="0"/>
              <a:t>e</a:t>
            </a:r>
            <a:r>
              <a:rPr lang="de-DE" sz="2000" dirty="0" smtClean="0"/>
              <a:t> </a:t>
            </a:r>
            <a:r>
              <a:rPr lang="de-DE" sz="2000" dirty="0" err="1"/>
              <a:t>equal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 smtClean="0"/>
              <a:t>its</a:t>
            </a:r>
            <a:r>
              <a:rPr lang="de-DE" sz="2000" dirty="0" smtClean="0"/>
              <a:t> </a:t>
            </a:r>
            <a:r>
              <a:rPr lang="de-DE" sz="2000" dirty="0" err="1" smtClean="0"/>
              <a:t>mass</a:t>
            </a:r>
            <a:r>
              <a:rPr lang="de-DE" dirty="0" smtClean="0"/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489840" y="4906928"/>
            <a:ext cx="129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Symbol" panose="05050102010706020507" pitchFamily="18" charset="2"/>
              </a:rPr>
              <a:t>g</a:t>
            </a:r>
            <a:r>
              <a:rPr lang="de-DE" dirty="0" smtClean="0">
                <a:latin typeface="Symbol" panose="05050102010706020507" pitchFamily="18" charset="2"/>
              </a:rPr>
              <a:t> = </a:t>
            </a:r>
            <a:r>
              <a:rPr lang="de-DE" dirty="0" err="1" smtClean="0">
                <a:latin typeface="+mj-lt"/>
              </a:rPr>
              <a:t>E</a:t>
            </a:r>
            <a:r>
              <a:rPr lang="de-DE" sz="2000" baseline="-25000" dirty="0" err="1" smtClean="0">
                <a:latin typeface="+mj-lt"/>
              </a:rPr>
              <a:t>e</a:t>
            </a:r>
            <a:r>
              <a:rPr lang="de-DE" dirty="0" smtClean="0">
                <a:latin typeface="+mj-lt"/>
              </a:rPr>
              <a:t>/</a:t>
            </a:r>
            <a:r>
              <a:rPr lang="de-DE" dirty="0" err="1" smtClean="0">
                <a:latin typeface="+mj-lt"/>
              </a:rPr>
              <a:t>m</a:t>
            </a:r>
            <a:r>
              <a:rPr lang="de-DE" sz="2000" baseline="-25000" dirty="0" err="1" smtClean="0">
                <a:latin typeface="+mj-lt"/>
              </a:rPr>
              <a:t>e</a:t>
            </a:r>
            <a:endParaRPr lang="en-GB" sz="2000" baseline="-25000" dirty="0">
              <a:latin typeface="Symbol" panose="05050102010706020507" pitchFamily="18" charset="2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7338828" y="4968476"/>
            <a:ext cx="1301682" cy="510798"/>
          </a:xfrm>
          <a:prstGeom prst="ellipse">
            <a:avLst/>
          </a:prstGeom>
          <a:solidFill>
            <a:srgbClr val="6600FF">
              <a:alpha val="10588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2" y="1094715"/>
            <a:ext cx="352428" cy="3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Processes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900113"/>
            <a:ext cx="9144000" cy="581697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>
                <a:solidFill>
                  <a:srgbClr val="000000"/>
                </a:solidFill>
              </a:rPr>
              <a:t>     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</a:t>
            </a:r>
            <a:r>
              <a:rPr lang="en-US" sz="2000" u="sng" dirty="0" smtClean="0">
                <a:solidFill>
                  <a:srgbClr val="000000"/>
                </a:solidFill>
              </a:rPr>
              <a:t>Non-linear Compton scattering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>
                <a:solidFill>
                  <a:srgbClr val="000000"/>
                </a:solidFill>
              </a:rPr>
              <a:t>       e</a:t>
            </a:r>
            <a:r>
              <a:rPr lang="en-US" sz="2400" baseline="30000" dirty="0" smtClean="0">
                <a:solidFill>
                  <a:srgbClr val="000000"/>
                </a:solidFill>
              </a:rPr>
              <a:t>-</a:t>
            </a:r>
            <a:r>
              <a:rPr lang="en-US" sz="2000" dirty="0" smtClean="0">
                <a:solidFill>
                  <a:srgbClr val="000000"/>
                </a:solidFill>
              </a:rPr>
              <a:t> + </a:t>
            </a:r>
            <a:r>
              <a:rPr lang="en-US" sz="2000" dirty="0" err="1" smtClean="0">
                <a:solidFill>
                  <a:srgbClr val="000000"/>
                </a:solidFill>
              </a:rPr>
              <a:t>n</a:t>
            </a:r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      e</a:t>
            </a:r>
            <a:r>
              <a:rPr lang="en-US" sz="2800" baseline="30000" dirty="0" smtClean="0">
                <a:solidFill>
                  <a:srgbClr val="000000"/>
                </a:solidFill>
              </a:rPr>
              <a:t>-</a:t>
            </a:r>
            <a:r>
              <a:rPr lang="en-US" sz="2000" dirty="0" smtClean="0">
                <a:solidFill>
                  <a:srgbClr val="000000"/>
                </a:solidFill>
              </a:rPr>
              <a:t> + </a:t>
            </a:r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C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>
                <a:solidFill>
                  <a:srgbClr val="000000"/>
                </a:solidFill>
              </a:rPr>
              <a:t>       </a:t>
            </a:r>
            <a:r>
              <a:rPr lang="en-US" sz="2000" u="sng" dirty="0" err="1" smtClean="0">
                <a:solidFill>
                  <a:srgbClr val="000000"/>
                </a:solidFill>
              </a:rPr>
              <a:t>Breit</a:t>
            </a:r>
            <a:r>
              <a:rPr lang="en-US" sz="2000" u="sng" dirty="0" smtClean="0">
                <a:solidFill>
                  <a:srgbClr val="000000"/>
                </a:solidFill>
              </a:rPr>
              <a:t>-Wheeler process  (BW)</a:t>
            </a:r>
            <a:r>
              <a:rPr lang="en-US" sz="2000" dirty="0" smtClean="0">
                <a:solidFill>
                  <a:srgbClr val="000000"/>
                </a:solidFill>
              </a:rPr>
              <a:t>                     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     g</a:t>
            </a:r>
            <a:r>
              <a:rPr lang="en-US" sz="2000" dirty="0" smtClean="0">
                <a:solidFill>
                  <a:srgbClr val="000000"/>
                </a:solidFill>
              </a:rPr>
              <a:t> + </a:t>
            </a:r>
            <a:r>
              <a:rPr lang="en-US" sz="2000" dirty="0" err="1" smtClean="0">
                <a:solidFill>
                  <a:srgbClr val="000000"/>
                </a:solidFill>
              </a:rPr>
              <a:t>n</a:t>
            </a:r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             e</a:t>
            </a:r>
            <a:r>
              <a:rPr lang="en-US" sz="2400" baseline="30000" dirty="0" smtClean="0">
                <a:solidFill>
                  <a:srgbClr val="000000"/>
                </a:solidFill>
              </a:rPr>
              <a:t>+</a:t>
            </a:r>
            <a:r>
              <a:rPr lang="en-US" sz="2000" dirty="0" smtClean="0">
                <a:solidFill>
                  <a:srgbClr val="000000"/>
                </a:solidFill>
              </a:rPr>
              <a:t> e</a:t>
            </a:r>
            <a:r>
              <a:rPr lang="en-US" sz="2400" baseline="30000" dirty="0" smtClean="0">
                <a:solidFill>
                  <a:srgbClr val="000000"/>
                </a:solidFill>
              </a:rPr>
              <a:t>-</a:t>
            </a:r>
            <a:endParaRPr lang="en-US" sz="2400" baseline="30000" dirty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>
                <a:solidFill>
                  <a:srgbClr val="000000"/>
                </a:solidFill>
              </a:rPr>
              <a:t>       The initial photon might be the </a:t>
            </a:r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C</a:t>
            </a:r>
            <a:endParaRPr lang="en-US" sz="2400" i="1" baseline="-25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>
                <a:solidFill>
                  <a:srgbClr val="000000"/>
                </a:solidFill>
              </a:rPr>
              <a:t>       from non-linear Compton scattering (two step trident)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>
                <a:solidFill>
                  <a:srgbClr val="000000"/>
                </a:solidFill>
              </a:rPr>
              <a:t>       or a dedicated high-energy photon beam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99" y="1548258"/>
            <a:ext cx="3599689" cy="1655375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 bwMode="auto">
          <a:xfrm>
            <a:off x="1587579" y="2098072"/>
            <a:ext cx="6170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74" y="3582224"/>
            <a:ext cx="3551013" cy="1632992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 bwMode="auto">
          <a:xfrm>
            <a:off x="1492213" y="4915133"/>
            <a:ext cx="6170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91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smtClean="0"/>
              <a:t>Scientific </a:t>
            </a:r>
            <a:r>
              <a:rPr lang="de-DE" sz="2800" dirty="0" err="1" smtClean="0"/>
              <a:t>goal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32725" y="900113"/>
            <a:ext cx="8524181" cy="526297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510988" y="1145689"/>
            <a:ext cx="712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Essential </a:t>
            </a:r>
            <a:r>
              <a:rPr lang="de-DE" dirty="0" err="1" smtClean="0"/>
              <a:t>quantities</a:t>
            </a:r>
            <a:r>
              <a:rPr lang="de-DE" dirty="0" smtClean="0"/>
              <a:t>: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positrons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final </a:t>
            </a:r>
            <a:r>
              <a:rPr lang="de-DE" dirty="0" err="1" smtClean="0"/>
              <a:t>state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Predictions</a:t>
            </a:r>
            <a:r>
              <a:rPr lang="de-DE" dirty="0" smtClean="0"/>
              <a:t>: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235" y="1500414"/>
            <a:ext cx="4492690" cy="31991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49854" y="4641925"/>
            <a:ext cx="7605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: </a:t>
            </a:r>
          </a:p>
          <a:p>
            <a:endParaRPr lang="de-DE" dirty="0"/>
          </a:p>
          <a:p>
            <a:r>
              <a:rPr lang="de-DE" dirty="0" smtClean="0"/>
              <a:t>Silicon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tracker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Highly</a:t>
            </a:r>
            <a:r>
              <a:rPr lang="de-DE" dirty="0" smtClean="0"/>
              <a:t> granular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compact</a:t>
            </a:r>
            <a:r>
              <a:rPr lang="de-DE" dirty="0" smtClean="0"/>
              <a:t> ECAL(s)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9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smtClean="0"/>
              <a:t>LUXE </a:t>
            </a:r>
            <a:r>
              <a:rPr lang="de-DE" sz="2800" dirty="0" err="1" smtClean="0"/>
              <a:t>detector</a:t>
            </a:r>
            <a:r>
              <a:rPr lang="de-DE" sz="2800" dirty="0" smtClean="0"/>
              <a:t> (</a:t>
            </a:r>
            <a:r>
              <a:rPr lang="de-DE" sz="2800" dirty="0" err="1" smtClean="0"/>
              <a:t>gg</a:t>
            </a:r>
            <a:r>
              <a:rPr lang="de-DE" sz="2800" dirty="0" smtClean="0"/>
              <a:t> </a:t>
            </a:r>
            <a:r>
              <a:rPr lang="de-DE" sz="2800" dirty="0" err="1" smtClean="0"/>
              <a:t>version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32725" y="900113"/>
            <a:ext cx="8524181" cy="563231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145689" y="5141787"/>
            <a:ext cx="7605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: </a:t>
            </a:r>
          </a:p>
          <a:p>
            <a:endParaRPr lang="de-DE" dirty="0"/>
          </a:p>
          <a:p>
            <a:r>
              <a:rPr lang="de-DE" dirty="0" smtClean="0"/>
              <a:t>Silicon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tracker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Highly</a:t>
            </a:r>
            <a:r>
              <a:rPr lang="de-DE" dirty="0" smtClean="0"/>
              <a:t> granular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compact</a:t>
            </a:r>
            <a:r>
              <a:rPr lang="de-DE" dirty="0" smtClean="0"/>
              <a:t> ECAL(s) 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797" y="900113"/>
            <a:ext cx="5577219" cy="400328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06533" y="2355924"/>
            <a:ext cx="1409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ECAL-P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5934636" y="2513119"/>
            <a:ext cx="1409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ECAL-P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9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402351" y="41616"/>
            <a:ext cx="8219281" cy="807591"/>
          </a:xfrm>
        </p:spPr>
        <p:txBody>
          <a:bodyPr/>
          <a:lstStyle/>
          <a:p>
            <a:r>
              <a:rPr lang="de-DE" sz="2800" dirty="0" err="1" smtClean="0"/>
              <a:t>Requirements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challenges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44199" y="917258"/>
            <a:ext cx="8524181" cy="526297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344199" y="1080113"/>
            <a:ext cx="8871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Goal: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number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energy</a:t>
            </a:r>
            <a:r>
              <a:rPr lang="de-DE" sz="2400" dirty="0" smtClean="0"/>
              <a:t>(</a:t>
            </a:r>
            <a:r>
              <a:rPr lang="de-DE" sz="2400" dirty="0" err="1" smtClean="0"/>
              <a:t>spectrum</a:t>
            </a:r>
            <a:r>
              <a:rPr lang="de-DE" sz="2400" dirty="0" smtClean="0"/>
              <a:t>)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positrons</a:t>
            </a:r>
            <a:endParaRPr lang="en-GB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782955" y="1971675"/>
            <a:ext cx="466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Low </a:t>
            </a:r>
            <a:r>
              <a:rPr lang="el-GR" sz="1800" dirty="0" smtClean="0"/>
              <a:t>ξ</a:t>
            </a:r>
            <a:r>
              <a:rPr lang="de-DE" sz="1800" dirty="0" smtClean="0"/>
              <a:t>: non,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a </a:t>
            </a:r>
            <a:r>
              <a:rPr lang="de-DE" sz="1800" dirty="0" err="1" smtClean="0"/>
              <a:t>few</a:t>
            </a:r>
            <a:r>
              <a:rPr lang="de-DE" sz="1800" dirty="0" smtClean="0"/>
              <a:t> </a:t>
            </a:r>
            <a:r>
              <a:rPr lang="de-DE" sz="1800" dirty="0" err="1" smtClean="0"/>
              <a:t>positrons</a:t>
            </a:r>
            <a:r>
              <a:rPr lang="de-DE" sz="1800" dirty="0" smtClean="0"/>
              <a:t> </a:t>
            </a:r>
            <a:endParaRPr lang="en-GB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059" y="2430286"/>
            <a:ext cx="3410947" cy="147831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333" y="2430285"/>
            <a:ext cx="3168412" cy="152819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871537" y="4808716"/>
            <a:ext cx="7280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65000"/>
              <a:buFont typeface="Arial" panose="020B0604020202020204" pitchFamily="34" charset="0"/>
              <a:buChar char="•"/>
            </a:pPr>
            <a:r>
              <a:rPr lang="de-DE" sz="1800" dirty="0" smtClean="0"/>
              <a:t>Small Moliere </a:t>
            </a:r>
            <a:r>
              <a:rPr lang="de-DE" sz="1800" dirty="0" err="1" smtClean="0"/>
              <a:t>radius</a:t>
            </a:r>
            <a:r>
              <a:rPr lang="de-DE" sz="1800" dirty="0" smtClean="0"/>
              <a:t>, </a:t>
            </a:r>
            <a:r>
              <a:rPr lang="de-DE" sz="1800" dirty="0" err="1" smtClean="0"/>
              <a:t>compact</a:t>
            </a:r>
            <a:r>
              <a:rPr lang="de-DE" sz="1800" dirty="0" smtClean="0"/>
              <a:t> </a:t>
            </a:r>
            <a:r>
              <a:rPr lang="de-DE" sz="1800" dirty="0" err="1" smtClean="0"/>
              <a:t>calorimeter</a:t>
            </a:r>
            <a:endParaRPr lang="de-DE" sz="1800" dirty="0" smtClean="0"/>
          </a:p>
          <a:p>
            <a:pPr marL="285750" indent="-285750">
              <a:buSzPct val="165000"/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SzPct val="165000"/>
              <a:buFont typeface="Arial" panose="020B0604020202020204" pitchFamily="34" charset="0"/>
              <a:buChar char="•"/>
            </a:pPr>
            <a:r>
              <a:rPr lang="de-DE" sz="1800" dirty="0" smtClean="0"/>
              <a:t>High </a:t>
            </a:r>
            <a:r>
              <a:rPr lang="de-DE" sz="1800" dirty="0" err="1" smtClean="0"/>
              <a:t>granularity</a:t>
            </a:r>
            <a:r>
              <a:rPr lang="de-DE" sz="1800" dirty="0" smtClean="0"/>
              <a:t> </a:t>
            </a:r>
            <a:r>
              <a:rPr lang="de-DE" sz="1800" dirty="0" err="1" smtClean="0"/>
              <a:t>sensors</a:t>
            </a:r>
            <a:endParaRPr lang="en-GB" sz="1800" dirty="0"/>
          </a:p>
        </p:txBody>
      </p:sp>
      <p:sp>
        <p:nvSpPr>
          <p:cNvPr id="12" name="Textfeld 11"/>
          <p:cNvSpPr txBox="1"/>
          <p:nvPr/>
        </p:nvSpPr>
        <p:spPr>
          <a:xfrm>
            <a:off x="960119" y="4189382"/>
            <a:ext cx="804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Single </a:t>
            </a:r>
            <a:r>
              <a:rPr lang="de-DE" sz="1800" dirty="0" err="1" smtClean="0"/>
              <a:t>shower</a:t>
            </a:r>
            <a:r>
              <a:rPr lang="de-DE" sz="1800" dirty="0" smtClean="0"/>
              <a:t> </a:t>
            </a:r>
            <a:r>
              <a:rPr lang="de-DE" sz="1800" dirty="0" err="1" smtClean="0"/>
              <a:t>reconstruction</a:t>
            </a:r>
            <a:r>
              <a:rPr lang="de-DE" sz="1800" dirty="0" smtClean="0"/>
              <a:t> on top </a:t>
            </a:r>
            <a:r>
              <a:rPr lang="de-DE" sz="1800" dirty="0" err="1" smtClean="0"/>
              <a:t>of</a:t>
            </a:r>
            <a:r>
              <a:rPr lang="de-DE" sz="1800" dirty="0" smtClean="0"/>
              <a:t> wider </a:t>
            </a:r>
            <a:r>
              <a:rPr lang="de-DE" sz="1800" dirty="0" err="1" smtClean="0"/>
              <a:t>spread</a:t>
            </a:r>
            <a:r>
              <a:rPr lang="de-DE" sz="1800" dirty="0" smtClean="0"/>
              <a:t> </a:t>
            </a:r>
            <a:r>
              <a:rPr lang="de-DE" sz="1800" dirty="0" err="1" smtClean="0"/>
              <a:t>background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862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11209" y="900113"/>
            <a:ext cx="8524181" cy="526297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737235" y="1188720"/>
            <a:ext cx="7909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High </a:t>
            </a:r>
            <a:r>
              <a:rPr lang="el-GR" sz="1800" dirty="0" smtClean="0"/>
              <a:t>ξ</a:t>
            </a:r>
            <a:r>
              <a:rPr lang="de-DE" sz="1800" dirty="0" smtClean="0"/>
              <a:t>: </a:t>
            </a:r>
            <a:r>
              <a:rPr lang="de-DE" sz="1800" dirty="0"/>
              <a:t>x</a:t>
            </a:r>
            <a:r>
              <a:rPr lang="de-DE" sz="1800" dirty="0" smtClean="0"/>
              <a:t>00 – 100000 </a:t>
            </a:r>
            <a:r>
              <a:rPr lang="de-DE" sz="1800" dirty="0" err="1" smtClean="0"/>
              <a:t>positrons</a:t>
            </a:r>
            <a:r>
              <a:rPr lang="de-DE" sz="1800" dirty="0" smtClean="0"/>
              <a:t> per BX </a:t>
            </a:r>
          </a:p>
          <a:p>
            <a:endParaRPr lang="de-DE" sz="1800" dirty="0"/>
          </a:p>
          <a:p>
            <a:r>
              <a:rPr lang="de-DE" sz="1800" dirty="0" err="1" smtClean="0"/>
              <a:t>Energy</a:t>
            </a:r>
            <a:r>
              <a:rPr lang="de-DE" sz="1800" dirty="0" smtClean="0"/>
              <a:t> </a:t>
            </a:r>
            <a:r>
              <a:rPr lang="de-DE" sz="1800" dirty="0" err="1" smtClean="0"/>
              <a:t>flow</a:t>
            </a:r>
            <a:r>
              <a:rPr lang="de-DE" sz="1800" dirty="0" smtClean="0"/>
              <a:t> </a:t>
            </a:r>
            <a:r>
              <a:rPr lang="de-DE" sz="1800" dirty="0" err="1" smtClean="0"/>
              <a:t>approach</a:t>
            </a:r>
            <a:r>
              <a:rPr lang="de-DE" sz="1800" dirty="0" smtClean="0"/>
              <a:t>, </a:t>
            </a:r>
            <a:r>
              <a:rPr lang="de-DE" sz="1800" dirty="0" err="1" smtClean="0"/>
              <a:t>single</a:t>
            </a:r>
            <a:r>
              <a:rPr lang="de-DE" sz="1800" dirty="0" smtClean="0"/>
              <a:t> </a:t>
            </a:r>
            <a:r>
              <a:rPr lang="de-DE" sz="1800" dirty="0" err="1" smtClean="0"/>
              <a:t>showers</a:t>
            </a:r>
            <a:r>
              <a:rPr lang="de-DE" sz="1800" dirty="0" smtClean="0"/>
              <a:t> </a:t>
            </a:r>
            <a:r>
              <a:rPr lang="de-DE" sz="1800" dirty="0" err="1" smtClean="0"/>
              <a:t>cannot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measured</a:t>
            </a:r>
            <a:r>
              <a:rPr lang="de-DE" sz="1800" dirty="0" smtClean="0"/>
              <a:t>, but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deposited</a:t>
            </a:r>
            <a:r>
              <a:rPr lang="de-DE" sz="1800" dirty="0" smtClean="0"/>
              <a:t> </a:t>
            </a:r>
            <a:r>
              <a:rPr lang="de-DE" sz="1800" dirty="0" err="1" smtClean="0"/>
              <a:t>energy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a </a:t>
            </a:r>
            <a:r>
              <a:rPr lang="de-DE" sz="1800" dirty="0" err="1" smtClean="0"/>
              <a:t>function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x (horizontal plane)  </a:t>
            </a:r>
          </a:p>
          <a:p>
            <a:r>
              <a:rPr lang="de-DE" sz="1800" dirty="0" err="1" smtClean="0"/>
              <a:t>Expected</a:t>
            </a:r>
            <a:r>
              <a:rPr lang="de-DE" sz="1800" dirty="0" smtClean="0"/>
              <a:t> </a:t>
            </a:r>
            <a:r>
              <a:rPr lang="de-DE" sz="1800" dirty="0" err="1" smtClean="0"/>
              <a:t>energy</a:t>
            </a:r>
            <a:r>
              <a:rPr lang="de-DE" sz="1800" dirty="0" smtClean="0"/>
              <a:t> due </a:t>
            </a:r>
            <a:r>
              <a:rPr lang="de-DE" sz="1800" dirty="0" err="1" smtClean="0"/>
              <a:t>to</a:t>
            </a:r>
            <a:r>
              <a:rPr lang="de-DE" sz="1800" dirty="0" smtClean="0"/>
              <a:t> B-</a:t>
            </a:r>
            <a:r>
              <a:rPr lang="de-DE" sz="1800" dirty="0" err="1" smtClean="0"/>
              <a:t>field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used</a:t>
            </a:r>
            <a:r>
              <a:rPr lang="de-DE" sz="1800" dirty="0" smtClean="0"/>
              <a:t>.</a:t>
            </a:r>
          </a:p>
          <a:p>
            <a:endParaRPr lang="de-DE" sz="1800" dirty="0"/>
          </a:p>
          <a:p>
            <a:endParaRPr lang="de-DE" sz="1800" dirty="0"/>
          </a:p>
          <a:p>
            <a:pPr marL="285750" indent="-285750">
              <a:buSzPct val="139000"/>
              <a:buFont typeface="Arial" panose="020B0604020202020204" pitchFamily="34" charset="0"/>
              <a:buChar char="•"/>
            </a:pPr>
            <a:r>
              <a:rPr lang="de-DE" sz="1800" dirty="0"/>
              <a:t>h</a:t>
            </a:r>
            <a:r>
              <a:rPr lang="de-DE" sz="1800" dirty="0" smtClean="0"/>
              <a:t>igh </a:t>
            </a:r>
            <a:r>
              <a:rPr lang="de-DE" sz="1800" dirty="0" err="1" smtClean="0"/>
              <a:t>granularity</a:t>
            </a:r>
            <a:r>
              <a:rPr lang="de-DE" sz="1800" dirty="0" smtClean="0"/>
              <a:t> </a:t>
            </a:r>
            <a:r>
              <a:rPr lang="de-DE" sz="1800" dirty="0" err="1" smtClean="0"/>
              <a:t>sensors</a:t>
            </a:r>
            <a:endParaRPr lang="de-DE" sz="1800" dirty="0"/>
          </a:p>
          <a:p>
            <a:pPr marL="285750" indent="-285750">
              <a:buSzPct val="139000"/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SzPct val="139000"/>
              <a:buFont typeface="Arial" panose="020B0604020202020204" pitchFamily="34" charset="0"/>
              <a:buChar char="•"/>
            </a:pPr>
            <a:r>
              <a:rPr lang="de-DE" sz="1800" dirty="0" err="1" smtClean="0"/>
              <a:t>small</a:t>
            </a:r>
            <a:r>
              <a:rPr lang="de-DE" sz="1800" dirty="0" smtClean="0"/>
              <a:t> Moliere </a:t>
            </a:r>
            <a:r>
              <a:rPr lang="de-DE" sz="1800" dirty="0" err="1" smtClean="0"/>
              <a:t>radius</a:t>
            </a:r>
            <a:r>
              <a:rPr lang="de-DE" sz="1800" dirty="0" smtClean="0"/>
              <a:t> </a:t>
            </a:r>
          </a:p>
          <a:p>
            <a:pPr marL="285750" indent="-285750">
              <a:buSzPct val="139000"/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SzPct val="139000"/>
              <a:buFont typeface="Arial" panose="020B0604020202020204" pitchFamily="34" charset="0"/>
              <a:buChar char="•"/>
            </a:pPr>
            <a:r>
              <a:rPr lang="de-DE" sz="1800" dirty="0"/>
              <a:t>l</a:t>
            </a:r>
            <a:r>
              <a:rPr lang="de-DE" sz="1800" dirty="0" smtClean="0"/>
              <a:t>arge </a:t>
            </a:r>
            <a:r>
              <a:rPr lang="de-DE" sz="1800" dirty="0" err="1" smtClean="0"/>
              <a:t>dynamic</a:t>
            </a:r>
            <a:r>
              <a:rPr lang="de-DE" sz="1800" dirty="0" smtClean="0"/>
              <a:t> </a:t>
            </a:r>
            <a:r>
              <a:rPr lang="de-DE" sz="1800" dirty="0" err="1" smtClean="0"/>
              <a:t>range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readout</a:t>
            </a:r>
            <a:endParaRPr lang="de-DE" sz="1800" dirty="0" smtClean="0"/>
          </a:p>
          <a:p>
            <a:pPr>
              <a:buSzPct val="139000"/>
            </a:pPr>
            <a:r>
              <a:rPr lang="de-DE" sz="1800" dirty="0"/>
              <a:t> </a:t>
            </a:r>
            <a:r>
              <a:rPr lang="de-DE" sz="1800" dirty="0" smtClean="0"/>
              <a:t>    (</a:t>
            </a:r>
            <a:r>
              <a:rPr lang="de-DE" sz="1800" dirty="0" err="1" smtClean="0"/>
              <a:t>may</a:t>
            </a:r>
            <a:r>
              <a:rPr lang="de-DE" sz="1800" dirty="0" smtClean="0"/>
              <a:t> </a:t>
            </a:r>
            <a:r>
              <a:rPr lang="de-DE" sz="1800" dirty="0" err="1" smtClean="0"/>
              <a:t>approach</a:t>
            </a:r>
            <a:r>
              <a:rPr lang="de-DE" sz="1800" dirty="0" smtClean="0"/>
              <a:t> </a:t>
            </a:r>
            <a:r>
              <a:rPr lang="de-DE" sz="1800" dirty="0" err="1" smtClean="0"/>
              <a:t>saturation</a:t>
            </a:r>
            <a:r>
              <a:rPr lang="de-DE" sz="1800" dirty="0" smtClean="0"/>
              <a:t>, in </a:t>
            </a:r>
            <a:r>
              <a:rPr lang="de-DE" sz="1800" dirty="0" err="1" smtClean="0"/>
              <a:t>addition</a:t>
            </a:r>
            <a:endParaRPr lang="de-DE" sz="1800" dirty="0" smtClean="0"/>
          </a:p>
          <a:p>
            <a:pPr>
              <a:buSzPct val="139000"/>
            </a:pPr>
            <a:r>
              <a:rPr lang="de-DE" sz="1800" dirty="0"/>
              <a:t> </a:t>
            </a:r>
            <a:r>
              <a:rPr lang="de-DE" sz="1800" dirty="0" smtClean="0"/>
              <a:t>    non-linear </a:t>
            </a:r>
            <a:r>
              <a:rPr lang="de-DE" sz="1800" dirty="0" err="1" smtClean="0"/>
              <a:t>sensor</a:t>
            </a:r>
            <a:r>
              <a:rPr lang="de-DE" sz="1800" dirty="0" smtClean="0"/>
              <a:t> </a:t>
            </a:r>
            <a:r>
              <a:rPr lang="de-DE" sz="1800" dirty="0" err="1" smtClean="0"/>
              <a:t>response</a:t>
            </a:r>
            <a:r>
              <a:rPr lang="de-DE" sz="1800" dirty="0" smtClean="0"/>
              <a:t>, </a:t>
            </a:r>
            <a:r>
              <a:rPr lang="de-DE" sz="1800" dirty="0" err="1" smtClean="0"/>
              <a:t>quantitatve</a:t>
            </a:r>
            <a:r>
              <a:rPr lang="de-DE" sz="1800" dirty="0" smtClean="0"/>
              <a:t> </a:t>
            </a:r>
            <a:r>
              <a:rPr lang="de-DE" sz="1800" dirty="0" err="1" smtClean="0"/>
              <a:t>estimate</a:t>
            </a:r>
            <a:r>
              <a:rPr lang="de-DE" sz="1800" dirty="0" smtClean="0"/>
              <a:t> </a:t>
            </a:r>
            <a:r>
              <a:rPr lang="de-DE" sz="1800" dirty="0" err="1" smtClean="0"/>
              <a:t>needs</a:t>
            </a:r>
            <a:r>
              <a:rPr lang="de-DE" sz="1800" dirty="0" smtClean="0"/>
              <a:t> </a:t>
            </a:r>
            <a:r>
              <a:rPr lang="de-DE" sz="1800" dirty="0" err="1" smtClean="0"/>
              <a:t>effort</a:t>
            </a:r>
            <a:r>
              <a:rPr lang="de-DE" sz="1800" dirty="0" smtClean="0"/>
              <a:t>). </a:t>
            </a:r>
            <a:endParaRPr lang="en-GB" sz="1800" dirty="0"/>
          </a:p>
        </p:txBody>
      </p:sp>
      <p:sp>
        <p:nvSpPr>
          <p:cNvPr id="9" name="Rectangle 29"/>
          <p:cNvSpPr txBox="1">
            <a:spLocks noChangeArrowheads="1"/>
          </p:cNvSpPr>
          <p:nvPr/>
        </p:nvSpPr>
        <p:spPr bwMode="auto">
          <a:xfrm>
            <a:off x="829628" y="0"/>
            <a:ext cx="8219281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z="2800" kern="0" dirty="0" err="1" smtClean="0"/>
              <a:t>Requirements</a:t>
            </a:r>
            <a:r>
              <a:rPr lang="de-DE" sz="2800" kern="0" dirty="0" smtClean="0"/>
              <a:t> </a:t>
            </a:r>
            <a:r>
              <a:rPr lang="de-DE" sz="2800" kern="0" dirty="0" err="1" smtClean="0"/>
              <a:t>and</a:t>
            </a:r>
            <a:r>
              <a:rPr lang="de-DE" sz="2800" kern="0" dirty="0" smtClean="0"/>
              <a:t> </a:t>
            </a:r>
            <a:r>
              <a:rPr lang="de-DE" sz="2800" kern="0" dirty="0" err="1" smtClean="0"/>
              <a:t>Challenges</a:t>
            </a:r>
            <a:endParaRPr lang="de-DE" sz="2800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363" y="2449185"/>
            <a:ext cx="3515432" cy="21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err="1" smtClean="0"/>
              <a:t>Expected</a:t>
            </a:r>
            <a:r>
              <a:rPr lang="de-DE" sz="2800" dirty="0" smtClean="0"/>
              <a:t> </a:t>
            </a:r>
            <a:r>
              <a:rPr lang="de-DE" sz="2800" dirty="0" err="1" smtClean="0"/>
              <a:t>performance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11209" y="900113"/>
            <a:ext cx="8524181" cy="526297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543261" y="1301675"/>
            <a:ext cx="8390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positrons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3" y="1937385"/>
            <a:ext cx="8402467" cy="33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663</Words>
  <Application>Microsoft Office PowerPoint</Application>
  <PresentationFormat>Bildschirmpräsentation (4:3)</PresentationFormat>
  <Paragraphs>261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Symbol</vt:lpstr>
      <vt:lpstr>Wingdings</vt:lpstr>
      <vt:lpstr>PPT-Vorlage_en</vt:lpstr>
      <vt:lpstr>PowerPoint-Präsentation</vt:lpstr>
      <vt:lpstr>Scientific goal   </vt:lpstr>
      <vt:lpstr>Scientific goal  </vt:lpstr>
      <vt:lpstr>Processes</vt:lpstr>
      <vt:lpstr>Scientific goal</vt:lpstr>
      <vt:lpstr>LUXE detector (gg version)</vt:lpstr>
      <vt:lpstr>Requirements and challenges</vt:lpstr>
      <vt:lpstr>PowerPoint-Präsentation</vt:lpstr>
      <vt:lpstr>Expected performance</vt:lpstr>
      <vt:lpstr>PowerPoint-Präsentation</vt:lpstr>
      <vt:lpstr>ECAL-P concept</vt:lpstr>
      <vt:lpstr>Purpose of this meeting</vt:lpstr>
    </vt:vector>
  </TitlesOfParts>
  <Company>DESY Zeuthen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BCM1F Workshop Report</dc:title>
  <dc:creator>DESY Mitarbeiter</dc:creator>
  <cp:lastModifiedBy>Wolfgang Lohmann</cp:lastModifiedBy>
  <cp:revision>336</cp:revision>
  <dcterms:created xsi:type="dcterms:W3CDTF">2012-02-28T14:56:30Z</dcterms:created>
  <dcterms:modified xsi:type="dcterms:W3CDTF">2022-06-02T10:46:58Z</dcterms:modified>
</cp:coreProperties>
</file>