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301" r:id="rId2"/>
    <p:sldId id="303" r:id="rId3"/>
    <p:sldId id="318" r:id="rId4"/>
    <p:sldId id="323" r:id="rId5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orient="horz" pos="167">
          <p15:clr>
            <a:srgbClr val="A4A3A4"/>
          </p15:clr>
        </p15:guide>
        <p15:guide id="3" orient="horz" pos="616">
          <p15:clr>
            <a:srgbClr val="A4A3A4"/>
          </p15:clr>
        </p15:guide>
        <p15:guide id="4" orient="horz" pos="2672">
          <p15:clr>
            <a:srgbClr val="A4A3A4"/>
          </p15:clr>
        </p15:guide>
        <p15:guide id="5" orient="horz" pos="1165">
          <p15:clr>
            <a:srgbClr val="A4A3A4"/>
          </p15:clr>
        </p15:guide>
        <p15:guide id="6" pos="5551">
          <p15:clr>
            <a:srgbClr val="A4A3A4"/>
          </p15:clr>
        </p15:guide>
        <p15:guide id="7" pos="1551">
          <p15:clr>
            <a:srgbClr val="A4A3A4"/>
          </p15:clr>
        </p15:guide>
        <p15:guide id="8" pos="4178">
          <p15:clr>
            <a:srgbClr val="A4A3A4"/>
          </p15:clr>
        </p15:guide>
        <p15:guide id="9" pos="2927">
          <p15:clr>
            <a:srgbClr val="A4A3A4"/>
          </p15:clr>
        </p15:guide>
        <p15:guide id="10" pos="2809">
          <p15:clr>
            <a:srgbClr val="A4A3A4"/>
          </p15:clr>
        </p15:guide>
        <p15:guide id="11" pos="178">
          <p15:clr>
            <a:srgbClr val="A4A3A4"/>
          </p15:clr>
        </p15:guide>
        <p15:guide id="12" pos="4299">
          <p15:clr>
            <a:srgbClr val="A4A3A4"/>
          </p15:clr>
        </p15:guide>
        <p15:guide id="13" pos="14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EB"/>
    <a:srgbClr val="FFFFCC"/>
    <a:srgbClr val="2AB4C2"/>
    <a:srgbClr val="FFFF99"/>
    <a:srgbClr val="D3E903"/>
    <a:srgbClr val="FFFF00"/>
    <a:srgbClr val="FFFFFF"/>
    <a:srgbClr val="9C9E9F"/>
    <a:srgbClr val="DDDDD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0" autoAdjust="0"/>
    <p:restoredTop sz="94095" autoAdjust="0"/>
  </p:normalViewPr>
  <p:slideViewPr>
    <p:cSldViewPr snapToGrid="0">
      <p:cViewPr varScale="1">
        <p:scale>
          <a:sx n="71" d="100"/>
          <a:sy n="71" d="100"/>
        </p:scale>
        <p:origin x="521" y="36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-1602" y="-90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329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512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969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17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900113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8142" y="90011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900113" y="0"/>
            <a:ext cx="8219281" cy="900113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732094" y="6463378"/>
            <a:ext cx="7062531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Wolfgang</a:t>
            </a:r>
            <a:r>
              <a:rPr lang="en-GB" sz="900" b="1" baseline="0" dirty="0" smtClean="0">
                <a:solidFill>
                  <a:schemeClr val="bg2"/>
                </a:solidFill>
              </a:rPr>
              <a:t> Lohmann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dirty="0">
                <a:solidFill>
                  <a:schemeClr val="bg2"/>
                </a:solidFill>
              </a:rPr>
              <a:t>| </a:t>
            </a:r>
            <a:r>
              <a:rPr lang="en-GB" sz="900" baseline="0" dirty="0" smtClean="0">
                <a:solidFill>
                  <a:schemeClr val="bg2"/>
                </a:solidFill>
              </a:rPr>
              <a:t> 15.11.2021 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ABA098E9-E6EE-44BF-9612-6777A6DF1330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‹Nr.›</a:t>
            </a:fld>
            <a:endParaRPr lang="en-GB" sz="9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03188"/>
            <a:ext cx="79121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Titelmasterformat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5" descr="CMSLog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02649" y="1727725"/>
            <a:ext cx="8431469" cy="341632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  <a:buSzPct val="148000"/>
            </a:pPr>
            <a:endParaRPr lang="en-US" sz="2400" u="sng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r>
              <a:rPr lang="en-US" sz="2400" dirty="0" smtClean="0"/>
              <a:t> </a:t>
            </a:r>
            <a:r>
              <a:rPr lang="en-US" sz="2400" dirty="0" smtClean="0"/>
              <a:t>potential new ECAL-P</a:t>
            </a:r>
            <a:endParaRPr lang="en-US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r>
              <a:rPr lang="en-US" sz="2400" dirty="0" smtClean="0"/>
              <a:t>Wolfgang Lohmann</a:t>
            </a:r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r>
              <a:rPr lang="en-US" sz="2400" dirty="0" smtClean="0"/>
              <a:t>BTU, DESY and RWTH</a:t>
            </a:r>
            <a:endParaRPr lang="en-GB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178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11209" y="900113"/>
            <a:ext cx="8524181" cy="5262979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/>
          </a:p>
        </p:txBody>
      </p:sp>
      <p:sp>
        <p:nvSpPr>
          <p:cNvPr id="2" name="Textfeld 1"/>
          <p:cNvSpPr txBox="1"/>
          <p:nvPr/>
        </p:nvSpPr>
        <p:spPr>
          <a:xfrm>
            <a:off x="311210" y="1141155"/>
            <a:ext cx="8467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 smtClean="0"/>
              <a:t>Use</a:t>
            </a:r>
            <a:r>
              <a:rPr lang="de-DE" sz="1800" dirty="0" smtClean="0"/>
              <a:t> FCAL </a:t>
            </a:r>
            <a:r>
              <a:rPr lang="de-DE" sz="1800" dirty="0" err="1" smtClean="0"/>
              <a:t>technology</a:t>
            </a:r>
            <a:r>
              <a:rPr lang="de-DE" sz="1800" dirty="0" smtClean="0"/>
              <a:t>, </a:t>
            </a:r>
            <a:r>
              <a:rPr lang="de-DE" sz="1800" dirty="0" err="1" smtClean="0"/>
              <a:t>as</a:t>
            </a:r>
            <a:r>
              <a:rPr lang="de-DE" sz="1800" dirty="0" smtClean="0"/>
              <a:t> </a:t>
            </a:r>
            <a:r>
              <a:rPr lang="de-DE" sz="1800" dirty="0" err="1" smtClean="0"/>
              <a:t>developed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e+e</a:t>
            </a:r>
            <a:r>
              <a:rPr lang="de-DE" sz="1800" dirty="0" smtClean="0"/>
              <a:t>- linear </a:t>
            </a:r>
            <a:r>
              <a:rPr lang="de-DE" sz="1800" dirty="0" err="1" smtClean="0"/>
              <a:t>collider</a:t>
            </a:r>
            <a:r>
              <a:rPr lang="de-DE" sz="1800" dirty="0" smtClean="0"/>
              <a:t>: </a:t>
            </a:r>
            <a:r>
              <a:rPr lang="de-DE" sz="1800" dirty="0" err="1" smtClean="0"/>
              <a:t>sandwich</a:t>
            </a:r>
            <a:r>
              <a:rPr lang="de-DE" sz="1800" dirty="0" smtClean="0"/>
              <a:t> </a:t>
            </a:r>
            <a:r>
              <a:rPr lang="de-DE" sz="1800" dirty="0" err="1" smtClean="0"/>
              <a:t>calorimeter</a:t>
            </a:r>
            <a:endParaRPr lang="en-GB" sz="1800" dirty="0"/>
          </a:p>
        </p:txBody>
      </p:sp>
      <p:sp>
        <p:nvSpPr>
          <p:cNvPr id="3" name="Textfeld 2"/>
          <p:cNvSpPr txBox="1"/>
          <p:nvPr/>
        </p:nvSpPr>
        <p:spPr>
          <a:xfrm>
            <a:off x="351473" y="1800226"/>
            <a:ext cx="3603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6000"/>
            </a:pPr>
            <a:r>
              <a:rPr lang="de-DE" sz="1800" dirty="0" err="1" smtClean="0"/>
              <a:t>About</a:t>
            </a:r>
            <a:r>
              <a:rPr lang="de-DE" sz="1800" dirty="0" smtClean="0"/>
              <a:t> 30 W-absorber </a:t>
            </a:r>
            <a:r>
              <a:rPr lang="de-DE" sz="1800" dirty="0" err="1" smtClean="0"/>
              <a:t>plates</a:t>
            </a:r>
            <a:r>
              <a:rPr lang="de-DE" sz="1800" dirty="0" smtClean="0"/>
              <a:t> </a:t>
            </a:r>
          </a:p>
          <a:p>
            <a:pPr>
              <a:buSzPct val="156000"/>
            </a:pPr>
            <a:r>
              <a:rPr lang="de-DE" sz="1800" dirty="0" smtClean="0"/>
              <a:t>14x14 cm</a:t>
            </a:r>
            <a:r>
              <a:rPr lang="de-DE" sz="1800" baseline="30000" dirty="0" smtClean="0"/>
              <a:t>2</a:t>
            </a:r>
            <a:r>
              <a:rPr lang="de-DE" sz="1800" dirty="0" smtClean="0"/>
              <a:t> </a:t>
            </a:r>
            <a:endParaRPr lang="en-GB" sz="1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949" y="1580211"/>
            <a:ext cx="4526830" cy="1934513"/>
          </a:xfrm>
          <a:prstGeom prst="rect">
            <a:avLst/>
          </a:prstGeom>
        </p:spPr>
      </p:pic>
      <p:sp>
        <p:nvSpPr>
          <p:cNvPr id="9" name="Rectangle 29"/>
          <p:cNvSpPr txBox="1">
            <a:spLocks noChangeArrowheads="1"/>
          </p:cNvSpPr>
          <p:nvPr/>
        </p:nvSpPr>
        <p:spPr bwMode="auto">
          <a:xfrm>
            <a:off x="829628" y="0"/>
            <a:ext cx="8219281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de-DE" sz="2800" kern="0" dirty="0" err="1" smtClean="0"/>
              <a:t>Current</a:t>
            </a:r>
            <a:r>
              <a:rPr lang="de-DE" sz="2800" kern="0" dirty="0" smtClean="0"/>
              <a:t> FCAL </a:t>
            </a:r>
            <a:r>
              <a:rPr lang="de-DE" sz="2800" kern="0" dirty="0" err="1" smtClean="0"/>
              <a:t>structure</a:t>
            </a:r>
            <a:endParaRPr lang="de-DE" sz="2800" kern="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2" y="2792600"/>
            <a:ext cx="3183243" cy="337049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360545" y="3886200"/>
            <a:ext cx="43662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May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cutted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r>
              <a:rPr lang="de-DE" dirty="0" smtClean="0"/>
              <a:t> 60 </a:t>
            </a:r>
            <a:r>
              <a:rPr lang="de-DE" dirty="0" err="1" smtClean="0"/>
              <a:t>plates</a:t>
            </a:r>
            <a:r>
              <a:rPr lang="de-DE" dirty="0" smtClean="0"/>
              <a:t> 7 x 14 cm</a:t>
            </a:r>
            <a:r>
              <a:rPr lang="de-DE" baseline="-25000" dirty="0" smtClean="0"/>
              <a:t>2</a:t>
            </a:r>
            <a:endParaRPr lang="de-DE" baseline="-25000" dirty="0" smtClean="0"/>
          </a:p>
          <a:p>
            <a:endParaRPr lang="de-DE" dirty="0"/>
          </a:p>
          <a:p>
            <a:r>
              <a:rPr lang="de-DE" dirty="0" err="1" smtClean="0"/>
              <a:t>With</a:t>
            </a:r>
            <a:r>
              <a:rPr lang="de-DE" dirty="0" smtClean="0"/>
              <a:t> 15 </a:t>
            </a:r>
            <a:r>
              <a:rPr lang="de-DE" dirty="0" err="1" smtClean="0"/>
              <a:t>plates</a:t>
            </a:r>
            <a:r>
              <a:rPr lang="de-DE" dirty="0" smtClean="0"/>
              <a:t> per </a:t>
            </a:r>
            <a:r>
              <a:rPr lang="de-DE" dirty="0" err="1" smtClean="0"/>
              <a:t>tower</a:t>
            </a:r>
            <a:r>
              <a:rPr lang="de-DE" dirty="0" smtClean="0"/>
              <a:t> 4 </a:t>
            </a:r>
            <a:r>
              <a:rPr lang="de-DE" dirty="0" err="1" smtClean="0"/>
              <a:t>towers</a:t>
            </a:r>
            <a:r>
              <a:rPr lang="de-DE" dirty="0" smtClean="0"/>
              <a:t>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build</a:t>
            </a:r>
            <a:r>
              <a:rPr lang="de-DE" dirty="0" smtClean="0"/>
              <a:t>, </a:t>
            </a:r>
            <a:r>
              <a:rPr lang="de-DE" dirty="0" err="1" smtClean="0"/>
              <a:t>covering</a:t>
            </a:r>
            <a:r>
              <a:rPr lang="de-DE" dirty="0" smtClean="0"/>
              <a:t> in (</a:t>
            </a:r>
            <a:r>
              <a:rPr lang="de-DE" dirty="0" err="1" smtClean="0"/>
              <a:t>x,y</a:t>
            </a:r>
            <a:r>
              <a:rPr lang="de-DE" dirty="0" smtClean="0"/>
              <a:t>) 56 x 7 cm</a:t>
            </a:r>
            <a:r>
              <a:rPr lang="de-DE" baseline="30000" dirty="0" smtClean="0"/>
              <a:t>2</a:t>
            </a:r>
            <a:r>
              <a:rPr lang="de-DE" dirty="0" smtClean="0"/>
              <a:t> 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60 </a:t>
            </a:r>
            <a:r>
              <a:rPr lang="de-DE" dirty="0" err="1" smtClean="0"/>
              <a:t>sensor</a:t>
            </a:r>
            <a:r>
              <a:rPr lang="de-DE" dirty="0" smtClean="0"/>
              <a:t> planes 9 x 9 cm</a:t>
            </a:r>
            <a:r>
              <a:rPr lang="de-DE" baseline="30000" dirty="0" smtClean="0"/>
              <a:t>2    </a:t>
            </a:r>
            <a:r>
              <a:rPr lang="de-DE" dirty="0" smtClean="0"/>
              <a:t> (</a:t>
            </a:r>
            <a:r>
              <a:rPr lang="de-DE" dirty="0" err="1" smtClean="0"/>
              <a:t>Calice</a:t>
            </a:r>
            <a:r>
              <a:rPr lang="de-DE" dirty="0" smtClean="0"/>
              <a:t> type) </a:t>
            </a:r>
            <a:r>
              <a:rPr lang="de-DE" dirty="0" err="1" smtClean="0"/>
              <a:t>needed</a:t>
            </a:r>
            <a:r>
              <a:rPr lang="de-DE" dirty="0" smtClean="0"/>
              <a:t>, </a:t>
            </a:r>
            <a:r>
              <a:rPr lang="de-DE" dirty="0" err="1" smtClean="0"/>
              <a:t>price</a:t>
            </a:r>
            <a:r>
              <a:rPr lang="de-DE" dirty="0" smtClean="0"/>
              <a:t> </a:t>
            </a:r>
            <a:r>
              <a:rPr lang="de-DE" dirty="0" err="1" smtClean="0"/>
              <a:t>roghly</a:t>
            </a:r>
            <a:r>
              <a:rPr lang="de-DE" dirty="0" smtClean="0"/>
              <a:t> 60 k ???</a:t>
            </a:r>
          </a:p>
          <a:p>
            <a:endParaRPr lang="de-DE" dirty="0"/>
          </a:p>
          <a:p>
            <a:r>
              <a:rPr lang="de-DE" dirty="0" err="1" smtClean="0"/>
              <a:t>About</a:t>
            </a:r>
            <a:r>
              <a:rPr lang="de-DE" dirty="0" smtClean="0"/>
              <a:t> 20 k </a:t>
            </a:r>
            <a:r>
              <a:rPr lang="de-DE" dirty="0" err="1" smtClean="0"/>
              <a:t>readout</a:t>
            </a:r>
            <a:r>
              <a:rPr lang="de-DE" dirty="0" smtClean="0"/>
              <a:t> </a:t>
            </a:r>
            <a:r>
              <a:rPr lang="de-DE" dirty="0" err="1" smtClean="0"/>
              <a:t>channels</a:t>
            </a:r>
            <a:endParaRPr lang="de-DE" dirty="0" smtClean="0"/>
          </a:p>
        </p:txBody>
      </p:sp>
      <p:sp>
        <p:nvSpPr>
          <p:cNvPr id="12" name="Textfeld 11"/>
          <p:cNvSpPr txBox="1"/>
          <p:nvPr/>
        </p:nvSpPr>
        <p:spPr>
          <a:xfrm>
            <a:off x="457211" y="2792600"/>
            <a:ext cx="1883695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LumiCal</a:t>
            </a:r>
            <a:r>
              <a:rPr lang="de-DE" dirty="0" smtClean="0"/>
              <a:t> prototype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072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800" dirty="0" smtClean="0"/>
              <a:t>New ECAL-P </a:t>
            </a:r>
            <a:r>
              <a:rPr lang="de-DE" sz="2800" dirty="0" err="1" smtClean="0"/>
              <a:t>concept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11209" y="900113"/>
            <a:ext cx="8524181" cy="5262979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/>
          </a:p>
        </p:txBody>
      </p:sp>
      <p:sp>
        <p:nvSpPr>
          <p:cNvPr id="2" name="Textfeld 1"/>
          <p:cNvSpPr txBox="1"/>
          <p:nvPr/>
        </p:nvSpPr>
        <p:spPr>
          <a:xfrm>
            <a:off x="371475" y="1045844"/>
            <a:ext cx="3729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New ECAL-P </a:t>
            </a:r>
            <a:r>
              <a:rPr lang="de-DE" sz="2000" dirty="0" err="1" smtClean="0"/>
              <a:t>concept</a:t>
            </a:r>
            <a:endParaRPr lang="en-GB" sz="2000" dirty="0"/>
          </a:p>
        </p:txBody>
      </p:sp>
      <p:sp>
        <p:nvSpPr>
          <p:cNvPr id="3" name="Textfeld 2"/>
          <p:cNvSpPr txBox="1"/>
          <p:nvPr/>
        </p:nvSpPr>
        <p:spPr>
          <a:xfrm>
            <a:off x="371475" y="1706513"/>
            <a:ext cx="494347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62000"/>
            </a:pPr>
            <a:r>
              <a:rPr lang="de-DE" dirty="0" err="1" smtClean="0"/>
              <a:t>Missing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endParaRPr lang="de-DE" dirty="0" smtClean="0"/>
          </a:p>
          <a:p>
            <a:pPr marL="285750" indent="-285750">
              <a:buSzPct val="162000"/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SzPct val="162000"/>
              <a:buFont typeface="Arial" panose="020B0604020202020204" pitchFamily="34" charset="0"/>
              <a:buChar char="•"/>
            </a:pPr>
            <a:r>
              <a:rPr lang="de-DE" dirty="0" err="1" smtClean="0"/>
              <a:t>Mechanical</a:t>
            </a:r>
            <a:r>
              <a:rPr lang="de-DE" dirty="0" smtClean="0"/>
              <a:t> Frame </a:t>
            </a:r>
            <a:r>
              <a:rPr lang="de-DE" dirty="0" err="1" smtClean="0"/>
              <a:t>aluminum</a:t>
            </a:r>
            <a:r>
              <a:rPr lang="de-DE" dirty="0" smtClean="0"/>
              <a:t>, </a:t>
            </a:r>
            <a:endParaRPr lang="de-DE" dirty="0" smtClean="0"/>
          </a:p>
          <a:p>
            <a:pPr>
              <a:buSzPct val="162000"/>
            </a:pPr>
            <a:r>
              <a:rPr lang="de-DE" dirty="0"/>
              <a:t> </a:t>
            </a:r>
            <a:r>
              <a:rPr lang="de-DE" dirty="0" smtClean="0"/>
              <a:t>    </a:t>
            </a:r>
            <a:r>
              <a:rPr lang="de-DE" dirty="0" err="1" smtClean="0"/>
              <a:t>fiducial</a:t>
            </a:r>
            <a:r>
              <a:rPr lang="de-DE" dirty="0" smtClean="0"/>
              <a:t> </a:t>
            </a:r>
            <a:r>
              <a:rPr lang="de-DE" dirty="0" err="1" smtClean="0"/>
              <a:t>volume</a:t>
            </a:r>
            <a:r>
              <a:rPr lang="de-DE" dirty="0" smtClean="0"/>
              <a:t> </a:t>
            </a:r>
            <a:r>
              <a:rPr lang="de-DE" dirty="0" smtClean="0"/>
              <a:t>56 x 9 x 10 cm</a:t>
            </a:r>
            <a:r>
              <a:rPr lang="de-DE" baseline="30000" dirty="0"/>
              <a:t>3</a:t>
            </a:r>
            <a:endParaRPr lang="de-DE" baseline="30000" dirty="0" smtClean="0"/>
          </a:p>
          <a:p>
            <a:pPr>
              <a:buSzPct val="162000"/>
            </a:pPr>
            <a:r>
              <a:rPr lang="de-DE" dirty="0" smtClean="0"/>
              <a:t>     </a:t>
            </a:r>
            <a:r>
              <a:rPr lang="de-DE" dirty="0" smtClean="0"/>
              <a:t>(</a:t>
            </a:r>
            <a:r>
              <a:rPr lang="de-DE" dirty="0" err="1" smtClean="0"/>
              <a:t>potentially</a:t>
            </a:r>
            <a:r>
              <a:rPr lang="de-DE" dirty="0" smtClean="0"/>
              <a:t> </a:t>
            </a:r>
            <a:r>
              <a:rPr lang="de-DE" dirty="0" err="1" smtClean="0"/>
              <a:t>extendable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20 </a:t>
            </a:r>
            <a:r>
              <a:rPr lang="de-DE" dirty="0" err="1" smtClean="0"/>
              <a:t>layers</a:t>
            </a:r>
            <a:r>
              <a:rPr lang="de-DE" dirty="0" smtClean="0"/>
              <a:t>)</a:t>
            </a:r>
            <a:endParaRPr lang="de-DE" baseline="30000" dirty="0" smtClean="0"/>
          </a:p>
          <a:p>
            <a:pPr>
              <a:buSzPct val="162000"/>
            </a:pPr>
            <a:endParaRPr lang="de-DE" dirty="0"/>
          </a:p>
          <a:p>
            <a:pPr marL="285750" indent="-285750">
              <a:buSzPct val="162000"/>
              <a:buFont typeface="Arial" panose="020B0604020202020204" pitchFamily="34" charset="0"/>
              <a:buChar char="•"/>
            </a:pPr>
            <a:r>
              <a:rPr lang="de-DE" dirty="0" smtClean="0"/>
              <a:t>Sensor plane </a:t>
            </a:r>
            <a:r>
              <a:rPr lang="de-DE" dirty="0" err="1" smtClean="0"/>
              <a:t>assembly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glue</a:t>
            </a:r>
            <a:r>
              <a:rPr lang="de-DE" dirty="0" smtClean="0"/>
              <a:t> </a:t>
            </a:r>
            <a:r>
              <a:rPr lang="de-DE" dirty="0" err="1" smtClean="0"/>
              <a:t>tehnology</a:t>
            </a:r>
            <a:endParaRPr lang="de-DE" dirty="0" smtClean="0"/>
          </a:p>
          <a:p>
            <a:pPr>
              <a:buSzPct val="162000"/>
            </a:pPr>
            <a:endParaRPr lang="de-DE" dirty="0" smtClean="0"/>
          </a:p>
          <a:p>
            <a:pPr>
              <a:buSzPct val="162000"/>
            </a:pPr>
            <a:r>
              <a:rPr lang="de-DE" dirty="0" err="1" smtClean="0"/>
              <a:t>Remaining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old</a:t>
            </a:r>
            <a:r>
              <a:rPr lang="de-DE" dirty="0" smtClean="0"/>
              <a:t> </a:t>
            </a:r>
            <a:r>
              <a:rPr lang="de-DE" dirty="0" err="1" smtClean="0"/>
              <a:t>concept</a:t>
            </a:r>
            <a:r>
              <a:rPr lang="de-DE" dirty="0" smtClean="0"/>
              <a:t>:</a:t>
            </a:r>
          </a:p>
          <a:p>
            <a:pPr>
              <a:buSzPct val="162000"/>
            </a:pPr>
            <a:endParaRPr lang="de-DE" dirty="0"/>
          </a:p>
          <a:p>
            <a:pPr marL="285750" indent="-285750">
              <a:buSzPct val="162000"/>
              <a:buFont typeface="Arial" panose="020B0604020202020204" pitchFamily="34" charset="0"/>
              <a:buChar char="•"/>
            </a:pPr>
            <a:r>
              <a:rPr lang="de-DE" dirty="0" smtClean="0"/>
              <a:t>FE ASICs FLUXE (</a:t>
            </a:r>
            <a:r>
              <a:rPr lang="de-DE" dirty="0" err="1" smtClean="0"/>
              <a:t>derived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FLAME) on top </a:t>
            </a:r>
            <a:r>
              <a:rPr lang="de-DE" dirty="0" err="1" smtClean="0"/>
              <a:t>of</a:t>
            </a:r>
            <a:r>
              <a:rPr lang="de-DE" dirty="0" smtClean="0"/>
              <a:t> ECAL</a:t>
            </a:r>
          </a:p>
          <a:p>
            <a:pPr marL="285750" indent="-285750">
              <a:buSzPct val="162000"/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SzPct val="162000"/>
              <a:buFont typeface="Arial" panose="020B0604020202020204" pitchFamily="34" charset="0"/>
              <a:buChar char="•"/>
            </a:pPr>
            <a:r>
              <a:rPr lang="de-DE" dirty="0" smtClean="0"/>
              <a:t>FPGAs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orchestrating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read</a:t>
            </a:r>
            <a:r>
              <a:rPr lang="de-DE" dirty="0" smtClean="0"/>
              <a:t> out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preprocessing</a:t>
            </a:r>
            <a:r>
              <a:rPr lang="de-DE" dirty="0" smtClean="0"/>
              <a:t> in a </a:t>
            </a:r>
            <a:r>
              <a:rPr lang="de-DE" dirty="0" err="1" smtClean="0"/>
              <a:t>rack</a:t>
            </a:r>
            <a:r>
              <a:rPr lang="de-DE" dirty="0" smtClean="0"/>
              <a:t> a </a:t>
            </a:r>
            <a:r>
              <a:rPr lang="de-DE" dirty="0" err="1" smtClean="0"/>
              <a:t>few</a:t>
            </a:r>
            <a:r>
              <a:rPr lang="de-DE" dirty="0" smtClean="0"/>
              <a:t> m </a:t>
            </a:r>
            <a:r>
              <a:rPr lang="de-DE" dirty="0" err="1" smtClean="0"/>
              <a:t>away</a:t>
            </a:r>
            <a:endParaRPr lang="de-DE" dirty="0" smtClean="0"/>
          </a:p>
          <a:p>
            <a:pPr marL="285750" indent="-285750">
              <a:buSzPct val="162000"/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SzPct val="162000"/>
              <a:buFont typeface="Arial" panose="020B0604020202020204" pitchFamily="34" charset="0"/>
              <a:buChar char="•"/>
            </a:pPr>
            <a:r>
              <a:rPr lang="de-DE" dirty="0" smtClean="0"/>
              <a:t>TLU </a:t>
            </a:r>
            <a:r>
              <a:rPr lang="de-DE" dirty="0" err="1" smtClean="0"/>
              <a:t>trigger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readout</a:t>
            </a:r>
            <a:r>
              <a:rPr lang="de-DE" dirty="0" smtClean="0"/>
              <a:t> </a:t>
            </a:r>
            <a:r>
              <a:rPr lang="de-DE" dirty="0" err="1" smtClean="0"/>
              <a:t>adapted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EUDAQ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525" y="1065908"/>
            <a:ext cx="4115865" cy="222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8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discussed</a:t>
            </a:r>
            <a:endParaRPr lang="de-DE" sz="28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11209" y="900113"/>
            <a:ext cx="8524181" cy="5262979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de-DE" sz="2400" dirty="0" smtClean="0"/>
          </a:p>
          <a:p>
            <a:pPr algn="ctr">
              <a:buClr>
                <a:schemeClr val="accent5">
                  <a:lumMod val="25000"/>
                </a:schemeClr>
              </a:buClr>
              <a:buSzPct val="148000"/>
            </a:pPr>
            <a:endParaRPr lang="en-US" sz="2400" dirty="0"/>
          </a:p>
        </p:txBody>
      </p:sp>
      <p:sp>
        <p:nvSpPr>
          <p:cNvPr id="2" name="Textfeld 1"/>
          <p:cNvSpPr txBox="1"/>
          <p:nvPr/>
        </p:nvSpPr>
        <p:spPr>
          <a:xfrm>
            <a:off x="532503" y="1261617"/>
            <a:ext cx="8390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Can </a:t>
            </a:r>
            <a:r>
              <a:rPr lang="de-DE" dirty="0" err="1" smtClean="0"/>
              <a:t>Calice</a:t>
            </a:r>
            <a:r>
              <a:rPr lang="de-DE" dirty="0" smtClean="0"/>
              <a:t> </a:t>
            </a:r>
            <a:r>
              <a:rPr lang="de-DE" dirty="0" err="1" smtClean="0"/>
              <a:t>give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mechanical</a:t>
            </a:r>
            <a:r>
              <a:rPr lang="de-DE" dirty="0" smtClean="0"/>
              <a:t> </a:t>
            </a:r>
            <a:r>
              <a:rPr lang="de-DE" dirty="0" err="1" smtClean="0"/>
              <a:t>frame</a:t>
            </a:r>
            <a:r>
              <a:rPr lang="de-DE" dirty="0" smtClean="0"/>
              <a:t> ?</a:t>
            </a:r>
          </a:p>
          <a:p>
            <a:endParaRPr lang="de-DE" dirty="0"/>
          </a:p>
          <a:p>
            <a:r>
              <a:rPr lang="de-DE" dirty="0" smtClean="0"/>
              <a:t>Who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where</a:t>
            </a:r>
            <a:r>
              <a:rPr lang="de-DE" dirty="0" smtClean="0"/>
              <a:t> W-planes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cutted</a:t>
            </a:r>
            <a:r>
              <a:rPr lang="de-DE" smtClean="0"/>
              <a:t>?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530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_en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PPT-Vorlage_en</Template>
  <TotalTime>0</TotalTime>
  <Words>188</Words>
  <Application>Microsoft Office PowerPoint</Application>
  <PresentationFormat>Bildschirmpräsentation (4:3)</PresentationFormat>
  <Paragraphs>80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Arial Black</vt:lpstr>
      <vt:lpstr>Wingdings</vt:lpstr>
      <vt:lpstr>PPT-Vorlage_en</vt:lpstr>
      <vt:lpstr>PowerPoint-Präsentation</vt:lpstr>
      <vt:lpstr>PowerPoint-Präsentation</vt:lpstr>
      <vt:lpstr>New ECAL-P concept</vt:lpstr>
      <vt:lpstr>To be discussed</vt:lpstr>
    </vt:vector>
  </TitlesOfParts>
  <Company>DESY Zeuthen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BCM1F Workshop Report</dc:title>
  <dc:creator>DESY Mitarbeiter</dc:creator>
  <cp:lastModifiedBy>Wolfgang Lohmann</cp:lastModifiedBy>
  <cp:revision>338</cp:revision>
  <dcterms:created xsi:type="dcterms:W3CDTF">2012-02-28T14:56:30Z</dcterms:created>
  <dcterms:modified xsi:type="dcterms:W3CDTF">2022-06-02T11:04:03Z</dcterms:modified>
</cp:coreProperties>
</file>