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9"/>
  </p:notesMasterIdLst>
  <p:sldIdLst>
    <p:sldId id="256" r:id="rId2"/>
    <p:sldId id="456" r:id="rId3"/>
    <p:sldId id="258" r:id="rId4"/>
    <p:sldId id="452" r:id="rId5"/>
    <p:sldId id="453" r:id="rId6"/>
    <p:sldId id="451" r:id="rId7"/>
    <p:sldId id="424" r:id="rId8"/>
    <p:sldId id="262" r:id="rId9"/>
    <p:sldId id="263" r:id="rId10"/>
    <p:sldId id="265" r:id="rId11"/>
    <p:sldId id="268" r:id="rId12"/>
    <p:sldId id="1281" r:id="rId13"/>
    <p:sldId id="1282" r:id="rId14"/>
    <p:sldId id="269" r:id="rId15"/>
    <p:sldId id="270" r:id="rId16"/>
    <p:sldId id="457" r:id="rId17"/>
    <p:sldId id="323" r:id="rId18"/>
    <p:sldId id="458" r:id="rId19"/>
    <p:sldId id="459" r:id="rId20"/>
    <p:sldId id="328" r:id="rId21"/>
    <p:sldId id="454" r:id="rId22"/>
    <p:sldId id="460" r:id="rId23"/>
    <p:sldId id="276" r:id="rId24"/>
    <p:sldId id="266" r:id="rId25"/>
    <p:sldId id="271" r:id="rId26"/>
    <p:sldId id="272" r:id="rId27"/>
    <p:sldId id="273" r:id="rId28"/>
    <p:sldId id="274" r:id="rId29"/>
    <p:sldId id="267" r:id="rId30"/>
    <p:sldId id="277" r:id="rId31"/>
    <p:sldId id="278" r:id="rId32"/>
    <p:sldId id="335" r:id="rId33"/>
    <p:sldId id="336" r:id="rId34"/>
    <p:sldId id="337" r:id="rId35"/>
    <p:sldId id="338" r:id="rId36"/>
    <p:sldId id="339" r:id="rId37"/>
    <p:sldId id="455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3544" autoAdjust="0"/>
  </p:normalViewPr>
  <p:slideViewPr>
    <p:cSldViewPr snapToGrid="0" showGuides="1">
      <p:cViewPr varScale="1">
        <p:scale>
          <a:sx n="88" d="100"/>
          <a:sy n="88" d="100"/>
        </p:scale>
        <p:origin x="624" y="5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unreasonable effectiveness of SHERPA and VINCIA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1770C-CA80-4845-9196-BF55B64B1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411166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unreasonable effectiveness of SHERPA and VINCIA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1770C-CA80-4845-9196-BF55B64B1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86510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62489-276C-416F-8CF6-4279904D1A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282746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Sherpa tends to overestimate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AF744-F405-4FFB-B6DC-2C0D5F51D9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313453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5459-362A-4576-8132-571C6DF6F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D70F0-BEB9-49BD-983E-7807FFE20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BC191-0422-4B62-8794-4EB9F70C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F9EE-0B41-44AF-A23D-3AF44E436012}" type="datetime1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2333C-495F-41A9-8408-6265AF3E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1D927-A059-4CF8-B5D5-766C7CCA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8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C48A-C379-4C90-8EDA-6EB776F9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26478-5049-4BA6-9E0F-63A645A02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C26D4-7D03-4968-9077-C1F5E9CE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D8E9-CE6B-4331-8205-B5CC1EA726A0}" type="datetime1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7776-B600-4530-AA3A-DA6CDB41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74DEC-9E72-4DF1-8EC6-02AB8309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AA66-D45D-F344-B196-AC141CC3F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DF09B3-AAEB-4BFA-9021-C2555CCD153A}"/>
              </a:ext>
            </a:extLst>
          </p:cNvPr>
          <p:cNvSpPr/>
          <p:nvPr userDrawn="1"/>
        </p:nvSpPr>
        <p:spPr>
          <a:xfrm>
            <a:off x="461357" y="4544983"/>
            <a:ext cx="1253144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E8240-4FFC-4BBF-A30C-F33A68786BBA}"/>
              </a:ext>
            </a:extLst>
          </p:cNvPr>
          <p:cNvSpPr/>
          <p:nvPr userDrawn="1"/>
        </p:nvSpPr>
        <p:spPr>
          <a:xfrm>
            <a:off x="582801" y="3960177"/>
            <a:ext cx="7868255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AB5A2-F209-43C6-868D-C22A5BA6CB22}"/>
              </a:ext>
            </a:extLst>
          </p:cNvPr>
          <p:cNvSpPr/>
          <p:nvPr userDrawn="1"/>
        </p:nvSpPr>
        <p:spPr>
          <a:xfrm>
            <a:off x="582800" y="150019"/>
            <a:ext cx="2796194" cy="51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0478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He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22C38A-E007-7044-A3C4-89DAFBD2AF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0100" y="1680696"/>
            <a:ext cx="7543800" cy="1964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177404" indent="-169069"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390525" indent="-213122">
              <a:buFont typeface="Courier New" panose="02070309020205020404" pitchFamily="49" charset="0"/>
              <a:buChar char="o"/>
              <a:tabLst/>
              <a:defRPr sz="135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7660A8-5A24-9242-8993-914FC07FC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21080"/>
            <a:ext cx="7543800" cy="79313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3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4D1BAC-E2C9-4AED-8DB2-2930883762FC}"/>
              </a:ext>
            </a:extLst>
          </p:cNvPr>
          <p:cNvSpPr/>
          <p:nvPr userDrawn="1"/>
        </p:nvSpPr>
        <p:spPr>
          <a:xfrm>
            <a:off x="461357" y="4544983"/>
            <a:ext cx="1253144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7810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78" r:id="rId29"/>
    <p:sldLayoutId id="2147483779" r:id="rId30"/>
    <p:sldLayoutId id="2147483780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0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4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4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79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34D7-80C3-4C0E-8E68-FD17A494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825"/>
            <a:ext cx="9143999" cy="202996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Measurement of 1-Jettiness* in the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Breit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Frame at High Q</a:t>
            </a:r>
            <a:r>
              <a:rPr lang="en-US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8AEFB-AA59-4286-AEF3-06496F0DB6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986B0-015E-F735-E966-58E98D6CED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901" y="3720288"/>
            <a:ext cx="3464324" cy="685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Henry Klest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for the H1 Collaboration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EPS-HEP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August 26, 2023</a:t>
            </a: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AE402D9-04CA-4826-B3A6-06173ADC1E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221FCDEE-4AD7-499F-B3D4-521AFF0B2F42}" type="slidenum">
              <a:rPr lang="en-US" smtClean="0"/>
              <a:t>1</a:t>
            </a:fld>
            <a:endParaRPr lang="en-US"/>
          </a:p>
        </p:txBody>
      </p:sp>
      <p:pic>
        <p:nvPicPr>
          <p:cNvPr id="25" name="Picture 24" descr="A building with a boat in the water&#10;&#10;Description automatically generated">
            <a:extLst>
              <a:ext uri="{FF2B5EF4-FFF2-40B4-BE49-F238E27FC236}">
                <a16:creationId xmlns:a16="http://schemas.microsoft.com/office/drawing/2014/main" id="{003860DD-126C-8692-D4EC-D0142D65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91" y="3296792"/>
            <a:ext cx="1846707" cy="18467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D914BF-3751-43DB-0FE1-1C7BB552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369" y="3296791"/>
            <a:ext cx="1846710" cy="6381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65028D-194C-5CC5-6368-05AAD5646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369" y="3934929"/>
            <a:ext cx="1792921" cy="1208571"/>
          </a:xfrm>
          <a:prstGeom prst="rect">
            <a:avLst/>
          </a:prstGeom>
        </p:spPr>
      </p:pic>
      <p:pic>
        <p:nvPicPr>
          <p:cNvPr id="1026" name="Picture 2" descr="H1 Collaboration Organisation">
            <a:extLst>
              <a:ext uri="{FF2B5EF4-FFF2-40B4-BE49-F238E27FC236}">
                <a16:creationId xmlns:a16="http://schemas.microsoft.com/office/drawing/2014/main" id="{F3766FF2-E17B-E6A3-34AA-4E9D537D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93" y="73234"/>
            <a:ext cx="1526099" cy="11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1C6BB7-5635-4C46-9C77-C00DC46A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672" y="754380"/>
            <a:ext cx="5221328" cy="37461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81AB9-8FD5-451E-96A0-96FE8A01C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1" y="860497"/>
            <a:ext cx="3821430" cy="4063365"/>
          </a:xfrm>
        </p:spPr>
        <p:txBody>
          <a:bodyPr>
            <a:normAutofit/>
          </a:bodyPr>
          <a:lstStyle/>
          <a:p>
            <a:r>
              <a:rPr lang="en-US" dirty="0"/>
              <a:t>HERA-II data</a:t>
            </a:r>
          </a:p>
          <a:p>
            <a:pPr lvl="1"/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&gt; 150 GeV</a:t>
            </a:r>
            <a:r>
              <a:rPr lang="en-US" baseline="30000" dirty="0"/>
              <a:t>2</a:t>
            </a:r>
            <a:r>
              <a:rPr lang="en-US" dirty="0"/>
              <a:t>, 0.2 &lt; y &lt; 0.7</a:t>
            </a:r>
          </a:p>
          <a:p>
            <a:pPr lvl="1"/>
            <a:r>
              <a:rPr lang="en-US" dirty="0"/>
              <a:t>351 pb</a:t>
            </a:r>
            <a:r>
              <a:rPr lang="en-US" baseline="30000" dirty="0"/>
              <a:t>-1</a:t>
            </a:r>
            <a:r>
              <a:rPr lang="en-US" baseline="-25000" dirty="0"/>
              <a:t> </a:t>
            </a:r>
            <a:r>
              <a:rPr lang="en-US" dirty="0"/>
              <a:t>collected</a:t>
            </a:r>
          </a:p>
          <a:p>
            <a:r>
              <a:rPr lang="en-US" dirty="0" err="1"/>
              <a:t>Rapgap</a:t>
            </a:r>
            <a:r>
              <a:rPr lang="en-US" dirty="0"/>
              <a:t> (ME+PS) and </a:t>
            </a:r>
            <a:r>
              <a:rPr lang="en-US" dirty="0" err="1"/>
              <a:t>Djangoh</a:t>
            </a:r>
            <a:r>
              <a:rPr lang="en-US" dirty="0"/>
              <a:t> (CDM) used as “signal” generators</a:t>
            </a:r>
          </a:p>
          <a:p>
            <a:pPr lvl="1"/>
            <a:r>
              <a:rPr lang="en-US" dirty="0"/>
              <a:t>Both are full DIS generators</a:t>
            </a:r>
          </a:p>
          <a:p>
            <a:r>
              <a:rPr lang="en-US" dirty="0"/>
              <a:t>Small backgrounds</a:t>
            </a:r>
          </a:p>
          <a:p>
            <a:pPr lvl="1"/>
            <a:r>
              <a:rPr lang="en-US" dirty="0"/>
              <a:t>Photoproduction, Low-Q NC DIS are largest sources</a:t>
            </a:r>
          </a:p>
          <a:p>
            <a:r>
              <a:rPr lang="en-US" dirty="0"/>
              <a:t>DIS kinematics reconstructed with IΣ method</a:t>
            </a:r>
          </a:p>
          <a:p>
            <a:pPr lvl="1"/>
            <a:r>
              <a:rPr lang="en-US" dirty="0"/>
              <a:t>Independent of QED 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868AF-C2EB-4481-A8FC-173DBCAC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823D1-02F0-5493-00D9-4A5A706CC1A8}"/>
              </a:ext>
            </a:extLst>
          </p:cNvPr>
          <p:cNvSpPr txBox="1">
            <a:spLocks/>
          </p:cNvSpPr>
          <p:nvPr/>
        </p:nvSpPr>
        <p:spPr>
          <a:xfrm>
            <a:off x="400050" y="-512564"/>
            <a:ext cx="7886700" cy="9941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Inclusive DIS</a:t>
            </a:r>
          </a:p>
        </p:txBody>
      </p:sp>
    </p:spTree>
    <p:extLst>
      <p:ext uri="{BB962C8B-B14F-4D97-AF65-F5344CB8AC3E}">
        <p14:creationId xmlns:p14="http://schemas.microsoft.com/office/powerpoint/2010/main" val="2183894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78712-C481-4B60-8AE3-B6C9D675ED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47387"/>
                <a:ext cx="7886700" cy="99417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Measurement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78712-C481-4B60-8AE3-B6C9D675ED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47387"/>
                <a:ext cx="7886700" cy="994172"/>
              </a:xfrm>
              <a:blipFill>
                <a:blip r:embed="rId2"/>
                <a:stretch>
                  <a:fillRect b="-17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32F333-7B34-4DBA-B448-25E77FDB49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1278" y="1314092"/>
                <a:ext cx="5072923" cy="326350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0: DIS 1-jet event (Born-level)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1: DIS </a:t>
                </a:r>
                <a:r>
                  <a:rPr lang="en-US" dirty="0" err="1"/>
                  <a:t>dijet</a:t>
                </a:r>
                <a:r>
                  <a:rPr lang="en-US" dirty="0"/>
                  <a:t> event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1: Dijet event with both jets in beam hemisphere</a:t>
                </a:r>
              </a:p>
              <a:p>
                <a:endParaRPr lang="en-US" dirty="0"/>
              </a:p>
              <a:p>
                <a:r>
                  <a:rPr lang="en-US" dirty="0"/>
                  <a:t>Simulation provides reasonable description of data over full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Observable can clearly resolve differences in MC models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32F333-7B34-4DBA-B448-25E77FDB49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1278" y="1314092"/>
                <a:ext cx="5072923" cy="3263504"/>
              </a:xfrm>
              <a:blipFill>
                <a:blip r:embed="rId3"/>
                <a:stretch>
                  <a:fillRect l="-2521" t="-2430" r="-3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6270E-9124-4710-A845-F52A5598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B55EB-D7F0-45BA-A3F5-C5CA2C446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201" y="385737"/>
            <a:ext cx="3408521" cy="43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5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171" y="-208238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Observables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538937-6B83-7407-E5E2-C16CEC1D37E1}"/>
              </a:ext>
            </a:extLst>
          </p:cNvPr>
          <p:cNvGrpSpPr/>
          <p:nvPr/>
        </p:nvGrpSpPr>
        <p:grpSpPr>
          <a:xfrm>
            <a:off x="412922" y="2960133"/>
            <a:ext cx="2920927" cy="2097449"/>
            <a:chOff x="3377853" y="803707"/>
            <a:chExt cx="2920927" cy="20974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BC5B40-C8D0-E732-ACDF-2F46174E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66" t="27236" b="24746"/>
            <a:stretch/>
          </p:blipFill>
          <p:spPr>
            <a:xfrm>
              <a:off x="3377853" y="803707"/>
              <a:ext cx="2920927" cy="185309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21392F1-DC08-4CF4-6557-650F6F9EC130}"/>
                    </a:ext>
                  </a:extLst>
                </p:cNvPr>
                <p:cNvSpPr txBox="1"/>
                <p:nvPr/>
              </p:nvSpPr>
              <p:spPr>
                <a:xfrm>
                  <a:off x="3797079" y="2531824"/>
                  <a:ext cx="250170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  <a:ea typeface="Cambria Math" panose="02040503050406030204" pitchFamily="18" charset="0"/>
                    </a:rPr>
                    <a:t>Multi-jet configuration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Larg</m:t>
                      </m:r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e</m:t>
                      </m:r>
                    </m:oMath>
                  </a14:m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endParaRPr lang="en-US" sz="1200" dirty="0">
                    <a:latin typeface="+mj-lt"/>
                    <a:ea typeface="Cambria Math" panose="02040503050406030204" pitchFamily="18" charset="0"/>
                  </a:endParaRPr>
                </a:p>
                <a:p>
                  <a:endParaRPr lang="en-US" sz="1200" dirty="0">
                    <a:latin typeface="Georgia Regular" panose="02040502050405020303"/>
                  </a:endParaRP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21392F1-DC08-4CF4-6557-650F6F9EC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7079" y="2531824"/>
                  <a:ext cx="250170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902" t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BA52D5-030D-EEB1-C2A0-F1083FC76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481" y="600537"/>
            <a:ext cx="3474804" cy="44570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48A52-1C0A-2B7C-4D71-EFFEF47D1AAA}"/>
              </a:ext>
            </a:extLst>
          </p:cNvPr>
          <p:cNvGrpSpPr/>
          <p:nvPr/>
        </p:nvGrpSpPr>
        <p:grpSpPr>
          <a:xfrm>
            <a:off x="408486" y="636191"/>
            <a:ext cx="3797376" cy="2060996"/>
            <a:chOff x="457561" y="2070102"/>
            <a:chExt cx="5063167" cy="274799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783693F-9500-4781-D05E-D0BD61405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236" r="48768" b="24746"/>
            <a:stretch/>
          </p:blipFill>
          <p:spPr>
            <a:xfrm>
              <a:off x="457561" y="2347304"/>
              <a:ext cx="4085797" cy="247079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A830F4E-C04A-6D99-44B5-9266761A84CB}"/>
                    </a:ext>
                  </a:extLst>
                </p:cNvPr>
                <p:cNvSpPr txBox="1"/>
                <p:nvPr/>
              </p:nvSpPr>
              <p:spPr>
                <a:xfrm>
                  <a:off x="964088" y="2070102"/>
                  <a:ext cx="4556640" cy="246221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  <a:ea typeface="Cambria Math" panose="02040503050406030204" pitchFamily="18" charset="0"/>
                    </a:rPr>
                    <a:t>DIS 1-jet configuration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</a:rPr>
                    <a:t>Small</a:t>
                  </a:r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endParaRPr lang="en-US" sz="12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A830F4E-C04A-6D99-44B5-9266761A8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88" y="2070102"/>
                  <a:ext cx="4556640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2674" t="-29032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4BE5D8-07E8-F30C-67CE-90F359D5003C}"/>
              </a:ext>
            </a:extLst>
          </p:cNvPr>
          <p:cNvCxnSpPr/>
          <p:nvPr/>
        </p:nvCxnSpPr>
        <p:spPr>
          <a:xfrm flipV="1">
            <a:off x="3570514" y="1596520"/>
            <a:ext cx="2946400" cy="145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F67525-8CD6-2A77-55A5-4548EB9C9124}"/>
              </a:ext>
            </a:extLst>
          </p:cNvPr>
          <p:cNvSpPr txBox="1"/>
          <p:nvPr/>
        </p:nvSpPr>
        <p:spPr>
          <a:xfrm>
            <a:off x="3570515" y="1912343"/>
            <a:ext cx="191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Born-level,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parton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shower,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resummation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hadronization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7431F2-4305-DFED-2920-19CE9D735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586" y="151058"/>
            <a:ext cx="1484828" cy="5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3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171" y="-208238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Observables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538937-6B83-7407-E5E2-C16CEC1D37E1}"/>
              </a:ext>
            </a:extLst>
          </p:cNvPr>
          <p:cNvGrpSpPr/>
          <p:nvPr/>
        </p:nvGrpSpPr>
        <p:grpSpPr>
          <a:xfrm>
            <a:off x="412922" y="2960133"/>
            <a:ext cx="2920927" cy="2097449"/>
            <a:chOff x="3377853" y="803707"/>
            <a:chExt cx="2920927" cy="20974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BC5B40-C8D0-E732-ACDF-2F46174E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66" t="27236" b="24746"/>
            <a:stretch/>
          </p:blipFill>
          <p:spPr>
            <a:xfrm>
              <a:off x="3377853" y="803707"/>
              <a:ext cx="2920927" cy="185309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21392F1-DC08-4CF4-6557-650F6F9EC130}"/>
                    </a:ext>
                  </a:extLst>
                </p:cNvPr>
                <p:cNvSpPr txBox="1"/>
                <p:nvPr/>
              </p:nvSpPr>
              <p:spPr>
                <a:xfrm>
                  <a:off x="3797079" y="2531824"/>
                  <a:ext cx="250170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  <a:ea typeface="Cambria Math" panose="02040503050406030204" pitchFamily="18" charset="0"/>
                    </a:rPr>
                    <a:t>Multi-jet configuration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Larg</m:t>
                      </m:r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e</m:t>
                      </m:r>
                    </m:oMath>
                  </a14:m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endParaRPr lang="en-US" sz="1200" dirty="0">
                    <a:latin typeface="+mj-lt"/>
                    <a:ea typeface="Cambria Math" panose="02040503050406030204" pitchFamily="18" charset="0"/>
                  </a:endParaRPr>
                </a:p>
                <a:p>
                  <a:endParaRPr lang="en-US" sz="1200" dirty="0">
                    <a:latin typeface="Georgia Regular" panose="02040502050405020303"/>
                  </a:endParaRP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21392F1-DC08-4CF4-6557-650F6F9EC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7079" y="2531824"/>
                  <a:ext cx="250170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902" t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BA52D5-030D-EEB1-C2A0-F1083FC76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481" y="600537"/>
            <a:ext cx="3474804" cy="4457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83693F-9500-4781-D05E-D0BD61405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36" r="48768" b="24746"/>
          <a:stretch/>
        </p:blipFill>
        <p:spPr>
          <a:xfrm>
            <a:off x="408486" y="844093"/>
            <a:ext cx="3064348" cy="185309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4BE5D8-07E8-F30C-67CE-90F359D5003C}"/>
              </a:ext>
            </a:extLst>
          </p:cNvPr>
          <p:cNvCxnSpPr>
            <a:cxnSpLocks/>
          </p:cNvCxnSpPr>
          <p:nvPr/>
        </p:nvCxnSpPr>
        <p:spPr>
          <a:xfrm flipV="1">
            <a:off x="3472834" y="3133966"/>
            <a:ext cx="4684195" cy="690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7D5B90-B0EC-808C-9731-438EA740D1A7}"/>
              </a:ext>
            </a:extLst>
          </p:cNvPr>
          <p:cNvSpPr txBox="1"/>
          <p:nvPr/>
        </p:nvSpPr>
        <p:spPr>
          <a:xfrm>
            <a:off x="3564244" y="3961054"/>
            <a:ext cx="18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Higher order QCD emissions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05D544-3FB5-C31C-D229-755375A9A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586" y="151058"/>
            <a:ext cx="1484828" cy="5078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81F1DE-06A0-5361-6108-605A4C5E4ECB}"/>
                  </a:ext>
                </a:extLst>
              </p:cNvPr>
              <p:cNvSpPr txBox="1"/>
              <p:nvPr/>
            </p:nvSpPr>
            <p:spPr>
              <a:xfrm>
                <a:off x="788381" y="636191"/>
                <a:ext cx="3417481" cy="184666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Cambria Math" panose="02040503050406030204" pitchFamily="18" charset="0"/>
                  </a:rPr>
                  <a:t>DIS 1-jet configuration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>
                            <a:lumMod val="50000"/>
                          </a:schemeClr>
                        </a:solidFill>
                        <a:latin typeface="+mj-lt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Small</a:t>
                </a: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>
                            <a:lumMod val="50000"/>
                          </a:schemeClr>
                        </a:solidFill>
                        <a:latin typeface="+mj-lt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200" dirty="0">
                  <a:solidFill>
                    <a:schemeClr val="tx1">
                      <a:lumMod val="50000"/>
                    </a:schemeClr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81F1DE-06A0-5361-6108-605A4C5E4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81" y="636191"/>
                <a:ext cx="3417481" cy="184666"/>
              </a:xfrm>
              <a:prstGeom prst="rect">
                <a:avLst/>
              </a:prstGeom>
              <a:blipFill>
                <a:blip r:embed="rId6"/>
                <a:stretch>
                  <a:fillRect l="-2674" t="-29032" b="-45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57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15DA-AAA8-4656-969D-13A3079C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532271"/>
            <a:ext cx="7886700" cy="994172"/>
          </a:xfrm>
        </p:spPr>
        <p:txBody>
          <a:bodyPr/>
          <a:lstStyle/>
          <a:p>
            <a:r>
              <a:rPr lang="en-US" dirty="0"/>
              <a:t>Single Differential Cross-Section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7B2726-93AB-4F34-8B29-58BE016F5F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602" y="1031796"/>
                <a:ext cx="4781550" cy="411170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Corrected for detector and QED effects bin-by-bin</a:t>
                </a:r>
              </a:p>
              <a:p>
                <a:endParaRPr lang="en-US" dirty="0"/>
              </a:p>
              <a:p>
                <a:endParaRPr lang="en-US" sz="1500" dirty="0"/>
              </a:p>
              <a:p>
                <a:r>
                  <a:rPr lang="en-US" dirty="0"/>
                  <a:t>Peak (</a:t>
                </a:r>
                <a:r>
                  <a:rPr lang="en-US" dirty="0" err="1"/>
                  <a:t>resummation</a:t>
                </a:r>
                <a:r>
                  <a:rPr lang="en-US" dirty="0"/>
                  <a:t>)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0 poorly described by all models</a:t>
                </a:r>
              </a:p>
              <a:p>
                <a:pPr lvl="1"/>
                <a:r>
                  <a:rPr lang="en-US" dirty="0" err="1"/>
                  <a:t>Rapgap</a:t>
                </a:r>
                <a:r>
                  <a:rPr lang="en-US" dirty="0"/>
                  <a:t>/</a:t>
                </a:r>
                <a:r>
                  <a:rPr lang="en-US" dirty="0" err="1"/>
                  <a:t>Djangoh</a:t>
                </a:r>
                <a:r>
                  <a:rPr lang="en-US" dirty="0"/>
                  <a:t> underestimate, </a:t>
                </a:r>
                <a:r>
                  <a:rPr lang="en-US" dirty="0" err="1"/>
                  <a:t>Pythia+Dire</a:t>
                </a:r>
                <a:r>
                  <a:rPr lang="en-US" dirty="0"/>
                  <a:t> overestimates</a:t>
                </a:r>
              </a:p>
              <a:p>
                <a:r>
                  <a:rPr lang="en-US" dirty="0"/>
                  <a:t>Tail (fixed-order)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</a:t>
                </a:r>
              </a:p>
              <a:p>
                <a:pPr lvl="1"/>
                <a:r>
                  <a:rPr lang="en-US" dirty="0" err="1"/>
                  <a:t>Rapgap</a:t>
                </a:r>
                <a:r>
                  <a:rPr lang="en-US" dirty="0"/>
                  <a:t> and </a:t>
                </a:r>
                <a:r>
                  <a:rPr lang="en-US" dirty="0" err="1"/>
                  <a:t>Djangoh</a:t>
                </a:r>
                <a:r>
                  <a:rPr lang="en-US" dirty="0"/>
                  <a:t> do well, </a:t>
                </a:r>
                <a:r>
                  <a:rPr lang="en-US" dirty="0" err="1"/>
                  <a:t>Pythia+Dire</a:t>
                </a:r>
                <a:r>
                  <a:rPr lang="en-US" dirty="0"/>
                  <a:t> underestimates</a:t>
                </a:r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7B2726-93AB-4F34-8B29-58BE016F5F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02" y="1031796"/>
                <a:ext cx="4781550" cy="4111704"/>
              </a:xfrm>
              <a:blipFill>
                <a:blip r:embed="rId2"/>
                <a:stretch>
                  <a:fillRect l="-2646" t="-1846" r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D1FC-E5B7-48B9-A438-145DDE06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A1F68-8B76-4511-A875-3BED9A315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2" y="1680367"/>
            <a:ext cx="2743200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0F2A3-584A-46F7-B4C9-87955B710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23" y="891779"/>
            <a:ext cx="3796177" cy="3875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A157E2-F4A7-437E-8812-DDC4B8252FD9}"/>
                  </a:ext>
                </a:extLst>
              </p:cNvPr>
              <p:cNvSpPr txBox="1"/>
              <p:nvPr/>
            </p:nvSpPr>
            <p:spPr>
              <a:xfrm>
                <a:off x="3410805" y="1723743"/>
                <a:ext cx="153638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i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135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Luminosity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35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135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Bin width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A157E2-F4A7-437E-8812-DDC4B8252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805" y="1723743"/>
                <a:ext cx="1536383" cy="507831"/>
              </a:xfrm>
              <a:prstGeom prst="rect">
                <a:avLst/>
              </a:prstGeom>
              <a:blipFill>
                <a:blip r:embed="rId5"/>
                <a:stretch>
                  <a:fillRect l="-820" t="-2439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D73EE8C-0A7B-48C4-BE48-7A563F256FE1}"/>
              </a:ext>
            </a:extLst>
          </p:cNvPr>
          <p:cNvSpPr txBox="1"/>
          <p:nvPr/>
        </p:nvSpPr>
        <p:spPr>
          <a:xfrm>
            <a:off x="7608571" y="3143086"/>
            <a:ext cx="15854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150 &lt; Q</a:t>
            </a:r>
            <a:r>
              <a:rPr lang="en-US" sz="1050" baseline="30000" dirty="0"/>
              <a:t>2</a:t>
            </a:r>
            <a:r>
              <a:rPr lang="en-US" sz="1050" dirty="0"/>
              <a:t> &lt; 20000</a:t>
            </a:r>
          </a:p>
          <a:p>
            <a:r>
              <a:rPr lang="en-US" sz="1050" dirty="0"/>
              <a:t> 0.2 &lt; y &lt; 0.7</a:t>
            </a:r>
          </a:p>
        </p:txBody>
      </p:sp>
    </p:spTree>
    <p:extLst>
      <p:ext uri="{BB962C8B-B14F-4D97-AF65-F5344CB8AC3E}">
        <p14:creationId xmlns:p14="http://schemas.microsoft.com/office/powerpoint/2010/main" val="2240991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97FE7-1F28-43B0-B8A3-46483B7881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53001" y="0"/>
                <a:ext cx="3848099" cy="326350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𝐽𝑒𝑡𝑠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Prediction from NNLOJET </a:t>
                </a:r>
              </a:p>
              <a:p>
                <a:pPr lvl="1"/>
                <a:r>
                  <a:rPr lang="en-US" dirty="0"/>
                  <a:t>NP corrections from Pythia8.3</a:t>
                </a:r>
              </a:p>
              <a:p>
                <a:pPr lvl="2"/>
                <a:r>
                  <a:rPr lang="en-US" dirty="0"/>
                  <a:t>NP corrections large at 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NNLO provides good description of tail region, improves over NLO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97FE7-1F28-43B0-B8A3-46483B7881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3001" y="0"/>
                <a:ext cx="3848099" cy="3263504"/>
              </a:xfrm>
              <a:blipFill>
                <a:blip r:embed="rId2"/>
                <a:stretch>
                  <a:fillRect l="-3487" t="-2430" r="-4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088E-64A3-430F-9383-DDC64BB9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8F296-9C45-4347-8CB8-CC0925105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29" y="2064543"/>
            <a:ext cx="3347420" cy="3078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7E6B2-D7A3-49D6-B576-B7634EBF5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972" y="2000251"/>
            <a:ext cx="3034775" cy="31432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B48B8B-64C0-C51A-19E4-AE5B1EAEFDA1}"/>
              </a:ext>
            </a:extLst>
          </p:cNvPr>
          <p:cNvSpPr txBox="1">
            <a:spLocks/>
          </p:cNvSpPr>
          <p:nvPr/>
        </p:nvSpPr>
        <p:spPr>
          <a:xfrm>
            <a:off x="342901" y="77972"/>
            <a:ext cx="3848099" cy="326350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Parton shower model comparison</a:t>
            </a:r>
          </a:p>
          <a:p>
            <a:pPr lvl="1"/>
            <a:r>
              <a:rPr lang="en-US" dirty="0"/>
              <a:t>No fully satisfactory description in peak region</a:t>
            </a:r>
          </a:p>
          <a:p>
            <a:pPr lvl="1"/>
            <a:r>
              <a:rPr lang="en-US" dirty="0"/>
              <a:t>Predicted topology is more 1-jet-like than the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B452F-DC35-C237-28CC-AC07CB5070EA}"/>
              </a:ext>
            </a:extLst>
          </p:cNvPr>
          <p:cNvSpPr/>
          <p:nvPr/>
        </p:nvSpPr>
        <p:spPr>
          <a:xfrm>
            <a:off x="283611" y="4674687"/>
            <a:ext cx="508543" cy="4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02E65-F72C-A194-EE2E-549EF6078F13}"/>
              </a:ext>
            </a:extLst>
          </p:cNvPr>
          <p:cNvSpPr/>
          <p:nvPr/>
        </p:nvSpPr>
        <p:spPr>
          <a:xfrm>
            <a:off x="8256747" y="4674686"/>
            <a:ext cx="603642" cy="4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1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C2B22E-56FE-4C80-9920-A410D168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75" y="440531"/>
            <a:ext cx="5300663" cy="4600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33CD5-7071-4209-B2C6-C786B5FA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5" y="-55364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Triple-Differential Cross-Section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CB05E5-E3B5-44D7-A22F-636ADC2CFB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095" y="447109"/>
                <a:ext cx="3585210" cy="3962400"/>
              </a:xfrm>
            </p:spPr>
            <p:txBody>
              <a:bodyPr/>
              <a:lstStyle/>
              <a:p>
                <a:r>
                  <a:rPr lang="en-US" dirty="0"/>
                  <a:t>With increasing Q:</a:t>
                </a:r>
              </a:p>
              <a:p>
                <a:pPr lvl="1"/>
                <a:r>
                  <a:rPr lang="en-US" sz="1600" dirty="0"/>
                  <a:t>Total cross-section decreases </a:t>
                </a:r>
              </a:p>
              <a:p>
                <a:pPr lvl="1"/>
                <a:r>
                  <a:rPr lang="en-US" sz="1600" dirty="0"/>
                  <a:t>Tail region decreases</a:t>
                </a:r>
              </a:p>
              <a:p>
                <a:pPr lvl="1"/>
                <a:r>
                  <a:rPr lang="en-US" sz="1600" dirty="0"/>
                  <a:t>Peak moves to lower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At higher momentum transfer, jets are more collimated</a:t>
                </a:r>
              </a:p>
              <a:p>
                <a:r>
                  <a:rPr lang="en-US" dirty="0"/>
                  <a:t>With increasing y: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= 1 is enhanced</a:t>
                </a:r>
              </a:p>
              <a:p>
                <a:r>
                  <a:rPr lang="en-US" dirty="0"/>
                  <a:t>Ratio plots &amp; further model comparisons in backup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CB05E5-E3B5-44D7-A22F-636ADC2CFB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095" y="447109"/>
                <a:ext cx="3585210" cy="3962400"/>
              </a:xfrm>
              <a:blipFill>
                <a:blip r:embed="rId3"/>
                <a:stretch>
                  <a:fillRect l="-3534" t="-1917" r="-2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03E3-A1E6-4B69-A6DB-241BE685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2683E-4649-45DC-BC62-EE530DF2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93" y="3315456"/>
            <a:ext cx="2952996" cy="1681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79375F-87B5-759B-F695-A1FAAFA0FB01}"/>
                  </a:ext>
                </a:extLst>
              </p:cNvPr>
              <p:cNvSpPr txBox="1"/>
              <p:nvPr/>
            </p:nvSpPr>
            <p:spPr>
              <a:xfrm>
                <a:off x="2821437" y="4835638"/>
                <a:ext cx="356958" cy="315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79375F-87B5-759B-F695-A1FAAFA0F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37" y="4835638"/>
                <a:ext cx="356958" cy="315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06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09DF-8721-4B2F-BA22-9D87E2F1E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83236" y="4781766"/>
            <a:ext cx="2057400" cy="273844"/>
          </a:xfrm>
        </p:spPr>
        <p:txBody>
          <a:bodyPr/>
          <a:lstStyle/>
          <a:p>
            <a:fld id="{0D8208E9-0D53-4350-B6D2-6C00077D8E88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9AAA-A135-4B56-9DF9-A12BA230BA7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0278" y="953530"/>
            <a:ext cx="3535983" cy="370648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Whole event is clustered into one “jet”</a:t>
            </a:r>
          </a:p>
          <a:p>
            <a:pPr lvl="1"/>
            <a:r>
              <a:rPr lang="en-US" sz="2025" dirty="0">
                <a:latin typeface="Arial" panose="020B0604020202020204" pitchFamily="34" charset="0"/>
                <a:cs typeface="Arial" panose="020B0604020202020204" pitchFamily="34" charset="0"/>
              </a:rPr>
              <a:t>Use asymmetric </a:t>
            </a:r>
            <a:r>
              <a:rPr lang="en-US" sz="2025" dirty="0" err="1">
                <a:latin typeface="Arial" panose="020B0604020202020204" pitchFamily="34" charset="0"/>
                <a:cs typeface="Arial" panose="020B0604020202020204" pitchFamily="34" charset="0"/>
              </a:rPr>
              <a:t>Centauro</a:t>
            </a:r>
            <a:r>
              <a:rPr lang="en-US" sz="2025" dirty="0">
                <a:latin typeface="Arial" panose="020B0604020202020204" pitchFamily="34" charset="0"/>
                <a:cs typeface="Arial" panose="020B0604020202020204" pitchFamily="34" charset="0"/>
              </a:rPr>
              <a:t> jet clustering algorithm suited for asymmetric DIS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Iteratively de-cluster until grooming condition is passed</a:t>
            </a:r>
          </a:p>
          <a:p>
            <a:pPr lvl="1"/>
            <a:r>
              <a:rPr lang="en-US" sz="2025" dirty="0">
                <a:latin typeface="Arial" panose="020B0604020202020204" pitchFamily="34" charset="0"/>
                <a:cs typeface="Arial" panose="020B0604020202020204" pitchFamily="34" charset="0"/>
              </a:rPr>
              <a:t>Removes particles unlikely to be associated with struck </a:t>
            </a:r>
            <a:r>
              <a:rPr lang="en-US" sz="2025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endParaRPr lang="en-US" sz="20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Groomed </a:t>
            </a:r>
            <a:r>
              <a:rPr lang="en-US" sz="2325" dirty="0" err="1"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 events are similar to groomed jets!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Does grooming improve the model description of the data?</a:t>
            </a:r>
            <a:endParaRPr lang="en-US" sz="26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Georgia Regular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00056-2F61-4815-AE57-D2D5CA136231}"/>
              </a:ext>
            </a:extLst>
          </p:cNvPr>
          <p:cNvGrpSpPr/>
          <p:nvPr/>
        </p:nvGrpSpPr>
        <p:grpSpPr>
          <a:xfrm>
            <a:off x="3805269" y="1798655"/>
            <a:ext cx="5196696" cy="3065315"/>
            <a:chOff x="4672514" y="254044"/>
            <a:chExt cx="6928928" cy="40870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464553-E324-4373-A196-0A0C01A54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8269" y="254044"/>
              <a:ext cx="4814912" cy="8024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B4A2F9-14C8-43DE-B6FB-C9DDC7E17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1478" y="3035300"/>
              <a:ext cx="2651546" cy="9927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CA94DE-E609-42B8-8CF8-7FED7E9D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2514" y="3035300"/>
              <a:ext cx="3076064" cy="9926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BCBDE8-52A5-4EDE-8C6F-CD4E18B6DF73}"/>
                </a:ext>
              </a:extLst>
            </p:cNvPr>
            <p:cNvSpPr txBox="1"/>
            <p:nvPr/>
          </p:nvSpPr>
          <p:spPr>
            <a:xfrm>
              <a:off x="4915290" y="3964184"/>
              <a:ext cx="3076063" cy="338555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50" dirty="0" err="1">
                  <a:solidFill>
                    <a:schemeClr val="tx1">
                      <a:lumMod val="50000"/>
                    </a:schemeClr>
                  </a:solidFill>
                </a:rPr>
                <a:t>p+p</a:t>
              </a:r>
              <a:r>
                <a:rPr lang="en-US" sz="1650" dirty="0">
                  <a:solidFill>
                    <a:schemeClr val="tx1">
                      <a:lumMod val="50000"/>
                    </a:schemeClr>
                  </a:solidFill>
                </a:rPr>
                <a:t> Soft Drop condition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9A3E0F-1980-445A-B493-9656B75F90FF}"/>
                </a:ext>
              </a:extLst>
            </p:cNvPr>
            <p:cNvSpPr txBox="1"/>
            <p:nvPr/>
          </p:nvSpPr>
          <p:spPr>
            <a:xfrm>
              <a:off x="8643137" y="4002576"/>
              <a:ext cx="2958305" cy="338555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50" dirty="0">
                  <a:solidFill>
                    <a:schemeClr val="tx1">
                      <a:lumMod val="50000"/>
                    </a:schemeClr>
                  </a:solidFill>
                </a:rPr>
                <a:t>DIS grooming condition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FDCFB0-EA85-43BD-8CF3-113F6B676D56}"/>
                </a:ext>
              </a:extLst>
            </p:cNvPr>
            <p:cNvCxnSpPr>
              <a:cxnSpLocks/>
            </p:cNvCxnSpPr>
            <p:nvPr/>
          </p:nvCxnSpPr>
          <p:spPr>
            <a:xfrm>
              <a:off x="7813620" y="3525792"/>
              <a:ext cx="91805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3AB375-87AB-4D01-8B0C-862BE5FEA8AD}"/>
              </a:ext>
            </a:extLst>
          </p:cNvPr>
          <p:cNvGrpSpPr/>
          <p:nvPr/>
        </p:nvGrpSpPr>
        <p:grpSpPr>
          <a:xfrm>
            <a:off x="4157096" y="4226"/>
            <a:ext cx="4180973" cy="1890111"/>
            <a:chOff x="5435029" y="5633"/>
            <a:chExt cx="5542695" cy="26863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AB7CC5-96F9-4C74-8DE0-2D220B13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029" y="5633"/>
              <a:ext cx="5542695" cy="26863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21670C-40DF-4565-A4EF-DFE3C8F6FF2D}"/>
                </a:ext>
              </a:extLst>
            </p:cNvPr>
            <p:cNvSpPr txBox="1"/>
            <p:nvPr/>
          </p:nvSpPr>
          <p:spPr>
            <a:xfrm>
              <a:off x="6782746" y="1761061"/>
              <a:ext cx="780836" cy="1968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event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0FECD-3B09-485E-9691-E26D7FDDCDEE}"/>
                </a:ext>
              </a:extLst>
            </p:cNvPr>
            <p:cNvSpPr txBox="1"/>
            <p:nvPr/>
          </p:nvSpPr>
          <p:spPr>
            <a:xfrm>
              <a:off x="8457156" y="125395"/>
              <a:ext cx="656021" cy="1968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2BD09-8E80-4A36-82E0-7ACB65A7A137}"/>
                </a:ext>
              </a:extLst>
            </p:cNvPr>
            <p:cNvSpPr txBox="1"/>
            <p:nvPr/>
          </p:nvSpPr>
          <p:spPr>
            <a:xfrm>
              <a:off x="8642088" y="70020"/>
              <a:ext cx="656021" cy="3936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Groomed event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A0B1F4-8364-4173-AB97-DDDCEF08823C}"/>
                </a:ext>
              </a:extLst>
            </p:cNvPr>
            <p:cNvSpPr/>
            <p:nvPr/>
          </p:nvSpPr>
          <p:spPr>
            <a:xfrm>
              <a:off x="9328933" y="260257"/>
              <a:ext cx="102739" cy="254625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15B5C-965D-4DF2-9FC4-F959B729CE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430" y="2356108"/>
            <a:ext cx="4150193" cy="158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4D3FCE-C0F2-79E6-5474-F573F6A492CF}"/>
              </a:ext>
            </a:extLst>
          </p:cNvPr>
          <p:cNvSpPr txBox="1">
            <a:spLocks/>
          </p:cNvSpPr>
          <p:nvPr/>
        </p:nvSpPr>
        <p:spPr>
          <a:xfrm>
            <a:off x="291250" y="166309"/>
            <a:ext cx="7886700" cy="99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Grooming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67B9C4-2836-C5B7-8F26-14662C724938}"/>
              </a:ext>
            </a:extLst>
          </p:cNvPr>
          <p:cNvSpPr/>
          <p:nvPr/>
        </p:nvSpPr>
        <p:spPr>
          <a:xfrm>
            <a:off x="1535409" y="4660017"/>
            <a:ext cx="508543" cy="4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47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56F64-9E6F-113F-67A3-D143DF1498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49BE-F79D-B43B-4029-4345D9CF9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9744"/>
            <a:ext cx="6858000" cy="1089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17504-93A3-13EC-222C-E4548291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845" y="2329285"/>
            <a:ext cx="5786077" cy="243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8525E4-B54C-42BC-F1B2-74A1AEB47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0" y="1456671"/>
            <a:ext cx="8563430" cy="368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56F64-9E6F-113F-67A3-D143DF1498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49BE-F79D-B43B-4029-4345D9CF9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9744"/>
            <a:ext cx="6858000" cy="1089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17504-93A3-13EC-222C-E4548291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03" y="1371601"/>
            <a:ext cx="8741439" cy="36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34D7-80C3-4C0E-8E68-FD17A494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825"/>
            <a:ext cx="9143999" cy="202996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Measurement of 1-Jettiness* in the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Breit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Frame at High Q</a:t>
            </a:r>
            <a:r>
              <a:rPr lang="en-US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8AEFB-AA59-4286-AEF3-06496F0DB6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986B0-015E-F735-E966-58E98D6CED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901" y="3720288"/>
            <a:ext cx="3464324" cy="685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Henry Klest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for the H1 Collaboration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EPS-HEP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August 26, 2023</a:t>
            </a: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AE402D9-04CA-4826-B3A6-06173ADC1E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221FCDEE-4AD7-499F-B3D4-521AFF0B2F42}" type="slidenum">
              <a:rPr lang="en-US" smtClean="0"/>
              <a:t>2</a:t>
            </a:fld>
            <a:endParaRPr lang="en-US"/>
          </a:p>
        </p:txBody>
      </p:sp>
      <p:pic>
        <p:nvPicPr>
          <p:cNvPr id="25" name="Picture 24" descr="A building with a boat in the water&#10;&#10;Description automatically generated">
            <a:extLst>
              <a:ext uri="{FF2B5EF4-FFF2-40B4-BE49-F238E27FC236}">
                <a16:creationId xmlns:a16="http://schemas.microsoft.com/office/drawing/2014/main" id="{003860DD-126C-8692-D4EC-D0142D65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91" y="3296792"/>
            <a:ext cx="1846707" cy="18467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D914BF-3751-43DB-0FE1-1C7BB552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369" y="3296791"/>
            <a:ext cx="1846710" cy="6381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65028D-194C-5CC5-6368-05AAD5646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369" y="3934929"/>
            <a:ext cx="1792921" cy="1208571"/>
          </a:xfrm>
          <a:prstGeom prst="rect">
            <a:avLst/>
          </a:prstGeom>
        </p:spPr>
      </p:pic>
      <p:pic>
        <p:nvPicPr>
          <p:cNvPr id="1026" name="Picture 2" descr="H1 Collaboration Organisation">
            <a:extLst>
              <a:ext uri="{FF2B5EF4-FFF2-40B4-BE49-F238E27FC236}">
                <a16:creationId xmlns:a16="http://schemas.microsoft.com/office/drawing/2014/main" id="{F3766FF2-E17B-E6A3-34AA-4E9D537D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93" y="73234"/>
            <a:ext cx="1526099" cy="11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F34FF-0758-5D71-9172-93722FD33A7D}"/>
              </a:ext>
            </a:extLst>
          </p:cNvPr>
          <p:cNvSpPr txBox="1"/>
          <p:nvPr/>
        </p:nvSpPr>
        <p:spPr>
          <a:xfrm>
            <a:off x="3111191" y="4774168"/>
            <a:ext cx="252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+ grooming!</a:t>
            </a:r>
          </a:p>
        </p:txBody>
      </p:sp>
    </p:spTree>
    <p:extLst>
      <p:ext uri="{BB962C8B-B14F-4D97-AF65-F5344CB8AC3E}">
        <p14:creationId xmlns:p14="http://schemas.microsoft.com/office/powerpoint/2010/main" val="27845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3806EF-51E3-4683-91B9-F10686CA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808" y="618327"/>
            <a:ext cx="2333363" cy="247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3" y="-154360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sz="2200" dirty="0">
                <a:latin typeface="Verdana Bold" panose="020B0804030504040204" pitchFamily="34" charset="0"/>
                <a:ea typeface="Verdana Bold" panose="020B0804030504040204" pitchFamily="34" charset="0"/>
              </a:rPr>
              <a:t>Results – Groomed 1 </a:t>
            </a:r>
            <a:r>
              <a:rPr lang="en-US" sz="2200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Jettiness</a:t>
            </a:r>
            <a:endParaRPr lang="en-US" sz="2200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6262" y="3270147"/>
            <a:ext cx="4887809" cy="160331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tail region from SHERPA, RAPGAP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Fixed-order,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multijets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hard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splittings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peak region from DIRE, Herwig Merging</a:t>
            </a:r>
          </a:p>
          <a:p>
            <a:pPr lvl="1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Resummation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shower, hadronization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03198" y="3753687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7CC1FF-A376-460D-87FA-0CDD91DFA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19" y="585525"/>
            <a:ext cx="2340237" cy="2501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78B47D-FD08-4C07-A01C-19C161E74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067" y="614206"/>
            <a:ext cx="2327360" cy="24749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99B5D4-33D0-4B8E-9B93-23E569DD9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07" y="603332"/>
            <a:ext cx="2350546" cy="25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0E5D0-C5B4-4082-ABED-EB75E65ADF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046" y="155373"/>
            <a:ext cx="1937141" cy="4454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290295-9116-3E82-06F7-70FCDF8804F5}"/>
              </a:ext>
            </a:extLst>
          </p:cNvPr>
          <p:cNvSpPr/>
          <p:nvPr/>
        </p:nvSpPr>
        <p:spPr>
          <a:xfrm>
            <a:off x="1535409" y="4660017"/>
            <a:ext cx="508543" cy="4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F81A743-4D8A-7503-A157-20F86D2B47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782" y="3078186"/>
                <a:ext cx="4887809" cy="1603316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Pythia – Version 8.3	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VINCIA: Antenna Shower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DIRE: Dipole shower + multi-jet merging</a:t>
                </a: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Herwig – Version 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NLO</a:t>
                </a:r>
                <a:r>
                  <a:rPr lang="en-US" sz="12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PS – AO Shower, subtractive matching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Merging -  Dipole shower + </a:t>
                </a:r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multijet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merging</a:t>
                </a: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SHERPA – Version 2.2.12 (MEPS@NLO)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AHADIC++ - Cluster Fragmentation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Lund – String Fragmentation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F81A743-4D8A-7503-A157-20F86D2B4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2" y="3078186"/>
                <a:ext cx="4887809" cy="1603316"/>
              </a:xfrm>
              <a:prstGeom prst="rect">
                <a:avLst/>
              </a:prstGeom>
              <a:blipFill>
                <a:blip r:embed="rId8"/>
                <a:stretch>
                  <a:fillRect l="-2332" t="-3937" b="-26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77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6062C2-D90E-0D18-3432-CE390233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43" y="585525"/>
            <a:ext cx="2382064" cy="2510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F5CBFA-4704-216A-CA06-F1D7BEA54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854" y="585525"/>
            <a:ext cx="2325212" cy="2493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FAB7C-DF5D-ECF4-D263-F69A96EAF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726" y="585525"/>
            <a:ext cx="2367876" cy="251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3" y="-154360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sz="2200" dirty="0">
                <a:latin typeface="Verdana Bold" panose="020B0804030504040204" pitchFamily="34" charset="0"/>
                <a:ea typeface="Verdana Bold" panose="020B0804030504040204" pitchFamily="34" charset="0"/>
              </a:rPr>
              <a:t>Results – Groomed 1 </a:t>
            </a:r>
            <a:r>
              <a:rPr lang="en-US" sz="2200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Jettiness</a:t>
            </a:r>
            <a:endParaRPr lang="en-US" sz="2200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6262" y="3270147"/>
            <a:ext cx="4887809" cy="160331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tail region from SHERPA, RAPGAP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Fixed-order,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multijets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hard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splittings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peak region from DIRE, Herwig Merging</a:t>
            </a:r>
          </a:p>
          <a:p>
            <a:pPr lvl="1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Resummation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shower, hadronization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03198" y="3753687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0E5D0-C5B4-4082-ABED-EB75E65AD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046" y="155373"/>
            <a:ext cx="1937141" cy="4454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290295-9116-3E82-06F7-70FCDF8804F5}"/>
              </a:ext>
            </a:extLst>
          </p:cNvPr>
          <p:cNvSpPr/>
          <p:nvPr/>
        </p:nvSpPr>
        <p:spPr>
          <a:xfrm>
            <a:off x="1535409" y="4660017"/>
            <a:ext cx="508543" cy="4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F81A743-4D8A-7503-A157-20F86D2B47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782" y="3078186"/>
                <a:ext cx="4887809" cy="1603316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Pythia – Version 8.3	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VINCIA: Antenna Shower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DIRE: Dipole shower + multi-jet merging</a:t>
                </a: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Herwig – Version 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NLO</a:t>
                </a:r>
                <a:r>
                  <a:rPr lang="en-US" sz="12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PS – AO Shower, subtractive matching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Merging -  Dipole shower + </a:t>
                </a:r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multijet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merging</a:t>
                </a: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SHERPA – Version 2.2.12 (MEPS@NLO)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AHADIC++ - Cluster Fragmentation</a:t>
                </a:r>
              </a:p>
              <a:p>
                <a:pPr lvl="1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Lund – String Fragmentation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F81A743-4D8A-7503-A157-20F86D2B4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2" y="3078186"/>
                <a:ext cx="4887809" cy="1603316"/>
              </a:xfrm>
              <a:prstGeom prst="rect">
                <a:avLst/>
              </a:prstGeom>
              <a:blipFill>
                <a:blip r:embed="rId7"/>
                <a:stretch>
                  <a:fillRect l="-2332" t="-3937" b="-26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EB84D4A-9F97-280B-F1C0-51FB44C20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25" y="614206"/>
            <a:ext cx="2325212" cy="24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8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80905-9523-42D4-B51F-59D48ED8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497086"/>
            <a:ext cx="7886700" cy="994172"/>
          </a:xfrm>
        </p:spPr>
        <p:txBody>
          <a:bodyPr/>
          <a:lstStyle/>
          <a:p>
            <a:r>
              <a:rPr lang="en-US" dirty="0"/>
              <a:t>Conclusion + 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24FCDE-8647-4A7F-8098-257ED41F3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0526" y="550693"/>
                <a:ext cx="5955825" cy="39635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First measurement of 1-Jettiness event shape in NC DIS</a:t>
                </a:r>
              </a:p>
              <a:p>
                <a:pPr lvl="1"/>
                <a:r>
                  <a:rPr lang="en-US" dirty="0"/>
                  <a:t>First application of </a:t>
                </a:r>
                <a:r>
                  <a:rPr lang="en-US" dirty="0" err="1"/>
                  <a:t>Centauro</a:t>
                </a:r>
                <a:r>
                  <a:rPr lang="en-US" dirty="0"/>
                  <a:t> &amp; grooming at HERA</a:t>
                </a:r>
              </a:p>
              <a:p>
                <a:pPr lvl="1"/>
                <a:r>
                  <a:rPr lang="en-US" dirty="0"/>
                  <a:t>More results available in backup slides &amp; H1 Preliminary database</a:t>
                </a:r>
              </a:p>
              <a:p>
                <a:pPr lvl="2"/>
                <a:r>
                  <a:rPr lang="en-US" dirty="0"/>
                  <a:t>H1prelim-22-033 and H1prelim-21-032</a:t>
                </a:r>
              </a:p>
              <a:p>
                <a:r>
                  <a:rPr lang="en-US" dirty="0"/>
                  <a:t>Data sensitive to fundamental QCD quantities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PDFs, etc.</a:t>
                </a:r>
              </a:p>
              <a:p>
                <a:r>
                  <a:rPr lang="en-US" dirty="0"/>
                  <a:t>Useful for tuning &amp; validation of MC generators </a:t>
                </a:r>
              </a:p>
              <a:p>
                <a:pPr lvl="1"/>
                <a:r>
                  <a:rPr lang="en-US" dirty="0"/>
                  <a:t>No MC uniformly describes the data</a:t>
                </a:r>
              </a:p>
              <a:p>
                <a:pPr lvl="1"/>
                <a:r>
                  <a:rPr lang="en-US" dirty="0"/>
                  <a:t>Grooming doesn’t fix the situation</a:t>
                </a:r>
              </a:p>
              <a:p>
                <a:pPr lvl="1"/>
                <a:r>
                  <a:rPr lang="en-US" dirty="0"/>
                  <a:t>DIS MCs require tuning for Electron-Ion Collider!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Promising measurements for EIC and other future </a:t>
                </a:r>
                <a:r>
                  <a:rPr lang="en-US" dirty="0" err="1"/>
                  <a:t>e+p</a:t>
                </a:r>
                <a:r>
                  <a:rPr lang="en-US" dirty="0"/>
                  <a:t> colliders (</a:t>
                </a:r>
                <a:r>
                  <a:rPr lang="en-US" dirty="0" err="1"/>
                  <a:t>LHeC</a:t>
                </a:r>
                <a:r>
                  <a:rPr lang="en-US" dirty="0"/>
                  <a:t>, FCC-eh)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24FCDE-8647-4A7F-8098-257ED41F3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526" y="550693"/>
                <a:ext cx="5955825" cy="3963590"/>
              </a:xfrm>
              <a:blipFill>
                <a:blip r:embed="rId2"/>
                <a:stretch>
                  <a:fillRect l="-2252" t="-2611" r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F60C4-AC1A-41A2-AD36-73EBA3EB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CF424-9C79-4CAE-A87F-E2FDCEBD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51" y="2101400"/>
            <a:ext cx="2610307" cy="2704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60360-E4B1-4C9C-9C08-B5DD1959A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947" y="233409"/>
            <a:ext cx="2543303" cy="1533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08743-3BFC-4E29-67A5-FE1C6A91382A}"/>
              </a:ext>
            </a:extLst>
          </p:cNvPr>
          <p:cNvSpPr txBox="1"/>
          <p:nvPr/>
        </p:nvSpPr>
        <p:spPr>
          <a:xfrm>
            <a:off x="264324" y="4356401"/>
            <a:ext cx="6268227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See the other H1 talks: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1" dirty="0"/>
              <a:t>Multi-differential Jet Substructure Measurement in High Q2 ep collisions with HERA-II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1" dirty="0"/>
              <a:t>Machine learning-assisted measurement azimuthal angular asymmetry of soft gluon radiation in deep-inelastic scattering with the H1 detector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630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A49DD-EEA4-4CD3-AD50-E98875AF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70DB-F54B-4128-B0C0-E9E9B6431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11A26-4262-4633-B97B-2E743EC3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71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C082EB-DE18-44A7-97AF-1ACB33E7F5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682" y="134954"/>
                <a:ext cx="7886700" cy="3263504"/>
              </a:xfrm>
            </p:spPr>
            <p:txBody>
              <a:bodyPr/>
              <a:lstStyle/>
              <a:p>
                <a:r>
                  <a:rPr lang="en-US" dirty="0"/>
                  <a:t>Fully inclusive observable – all events contribute</a:t>
                </a:r>
              </a:p>
              <a:p>
                <a:pPr lvl="1"/>
                <a:r>
                  <a:rPr lang="en-US" dirty="0"/>
                  <a:t>All particles in current hemisphere contribute to sum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Normalized contributions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spectrum </a:t>
                </a:r>
              </a:p>
              <a:p>
                <a:pPr lvl="2"/>
                <a:r>
                  <a:rPr lang="en-US" dirty="0"/>
                  <a:t>0 Degrees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proton-going direction, 180 degrees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electron-going direction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C082EB-DE18-44A7-97AF-1ACB33E7F5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682" y="134954"/>
                <a:ext cx="7886700" cy="3263504"/>
              </a:xfrm>
              <a:blipFill>
                <a:blip r:embed="rId2"/>
                <a:stretch>
                  <a:fillRect l="-1608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EE6A4-BA73-4A2C-A525-AFE0E0BF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39A26-0731-40C6-B4CF-5FACFCD8E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18" y="1497174"/>
            <a:ext cx="7436644" cy="26431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4F2D29-291A-4FF2-B200-B71B567D4485}"/>
              </a:ext>
            </a:extLst>
          </p:cNvPr>
          <p:cNvSpPr txBox="1">
            <a:spLocks/>
          </p:cNvSpPr>
          <p:nvPr/>
        </p:nvSpPr>
        <p:spPr>
          <a:xfrm>
            <a:off x="361712" y="4072744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C00000"/>
                </a:solidFill>
              </a:rPr>
              <a:t>Central, high momentum particles dominate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These are well-measured by the H1 detector!</a:t>
            </a:r>
          </a:p>
          <a:p>
            <a:pPr lvl="1"/>
            <a:endParaRPr lang="en-US" sz="1800" dirty="0">
              <a:solidFill>
                <a:srgbClr val="C00000"/>
              </a:solidFill>
            </a:endParaRPr>
          </a:p>
          <a:p>
            <a:pPr marL="685800" lvl="2" indent="0">
              <a:buNone/>
            </a:pPr>
            <a:endParaRPr lang="en-US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89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C2B22E-56FE-4C80-9920-A410D168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75" y="440531"/>
            <a:ext cx="5300663" cy="4600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33CD5-7071-4209-B2C6-C786B5FA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5" y="-55364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Triple-Differential Cross-Section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CB05E5-E3B5-44D7-A22F-636ADC2CFB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095" y="666706"/>
                <a:ext cx="3585210" cy="3962400"/>
              </a:xfrm>
            </p:spPr>
            <p:txBody>
              <a:bodyPr/>
              <a:lstStyle/>
              <a:p>
                <a:r>
                  <a:rPr lang="en-US" dirty="0"/>
                  <a:t>With increasing Q:</a:t>
                </a:r>
              </a:p>
              <a:p>
                <a:pPr lvl="1"/>
                <a:r>
                  <a:rPr lang="en-US" dirty="0"/>
                  <a:t>Total cross-section decreases </a:t>
                </a:r>
              </a:p>
              <a:p>
                <a:pPr lvl="1"/>
                <a:r>
                  <a:rPr lang="en-US" dirty="0"/>
                  <a:t>Tail region decreases</a:t>
                </a:r>
              </a:p>
              <a:p>
                <a:pPr lvl="1"/>
                <a:r>
                  <a:rPr lang="en-US" dirty="0"/>
                  <a:t>Peak moves to lower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At higher momentum transfer, jets are more collimated</a:t>
                </a:r>
              </a:p>
              <a:p>
                <a:r>
                  <a:rPr lang="en-US" dirty="0"/>
                  <a:t>With increasing y: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= 1 is enhanced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CB05E5-E3B5-44D7-A22F-636ADC2CFB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095" y="666706"/>
                <a:ext cx="3585210" cy="3962400"/>
              </a:xfrm>
              <a:blipFill>
                <a:blip r:embed="rId3"/>
                <a:stretch>
                  <a:fillRect l="-3534" t="-1917" r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03E3-A1E6-4B69-A6DB-241BE685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2683E-4649-45DC-BC62-EE530DF2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412184"/>
            <a:ext cx="2672715" cy="15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2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BFBB-9080-4309-9BD8-D8BC7973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54" y="571501"/>
            <a:ext cx="3722370" cy="3263504"/>
          </a:xfrm>
        </p:spPr>
        <p:txBody>
          <a:bodyPr>
            <a:normAutofit/>
          </a:bodyPr>
          <a:lstStyle/>
          <a:p>
            <a:r>
              <a:rPr lang="en-US" dirty="0"/>
              <a:t>Ratios to data</a:t>
            </a:r>
          </a:p>
          <a:p>
            <a:r>
              <a:rPr lang="en-US" dirty="0"/>
              <a:t>Stat. uncertainties range from a few % to a few 10s of % </a:t>
            </a:r>
          </a:p>
          <a:p>
            <a:r>
              <a:rPr lang="en-US" dirty="0"/>
              <a:t>Sys. uncertainties around 5%</a:t>
            </a:r>
          </a:p>
          <a:p>
            <a:r>
              <a:rPr lang="en-US" dirty="0" err="1"/>
              <a:t>Djangoh</a:t>
            </a:r>
            <a:r>
              <a:rPr lang="en-US" dirty="0"/>
              <a:t> and </a:t>
            </a:r>
            <a:r>
              <a:rPr lang="en-US" dirty="0" err="1"/>
              <a:t>Rapgap</a:t>
            </a:r>
            <a:r>
              <a:rPr lang="en-US" dirty="0"/>
              <a:t> perform reasonably well over full phase space</a:t>
            </a:r>
          </a:p>
          <a:p>
            <a:r>
              <a:rPr lang="en-US" dirty="0" err="1"/>
              <a:t>Pythia+Dire</a:t>
            </a:r>
            <a:r>
              <a:rPr lang="en-US" dirty="0"/>
              <a:t> too large in peak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5883B-F217-4E42-906D-1FB094B9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DFF4F-76B9-492A-9632-102FE4FD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97" y="571501"/>
            <a:ext cx="4881149" cy="419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068AF-13AB-4A22-9114-E2B17B16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" y="3435429"/>
            <a:ext cx="2800350" cy="1628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740349-D035-E98F-4ABF-388B2704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5" y="-55364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Triple-Differential Cross-Section</a:t>
            </a:r>
          </a:p>
        </p:txBody>
      </p:sp>
    </p:spTree>
    <p:extLst>
      <p:ext uri="{BB962C8B-B14F-4D97-AF65-F5344CB8AC3E}">
        <p14:creationId xmlns:p14="http://schemas.microsoft.com/office/powerpoint/2010/main" val="3405092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433A90-5EAD-4959-841E-B4CD66487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80" y="392307"/>
            <a:ext cx="5456873" cy="4672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BAD67-1A27-4F75-846A-56CF75C896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095" y="785768"/>
                <a:ext cx="3013710" cy="326350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Further model comparison</a:t>
                </a:r>
              </a:p>
              <a:p>
                <a:pPr lvl="1"/>
                <a:r>
                  <a:rPr lang="en-US" dirty="0" err="1"/>
                  <a:t>Pythia+Default</a:t>
                </a:r>
                <a:r>
                  <a:rPr lang="en-US" dirty="0"/>
                  <a:t> shower</a:t>
                </a:r>
              </a:p>
              <a:p>
                <a:pPr lvl="1"/>
                <a:r>
                  <a:rPr lang="en-US" dirty="0" err="1"/>
                  <a:t>Pythia+Vincia</a:t>
                </a:r>
                <a:endParaRPr lang="en-US" dirty="0"/>
              </a:p>
              <a:p>
                <a:pPr lvl="1"/>
                <a:r>
                  <a:rPr lang="en-US" dirty="0"/>
                  <a:t>Herwig 7.2</a:t>
                </a:r>
              </a:p>
              <a:p>
                <a:r>
                  <a:rPr lang="en-US" dirty="0"/>
                  <a:t>Herwig underestimates DIS cross-section</a:t>
                </a:r>
              </a:p>
              <a:p>
                <a:pPr lvl="1"/>
                <a:r>
                  <a:rPr lang="en-US" dirty="0"/>
                  <a:t>Bump structure visible at mid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BAD67-1A27-4F75-846A-56CF75C896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095" y="785768"/>
                <a:ext cx="3013710" cy="3263504"/>
              </a:xfrm>
              <a:blipFill>
                <a:blip r:embed="rId3"/>
                <a:stretch>
                  <a:fillRect l="-4202" t="-1938"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6045-30CC-4EE2-95FB-EBDF1C83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92B005-4304-44E8-8802-0DC069D41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85" y="3138082"/>
            <a:ext cx="2648620" cy="1566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6B0902-D529-53B5-06EF-13F2BD16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5" y="-55364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Triple-Differential Cross-Section</a:t>
            </a:r>
          </a:p>
        </p:txBody>
      </p:sp>
    </p:spTree>
    <p:extLst>
      <p:ext uri="{BB962C8B-B14F-4D97-AF65-F5344CB8AC3E}">
        <p14:creationId xmlns:p14="http://schemas.microsoft.com/office/powerpoint/2010/main" val="40807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96960-5F2B-4917-BB57-881697DF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80" y="501525"/>
            <a:ext cx="5356384" cy="4588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BAD67-1A27-4F75-846A-56CF75C896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095" y="615646"/>
                <a:ext cx="3402463" cy="326350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NNLO QCD prediction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𝐽𝑒𝑡𝑠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Reasonable description over full phase space</a:t>
                </a:r>
              </a:p>
              <a:p>
                <a:pPr lvl="1"/>
                <a:r>
                  <a:rPr lang="en-US" dirty="0"/>
                  <a:t>Scale uncertainties relatively small</a:t>
                </a:r>
              </a:p>
              <a:p>
                <a:pPr lvl="1"/>
                <a:r>
                  <a:rPr lang="en-US" dirty="0"/>
                  <a:t>NNLO improves over NLO</a:t>
                </a:r>
              </a:p>
              <a:p>
                <a:r>
                  <a:rPr lang="en-US" dirty="0"/>
                  <a:t>NP corrections are sizable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BAD67-1A27-4F75-846A-56CF75C896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095" y="615646"/>
                <a:ext cx="3402463" cy="3263504"/>
              </a:xfrm>
              <a:blipFill>
                <a:blip r:embed="rId3"/>
                <a:stretch>
                  <a:fillRect l="-371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6045-30CC-4EE2-95FB-EBDF1C83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2C9F65-992E-472E-8482-B9A35A4D8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1" y="3255661"/>
            <a:ext cx="2756774" cy="1648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C32EF-27D4-A59E-231A-7E0DDE8F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5" y="-55364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Triple-Differential Cross-Section</a:t>
            </a:r>
          </a:p>
        </p:txBody>
      </p:sp>
    </p:spTree>
    <p:extLst>
      <p:ext uri="{BB962C8B-B14F-4D97-AF65-F5344CB8AC3E}">
        <p14:creationId xmlns:p14="http://schemas.microsoft.com/office/powerpoint/2010/main" val="346835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78712-C481-4B60-8AE3-B6C9D675ED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0303" y="-503206"/>
                <a:ext cx="7886700" cy="99417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Measurement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78712-C481-4B60-8AE3-B6C9D675ED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0303" y="-503206"/>
                <a:ext cx="7886700" cy="994172"/>
              </a:xfrm>
              <a:blipFill>
                <a:blip r:embed="rId2"/>
                <a:stretch>
                  <a:fillRect l="-965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2F333-7B34-4DBA-B448-25E77FDB4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40" y="4197138"/>
            <a:ext cx="6655310" cy="3263504"/>
          </a:xfrm>
        </p:spPr>
        <p:txBody>
          <a:bodyPr/>
          <a:lstStyle/>
          <a:p>
            <a:r>
              <a:rPr lang="en-US" dirty="0"/>
              <a:t>Current hemisphere longitudinal momentum is well modelled by H1 detector-level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6270E-9124-4710-A845-F52A5598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B1412-6DF9-4280-9F30-721FF55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56" y="820038"/>
            <a:ext cx="5588794" cy="3232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5C1FC-8784-4849-9BCE-9A9AA7A34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8" y="142719"/>
            <a:ext cx="1760221" cy="6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B15BE-4937-0E00-0C27-5ADA85D0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5" y="312951"/>
            <a:ext cx="9154368" cy="4518210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67FFD518-E615-8CC7-8F7D-F9936D533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3" y="709586"/>
            <a:ext cx="718684" cy="523451"/>
          </a:xfrm>
          <a:prstGeom prst="rect">
            <a:avLst/>
          </a:prstGeom>
        </p:spPr>
      </p:pic>
      <p:pic>
        <p:nvPicPr>
          <p:cNvPr id="19" name="Picture 18" descr="A red sign with white text&#10;&#10;Description automatically generated">
            <a:extLst>
              <a:ext uri="{FF2B5EF4-FFF2-40B4-BE49-F238E27FC236}">
                <a16:creationId xmlns:a16="http://schemas.microsoft.com/office/drawing/2014/main" id="{D699AD2B-923C-452F-AA01-A6C472F66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72" y="3075709"/>
            <a:ext cx="204090" cy="203750"/>
          </a:xfrm>
          <a:prstGeom prst="rect">
            <a:avLst/>
          </a:prstGeom>
        </p:spPr>
      </p:pic>
      <p:pic>
        <p:nvPicPr>
          <p:cNvPr id="23" name="Picture 22" descr="A logo with white text&#10;&#10;Description automatically generated">
            <a:extLst>
              <a:ext uri="{FF2B5EF4-FFF2-40B4-BE49-F238E27FC236}">
                <a16:creationId xmlns:a16="http://schemas.microsoft.com/office/drawing/2014/main" id="{C4F6F057-2EA1-E76C-4C9D-7BB1E0D407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02" y="2085240"/>
            <a:ext cx="477433" cy="4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099B-8629-47BE-9E83-7C6BA725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BE3A2-DD19-46C9-88EA-4B59E3AF8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3F7D3-09EA-42CB-8927-D01759FD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62F95-2C68-46A2-A647-A941B9E9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52" y="140760"/>
            <a:ext cx="6624895" cy="45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86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9EFD-CD95-45CA-BD5E-2E54E94E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FDD2-55E2-46C8-8EC6-D7172718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D5693-479D-44D3-B967-7FF7D380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4FB6-A0B2-4A38-9035-0F79E7EB2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66" y="327318"/>
            <a:ext cx="6376668" cy="43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2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4" y="121482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244133" y="685254"/>
                <a:ext cx="2426110" cy="3749143"/>
              </a:xfrm>
            </p:spPr>
            <p:txBody>
              <a:bodyPr/>
              <a:lstStyle/>
              <a:p>
                <a:r>
                  <a:rPr lang="en-US" sz="1425" dirty="0">
                    <a:latin typeface="Georgia Regular"/>
                  </a:rPr>
                  <a:t>Data is corrected for real QED ISR and FSR</a:t>
                </a:r>
              </a:p>
              <a:p>
                <a:r>
                  <a:rPr lang="en-US" sz="1425" dirty="0">
                    <a:latin typeface="Georgia Regular"/>
                  </a:rPr>
                  <a:t>Uncertainty on data is statistical </a:t>
                </a:r>
                <a14:m>
                  <m:oMath xmlns:m="http://schemas.openxmlformats.org/officeDocument/2006/math">
                    <m:r>
                      <a:rPr lang="en-US" sz="14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en-US" sz="1425" dirty="0">
                    <a:latin typeface="Georgia Regular"/>
                  </a:rPr>
                  <a:t> systematic</a:t>
                </a:r>
              </a:p>
              <a:p>
                <a:endParaRPr lang="en-US" sz="1425" dirty="0">
                  <a:latin typeface="Georgia Regular"/>
                </a:endParaRPr>
              </a:p>
              <a:p>
                <a:r>
                  <a:rPr lang="en-US" sz="1425" dirty="0">
                    <a:latin typeface="Georgia Regular"/>
                  </a:rPr>
                  <a:t>RAPGAP and DJANGOH</a:t>
                </a:r>
              </a:p>
              <a:p>
                <a:pPr lvl="1"/>
                <a:r>
                  <a:rPr lang="en-US" sz="1425" dirty="0">
                    <a:latin typeface="Georgia Regular"/>
                  </a:rPr>
                  <a:t>Standard H1 MCs</a:t>
                </a:r>
              </a:p>
              <a:p>
                <a:pPr lvl="1"/>
                <a:r>
                  <a:rPr lang="en-US" sz="1425" dirty="0">
                    <a:latin typeface="Georgia Regular"/>
                  </a:rPr>
                  <a:t>Both use LEPTO for matrix elements O(α</a:t>
                </a:r>
                <a:r>
                  <a:rPr lang="en-US" sz="1425" baseline="-25000" dirty="0">
                    <a:latin typeface="Georgia Regular" panose="02040502050405020303"/>
                  </a:rPr>
                  <a:t>S</a:t>
                </a:r>
                <a:r>
                  <a:rPr lang="en-US" sz="1425" dirty="0">
                    <a:latin typeface="Georgia Regular" panose="02040502050405020303"/>
                  </a:rPr>
                  <a:t>)</a:t>
                </a:r>
              </a:p>
              <a:p>
                <a:r>
                  <a:rPr lang="en-US" sz="1425" dirty="0">
                    <a:latin typeface="Georgia Regular" panose="02040502050405020303"/>
                  </a:rPr>
                  <a:t>DJANGOH:</a:t>
                </a:r>
              </a:p>
              <a:p>
                <a:pPr lvl="1"/>
                <a:r>
                  <a:rPr lang="en-US" sz="1425" dirty="0">
                    <a:latin typeface="Georgia Regular" panose="02040502050405020303"/>
                  </a:rPr>
                  <a:t>Color dipole model for </a:t>
                </a:r>
                <a:r>
                  <a:rPr lang="en-US" sz="1425" dirty="0" err="1">
                    <a:latin typeface="Georgia Regular" panose="02040502050405020303"/>
                  </a:rPr>
                  <a:t>parton</a:t>
                </a:r>
                <a:r>
                  <a:rPr lang="en-US" sz="1425" dirty="0">
                    <a:latin typeface="Georgia Regular" panose="02040502050405020303"/>
                  </a:rPr>
                  <a:t> shower + string fragmentation</a:t>
                </a:r>
              </a:p>
              <a:p>
                <a:r>
                  <a:rPr lang="en-US" sz="1425" dirty="0">
                    <a:latin typeface="Georgia Regular" panose="02040502050405020303"/>
                  </a:rPr>
                  <a:t>RAPGAP: </a:t>
                </a:r>
              </a:p>
              <a:p>
                <a:pPr lvl="1"/>
                <a:r>
                  <a:rPr lang="en-US" sz="1425" dirty="0">
                    <a:latin typeface="Georgia Regular" panose="02040502050405020303"/>
                  </a:rPr>
                  <a:t>DGLAP </a:t>
                </a:r>
                <a:r>
                  <a:rPr lang="en-US" sz="1425" dirty="0" err="1">
                    <a:latin typeface="Georgia Regular" panose="02040502050405020303"/>
                  </a:rPr>
                  <a:t>parton</a:t>
                </a:r>
                <a:r>
                  <a:rPr lang="en-US" sz="1425" dirty="0">
                    <a:latin typeface="Georgia Regular" panose="02040502050405020303"/>
                  </a:rPr>
                  <a:t> shower + string fragmentation</a:t>
                </a:r>
              </a:p>
              <a:p>
                <a:endParaRPr lang="en-US" dirty="0">
                  <a:latin typeface="Georgia Regular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44133" y="685254"/>
                <a:ext cx="2426110" cy="3749143"/>
              </a:xfrm>
              <a:blipFill>
                <a:blip r:embed="rId3"/>
                <a:stretch>
                  <a:fillRect l="-4167" t="-1351" r="-2604" b="-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12680" y="4550258"/>
            <a:ext cx="1828283" cy="25385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65D98-E359-4C53-8C10-0E6B876E3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353" y="55651"/>
            <a:ext cx="2218657" cy="2506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806EF-51E3-4683-91B9-F10686CA49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3"/>
          <a:stretch/>
        </p:blipFill>
        <p:spPr>
          <a:xfrm>
            <a:off x="6720365" y="2635321"/>
            <a:ext cx="2218657" cy="235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AC1F0-7DE9-46D7-BE76-AA43BCCE5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763" y="2604370"/>
            <a:ext cx="2234374" cy="2387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BFA9A4-7561-43F6-8992-E17CF355E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704" y="56343"/>
            <a:ext cx="2218657" cy="25067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A398CD-5805-4838-8197-18A9B18200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525" y="2627615"/>
            <a:ext cx="2231715" cy="2352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811B00-351D-467F-BAD4-110461191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9265" y="55392"/>
            <a:ext cx="2193819" cy="24795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A4143C-932B-4965-95BE-7CA7B878F54D}"/>
              </a:ext>
            </a:extLst>
          </p:cNvPr>
          <p:cNvSpPr txBox="1"/>
          <p:nvPr/>
        </p:nvSpPr>
        <p:spPr>
          <a:xfrm>
            <a:off x="5884818" y="324312"/>
            <a:ext cx="1394717" cy="138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9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9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Min.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= 150 GeV</a:t>
            </a:r>
            <a:r>
              <a:rPr lang="en-US" sz="9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0BD2BA-D8BA-4F64-A954-B94AE045AFE4}"/>
              </a:ext>
            </a:extLst>
          </p:cNvPr>
          <p:cNvSpPr txBox="1"/>
          <p:nvPr/>
        </p:nvSpPr>
        <p:spPr>
          <a:xfrm>
            <a:off x="7174351" y="274681"/>
            <a:ext cx="1394717" cy="138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9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9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Min.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= 150 GeV</a:t>
            </a:r>
            <a:r>
              <a:rPr lang="en-US" sz="9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413265-23C1-4354-8933-FEA17890DF66}"/>
              </a:ext>
            </a:extLst>
          </p:cNvPr>
          <p:cNvSpPr txBox="1"/>
          <p:nvPr/>
        </p:nvSpPr>
        <p:spPr>
          <a:xfrm>
            <a:off x="3818869" y="322217"/>
            <a:ext cx="1394717" cy="138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9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9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Min.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= 150 GeV</a:t>
            </a:r>
            <a:r>
              <a:rPr lang="en-US" sz="9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9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4" y="121482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0301" y="889532"/>
            <a:ext cx="2082578" cy="4065180"/>
          </a:xfrm>
        </p:spPr>
        <p:txBody>
          <a:bodyPr/>
          <a:lstStyle/>
          <a:p>
            <a:r>
              <a:rPr lang="en-US" dirty="0">
                <a:latin typeface="Georgia Regular" panose="02040502050405020303"/>
              </a:rPr>
              <a:t>SHERPA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Version 2.2.12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MEPS@NLO</a:t>
            </a:r>
          </a:p>
          <a:p>
            <a:r>
              <a:rPr lang="en-US" dirty="0">
                <a:latin typeface="Georgia Regular" panose="02040502050405020303"/>
              </a:rPr>
              <a:t>AHADIC++: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SHERPA native cluster hadronization model</a:t>
            </a:r>
            <a:endParaRPr lang="en-US" dirty="0">
              <a:latin typeface="Georgia Regular" panose="02040502050405020303"/>
            </a:endParaRPr>
          </a:p>
          <a:p>
            <a:r>
              <a:rPr lang="en-US" dirty="0">
                <a:latin typeface="Georgia Regular" panose="02040502050405020303"/>
              </a:rPr>
              <a:t>Lund: 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Lund string model from PYTHIA</a:t>
            </a:r>
          </a:p>
          <a:p>
            <a:r>
              <a:rPr lang="en-US" sz="1500" dirty="0">
                <a:latin typeface="Georgia Regular" panose="02040502050405020303"/>
              </a:rPr>
              <a:t>Both models provide good description of fixed-order region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F4E13-74A4-4A44-A3A7-E8AF9EFCE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23" y="31007"/>
            <a:ext cx="2291855" cy="2571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834249-F592-47DA-B39F-A5E08C4B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678" y="2616427"/>
            <a:ext cx="2292965" cy="2450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6334-3554-4EEB-8060-C86D2CA4A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475" y="31617"/>
            <a:ext cx="2321490" cy="2571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C4308-8896-428F-A2E1-531109604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2852" y="32222"/>
            <a:ext cx="2265511" cy="2571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C3D5A-8452-4E51-B01A-524A842B9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024" y="2635477"/>
            <a:ext cx="2271382" cy="2450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0C28F-A209-45DB-9917-4305DAAE1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398" y="2616427"/>
            <a:ext cx="2285498" cy="24508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BF805-DADC-4D84-BABF-02FF64AFE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54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4" y="121482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373799" y="975258"/>
                <a:ext cx="2152315" cy="3749143"/>
              </a:xfrm>
            </p:spPr>
            <p:txBody>
              <a:bodyPr/>
              <a:lstStyle/>
              <a:p>
                <a:r>
                  <a:rPr lang="en-US" dirty="0">
                    <a:latin typeface="Georgia Regular" panose="02040502050405020303"/>
                  </a:rPr>
                  <a:t>Herwig</a:t>
                </a:r>
              </a:p>
              <a:p>
                <a:pPr lvl="1"/>
                <a:r>
                  <a:rPr lang="en-US" sz="1500" dirty="0">
                    <a:latin typeface="Georgia Regular" panose="02040502050405020303"/>
                  </a:rPr>
                  <a:t>Version 7.2.2</a:t>
                </a:r>
              </a:p>
              <a:p>
                <a:pPr lvl="1"/>
                <a:endParaRPr lang="en-US" sz="1500" dirty="0">
                  <a:latin typeface="Georgia Regular" panose="02040502050405020303"/>
                </a:endParaRPr>
              </a:p>
              <a:p>
                <a:r>
                  <a:rPr lang="en-US" dirty="0">
                    <a:latin typeface="Georgia Regular" panose="02040502050405020303"/>
                  </a:rPr>
                  <a:t>NLO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>
                    <a:latin typeface="Georgia Regular" panose="02040502050405020303"/>
                  </a:rPr>
                  <a:t>PS:</a:t>
                </a:r>
              </a:p>
              <a:p>
                <a:pPr lvl="1"/>
                <a:r>
                  <a:rPr lang="en-US" dirty="0">
                    <a:latin typeface="Georgia Regular" panose="02040502050405020303"/>
                  </a:rPr>
                  <a:t> </a:t>
                </a:r>
                <a:r>
                  <a:rPr lang="en-US" sz="1500" dirty="0">
                    <a:latin typeface="Georgia Regular" panose="02040502050405020303"/>
                  </a:rPr>
                  <a:t>Herwig internal implementation of MC@NLO via Matchbox</a:t>
                </a:r>
              </a:p>
              <a:p>
                <a:pPr lvl="1"/>
                <a:endParaRPr lang="en-US" dirty="0">
                  <a:latin typeface="Georgia Regular" panose="02040502050405020303"/>
                </a:endParaRPr>
              </a:p>
              <a:p>
                <a:r>
                  <a:rPr lang="en-US" dirty="0">
                    <a:latin typeface="Georgia Regular" panose="02040502050405020303"/>
                  </a:rPr>
                  <a:t>Merging: </a:t>
                </a:r>
              </a:p>
              <a:p>
                <a:pPr lvl="1"/>
                <a:r>
                  <a:rPr lang="en-US" sz="1500" dirty="0">
                    <a:latin typeface="Georgia Regular" panose="02040502050405020303"/>
                  </a:rPr>
                  <a:t>Dipole shower with </a:t>
                </a:r>
                <a:r>
                  <a:rPr lang="en-US" sz="1500" dirty="0" err="1">
                    <a:latin typeface="Georgia Regular" panose="02040502050405020303"/>
                  </a:rPr>
                  <a:t>multijet</a:t>
                </a:r>
                <a:r>
                  <a:rPr lang="en-US" sz="1500" dirty="0">
                    <a:latin typeface="Georgia Regular" panose="02040502050405020303"/>
                  </a:rPr>
                  <a:t> merging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73799" y="975258"/>
                <a:ext cx="2152315" cy="3749143"/>
              </a:xfrm>
              <a:blipFill>
                <a:blip r:embed="rId2"/>
                <a:stretch>
                  <a:fillRect l="-5882" t="-1689" r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B5243F2-7518-470B-8A1B-2069175F9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5" y="28575"/>
            <a:ext cx="2314575" cy="257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2E462-D8FD-41B2-A62C-B474DBE96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663" y="2645607"/>
            <a:ext cx="2304182" cy="2450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2A9593-A241-4DE3-B88F-FAA289B16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651" y="2636082"/>
            <a:ext cx="2294853" cy="2450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70917-024E-4D93-88BF-A52ECDFFF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993" y="2636082"/>
            <a:ext cx="2303252" cy="2450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D5F58-C07F-4248-850E-A1CE50BFA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8575"/>
            <a:ext cx="2300179" cy="257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4C1449-8E6C-4BE5-AC41-EE1B4E225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675" y="28575"/>
            <a:ext cx="2301733" cy="2571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D1C79-0B38-4A9B-B833-7A84E938DD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31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A29FA-EC93-4E5B-B91C-16BE08399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355" y="-48"/>
            <a:ext cx="2290363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F4270-24A6-4D84-A4CE-71DC2A31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525" y="-9525"/>
            <a:ext cx="2290363" cy="257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DA703B-0D74-45DD-8DB2-9B805DC42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557" y="2659893"/>
            <a:ext cx="2333993" cy="2483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4" y="121482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6976" y="889533"/>
            <a:ext cx="2027981" cy="3749143"/>
          </a:xfrm>
        </p:spPr>
        <p:txBody>
          <a:bodyPr/>
          <a:lstStyle/>
          <a:p>
            <a:r>
              <a:rPr lang="en-US" dirty="0">
                <a:latin typeface="Georgia Regular" panose="02040502050405020303"/>
              </a:rPr>
              <a:t>PYTHIA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Version 8.3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No external matrix elements</a:t>
            </a:r>
          </a:p>
          <a:p>
            <a:r>
              <a:rPr lang="en-US" dirty="0">
                <a:latin typeface="Georgia Regular" panose="02040502050405020303"/>
              </a:rPr>
              <a:t>DIRE: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Dipole </a:t>
            </a:r>
            <a:r>
              <a:rPr lang="en-US" sz="1500" dirty="0" err="1">
                <a:latin typeface="Georgia Regular" panose="02040502050405020303"/>
              </a:rPr>
              <a:t>resummation</a:t>
            </a:r>
            <a:endParaRPr lang="en-US" sz="1500" dirty="0">
              <a:latin typeface="Georgia Regular" panose="02040502050405020303"/>
            </a:endParaRPr>
          </a:p>
          <a:p>
            <a:pPr lvl="1"/>
            <a:r>
              <a:rPr lang="en-US" sz="1500" dirty="0">
                <a:latin typeface="Georgia Regular" panose="02040502050405020303"/>
              </a:rPr>
              <a:t>Excellent description in </a:t>
            </a:r>
            <a:r>
              <a:rPr lang="en-US" sz="1500" dirty="0" err="1">
                <a:latin typeface="Georgia Regular" panose="02040502050405020303"/>
              </a:rPr>
              <a:t>resummation</a:t>
            </a:r>
            <a:r>
              <a:rPr lang="en-US" sz="1500" dirty="0">
                <a:latin typeface="Georgia Regular" panose="02040502050405020303"/>
              </a:rPr>
              <a:t> region</a:t>
            </a:r>
            <a:endParaRPr lang="en-US" dirty="0">
              <a:latin typeface="Georgia Regular" panose="02040502050405020303"/>
            </a:endParaRPr>
          </a:p>
          <a:p>
            <a:r>
              <a:rPr lang="en-US" dirty="0">
                <a:latin typeface="Georgia Regular" panose="02040502050405020303"/>
              </a:rPr>
              <a:t>VINCIA: 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Antenna shower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C7933-A89B-4082-9C6E-8A1BCFBD9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173" y="9477"/>
            <a:ext cx="2251328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DC158-9D73-407A-BB24-6F702D7D0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571" y="2659893"/>
            <a:ext cx="2304070" cy="248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9B21DC-803D-47F5-92BD-FA75C3082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547" y="2659892"/>
            <a:ext cx="2318930" cy="24836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8F8C0-F98D-4014-BA6F-C0800A5BF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93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A1206C-56F8-4185-B018-0E9241454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88" y="2675415"/>
            <a:ext cx="2178560" cy="2460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58F0E4-5DB3-43DA-BAFF-54EAA314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98" y="2664070"/>
            <a:ext cx="2185952" cy="246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73F267-D841-4B89-9E1E-87F78A15D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192" y="121483"/>
            <a:ext cx="2160531" cy="2450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FD162E-CE4C-4E7B-9709-152875DF0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935" y="131008"/>
            <a:ext cx="2170068" cy="2450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814" y="121482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Results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B516C4-8D88-4DDA-A2D6-3333C3729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53" y="4622578"/>
            <a:ext cx="2162211" cy="427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58ABF4-1D93-4112-BBCB-2A33D585F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70" y="4290743"/>
            <a:ext cx="2435770" cy="308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F0B392-2F39-4508-8C4A-286942F07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15" y="121483"/>
            <a:ext cx="2208382" cy="2450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2B0A46-2E86-4CF8-A0BB-2340889B1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809" y="2656365"/>
            <a:ext cx="2171294" cy="24603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7704" y="889533"/>
            <a:ext cx="2579591" cy="3749143"/>
          </a:xfrm>
        </p:spPr>
        <p:txBody>
          <a:bodyPr/>
          <a:lstStyle/>
          <a:p>
            <a:r>
              <a:rPr lang="en-US" dirty="0">
                <a:latin typeface="Georgia Regular" panose="02040502050405020303"/>
              </a:rPr>
              <a:t>Analytic - SCET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From Y. Makris [1]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Evaluated at two values of </a:t>
            </a:r>
            <a:r>
              <a:rPr lang="el-GR" sz="1500" dirty="0">
                <a:latin typeface="Georgia Regular" panose="02040502050405020303"/>
              </a:rPr>
              <a:t>Ω</a:t>
            </a:r>
            <a:r>
              <a:rPr lang="en-US" sz="1500" baseline="-25000" dirty="0">
                <a:latin typeface="Georgia Regular" panose="02040502050405020303"/>
              </a:rPr>
              <a:t>NP</a:t>
            </a:r>
            <a:r>
              <a:rPr lang="en-US" sz="1500" dirty="0">
                <a:latin typeface="Georgia Regular" panose="02040502050405020303"/>
              </a:rPr>
              <a:t> </a:t>
            </a:r>
          </a:p>
          <a:p>
            <a:pPr lvl="2"/>
            <a:r>
              <a:rPr lang="en-US" sz="1200" dirty="0">
                <a:latin typeface="Georgia Regular" panose="02040502050405020303"/>
              </a:rPr>
              <a:t>Shape function mean</a:t>
            </a:r>
          </a:p>
          <a:p>
            <a:pPr lvl="1"/>
            <a:r>
              <a:rPr lang="en-US" sz="1500" dirty="0">
                <a:latin typeface="Georgia Regular" panose="02040502050405020303"/>
              </a:rPr>
              <a:t>No fixed-order calculation yet incorporated</a:t>
            </a:r>
          </a:p>
          <a:p>
            <a:r>
              <a:rPr lang="en-US" sz="1650" dirty="0">
                <a:latin typeface="Georgia Regular" panose="02040502050405020303"/>
              </a:rPr>
              <a:t>Agreement improves with increasing </a:t>
            </a:r>
            <a:r>
              <a:rPr lang="en-US" sz="1650" dirty="0" err="1">
                <a:latin typeface="Georgia Regular" panose="02040502050405020303"/>
              </a:rPr>
              <a:t>z</a:t>
            </a:r>
            <a:r>
              <a:rPr lang="en-US" sz="1650" baseline="-25000" dirty="0" err="1">
                <a:latin typeface="Georgia Regular" panose="02040502050405020303"/>
              </a:rPr>
              <a:t>cut</a:t>
            </a:r>
            <a:r>
              <a:rPr lang="en-US" sz="1650" baseline="-25000" dirty="0">
                <a:latin typeface="Georgia Regular" panose="02040502050405020303"/>
              </a:rPr>
              <a:t>, </a:t>
            </a:r>
            <a:r>
              <a:rPr lang="el-GR" sz="1650" dirty="0">
                <a:latin typeface="Georgia Regular" panose="02040502050405020303"/>
              </a:rPr>
              <a:t>Ω</a:t>
            </a:r>
            <a:r>
              <a:rPr lang="en-US" sz="1650" baseline="-25000" dirty="0">
                <a:latin typeface="Georgia Regular" panose="02040502050405020303"/>
              </a:rPr>
              <a:t>NP</a:t>
            </a:r>
            <a:r>
              <a:rPr lang="en-US" sz="1650" dirty="0">
                <a:latin typeface="Georgia Regular" panose="02040502050405020303"/>
              </a:rPr>
              <a:t> </a:t>
            </a:r>
          </a:p>
          <a:p>
            <a:pPr lvl="1"/>
            <a:r>
              <a:rPr lang="en-US" sz="1350" dirty="0">
                <a:latin typeface="Georgia Regular" panose="02040502050405020303"/>
              </a:rPr>
              <a:t>Non-perturbative effects are significant!</a:t>
            </a:r>
          </a:p>
          <a:p>
            <a:pPr lvl="1"/>
            <a:r>
              <a:rPr lang="en-US" sz="1350" dirty="0">
                <a:latin typeface="Georgia Regular" panose="02040502050405020303"/>
              </a:rPr>
              <a:t>Factorization validity improves to higher </a:t>
            </a:r>
            <a:r>
              <a:rPr lang="en-US" sz="1350" dirty="0" err="1">
                <a:latin typeface="Georgia Regular" panose="02040502050405020303"/>
              </a:rPr>
              <a:t>z</a:t>
            </a:r>
            <a:r>
              <a:rPr lang="en-US" sz="1350" baseline="-25000" dirty="0" err="1">
                <a:latin typeface="Georgia Regular" panose="02040502050405020303"/>
              </a:rPr>
              <a:t>cut</a:t>
            </a:r>
            <a:endParaRPr lang="en-US" sz="1350" dirty="0">
              <a:latin typeface="Georgia Regular" panose="02040502050405020303"/>
            </a:endParaRPr>
          </a:p>
          <a:p>
            <a:endParaRPr lang="en-US" dirty="0">
              <a:latin typeface="Georgia Regular" panose="02040502050405020303"/>
            </a:endParaRPr>
          </a:p>
          <a:p>
            <a:pPr marL="0" indent="0">
              <a:buNone/>
            </a:pPr>
            <a:endParaRPr lang="en-US" dirty="0">
              <a:latin typeface="Georgia Regular" panose="02040502050405020303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0AE7A-83EB-41E0-852B-49A36C7D7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88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97303D-0EB6-4B61-8506-7CB796F6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37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C95AC0-56E9-423E-B7A8-2707FBFD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1" y="1021080"/>
            <a:ext cx="4210664" cy="793138"/>
          </a:xfrm>
        </p:spPr>
        <p:txBody>
          <a:bodyPr/>
          <a:lstStyle/>
          <a:p>
            <a:r>
              <a:rPr lang="en-US" dirty="0" err="1"/>
              <a:t>Centauro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FEBA65-98EE-48D6-B0A8-B8D91CE44E8B}"/>
              </a:ext>
            </a:extLst>
          </p:cNvPr>
          <p:cNvGrpSpPr/>
          <p:nvPr/>
        </p:nvGrpSpPr>
        <p:grpSpPr>
          <a:xfrm>
            <a:off x="921860" y="861721"/>
            <a:ext cx="7300280" cy="3921258"/>
            <a:chOff x="2458294" y="590161"/>
            <a:chExt cx="9733706" cy="52283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FA31B1-62BF-4C04-B5C0-E56F4118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8294" y="1396048"/>
              <a:ext cx="9733706" cy="44224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C1F659-2523-4D61-93DA-C807ABEB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90161"/>
              <a:ext cx="2716123" cy="10974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FD0DD8-8E8B-4DD9-8387-32929A3D0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2936" y="1308640"/>
              <a:ext cx="2705100" cy="3435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CAFEC-DE4B-4149-85EE-966BB63E23B0}"/>
                </a:ext>
              </a:extLst>
            </p:cNvPr>
            <p:cNvSpPr txBox="1"/>
            <p:nvPr/>
          </p:nvSpPr>
          <p:spPr>
            <a:xfrm>
              <a:off x="5708036" y="1282900"/>
              <a:ext cx="62608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vs.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D53324-3615-45C9-B5B8-53810CE75B8E}"/>
                </a:ext>
              </a:extLst>
            </p:cNvPr>
            <p:cNvSpPr txBox="1"/>
            <p:nvPr/>
          </p:nvSpPr>
          <p:spPr>
            <a:xfrm>
              <a:off x="5708036" y="3607276"/>
              <a:ext cx="116204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Cluster at pi has low P</a:t>
              </a:r>
              <a:r>
                <a:rPr lang="en-US" sz="900" baseline="-25000" dirty="0"/>
                <a:t>T</a:t>
              </a:r>
              <a:r>
                <a:rPr lang="en-US" sz="900" dirty="0"/>
                <a:t> in </a:t>
              </a:r>
              <a:r>
                <a:rPr lang="en-US" sz="900" dirty="0" err="1"/>
                <a:t>Breit</a:t>
              </a:r>
              <a:r>
                <a:rPr lang="en-US" sz="900" dirty="0"/>
                <a:t> frame, smaller </a:t>
              </a:r>
              <a:r>
                <a:rPr lang="en-US" sz="900" dirty="0" err="1"/>
                <a:t>d</a:t>
              </a:r>
              <a:r>
                <a:rPr lang="en-US" sz="900" baseline="-25000" dirty="0" err="1"/>
                <a:t>ij</a:t>
              </a:r>
              <a:endParaRPr lang="en-US" sz="9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E62B0E-287D-4085-8759-A2DA2524D24C}"/>
                </a:ext>
              </a:extLst>
            </p:cNvPr>
            <p:cNvSpPr txBox="1"/>
            <p:nvPr/>
          </p:nvSpPr>
          <p:spPr>
            <a:xfrm>
              <a:off x="8887042" y="1295769"/>
              <a:ext cx="62608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vs.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F7192-7B0D-4962-B05A-0CCDBFA2E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0" y="608788"/>
              <a:ext cx="2716123" cy="3491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CCAB9C-DC0C-4DF7-9E47-B66A5EFC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9381" y="1075438"/>
              <a:ext cx="2245360" cy="18760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A218C4-998A-4716-B97A-CF0BF1CD03AB}"/>
                </a:ext>
              </a:extLst>
            </p:cNvPr>
            <p:cNvSpPr txBox="1"/>
            <p:nvPr/>
          </p:nvSpPr>
          <p:spPr>
            <a:xfrm>
              <a:off x="9575176" y="4436626"/>
              <a:ext cx="228494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Not longitudinally invariant</a:t>
              </a:r>
              <a:endParaRPr lang="en-US" sz="13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26CD91-B0E4-4760-B687-130AAD3D3158}"/>
                </a:ext>
              </a:extLst>
            </p:cNvPr>
            <p:cNvSpPr txBox="1"/>
            <p:nvPr/>
          </p:nvSpPr>
          <p:spPr>
            <a:xfrm>
              <a:off x="3002937" y="4500602"/>
              <a:ext cx="327722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Doesn’t preferentially capture struck quark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6357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B15BE-4937-0E00-0C27-5ADA85D0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5" y="312951"/>
            <a:ext cx="9154368" cy="4518210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67FFD518-E615-8CC7-8F7D-F9936D533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3" y="709586"/>
            <a:ext cx="718684" cy="523451"/>
          </a:xfrm>
          <a:prstGeom prst="rect">
            <a:avLst/>
          </a:prstGeom>
        </p:spPr>
      </p:pic>
      <p:pic>
        <p:nvPicPr>
          <p:cNvPr id="19" name="Picture 18" descr="A red sign with white text&#10;&#10;Description automatically generated">
            <a:extLst>
              <a:ext uri="{FF2B5EF4-FFF2-40B4-BE49-F238E27FC236}">
                <a16:creationId xmlns:a16="http://schemas.microsoft.com/office/drawing/2014/main" id="{D699AD2B-923C-452F-AA01-A6C472F66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72" y="3075709"/>
            <a:ext cx="204090" cy="203750"/>
          </a:xfrm>
          <a:prstGeom prst="rect">
            <a:avLst/>
          </a:prstGeom>
        </p:spPr>
      </p:pic>
      <p:pic>
        <p:nvPicPr>
          <p:cNvPr id="23" name="Picture 22" descr="A logo with white text&#10;&#10;Description automatically generated">
            <a:extLst>
              <a:ext uri="{FF2B5EF4-FFF2-40B4-BE49-F238E27FC236}">
                <a16:creationId xmlns:a16="http://schemas.microsoft.com/office/drawing/2014/main" id="{C4F6F057-2EA1-E76C-4C9D-7BB1E0D407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02" y="2085240"/>
            <a:ext cx="477433" cy="486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4C6A0-284F-ACC3-A012-5FEEAEAC22AE}"/>
              </a:ext>
            </a:extLst>
          </p:cNvPr>
          <p:cNvSpPr txBox="1"/>
          <p:nvPr/>
        </p:nvSpPr>
        <p:spPr>
          <a:xfrm>
            <a:off x="7647709" y="3226482"/>
            <a:ext cx="11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Wir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sind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hier</a:t>
            </a:r>
            <a:r>
              <a:rPr lang="en-US" sz="1400" dirty="0">
                <a:solidFill>
                  <a:schemeClr val="bg1"/>
                </a:solidFill>
              </a:rPr>
              <a:t>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DA2D43-E09F-8341-82E3-8C2C728186A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767538" y="3109938"/>
            <a:ext cx="880171" cy="3781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2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B15BE-4937-0E00-0C27-5ADA85D0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5" y="312951"/>
            <a:ext cx="9154368" cy="4518210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67FFD518-E615-8CC7-8F7D-F9936D533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3" y="709586"/>
            <a:ext cx="718684" cy="523451"/>
          </a:xfrm>
          <a:prstGeom prst="rect">
            <a:avLst/>
          </a:prstGeom>
        </p:spPr>
      </p:pic>
      <p:pic>
        <p:nvPicPr>
          <p:cNvPr id="19" name="Picture 18" descr="A red sign with white text&#10;&#10;Description automatically generated">
            <a:extLst>
              <a:ext uri="{FF2B5EF4-FFF2-40B4-BE49-F238E27FC236}">
                <a16:creationId xmlns:a16="http://schemas.microsoft.com/office/drawing/2014/main" id="{D699AD2B-923C-452F-AA01-A6C472F66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72" y="3075709"/>
            <a:ext cx="204090" cy="203750"/>
          </a:xfrm>
          <a:prstGeom prst="rect">
            <a:avLst/>
          </a:prstGeom>
        </p:spPr>
      </p:pic>
      <p:pic>
        <p:nvPicPr>
          <p:cNvPr id="23" name="Picture 22" descr="A logo with white text&#10;&#10;Description automatically generated">
            <a:extLst>
              <a:ext uri="{FF2B5EF4-FFF2-40B4-BE49-F238E27FC236}">
                <a16:creationId xmlns:a16="http://schemas.microsoft.com/office/drawing/2014/main" id="{C4F6F057-2EA1-E76C-4C9D-7BB1E0D407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02" y="2085240"/>
            <a:ext cx="477433" cy="486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4C6A0-284F-ACC3-A012-5FEEAEAC22AE}"/>
              </a:ext>
            </a:extLst>
          </p:cNvPr>
          <p:cNvSpPr txBox="1"/>
          <p:nvPr/>
        </p:nvSpPr>
        <p:spPr>
          <a:xfrm>
            <a:off x="7647709" y="3226482"/>
            <a:ext cx="11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Wir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sind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hier</a:t>
            </a:r>
            <a:r>
              <a:rPr lang="en-US" sz="1400" dirty="0">
                <a:solidFill>
                  <a:schemeClr val="bg1"/>
                </a:solidFill>
              </a:rPr>
              <a:t>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DA2D43-E09F-8341-82E3-8C2C728186A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767538" y="3109938"/>
            <a:ext cx="880171" cy="3781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69F809-4278-2907-2E80-59678EA733E3}"/>
              </a:ext>
            </a:extLst>
          </p:cNvPr>
          <p:cNvCxnSpPr>
            <a:cxnSpLocks/>
          </p:cNvCxnSpPr>
          <p:nvPr/>
        </p:nvCxnSpPr>
        <p:spPr>
          <a:xfrm>
            <a:off x="1158892" y="1144222"/>
            <a:ext cx="5608646" cy="196571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EB69D4-6F44-AA1E-3DAE-6FFEA7159545}"/>
              </a:ext>
            </a:extLst>
          </p:cNvPr>
          <p:cNvSpPr txBox="1"/>
          <p:nvPr/>
        </p:nvSpPr>
        <p:spPr>
          <a:xfrm rot="1117205">
            <a:off x="3996199" y="1942415"/>
            <a:ext cx="99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~7 km</a:t>
            </a:r>
          </a:p>
        </p:txBody>
      </p:sp>
    </p:spTree>
    <p:extLst>
      <p:ext uri="{BB962C8B-B14F-4D97-AF65-F5344CB8AC3E}">
        <p14:creationId xmlns:p14="http://schemas.microsoft.com/office/powerpoint/2010/main" val="33426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326C1-B0E5-C12B-C2D3-05E7C235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546" y="1757329"/>
            <a:ext cx="2807717" cy="2403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72B38-5777-F5FE-335E-3ACE2E200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6562F5-FDE0-4F44-902D-F2A28F0B858C}"/>
              </a:ext>
            </a:extLst>
          </p:cNvPr>
          <p:cNvSpPr txBox="1">
            <a:spLocks/>
          </p:cNvSpPr>
          <p:nvPr/>
        </p:nvSpPr>
        <p:spPr>
          <a:xfrm>
            <a:off x="314147" y="797658"/>
            <a:ext cx="4714808" cy="3988609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eorgia Regular" panose="02040502050405020303" pitchFamily="18" charset="0"/>
                <a:ea typeface="+mn-ea"/>
                <a:cs typeface="+mn-cs"/>
              </a:defRPr>
            </a:lvl1pPr>
            <a:lvl2pPr marL="23653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Georgia Regular" panose="02040502050405020303" pitchFamily="18" charset="0"/>
                <a:ea typeface="+mn-ea"/>
                <a:cs typeface="+mn-cs"/>
              </a:defRPr>
            </a:lvl2pPr>
            <a:lvl3pPr marL="520700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tabLst/>
              <a:defRPr sz="1800" b="0" i="0" kern="1200">
                <a:solidFill>
                  <a:schemeClr val="tx1"/>
                </a:solidFill>
                <a:latin typeface="Georgia Regular" panose="02040502050405020303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sz="19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Exchanged boson virtuality - Q</a:t>
            </a:r>
            <a:r>
              <a:rPr lang="en-US" sz="195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hard scale of process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5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Bjorken</a:t>
            </a:r>
            <a:r>
              <a:rPr lang="en-US" sz="19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of proton’s momentum carried by struck quark*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between 0 and 1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Inelasticity – y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of electron’s energy transferred to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proton rest frame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9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 kinematic variables can be measured with the scattered electron, hadronic final state, or combination of both</a:t>
            </a:r>
          </a:p>
          <a:p>
            <a:pPr marL="236537" lvl="2" indent="0">
              <a:buNone/>
            </a:pPr>
            <a:endParaRPr lang="en-US" sz="175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153" lvl="2" indent="-285750">
              <a:buFont typeface="Wingdings" pitchFamily="2" charset="2"/>
              <a:buChar char="§"/>
            </a:pPr>
            <a:endParaRPr lang="en-US" sz="135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AB15E-1004-6CEF-1892-974C76E97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477" y="1257609"/>
            <a:ext cx="1635404" cy="246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50396-290F-C05B-DF6A-18C5C1C9E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455" y="2037988"/>
            <a:ext cx="710192" cy="304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8A8F7-5709-903C-1CF3-7E8307ED1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40" y="1496733"/>
            <a:ext cx="1457058" cy="467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D4BAB1-E15B-B5BE-6D9A-6B9E398B3429}"/>
                  </a:ext>
                </a:extLst>
              </p:cNvPr>
              <p:cNvSpPr txBox="1"/>
              <p:nvPr/>
            </p:nvSpPr>
            <p:spPr>
              <a:xfrm>
                <a:off x="7798455" y="2420030"/>
                <a:ext cx="747769" cy="207749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𝑠𝑥𝑦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D4BAB1-E15B-B5BE-6D9A-6B9E398B3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2420030"/>
                <a:ext cx="747769" cy="207749"/>
              </a:xfrm>
              <a:prstGeom prst="rect">
                <a:avLst/>
              </a:prstGeom>
              <a:blipFill>
                <a:blip r:embed="rId6"/>
                <a:stretch>
                  <a:fillRect l="-7317" r="-40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0364-AE4C-76BE-1756-8DF1C29EAB30}"/>
              </a:ext>
            </a:extLst>
          </p:cNvPr>
          <p:cNvSpPr txBox="1">
            <a:spLocks/>
          </p:cNvSpPr>
          <p:nvPr/>
        </p:nvSpPr>
        <p:spPr>
          <a:xfrm>
            <a:off x="4572001" y="4851813"/>
            <a:ext cx="4714808" cy="39886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eorgia Regular" panose="02040502050405020303" pitchFamily="18" charset="0"/>
                <a:ea typeface="+mn-ea"/>
                <a:cs typeface="+mn-cs"/>
              </a:defRPr>
            </a:lvl1pPr>
            <a:lvl2pPr marL="23653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Georgia Regular" panose="02040502050405020303" pitchFamily="18" charset="0"/>
                <a:ea typeface="+mn-ea"/>
                <a:cs typeface="+mn-cs"/>
              </a:defRPr>
            </a:lvl2pPr>
            <a:lvl3pPr marL="520700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tabLst/>
              <a:defRPr sz="1800" b="0" i="0" kern="1200">
                <a:solidFill>
                  <a:schemeClr val="tx1"/>
                </a:solidFill>
                <a:latin typeface="Georgia Regular" panose="02040502050405020303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403" lvl="2" indent="0">
              <a:buNone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 the proton-infinite-momentum frame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E23975-5AD2-CE68-AC79-F09A3A0151F9}"/>
              </a:ext>
            </a:extLst>
          </p:cNvPr>
          <p:cNvSpPr txBox="1">
            <a:spLocks/>
          </p:cNvSpPr>
          <p:nvPr/>
        </p:nvSpPr>
        <p:spPr>
          <a:xfrm>
            <a:off x="370701" y="45967"/>
            <a:ext cx="7886700" cy="99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Deep inelastic scattering kinematics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D2A035-3323-B85E-7E8F-BBD192E6652F}"/>
              </a:ext>
            </a:extLst>
          </p:cNvPr>
          <p:cNvSpPr/>
          <p:nvPr/>
        </p:nvSpPr>
        <p:spPr>
          <a:xfrm>
            <a:off x="1437613" y="4628720"/>
            <a:ext cx="508543" cy="4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7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CF961-DB56-9A82-7B77-F8CC1D009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472648"/>
            <a:ext cx="3038805" cy="19689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78F10-E3EB-5637-E799-16EFBFD5D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5B4370-C8C0-C22A-0E05-A67DEDB9D2FE}"/>
              </a:ext>
            </a:extLst>
          </p:cNvPr>
          <p:cNvSpPr txBox="1">
            <a:spLocks/>
          </p:cNvSpPr>
          <p:nvPr/>
        </p:nvSpPr>
        <p:spPr>
          <a:xfrm>
            <a:off x="3448975" y="2551512"/>
            <a:ext cx="5532944" cy="2512859"/>
          </a:xfr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1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photon 4-vector measured, can Lorentz boost to </a:t>
            </a:r>
            <a:r>
              <a:rPr lang="en-US" sz="21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Breit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is divided into two “hemispheres”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hemisphere </a:t>
            </a:r>
            <a:r>
              <a:rPr lang="en-US" sz="2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i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1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0)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 mostly radiation associated with struck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Remnant hemisphere </a:t>
            </a:r>
            <a:r>
              <a:rPr lang="en-US" sz="2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i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0)</a:t>
            </a:r>
            <a:endParaRPr lang="en-US" sz="2100" i="1" baseline="-25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 mostly radiation associated with proton remnant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FA9836-6E11-55E6-6F3B-62D187F29D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902105"/>
            <a:ext cx="2909225" cy="4087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CD5D3A-34FD-2F80-D838-6EE73CD8B908}"/>
              </a:ext>
            </a:extLst>
          </p:cNvPr>
          <p:cNvSpPr txBox="1"/>
          <p:nvPr/>
        </p:nvSpPr>
        <p:spPr>
          <a:xfrm>
            <a:off x="6627476" y="57150"/>
            <a:ext cx="2091074" cy="4154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latin typeface="Georgia" panose="02040502050405020303" pitchFamily="18" charset="0"/>
              </a:rPr>
              <a:t>Figures from Y. Makris</a:t>
            </a:r>
          </a:p>
          <a:p>
            <a:pPr algn="l"/>
            <a:r>
              <a:rPr lang="en-US" sz="900" i="1" dirty="0">
                <a:latin typeface="Georgia" panose="02040502050405020303" pitchFamily="18" charset="0"/>
              </a:rPr>
              <a:t>Revisiting the Role of Grooming in DIS </a:t>
            </a:r>
            <a:r>
              <a:rPr lang="en-US" sz="900" dirty="0" err="1">
                <a:latin typeface="Georgia" panose="02040502050405020303" pitchFamily="18" charset="0"/>
              </a:rPr>
              <a:t>ArXiv</a:t>
            </a:r>
            <a:r>
              <a:rPr lang="en-US" sz="900" dirty="0">
                <a:latin typeface="Georgia" panose="02040502050405020303" pitchFamily="18" charset="0"/>
              </a:rPr>
              <a:t>: 2101.02708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B45D04-BBB4-6FB2-A6B0-61388D775D8B}"/>
              </a:ext>
            </a:extLst>
          </p:cNvPr>
          <p:cNvSpPr txBox="1">
            <a:spLocks/>
          </p:cNvSpPr>
          <p:nvPr/>
        </p:nvSpPr>
        <p:spPr>
          <a:xfrm>
            <a:off x="400050" y="57150"/>
            <a:ext cx="7886700" cy="99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dirty="0" err="1"/>
              <a:t>Breit</a:t>
            </a:r>
            <a:r>
              <a:rPr lang="en-US" dirty="0"/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367995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D92E52-91CA-4A36-913B-961D3D1C7C81}"/>
              </a:ext>
            </a:extLst>
          </p:cNvPr>
          <p:cNvSpPr txBox="1">
            <a:spLocks/>
          </p:cNvSpPr>
          <p:nvPr/>
        </p:nvSpPr>
        <p:spPr>
          <a:xfrm>
            <a:off x="4950619" y="3097741"/>
            <a:ext cx="4321969" cy="1513880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tx1">
                    <a:lumMod val="50000"/>
                  </a:schemeClr>
                </a:solidFill>
              </a:rPr>
              <a:t>Equivalent definition follows from momentum conservation</a:t>
            </a:r>
          </a:p>
          <a:p>
            <a:endParaRPr lang="en-US" sz="210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2100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Only particles in current hemisphere contribute – experimentally favorable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D7A44-F426-4A92-8E01-CB25831B9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512564"/>
            <a:ext cx="7886700" cy="994172"/>
          </a:xfrm>
        </p:spPr>
        <p:txBody>
          <a:bodyPr/>
          <a:lstStyle/>
          <a:p>
            <a:r>
              <a:rPr lang="en-US" dirty="0"/>
              <a:t>1-Jettiness Event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CBA7-AFB1-4962-9AA0-190610D16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5" y="675315"/>
            <a:ext cx="5400675" cy="3263504"/>
          </a:xfrm>
        </p:spPr>
        <p:txBody>
          <a:bodyPr/>
          <a:lstStyle/>
          <a:p>
            <a:r>
              <a:rPr lang="en-US" dirty="0"/>
              <a:t>Sum of four-vector dot product of final state particles with struck-</a:t>
            </a:r>
            <a:r>
              <a:rPr lang="en-US" dirty="0" err="1"/>
              <a:t>parton</a:t>
            </a:r>
            <a:r>
              <a:rPr lang="en-US" dirty="0"/>
              <a:t> axis or beam axis</a:t>
            </a:r>
          </a:p>
          <a:p>
            <a:pPr lvl="1"/>
            <a:r>
              <a:rPr lang="en-US" dirty="0"/>
              <a:t>IR-safe and free from non-global logarithms</a:t>
            </a:r>
          </a:p>
          <a:p>
            <a:pPr lvl="1"/>
            <a:r>
              <a:rPr lang="en-US" dirty="0"/>
              <a:t>Sensitive to α</a:t>
            </a:r>
            <a:r>
              <a:rPr lang="en-US" baseline="-25000" dirty="0"/>
              <a:t>s</a:t>
            </a:r>
            <a:r>
              <a:rPr lang="en-US" dirty="0"/>
              <a:t> and PDFs</a:t>
            </a:r>
          </a:p>
          <a:p>
            <a:pPr lvl="1"/>
            <a:r>
              <a:rPr lang="en-US" dirty="0"/>
              <a:t>Valuable for tuning MC models</a:t>
            </a:r>
          </a:p>
          <a:p>
            <a:pPr lvl="2"/>
            <a:r>
              <a:rPr lang="en-US" dirty="0"/>
              <a:t>Parton shower, hadronization,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B7123-DE02-4F01-A207-62553777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A5E16-00FB-4BF2-B808-E763D4607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870942"/>
            <a:ext cx="3041095" cy="1833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592E5-53E7-4799-83FF-C2B95CFB5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344" y="3586368"/>
            <a:ext cx="1484828" cy="507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2D171-AB82-470E-B309-7B3478CD7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15" y="2383917"/>
            <a:ext cx="3169719" cy="713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8637CB-5DF4-4228-84A2-9B59EE8E9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95" y="3260463"/>
            <a:ext cx="2456842" cy="17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3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14151-A7A6-D39D-5BC2-D7A7D267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40" y="0"/>
            <a:ext cx="4552354" cy="33865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CE948-37AB-492D-861A-26CEB538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1184"/>
            <a:ext cx="3421856" cy="1566863"/>
          </a:xfrm>
        </p:spPr>
        <p:txBody>
          <a:bodyPr/>
          <a:lstStyle/>
          <a:p>
            <a:r>
              <a:rPr lang="en-US" dirty="0"/>
              <a:t>HERA</a:t>
            </a:r>
          </a:p>
          <a:p>
            <a:pPr lvl="1"/>
            <a:r>
              <a:rPr lang="en-US" dirty="0"/>
              <a:t>World’s only high energy electron-proton collider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0BF17-CE15-478B-A86A-E5D973FA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CBEEF1-3BC8-4CF8-A45B-48305D1D3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83" y="1609853"/>
            <a:ext cx="2439590" cy="500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E5E408-2A31-4031-9E30-FFEF41CE41BE}"/>
              </a:ext>
            </a:extLst>
          </p:cNvPr>
          <p:cNvSpPr txBox="1"/>
          <p:nvPr/>
        </p:nvSpPr>
        <p:spPr>
          <a:xfrm>
            <a:off x="421481" y="2308815"/>
            <a:ext cx="488416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</a:rPr>
              <a:t>H1 Detector</a:t>
            </a:r>
          </a:p>
          <a:p>
            <a:pPr marL="6286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Asymmetric hermetic detector</a:t>
            </a:r>
          </a:p>
          <a:p>
            <a:pPr marL="971550" lvl="2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Drift chamber + silicon tracking </a:t>
            </a:r>
          </a:p>
          <a:p>
            <a:pPr marL="971550" lvl="2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High-resolution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calorimeter </a:t>
            </a:r>
          </a:p>
          <a:p>
            <a:pPr marL="971550" lvl="2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Particles reconstructed with particle flow algorithm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3D1D41-DAAD-4080-BA1D-041C1DBC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3585460"/>
            <a:ext cx="2636044" cy="563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A929EE-31E0-4F52-AD7A-6A7A8FA1ACDE}"/>
              </a:ext>
            </a:extLst>
          </p:cNvPr>
          <p:cNvSpPr txBox="1"/>
          <p:nvPr/>
        </p:nvSpPr>
        <p:spPr>
          <a:xfrm>
            <a:off x="6972300" y="4166833"/>
            <a:ext cx="2121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H1 </a:t>
            </a:r>
            <a:r>
              <a:rPr lang="en-US" sz="900" dirty="0" err="1"/>
              <a:t>LAr</a:t>
            </a:r>
            <a:r>
              <a:rPr lang="en-US" sz="900" dirty="0"/>
              <a:t> Calorimeter Specifications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DC87B68-532A-35D0-327A-F5B78AB28CA8}"/>
              </a:ext>
            </a:extLst>
          </p:cNvPr>
          <p:cNvSpPr txBox="1">
            <a:spLocks/>
          </p:cNvSpPr>
          <p:nvPr/>
        </p:nvSpPr>
        <p:spPr>
          <a:xfrm>
            <a:off x="400050" y="-512564"/>
            <a:ext cx="7886700" cy="9941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H1 at HERA</a:t>
            </a:r>
          </a:p>
        </p:txBody>
      </p:sp>
    </p:spTree>
    <p:extLst>
      <p:ext uri="{BB962C8B-B14F-4D97-AF65-F5344CB8AC3E}">
        <p14:creationId xmlns:p14="http://schemas.microsoft.com/office/powerpoint/2010/main" val="271456394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9906</TotalTime>
  <Words>1427</Words>
  <Application>Microsoft Office PowerPoint</Application>
  <PresentationFormat>On-screen Show (16:9)</PresentationFormat>
  <Paragraphs>307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Georgia Regular</vt:lpstr>
      <vt:lpstr>Verdana Bold</vt:lpstr>
      <vt:lpstr>Arial</vt:lpstr>
      <vt:lpstr>Calibri</vt:lpstr>
      <vt:lpstr>Cambria Math</vt:lpstr>
      <vt:lpstr>Courier New</vt:lpstr>
      <vt:lpstr>Georgia</vt:lpstr>
      <vt:lpstr>Helvetica</vt:lpstr>
      <vt:lpstr>Wingdings</vt:lpstr>
      <vt:lpstr>presentation_16x9</vt:lpstr>
      <vt:lpstr>Measurement of 1-Jettiness* in the Breit Frame at High Q2</vt:lpstr>
      <vt:lpstr>Measurement of 1-Jettiness* in the Breit Frame at High Q2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1-Jettiness Event Shape</vt:lpstr>
      <vt:lpstr>PowerPoint Presentation</vt:lpstr>
      <vt:lpstr>PowerPoint Presentation</vt:lpstr>
      <vt:lpstr>τ_Q Measurement</vt:lpstr>
      <vt:lpstr>Observables</vt:lpstr>
      <vt:lpstr>Observables</vt:lpstr>
      <vt:lpstr>Single Differential Cross-Section</vt:lpstr>
      <vt:lpstr>PowerPoint Presentation</vt:lpstr>
      <vt:lpstr>Triple-Differential Cross-Section</vt:lpstr>
      <vt:lpstr>PowerPoint Presentation</vt:lpstr>
      <vt:lpstr>PowerPoint Presentation</vt:lpstr>
      <vt:lpstr>PowerPoint Presentation</vt:lpstr>
      <vt:lpstr>Results – Groomed 1 Jettiness</vt:lpstr>
      <vt:lpstr>Results – Groomed 1 Jettiness</vt:lpstr>
      <vt:lpstr>Conclusion + Outlook</vt:lpstr>
      <vt:lpstr>Backup</vt:lpstr>
      <vt:lpstr>PowerPoint Presentation</vt:lpstr>
      <vt:lpstr>Triple-Differential Cross-Section</vt:lpstr>
      <vt:lpstr>Triple-Differential Cross-Section</vt:lpstr>
      <vt:lpstr>Triple-Differential Cross-Section</vt:lpstr>
      <vt:lpstr>Triple-Differential Cross-Section</vt:lpstr>
      <vt:lpstr>τ_Q Measurement</vt:lpstr>
      <vt:lpstr>PowerPoint Presentation</vt:lpstr>
      <vt:lpstr>PowerPoint Presentation</vt:lpstr>
      <vt:lpstr>Results</vt:lpstr>
      <vt:lpstr>Results</vt:lpstr>
      <vt:lpstr>Results</vt:lpstr>
      <vt:lpstr>Results</vt:lpstr>
      <vt:lpstr>Results</vt:lpstr>
      <vt:lpstr>Centauro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Henry Klest</cp:lastModifiedBy>
  <cp:revision>12</cp:revision>
  <cp:lastPrinted>2015-09-08T15:35:42Z</cp:lastPrinted>
  <dcterms:created xsi:type="dcterms:W3CDTF">2018-07-03T17:34:09Z</dcterms:created>
  <dcterms:modified xsi:type="dcterms:W3CDTF">2023-08-24T10:55:15Z</dcterms:modified>
</cp:coreProperties>
</file>