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389" r:id="rId3"/>
    <p:sldId id="398" r:id="rId4"/>
    <p:sldId id="401" r:id="rId5"/>
    <p:sldId id="403" r:id="rId6"/>
    <p:sldId id="404" r:id="rId7"/>
    <p:sldId id="400" r:id="rId8"/>
    <p:sldId id="399" r:id="rId9"/>
    <p:sldId id="341" r:id="rId10"/>
    <p:sldId id="402" r:id="rId11"/>
    <p:sldId id="392"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365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8A50"/>
    <a:srgbClr val="FF34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477"/>
    <p:restoredTop sz="94648"/>
  </p:normalViewPr>
  <p:slideViewPr>
    <p:cSldViewPr snapToGrid="0">
      <p:cViewPr varScale="1">
        <p:scale>
          <a:sx n="75" d="100"/>
          <a:sy n="75" d="100"/>
        </p:scale>
        <p:origin x="184" y="1072"/>
      </p:cViewPr>
      <p:guideLst>
        <p:guide orient="horz" pos="4319"/>
        <p:guide pos="365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707CE5-1ED8-5A4F-BAA3-7CEFFC3682F4}" type="datetimeFigureOut">
              <a:rPr lang="en-US" smtClean="0"/>
              <a:t>6/15/22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850216-902F-9647-9749-8C95F12C929A}" type="slidenum">
              <a:rPr lang="en-US" smtClean="0"/>
              <a:t>‹#›</a:t>
            </a:fld>
            <a:endParaRPr lang="en-US"/>
          </a:p>
        </p:txBody>
      </p:sp>
    </p:spTree>
    <p:extLst>
      <p:ext uri="{BB962C8B-B14F-4D97-AF65-F5344CB8AC3E}">
        <p14:creationId xmlns:p14="http://schemas.microsoft.com/office/powerpoint/2010/main" val="36834025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850216-902F-9647-9749-8C95F12C929A}" type="slidenum">
              <a:rPr lang="en-US" smtClean="0"/>
              <a:t>4</a:t>
            </a:fld>
            <a:endParaRPr lang="en-US"/>
          </a:p>
        </p:txBody>
      </p:sp>
    </p:spTree>
    <p:extLst>
      <p:ext uri="{BB962C8B-B14F-4D97-AF65-F5344CB8AC3E}">
        <p14:creationId xmlns:p14="http://schemas.microsoft.com/office/powerpoint/2010/main" val="2346981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850216-902F-9647-9749-8C95F12C929A}" type="slidenum">
              <a:rPr lang="en-US" smtClean="0"/>
              <a:t>5</a:t>
            </a:fld>
            <a:endParaRPr lang="en-US"/>
          </a:p>
        </p:txBody>
      </p:sp>
    </p:spTree>
    <p:extLst>
      <p:ext uri="{BB962C8B-B14F-4D97-AF65-F5344CB8AC3E}">
        <p14:creationId xmlns:p14="http://schemas.microsoft.com/office/powerpoint/2010/main" val="2371647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850216-902F-9647-9749-8C95F12C929A}" type="slidenum">
              <a:rPr lang="en-US" smtClean="0"/>
              <a:t>6</a:t>
            </a:fld>
            <a:endParaRPr lang="en-US"/>
          </a:p>
        </p:txBody>
      </p:sp>
    </p:spTree>
    <p:extLst>
      <p:ext uri="{BB962C8B-B14F-4D97-AF65-F5344CB8AC3E}">
        <p14:creationId xmlns:p14="http://schemas.microsoft.com/office/powerpoint/2010/main" val="3138933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850216-902F-9647-9749-8C95F12C929A}" type="slidenum">
              <a:rPr lang="en-US" smtClean="0"/>
              <a:t>11</a:t>
            </a:fld>
            <a:endParaRPr lang="en-US"/>
          </a:p>
        </p:txBody>
      </p:sp>
    </p:spTree>
    <p:extLst>
      <p:ext uri="{BB962C8B-B14F-4D97-AF65-F5344CB8AC3E}">
        <p14:creationId xmlns:p14="http://schemas.microsoft.com/office/powerpoint/2010/main" val="918255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A97FA53C-7C51-F44A-BA5E-32F6F495689E}" type="datetimeFigureOut">
              <a:rPr lang="en-US" smtClean="0"/>
              <a:t>6/15/22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17A27-0486-C445-8161-69AD9F1AEAA0}" type="slidenum">
              <a:rPr lang="en-US" smtClean="0"/>
              <a:t>‹#›</a:t>
            </a:fld>
            <a:endParaRPr lang="en-US"/>
          </a:p>
        </p:txBody>
      </p:sp>
    </p:spTree>
    <p:extLst>
      <p:ext uri="{BB962C8B-B14F-4D97-AF65-F5344CB8AC3E}">
        <p14:creationId xmlns:p14="http://schemas.microsoft.com/office/powerpoint/2010/main" val="3303648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97FA53C-7C51-F44A-BA5E-32F6F495689E}" type="datetimeFigureOut">
              <a:rPr lang="en-US" smtClean="0"/>
              <a:t>6/15/22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17A27-0486-C445-8161-69AD9F1AEAA0}" type="slidenum">
              <a:rPr lang="en-US" smtClean="0"/>
              <a:t>‹#›</a:t>
            </a:fld>
            <a:endParaRPr lang="en-US"/>
          </a:p>
        </p:txBody>
      </p:sp>
    </p:spTree>
    <p:extLst>
      <p:ext uri="{BB962C8B-B14F-4D97-AF65-F5344CB8AC3E}">
        <p14:creationId xmlns:p14="http://schemas.microsoft.com/office/powerpoint/2010/main" val="1527933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97FA53C-7C51-F44A-BA5E-32F6F495689E}" type="datetimeFigureOut">
              <a:rPr lang="en-US" smtClean="0"/>
              <a:t>6/15/22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17A27-0486-C445-8161-69AD9F1AEAA0}" type="slidenum">
              <a:rPr lang="en-US" smtClean="0"/>
              <a:t>‹#›</a:t>
            </a:fld>
            <a:endParaRPr lang="en-US"/>
          </a:p>
        </p:txBody>
      </p:sp>
    </p:spTree>
    <p:extLst>
      <p:ext uri="{BB962C8B-B14F-4D97-AF65-F5344CB8AC3E}">
        <p14:creationId xmlns:p14="http://schemas.microsoft.com/office/powerpoint/2010/main" val="3810156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97FA53C-7C51-F44A-BA5E-32F6F495689E}" type="datetimeFigureOut">
              <a:rPr lang="en-US" smtClean="0"/>
              <a:t>6/15/22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17A27-0486-C445-8161-69AD9F1AEAA0}" type="slidenum">
              <a:rPr lang="en-US" smtClean="0"/>
              <a:t>‹#›</a:t>
            </a:fld>
            <a:endParaRPr lang="en-US"/>
          </a:p>
        </p:txBody>
      </p:sp>
    </p:spTree>
    <p:extLst>
      <p:ext uri="{BB962C8B-B14F-4D97-AF65-F5344CB8AC3E}">
        <p14:creationId xmlns:p14="http://schemas.microsoft.com/office/powerpoint/2010/main" val="44360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97FA53C-7C51-F44A-BA5E-32F6F495689E}" type="datetimeFigureOut">
              <a:rPr lang="en-US" smtClean="0"/>
              <a:t>6/15/22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17A27-0486-C445-8161-69AD9F1AEAA0}" type="slidenum">
              <a:rPr lang="en-US" smtClean="0"/>
              <a:t>‹#›</a:t>
            </a:fld>
            <a:endParaRPr lang="en-US"/>
          </a:p>
        </p:txBody>
      </p:sp>
    </p:spTree>
    <p:extLst>
      <p:ext uri="{BB962C8B-B14F-4D97-AF65-F5344CB8AC3E}">
        <p14:creationId xmlns:p14="http://schemas.microsoft.com/office/powerpoint/2010/main" val="932379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A97FA53C-7C51-F44A-BA5E-32F6F495689E}" type="datetimeFigureOut">
              <a:rPr lang="en-US" smtClean="0"/>
              <a:t>6/15/22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517A27-0486-C445-8161-69AD9F1AEAA0}" type="slidenum">
              <a:rPr lang="en-US" smtClean="0"/>
              <a:t>‹#›</a:t>
            </a:fld>
            <a:endParaRPr lang="en-US"/>
          </a:p>
        </p:txBody>
      </p:sp>
    </p:spTree>
    <p:extLst>
      <p:ext uri="{BB962C8B-B14F-4D97-AF65-F5344CB8AC3E}">
        <p14:creationId xmlns:p14="http://schemas.microsoft.com/office/powerpoint/2010/main" val="4044904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A97FA53C-7C51-F44A-BA5E-32F6F495689E}" type="datetimeFigureOut">
              <a:rPr lang="en-US" smtClean="0"/>
              <a:t>6/15/22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517A27-0486-C445-8161-69AD9F1AEAA0}" type="slidenum">
              <a:rPr lang="en-US" smtClean="0"/>
              <a:t>‹#›</a:t>
            </a:fld>
            <a:endParaRPr lang="en-US"/>
          </a:p>
        </p:txBody>
      </p:sp>
    </p:spTree>
    <p:extLst>
      <p:ext uri="{BB962C8B-B14F-4D97-AF65-F5344CB8AC3E}">
        <p14:creationId xmlns:p14="http://schemas.microsoft.com/office/powerpoint/2010/main" val="3688893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A97FA53C-7C51-F44A-BA5E-32F6F495689E}" type="datetimeFigureOut">
              <a:rPr lang="en-US" smtClean="0"/>
              <a:t>6/15/22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517A27-0486-C445-8161-69AD9F1AEAA0}" type="slidenum">
              <a:rPr lang="en-US" smtClean="0"/>
              <a:t>‹#›</a:t>
            </a:fld>
            <a:endParaRPr lang="en-US"/>
          </a:p>
        </p:txBody>
      </p:sp>
    </p:spTree>
    <p:extLst>
      <p:ext uri="{BB962C8B-B14F-4D97-AF65-F5344CB8AC3E}">
        <p14:creationId xmlns:p14="http://schemas.microsoft.com/office/powerpoint/2010/main" val="220163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7FA53C-7C51-F44A-BA5E-32F6F495689E}" type="datetimeFigureOut">
              <a:rPr lang="en-US" smtClean="0"/>
              <a:t>6/15/22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517A27-0486-C445-8161-69AD9F1AEAA0}" type="slidenum">
              <a:rPr lang="en-US" smtClean="0"/>
              <a:t>‹#›</a:t>
            </a:fld>
            <a:endParaRPr lang="en-US"/>
          </a:p>
        </p:txBody>
      </p:sp>
    </p:spTree>
    <p:extLst>
      <p:ext uri="{BB962C8B-B14F-4D97-AF65-F5344CB8AC3E}">
        <p14:creationId xmlns:p14="http://schemas.microsoft.com/office/powerpoint/2010/main" val="3981159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97FA53C-7C51-F44A-BA5E-32F6F495689E}" type="datetimeFigureOut">
              <a:rPr lang="en-US" smtClean="0"/>
              <a:t>6/15/22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517A27-0486-C445-8161-69AD9F1AEAA0}" type="slidenum">
              <a:rPr lang="en-US" smtClean="0"/>
              <a:t>‹#›</a:t>
            </a:fld>
            <a:endParaRPr lang="en-US"/>
          </a:p>
        </p:txBody>
      </p:sp>
    </p:spTree>
    <p:extLst>
      <p:ext uri="{BB962C8B-B14F-4D97-AF65-F5344CB8AC3E}">
        <p14:creationId xmlns:p14="http://schemas.microsoft.com/office/powerpoint/2010/main" val="315910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97FA53C-7C51-F44A-BA5E-32F6F495689E}" type="datetimeFigureOut">
              <a:rPr lang="en-US" smtClean="0"/>
              <a:t>6/15/22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517A27-0486-C445-8161-69AD9F1AEAA0}" type="slidenum">
              <a:rPr lang="en-US" smtClean="0"/>
              <a:t>‹#›</a:t>
            </a:fld>
            <a:endParaRPr lang="en-US"/>
          </a:p>
        </p:txBody>
      </p:sp>
    </p:spTree>
    <p:extLst>
      <p:ext uri="{BB962C8B-B14F-4D97-AF65-F5344CB8AC3E}">
        <p14:creationId xmlns:p14="http://schemas.microsoft.com/office/powerpoint/2010/main" val="2149394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FA53C-7C51-F44A-BA5E-32F6F495689E}" type="datetimeFigureOut">
              <a:rPr lang="en-US" smtClean="0"/>
              <a:t>6/15/22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17A27-0486-C445-8161-69AD9F1AEAA0}" type="slidenum">
              <a:rPr lang="en-US" smtClean="0"/>
              <a:t>‹#›</a:t>
            </a:fld>
            <a:endParaRPr lang="en-US"/>
          </a:p>
        </p:txBody>
      </p:sp>
    </p:spTree>
    <p:extLst>
      <p:ext uri="{BB962C8B-B14F-4D97-AF65-F5344CB8AC3E}">
        <p14:creationId xmlns:p14="http://schemas.microsoft.com/office/powerpoint/2010/main" val="819660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2.emf"/><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tif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emf"/><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 y="6349"/>
            <a:ext cx="9144000" cy="6850800"/>
            <a:chOff x="-1" y="6349"/>
            <a:chExt cx="9144000" cy="6850800"/>
          </a:xfrm>
        </p:grpSpPr>
        <p:sp>
          <p:nvSpPr>
            <p:cNvPr id="4" name="Rectangle 3"/>
            <p:cNvSpPr/>
            <p:nvPr/>
          </p:nvSpPr>
          <p:spPr>
            <a:xfrm>
              <a:off x="-1" y="6349"/>
              <a:ext cx="9144000" cy="6850800"/>
            </a:xfrm>
            <a:prstGeom prst="rect">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52413" y="669908"/>
              <a:ext cx="862012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252413" y="6187516"/>
              <a:ext cx="8620125" cy="1636"/>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sp>
        <p:nvSpPr>
          <p:cNvPr id="16" name="TextBox 15"/>
          <p:cNvSpPr txBox="1"/>
          <p:nvPr/>
        </p:nvSpPr>
        <p:spPr>
          <a:xfrm>
            <a:off x="1" y="2310422"/>
            <a:ext cx="9143999" cy="1200329"/>
          </a:xfrm>
          <a:prstGeom prst="rect">
            <a:avLst/>
          </a:prstGeom>
          <a:noFill/>
        </p:spPr>
        <p:txBody>
          <a:bodyPr wrap="square" rtlCol="0">
            <a:spAutoFit/>
          </a:bodyPr>
          <a:lstStyle/>
          <a:p>
            <a:pPr algn="ctr"/>
            <a:r>
              <a:rPr lang="en-US" sz="3600" dirty="0">
                <a:solidFill>
                  <a:schemeClr val="tx1">
                    <a:lumMod val="75000"/>
                    <a:lumOff val="25000"/>
                  </a:schemeClr>
                </a:solidFill>
                <a:latin typeface="Baskerville"/>
                <a:cs typeface="Baskerville"/>
              </a:rPr>
              <a:t>Measurement of laser intensity in </a:t>
            </a:r>
          </a:p>
          <a:p>
            <a:pPr algn="ctr"/>
            <a:r>
              <a:rPr lang="en-US" sz="3600" dirty="0">
                <a:solidFill>
                  <a:schemeClr val="tx1">
                    <a:lumMod val="75000"/>
                    <a:lumOff val="25000"/>
                  </a:schemeClr>
                </a:solidFill>
                <a:latin typeface="Baskerville"/>
                <a:cs typeface="Baskerville"/>
              </a:rPr>
              <a:t>relativistic electron-laser collisions</a:t>
            </a:r>
          </a:p>
        </p:txBody>
      </p:sp>
      <p:sp>
        <p:nvSpPr>
          <p:cNvPr id="17" name="TextBox 16"/>
          <p:cNvSpPr txBox="1"/>
          <p:nvPr/>
        </p:nvSpPr>
        <p:spPr>
          <a:xfrm>
            <a:off x="0" y="3737691"/>
            <a:ext cx="9144000" cy="784830"/>
          </a:xfrm>
          <a:prstGeom prst="rect">
            <a:avLst/>
          </a:prstGeom>
          <a:noFill/>
        </p:spPr>
        <p:txBody>
          <a:bodyPr wrap="square" rtlCol="0">
            <a:spAutoFit/>
          </a:bodyPr>
          <a:lstStyle/>
          <a:p>
            <a:pPr algn="ctr"/>
            <a:r>
              <a:rPr lang="en-US" sz="2500" b="1" dirty="0">
                <a:latin typeface="Baskerville"/>
                <a:cs typeface="Baskerville"/>
              </a:rPr>
              <a:t>Gianluca Sarri</a:t>
            </a:r>
          </a:p>
          <a:p>
            <a:pPr algn="ctr"/>
            <a:r>
              <a:rPr lang="en-US" sz="2000" i="1" dirty="0" err="1">
                <a:latin typeface="Baskerville"/>
                <a:cs typeface="Baskerville"/>
              </a:rPr>
              <a:t>g.sarri@qub.ac.uk</a:t>
            </a:r>
            <a:endParaRPr lang="en-US" sz="2000" i="1" dirty="0">
              <a:latin typeface="Baskerville"/>
              <a:cs typeface="Baskerville"/>
            </a:endParaRPr>
          </a:p>
        </p:txBody>
      </p:sp>
      <p:sp>
        <p:nvSpPr>
          <p:cNvPr id="14" name="TextBox 13"/>
          <p:cNvSpPr txBox="1"/>
          <p:nvPr/>
        </p:nvSpPr>
        <p:spPr>
          <a:xfrm>
            <a:off x="133859" y="6139193"/>
            <a:ext cx="9144000" cy="369332"/>
          </a:xfrm>
          <a:prstGeom prst="rect">
            <a:avLst/>
          </a:prstGeom>
          <a:noFill/>
        </p:spPr>
        <p:txBody>
          <a:bodyPr wrap="square" rtlCol="0">
            <a:spAutoFit/>
          </a:bodyPr>
          <a:lstStyle/>
          <a:p>
            <a:pPr algn="ctr"/>
            <a:r>
              <a:rPr lang="en-US" i="1" dirty="0">
                <a:latin typeface="Baskerville"/>
                <a:cs typeface="Baskerville"/>
              </a:rPr>
              <a:t>GBP working group 15/06/2022</a:t>
            </a:r>
          </a:p>
        </p:txBody>
      </p:sp>
      <p:pic>
        <p:nvPicPr>
          <p:cNvPr id="3" name="Picture 2">
            <a:extLst>
              <a:ext uri="{FF2B5EF4-FFF2-40B4-BE49-F238E27FC236}">
                <a16:creationId xmlns:a16="http://schemas.microsoft.com/office/drawing/2014/main" id="{DA73585F-39AB-DE47-8A29-6AEFBEE52BF8}"/>
              </a:ext>
            </a:extLst>
          </p:cNvPr>
          <p:cNvPicPr>
            <a:picLocks noChangeAspect="1"/>
          </p:cNvPicPr>
          <p:nvPr/>
        </p:nvPicPr>
        <p:blipFill>
          <a:blip r:embed="rId2"/>
          <a:stretch>
            <a:fillRect/>
          </a:stretch>
        </p:blipFill>
        <p:spPr>
          <a:xfrm>
            <a:off x="252413" y="57550"/>
            <a:ext cx="1629551" cy="583849"/>
          </a:xfrm>
          <a:prstGeom prst="rect">
            <a:avLst/>
          </a:prstGeom>
        </p:spPr>
      </p:pic>
      <p:pic>
        <p:nvPicPr>
          <p:cNvPr id="5122" name="Picture 2" descr="Laser Und XFEL Experiment">
            <a:extLst>
              <a:ext uri="{FF2B5EF4-FFF2-40B4-BE49-F238E27FC236}">
                <a16:creationId xmlns:a16="http://schemas.microsoft.com/office/drawing/2014/main" id="{C921839E-39D2-314B-9F6E-099D20EFE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3213" y="79624"/>
            <a:ext cx="1528354" cy="56177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1BB09772-C0FC-6AB4-DC9E-C57E53227FC3}"/>
              </a:ext>
            </a:extLst>
          </p:cNvPr>
          <p:cNvPicPr>
            <a:picLocks noChangeAspect="1"/>
          </p:cNvPicPr>
          <p:nvPr/>
        </p:nvPicPr>
        <p:blipFill>
          <a:blip r:embed="rId4"/>
          <a:stretch>
            <a:fillRect/>
          </a:stretch>
        </p:blipFill>
        <p:spPr>
          <a:xfrm>
            <a:off x="252414" y="6226730"/>
            <a:ext cx="1651032" cy="547514"/>
          </a:xfrm>
          <a:prstGeom prst="rect">
            <a:avLst/>
          </a:prstGeom>
        </p:spPr>
      </p:pic>
    </p:spTree>
    <p:extLst>
      <p:ext uri="{BB962C8B-B14F-4D97-AF65-F5344CB8AC3E}">
        <p14:creationId xmlns:p14="http://schemas.microsoft.com/office/powerpoint/2010/main" val="3429040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FBA783CF-8052-C966-8C2F-906EB2FE64AA}"/>
              </a:ext>
            </a:extLst>
          </p:cNvPr>
          <p:cNvPicPr>
            <a:picLocks noChangeAspect="1"/>
          </p:cNvPicPr>
          <p:nvPr/>
        </p:nvPicPr>
        <p:blipFill>
          <a:blip r:embed="rId2"/>
          <a:stretch>
            <a:fillRect/>
          </a:stretch>
        </p:blipFill>
        <p:spPr>
          <a:xfrm>
            <a:off x="179946" y="985930"/>
            <a:ext cx="3919915" cy="523209"/>
          </a:xfrm>
          <a:prstGeom prst="rect">
            <a:avLst/>
          </a:prstGeom>
        </p:spPr>
      </p:pic>
      <p:grpSp>
        <p:nvGrpSpPr>
          <p:cNvPr id="15" name="Group 14"/>
          <p:cNvGrpSpPr/>
          <p:nvPr/>
        </p:nvGrpSpPr>
        <p:grpSpPr>
          <a:xfrm>
            <a:off x="-1" y="6349"/>
            <a:ext cx="9144000" cy="6850800"/>
            <a:chOff x="-1" y="6349"/>
            <a:chExt cx="9144000" cy="6850800"/>
          </a:xfrm>
        </p:grpSpPr>
        <p:sp>
          <p:nvSpPr>
            <p:cNvPr id="4" name="Rectangle 3"/>
            <p:cNvSpPr/>
            <p:nvPr/>
          </p:nvSpPr>
          <p:spPr>
            <a:xfrm>
              <a:off x="-1" y="6349"/>
              <a:ext cx="9144000" cy="6850800"/>
            </a:xfrm>
            <a:prstGeom prst="rect">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52413" y="669908"/>
              <a:ext cx="862012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252413" y="6187516"/>
              <a:ext cx="8620125" cy="1636"/>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pic>
        <p:nvPicPr>
          <p:cNvPr id="3" name="Picture 2">
            <a:extLst>
              <a:ext uri="{FF2B5EF4-FFF2-40B4-BE49-F238E27FC236}">
                <a16:creationId xmlns:a16="http://schemas.microsoft.com/office/drawing/2014/main" id="{DA73585F-39AB-DE47-8A29-6AEFBEE52BF8}"/>
              </a:ext>
            </a:extLst>
          </p:cNvPr>
          <p:cNvPicPr>
            <a:picLocks noChangeAspect="1"/>
          </p:cNvPicPr>
          <p:nvPr/>
        </p:nvPicPr>
        <p:blipFill>
          <a:blip r:embed="rId3"/>
          <a:stretch>
            <a:fillRect/>
          </a:stretch>
        </p:blipFill>
        <p:spPr>
          <a:xfrm>
            <a:off x="252413" y="57550"/>
            <a:ext cx="1629551" cy="583849"/>
          </a:xfrm>
          <a:prstGeom prst="rect">
            <a:avLst/>
          </a:prstGeom>
        </p:spPr>
      </p:pic>
      <p:pic>
        <p:nvPicPr>
          <p:cNvPr id="10" name="Picture 2" descr="Laser Und XFEL Experiment">
            <a:extLst>
              <a:ext uri="{FF2B5EF4-FFF2-40B4-BE49-F238E27FC236}">
                <a16:creationId xmlns:a16="http://schemas.microsoft.com/office/drawing/2014/main" id="{C4FA88DE-5D58-D645-A908-EFF5711E16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3213" y="79624"/>
            <a:ext cx="1528354" cy="56177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3481B455-6986-BF43-9541-2F605A4720CA}"/>
              </a:ext>
            </a:extLst>
          </p:cNvPr>
          <p:cNvSpPr txBox="1"/>
          <p:nvPr/>
        </p:nvSpPr>
        <p:spPr>
          <a:xfrm>
            <a:off x="-1587" y="69742"/>
            <a:ext cx="9143999" cy="523220"/>
          </a:xfrm>
          <a:prstGeom prst="rect">
            <a:avLst/>
          </a:prstGeom>
          <a:noFill/>
        </p:spPr>
        <p:txBody>
          <a:bodyPr wrap="square" rtlCol="0">
            <a:spAutoFit/>
          </a:bodyPr>
          <a:lstStyle/>
          <a:p>
            <a:pPr algn="ctr"/>
            <a:r>
              <a:rPr lang="en-US" sz="2800" dirty="0">
                <a:solidFill>
                  <a:schemeClr val="tx1">
                    <a:lumMod val="75000"/>
                    <a:lumOff val="25000"/>
                  </a:schemeClr>
                </a:solidFill>
                <a:latin typeface="Baskerville"/>
                <a:cs typeface="Baskerville"/>
              </a:rPr>
              <a:t>Intensity measurement uncertainty</a:t>
            </a:r>
          </a:p>
        </p:txBody>
      </p:sp>
      <p:sp>
        <p:nvSpPr>
          <p:cNvPr id="18" name="TextBox 17">
            <a:extLst>
              <a:ext uri="{FF2B5EF4-FFF2-40B4-BE49-F238E27FC236}">
                <a16:creationId xmlns:a16="http://schemas.microsoft.com/office/drawing/2014/main" id="{9CC3F754-F4B7-0FCE-A16E-E1474A73D431}"/>
              </a:ext>
            </a:extLst>
          </p:cNvPr>
          <p:cNvSpPr txBox="1"/>
          <p:nvPr/>
        </p:nvSpPr>
        <p:spPr>
          <a:xfrm>
            <a:off x="252413" y="6139193"/>
            <a:ext cx="8620125" cy="369332"/>
          </a:xfrm>
          <a:prstGeom prst="rect">
            <a:avLst/>
          </a:prstGeom>
          <a:noFill/>
        </p:spPr>
        <p:txBody>
          <a:bodyPr wrap="square" rtlCol="0">
            <a:spAutoFit/>
          </a:bodyPr>
          <a:lstStyle/>
          <a:p>
            <a:pPr algn="r"/>
            <a:r>
              <a:rPr lang="en-US" i="1" dirty="0">
                <a:latin typeface="Baskerville"/>
                <a:cs typeface="Baskerville"/>
              </a:rPr>
              <a:t>Gianluca </a:t>
            </a:r>
            <a:r>
              <a:rPr lang="en-US" i="1" dirty="0" err="1">
                <a:latin typeface="Baskerville"/>
                <a:cs typeface="Baskerville"/>
              </a:rPr>
              <a:t>Sarri</a:t>
            </a:r>
            <a:endParaRPr lang="en-US" i="1" dirty="0">
              <a:latin typeface="Baskerville"/>
              <a:cs typeface="Baskerville"/>
            </a:endParaRPr>
          </a:p>
        </p:txBody>
      </p:sp>
      <p:pic>
        <p:nvPicPr>
          <p:cNvPr id="11" name="Picture 10">
            <a:extLst>
              <a:ext uri="{FF2B5EF4-FFF2-40B4-BE49-F238E27FC236}">
                <a16:creationId xmlns:a16="http://schemas.microsoft.com/office/drawing/2014/main" id="{972A1852-F212-1D6F-A884-41B5EF2D7209}"/>
              </a:ext>
            </a:extLst>
          </p:cNvPr>
          <p:cNvPicPr>
            <a:picLocks noChangeAspect="1"/>
          </p:cNvPicPr>
          <p:nvPr/>
        </p:nvPicPr>
        <p:blipFill>
          <a:blip r:embed="rId5"/>
          <a:stretch>
            <a:fillRect/>
          </a:stretch>
        </p:blipFill>
        <p:spPr>
          <a:xfrm>
            <a:off x="252414" y="6226730"/>
            <a:ext cx="1651032" cy="547514"/>
          </a:xfrm>
          <a:prstGeom prst="rect">
            <a:avLst/>
          </a:prstGeom>
        </p:spPr>
      </p:pic>
      <p:pic>
        <p:nvPicPr>
          <p:cNvPr id="33" name="Picture 32">
            <a:extLst>
              <a:ext uri="{FF2B5EF4-FFF2-40B4-BE49-F238E27FC236}">
                <a16:creationId xmlns:a16="http://schemas.microsoft.com/office/drawing/2014/main" id="{D9239CEE-DCC0-80CD-ACB4-E5FF2C3B5CF1}"/>
              </a:ext>
            </a:extLst>
          </p:cNvPr>
          <p:cNvPicPr>
            <a:picLocks noChangeAspect="1"/>
          </p:cNvPicPr>
          <p:nvPr/>
        </p:nvPicPr>
        <p:blipFill>
          <a:blip r:embed="rId6"/>
          <a:stretch>
            <a:fillRect/>
          </a:stretch>
        </p:blipFill>
        <p:spPr>
          <a:xfrm>
            <a:off x="4588890" y="695150"/>
            <a:ext cx="4283648" cy="1158418"/>
          </a:xfrm>
          <a:prstGeom prst="rect">
            <a:avLst/>
          </a:prstGeom>
        </p:spPr>
      </p:pic>
      <p:pic>
        <p:nvPicPr>
          <p:cNvPr id="5" name="Picture 4" descr="Chart, line chart&#10;&#10;Description automatically generated">
            <a:extLst>
              <a:ext uri="{FF2B5EF4-FFF2-40B4-BE49-F238E27FC236}">
                <a16:creationId xmlns:a16="http://schemas.microsoft.com/office/drawing/2014/main" id="{5EB61933-3179-0BCF-F60A-EA8C99C7E9EE}"/>
              </a:ext>
            </a:extLst>
          </p:cNvPr>
          <p:cNvPicPr>
            <a:picLocks noChangeAspect="1"/>
          </p:cNvPicPr>
          <p:nvPr/>
        </p:nvPicPr>
        <p:blipFill rotWithShape="1">
          <a:blip r:embed="rId7"/>
          <a:srcRect l="3955"/>
          <a:stretch/>
        </p:blipFill>
        <p:spPr>
          <a:xfrm>
            <a:off x="0" y="2058809"/>
            <a:ext cx="4590730" cy="2552532"/>
          </a:xfrm>
          <a:prstGeom prst="rect">
            <a:avLst/>
          </a:prstGeom>
        </p:spPr>
      </p:pic>
      <p:pic>
        <p:nvPicPr>
          <p:cNvPr id="35" name="Picture 34" descr="Chart, line chart&#10;&#10;Description automatically generated">
            <a:extLst>
              <a:ext uri="{FF2B5EF4-FFF2-40B4-BE49-F238E27FC236}">
                <a16:creationId xmlns:a16="http://schemas.microsoft.com/office/drawing/2014/main" id="{80F28B9B-F719-FE8A-DCC2-AC9F236E294D}"/>
              </a:ext>
            </a:extLst>
          </p:cNvPr>
          <p:cNvPicPr>
            <a:picLocks noChangeAspect="1"/>
          </p:cNvPicPr>
          <p:nvPr/>
        </p:nvPicPr>
        <p:blipFill>
          <a:blip r:embed="rId8"/>
          <a:stretch>
            <a:fillRect/>
          </a:stretch>
        </p:blipFill>
        <p:spPr>
          <a:xfrm>
            <a:off x="4342621" y="2058809"/>
            <a:ext cx="4779779" cy="2552532"/>
          </a:xfrm>
          <a:prstGeom prst="rect">
            <a:avLst/>
          </a:prstGeom>
        </p:spPr>
      </p:pic>
      <p:sp>
        <p:nvSpPr>
          <p:cNvPr id="36" name="TextBox 35">
            <a:extLst>
              <a:ext uri="{FF2B5EF4-FFF2-40B4-BE49-F238E27FC236}">
                <a16:creationId xmlns:a16="http://schemas.microsoft.com/office/drawing/2014/main" id="{C22B4979-6F00-DE3C-55BD-25E9FE2047B4}"/>
              </a:ext>
            </a:extLst>
          </p:cNvPr>
          <p:cNvSpPr txBox="1"/>
          <p:nvPr/>
        </p:nvSpPr>
        <p:spPr>
          <a:xfrm>
            <a:off x="357030" y="1897441"/>
            <a:ext cx="2119170" cy="369332"/>
          </a:xfrm>
          <a:prstGeom prst="rect">
            <a:avLst/>
          </a:prstGeom>
          <a:noFill/>
        </p:spPr>
        <p:txBody>
          <a:bodyPr wrap="none" rtlCol="0">
            <a:spAutoFit/>
          </a:bodyPr>
          <a:lstStyle/>
          <a:p>
            <a:r>
              <a:rPr lang="en-US" i="1" dirty="0">
                <a:solidFill>
                  <a:schemeClr val="tx1">
                    <a:lumMod val="75000"/>
                    <a:lumOff val="25000"/>
                  </a:schemeClr>
                </a:solidFill>
                <a:latin typeface="Baskerville" panose="02020502070401020303" pitchFamily="18" charset="0"/>
                <a:ea typeface="Baskerville" panose="02020502070401020303" pitchFamily="18" charset="0"/>
              </a:rPr>
              <a:t>Different laser intensities</a:t>
            </a:r>
          </a:p>
        </p:txBody>
      </p:sp>
      <p:sp>
        <p:nvSpPr>
          <p:cNvPr id="37" name="TextBox 36">
            <a:extLst>
              <a:ext uri="{FF2B5EF4-FFF2-40B4-BE49-F238E27FC236}">
                <a16:creationId xmlns:a16="http://schemas.microsoft.com/office/drawing/2014/main" id="{893C1B13-EB23-FC49-8CE8-2659417370D3}"/>
              </a:ext>
            </a:extLst>
          </p:cNvPr>
          <p:cNvSpPr txBox="1"/>
          <p:nvPr/>
        </p:nvSpPr>
        <p:spPr>
          <a:xfrm>
            <a:off x="4664810" y="1861523"/>
            <a:ext cx="4268541" cy="369332"/>
          </a:xfrm>
          <a:prstGeom prst="rect">
            <a:avLst/>
          </a:prstGeom>
          <a:noFill/>
        </p:spPr>
        <p:txBody>
          <a:bodyPr wrap="none" rtlCol="0">
            <a:spAutoFit/>
          </a:bodyPr>
          <a:lstStyle/>
          <a:p>
            <a:r>
              <a:rPr lang="en-US" i="1" dirty="0">
                <a:solidFill>
                  <a:schemeClr val="tx1">
                    <a:lumMod val="75000"/>
                    <a:lumOff val="25000"/>
                  </a:schemeClr>
                </a:solidFill>
                <a:latin typeface="Baskerville" panose="02020502070401020303" pitchFamily="18" charset="0"/>
                <a:ea typeface="Baskerville" panose="02020502070401020303" pitchFamily="18" charset="0"/>
              </a:rPr>
              <a:t>Different laser focal spot size (same intensity </a:t>
            </a:r>
            <a:r>
              <a:rPr lang="en-US" i="1" dirty="0">
                <a:solidFill>
                  <a:schemeClr val="tx1">
                    <a:lumMod val="75000"/>
                    <a:lumOff val="25000"/>
                  </a:schemeClr>
                </a:solidFill>
                <a:latin typeface="Symbol" pitchFamily="2" charset="2"/>
                <a:ea typeface="Baskerville" panose="02020502070401020303" pitchFamily="18" charset="0"/>
              </a:rPr>
              <a:t>x</a:t>
            </a:r>
            <a:r>
              <a:rPr lang="en-US" i="1" dirty="0">
                <a:solidFill>
                  <a:schemeClr val="tx1">
                    <a:lumMod val="75000"/>
                    <a:lumOff val="25000"/>
                  </a:schemeClr>
                </a:solidFill>
                <a:latin typeface="Baskerville" panose="02020502070401020303" pitchFamily="18" charset="0"/>
                <a:ea typeface="Baskerville" panose="02020502070401020303" pitchFamily="18" charset="0"/>
              </a:rPr>
              <a:t> = 5)</a:t>
            </a:r>
          </a:p>
        </p:txBody>
      </p:sp>
      <p:sp>
        <p:nvSpPr>
          <p:cNvPr id="38" name="TextBox 37">
            <a:extLst>
              <a:ext uri="{FF2B5EF4-FFF2-40B4-BE49-F238E27FC236}">
                <a16:creationId xmlns:a16="http://schemas.microsoft.com/office/drawing/2014/main" id="{3A6191BE-1E67-B664-C3A9-89F4F347FD5A}"/>
              </a:ext>
            </a:extLst>
          </p:cNvPr>
          <p:cNvSpPr txBox="1"/>
          <p:nvPr/>
        </p:nvSpPr>
        <p:spPr>
          <a:xfrm>
            <a:off x="357030" y="4888800"/>
            <a:ext cx="8130938" cy="923330"/>
          </a:xfrm>
          <a:prstGeom prst="rect">
            <a:avLst/>
          </a:prstGeom>
          <a:noFill/>
        </p:spPr>
        <p:txBody>
          <a:bodyPr wrap="square" rtlCol="0">
            <a:spAutoFit/>
          </a:bodyPr>
          <a:lstStyle/>
          <a:p>
            <a:pPr marL="285750" indent="-285750">
              <a:buFont typeface="Wingdings" pitchFamily="2" charset="2"/>
              <a:buChar char="Ø"/>
            </a:pPr>
            <a:r>
              <a:rPr lang="en-US" dirty="0">
                <a:latin typeface="Baskerville" panose="02020502070401020303" pitchFamily="18" charset="0"/>
                <a:ea typeface="Baskerville" panose="02020502070401020303" pitchFamily="18" charset="0"/>
              </a:rPr>
              <a:t>~2.5% resolution in </a:t>
            </a:r>
            <a:r>
              <a:rPr lang="en-US" dirty="0">
                <a:latin typeface="Symbol" pitchFamily="2" charset="2"/>
                <a:ea typeface="Baskerville" panose="02020502070401020303" pitchFamily="18" charset="0"/>
              </a:rPr>
              <a:t>x</a:t>
            </a:r>
            <a:r>
              <a:rPr lang="en-US" dirty="0">
                <a:latin typeface="Baskerville" panose="02020502070401020303" pitchFamily="18" charset="0"/>
                <a:ea typeface="Baskerville" panose="02020502070401020303" pitchFamily="18" charset="0"/>
              </a:rPr>
              <a:t> achievable in all configuration but strongly dependent on the resolution of the electron detectors (assumed to be 2% here)</a:t>
            </a:r>
          </a:p>
          <a:p>
            <a:pPr marL="285750" indent="-285750">
              <a:buFont typeface="Wingdings" pitchFamily="2" charset="2"/>
              <a:buChar char="Ø"/>
            </a:pPr>
            <a:r>
              <a:rPr lang="en-US" dirty="0">
                <a:latin typeface="Baskerville" panose="02020502070401020303" pitchFamily="18" charset="0"/>
                <a:ea typeface="Baskerville" panose="02020502070401020303" pitchFamily="18" charset="0"/>
              </a:rPr>
              <a:t>Lower laser intensities will be less accurate (work in progress)</a:t>
            </a:r>
          </a:p>
        </p:txBody>
      </p:sp>
    </p:spTree>
    <p:extLst>
      <p:ext uri="{BB962C8B-B14F-4D97-AF65-F5344CB8AC3E}">
        <p14:creationId xmlns:p14="http://schemas.microsoft.com/office/powerpoint/2010/main" val="1580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7E2A6C3F-86B9-7447-B2EA-25DE0A00E7E8}"/>
              </a:ext>
            </a:extLst>
          </p:cNvPr>
          <p:cNvPicPr>
            <a:picLocks noChangeAspect="1"/>
          </p:cNvPicPr>
          <p:nvPr/>
        </p:nvPicPr>
        <p:blipFill>
          <a:blip r:embed="rId3"/>
          <a:stretch>
            <a:fillRect/>
          </a:stretch>
        </p:blipFill>
        <p:spPr>
          <a:xfrm>
            <a:off x="413804" y="2305281"/>
            <a:ext cx="3210802" cy="2752116"/>
          </a:xfrm>
          <a:prstGeom prst="rect">
            <a:avLst/>
          </a:prstGeom>
        </p:spPr>
      </p:pic>
      <p:grpSp>
        <p:nvGrpSpPr>
          <p:cNvPr id="15" name="Group 14"/>
          <p:cNvGrpSpPr/>
          <p:nvPr/>
        </p:nvGrpSpPr>
        <p:grpSpPr>
          <a:xfrm>
            <a:off x="-1" y="6349"/>
            <a:ext cx="9144000" cy="6850800"/>
            <a:chOff x="-1" y="6349"/>
            <a:chExt cx="9144000" cy="6850800"/>
          </a:xfrm>
        </p:grpSpPr>
        <p:sp>
          <p:nvSpPr>
            <p:cNvPr id="4" name="Rectangle 3"/>
            <p:cNvSpPr/>
            <p:nvPr/>
          </p:nvSpPr>
          <p:spPr>
            <a:xfrm>
              <a:off x="-1" y="6349"/>
              <a:ext cx="9144000" cy="6850800"/>
            </a:xfrm>
            <a:prstGeom prst="rect">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52413" y="669908"/>
              <a:ext cx="862012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252413" y="6187516"/>
              <a:ext cx="8620125" cy="1636"/>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pic>
        <p:nvPicPr>
          <p:cNvPr id="3" name="Picture 2">
            <a:extLst>
              <a:ext uri="{FF2B5EF4-FFF2-40B4-BE49-F238E27FC236}">
                <a16:creationId xmlns:a16="http://schemas.microsoft.com/office/drawing/2014/main" id="{DA73585F-39AB-DE47-8A29-6AEFBEE52BF8}"/>
              </a:ext>
            </a:extLst>
          </p:cNvPr>
          <p:cNvPicPr>
            <a:picLocks noChangeAspect="1"/>
          </p:cNvPicPr>
          <p:nvPr/>
        </p:nvPicPr>
        <p:blipFill>
          <a:blip r:embed="rId4"/>
          <a:stretch>
            <a:fillRect/>
          </a:stretch>
        </p:blipFill>
        <p:spPr>
          <a:xfrm>
            <a:off x="252413" y="57550"/>
            <a:ext cx="1629551" cy="583849"/>
          </a:xfrm>
          <a:prstGeom prst="rect">
            <a:avLst/>
          </a:prstGeom>
        </p:spPr>
      </p:pic>
      <p:pic>
        <p:nvPicPr>
          <p:cNvPr id="10" name="Picture 2" descr="Laser Und XFEL Experiment">
            <a:extLst>
              <a:ext uri="{FF2B5EF4-FFF2-40B4-BE49-F238E27FC236}">
                <a16:creationId xmlns:a16="http://schemas.microsoft.com/office/drawing/2014/main" id="{C4FA88DE-5D58-D645-A908-EFF5711E16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3213" y="79624"/>
            <a:ext cx="1528354" cy="56177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C8A6F75-1947-4646-B460-849D52265C29}"/>
              </a:ext>
            </a:extLst>
          </p:cNvPr>
          <p:cNvSpPr txBox="1"/>
          <p:nvPr/>
        </p:nvSpPr>
        <p:spPr>
          <a:xfrm>
            <a:off x="-1" y="-9176"/>
            <a:ext cx="9143999" cy="707886"/>
          </a:xfrm>
          <a:prstGeom prst="rect">
            <a:avLst/>
          </a:prstGeom>
          <a:noFill/>
        </p:spPr>
        <p:txBody>
          <a:bodyPr wrap="square" rtlCol="0">
            <a:spAutoFit/>
          </a:bodyPr>
          <a:lstStyle/>
          <a:p>
            <a:pPr algn="ctr"/>
            <a:r>
              <a:rPr lang="en-US" sz="4000" dirty="0">
                <a:solidFill>
                  <a:schemeClr val="tx1">
                    <a:lumMod val="75000"/>
                    <a:lumOff val="25000"/>
                  </a:schemeClr>
                </a:solidFill>
                <a:latin typeface="Baskerville"/>
                <a:cs typeface="Baskerville"/>
              </a:rPr>
              <a:t>Preliminary tests</a:t>
            </a:r>
          </a:p>
        </p:txBody>
      </p:sp>
      <p:sp>
        <p:nvSpPr>
          <p:cNvPr id="8" name="Rectangle 7">
            <a:extLst>
              <a:ext uri="{FF2B5EF4-FFF2-40B4-BE49-F238E27FC236}">
                <a16:creationId xmlns:a16="http://schemas.microsoft.com/office/drawing/2014/main" id="{474EDCE2-6FAE-EA44-89AC-6B11F5B29973}"/>
              </a:ext>
            </a:extLst>
          </p:cNvPr>
          <p:cNvSpPr/>
          <p:nvPr/>
        </p:nvSpPr>
        <p:spPr>
          <a:xfrm>
            <a:off x="227698" y="762104"/>
            <a:ext cx="8891586" cy="5078313"/>
          </a:xfrm>
          <a:prstGeom prst="rect">
            <a:avLst/>
          </a:prstGeom>
        </p:spPr>
        <p:txBody>
          <a:bodyPr wrap="square">
            <a:spAutoFit/>
          </a:bodyPr>
          <a:lstStyle/>
          <a:p>
            <a:pPr marL="285750" indent="-285750">
              <a:buFontTx/>
              <a:buChar char="-"/>
            </a:pPr>
            <a:r>
              <a:rPr lang="en-US" dirty="0">
                <a:latin typeface="Baskerville" panose="02020502070401020303" pitchFamily="18" charset="0"/>
                <a:ea typeface="Baskerville" panose="02020502070401020303" pitchFamily="18" charset="0"/>
              </a:rPr>
              <a:t>Preliminary tests carried out at Astra-Gemini, with a mean electron energy of ~800 MeV electrons interacting with a focused laser pulse with a maximum a</a:t>
            </a:r>
            <a:r>
              <a:rPr lang="en-US" baseline="-25000" dirty="0">
                <a:latin typeface="Baskerville" panose="02020502070401020303" pitchFamily="18" charset="0"/>
                <a:ea typeface="Baskerville" panose="02020502070401020303" pitchFamily="18" charset="0"/>
              </a:rPr>
              <a:t>0</a:t>
            </a:r>
            <a:r>
              <a:rPr lang="en-US" dirty="0">
                <a:latin typeface="Baskerville" panose="02020502070401020303" pitchFamily="18" charset="0"/>
                <a:ea typeface="Baskerville" panose="02020502070401020303" pitchFamily="18" charset="0"/>
              </a:rPr>
              <a:t> of the order of 3</a:t>
            </a:r>
          </a:p>
          <a:p>
            <a:pPr marL="285750" indent="-285750">
              <a:buFontTx/>
              <a:buChar char="-"/>
            </a:pPr>
            <a:endParaRPr lang="en-US" dirty="0">
              <a:latin typeface="Baskerville" panose="02020502070401020303" pitchFamily="18" charset="0"/>
              <a:ea typeface="Baskerville" panose="02020502070401020303" pitchFamily="18" charset="0"/>
            </a:endParaRPr>
          </a:p>
          <a:p>
            <a:pPr marL="285750" indent="-285750">
              <a:buFontTx/>
              <a:buChar char="-"/>
            </a:pPr>
            <a:r>
              <a:rPr lang="en-US" dirty="0">
                <a:latin typeface="Baskerville" panose="02020502070401020303" pitchFamily="18" charset="0"/>
                <a:ea typeface="Baskerville" panose="02020502070401020303" pitchFamily="18" charset="0"/>
              </a:rPr>
              <a:t>Gamma-rays imaged by a </a:t>
            </a:r>
            <a:r>
              <a:rPr lang="en-US" dirty="0" err="1">
                <a:latin typeface="Baskerville" panose="02020502070401020303" pitchFamily="18" charset="0"/>
                <a:ea typeface="Baskerville" panose="02020502070401020303" pitchFamily="18" charset="0"/>
              </a:rPr>
              <a:t>CsI</a:t>
            </a:r>
            <a:r>
              <a:rPr lang="en-US" dirty="0">
                <a:latin typeface="Baskerville" panose="02020502070401020303" pitchFamily="18" charset="0"/>
                <a:ea typeface="Baskerville" panose="02020502070401020303" pitchFamily="18" charset="0"/>
              </a:rPr>
              <a:t> scintillator placed 2.2 m away, with a crystal size of 1 mm and a pixel size from the imaging system of 100 micron.</a:t>
            </a:r>
          </a:p>
          <a:p>
            <a:pPr marL="285750" indent="-285750">
              <a:buFontTx/>
              <a:buChar char="-"/>
            </a:pPr>
            <a:endParaRPr lang="en-US" dirty="0">
              <a:latin typeface="Baskerville" panose="02020502070401020303" pitchFamily="18" charset="0"/>
              <a:ea typeface="Baskerville" panose="02020502070401020303" pitchFamily="18" charset="0"/>
            </a:endParaRPr>
          </a:p>
          <a:p>
            <a:pPr marL="285750" indent="-285750">
              <a:buFontTx/>
              <a:buChar char="-"/>
            </a:pPr>
            <a:endParaRPr lang="en-US" dirty="0">
              <a:latin typeface="Baskerville" panose="02020502070401020303" pitchFamily="18" charset="0"/>
              <a:ea typeface="Baskerville" panose="02020502070401020303" pitchFamily="18" charset="0"/>
            </a:endParaRPr>
          </a:p>
          <a:p>
            <a:pPr marL="285750" indent="-285750">
              <a:buFontTx/>
              <a:buChar char="-"/>
            </a:pPr>
            <a:endParaRPr lang="en-US" dirty="0">
              <a:latin typeface="Baskerville" panose="02020502070401020303" pitchFamily="18" charset="0"/>
              <a:ea typeface="Baskerville" panose="02020502070401020303" pitchFamily="18" charset="0"/>
            </a:endParaRPr>
          </a:p>
          <a:p>
            <a:pPr marL="285750" indent="-285750">
              <a:buFontTx/>
              <a:buChar char="-"/>
            </a:pPr>
            <a:endParaRPr lang="en-US" dirty="0">
              <a:latin typeface="Baskerville" panose="02020502070401020303" pitchFamily="18" charset="0"/>
              <a:ea typeface="Baskerville" panose="02020502070401020303" pitchFamily="18" charset="0"/>
            </a:endParaRPr>
          </a:p>
          <a:p>
            <a:pPr marL="285750" indent="-285750">
              <a:buFontTx/>
              <a:buChar char="-"/>
            </a:pPr>
            <a:endParaRPr lang="en-US" dirty="0">
              <a:latin typeface="Baskerville" panose="02020502070401020303" pitchFamily="18" charset="0"/>
              <a:ea typeface="Baskerville" panose="02020502070401020303" pitchFamily="18" charset="0"/>
            </a:endParaRPr>
          </a:p>
          <a:p>
            <a:pPr marL="285750" indent="-285750">
              <a:buFontTx/>
              <a:buChar char="-"/>
            </a:pPr>
            <a:endParaRPr lang="en-US" dirty="0">
              <a:latin typeface="Baskerville" panose="02020502070401020303" pitchFamily="18" charset="0"/>
              <a:ea typeface="Baskerville" panose="02020502070401020303" pitchFamily="18" charset="0"/>
            </a:endParaRPr>
          </a:p>
          <a:p>
            <a:pPr marL="285750" indent="-285750">
              <a:buFontTx/>
              <a:buChar char="-"/>
            </a:pPr>
            <a:endParaRPr lang="en-US" dirty="0">
              <a:latin typeface="Baskerville" panose="02020502070401020303" pitchFamily="18" charset="0"/>
              <a:ea typeface="Baskerville" panose="02020502070401020303" pitchFamily="18" charset="0"/>
            </a:endParaRPr>
          </a:p>
          <a:p>
            <a:pPr marL="285750" indent="-285750">
              <a:buFontTx/>
              <a:buChar char="-"/>
            </a:pPr>
            <a:endParaRPr lang="en-US" dirty="0">
              <a:latin typeface="Baskerville" panose="02020502070401020303" pitchFamily="18" charset="0"/>
              <a:ea typeface="Baskerville" panose="02020502070401020303" pitchFamily="18" charset="0"/>
            </a:endParaRPr>
          </a:p>
          <a:p>
            <a:pPr marL="285750" indent="-285750">
              <a:buFontTx/>
              <a:buChar char="-"/>
            </a:pPr>
            <a:endParaRPr lang="en-US" dirty="0">
              <a:latin typeface="Baskerville" panose="02020502070401020303" pitchFamily="18" charset="0"/>
              <a:ea typeface="Baskerville" panose="02020502070401020303" pitchFamily="18" charset="0"/>
            </a:endParaRPr>
          </a:p>
          <a:p>
            <a:pPr marL="285750" indent="-285750">
              <a:buFontTx/>
              <a:buChar char="-"/>
            </a:pPr>
            <a:endParaRPr lang="en-US" dirty="0">
              <a:latin typeface="Baskerville" panose="02020502070401020303" pitchFamily="18" charset="0"/>
              <a:ea typeface="Baskerville" panose="02020502070401020303" pitchFamily="18" charset="0"/>
            </a:endParaRPr>
          </a:p>
          <a:p>
            <a:endParaRPr lang="en-US" dirty="0">
              <a:latin typeface="Baskerville" panose="02020502070401020303" pitchFamily="18" charset="0"/>
              <a:ea typeface="Baskerville" panose="02020502070401020303" pitchFamily="18" charset="0"/>
            </a:endParaRPr>
          </a:p>
          <a:p>
            <a:pPr marL="285750" indent="-285750">
              <a:buFontTx/>
              <a:buChar char="-"/>
            </a:pPr>
            <a:r>
              <a:rPr lang="en-US" dirty="0">
                <a:latin typeface="Baskerville" panose="02020502070401020303" pitchFamily="18" charset="0"/>
                <a:ea typeface="Baskerville" panose="02020502070401020303" pitchFamily="18" charset="0"/>
              </a:rPr>
              <a:t>The laser is polarized along the horizontal axis</a:t>
            </a:r>
          </a:p>
          <a:p>
            <a:pPr marL="285750" indent="-285750">
              <a:buFontTx/>
              <a:buChar char="-"/>
            </a:pPr>
            <a:endParaRPr lang="en-US" dirty="0">
              <a:latin typeface="Baskerville" panose="02020502070401020303" pitchFamily="18" charset="0"/>
              <a:ea typeface="Baskerville" panose="02020502070401020303" pitchFamily="18" charset="0"/>
            </a:endParaRPr>
          </a:p>
        </p:txBody>
      </p:sp>
      <p:pic>
        <p:nvPicPr>
          <p:cNvPr id="17" name="Picture 16">
            <a:extLst>
              <a:ext uri="{FF2B5EF4-FFF2-40B4-BE49-F238E27FC236}">
                <a16:creationId xmlns:a16="http://schemas.microsoft.com/office/drawing/2014/main" id="{04BE142E-6FAE-234B-890D-558788F7EA71}"/>
              </a:ext>
            </a:extLst>
          </p:cNvPr>
          <p:cNvPicPr>
            <a:picLocks noChangeAspect="1"/>
          </p:cNvPicPr>
          <p:nvPr/>
        </p:nvPicPr>
        <p:blipFill rotWithShape="1">
          <a:blip r:embed="rId6"/>
          <a:srcRect l="30812" t="23547" r="31217" b="24778"/>
          <a:stretch/>
        </p:blipFill>
        <p:spPr>
          <a:xfrm>
            <a:off x="3624606" y="2309883"/>
            <a:ext cx="2772816" cy="2743201"/>
          </a:xfrm>
          <a:prstGeom prst="rect">
            <a:avLst/>
          </a:prstGeom>
        </p:spPr>
      </p:pic>
      <p:sp>
        <p:nvSpPr>
          <p:cNvPr id="11" name="TextBox 10">
            <a:extLst>
              <a:ext uri="{FF2B5EF4-FFF2-40B4-BE49-F238E27FC236}">
                <a16:creationId xmlns:a16="http://schemas.microsoft.com/office/drawing/2014/main" id="{9F395777-0501-3846-853B-3B548E892F36}"/>
              </a:ext>
            </a:extLst>
          </p:cNvPr>
          <p:cNvSpPr txBox="1"/>
          <p:nvPr/>
        </p:nvSpPr>
        <p:spPr>
          <a:xfrm>
            <a:off x="413804" y="4650913"/>
            <a:ext cx="1306768" cy="369332"/>
          </a:xfrm>
          <a:prstGeom prst="rect">
            <a:avLst/>
          </a:prstGeom>
          <a:noFill/>
        </p:spPr>
        <p:txBody>
          <a:bodyPr wrap="none" rtlCol="0">
            <a:spAutoFit/>
          </a:bodyPr>
          <a:lstStyle/>
          <a:p>
            <a:r>
              <a:rPr lang="en-US" dirty="0">
                <a:solidFill>
                  <a:schemeClr val="bg1"/>
                </a:solidFill>
                <a:latin typeface="Baskerville" panose="02020502070401020303" pitchFamily="18" charset="0"/>
                <a:ea typeface="Baskerville" panose="02020502070401020303" pitchFamily="18" charset="0"/>
              </a:rPr>
              <a:t>Collision on</a:t>
            </a:r>
          </a:p>
        </p:txBody>
      </p:sp>
      <p:sp>
        <p:nvSpPr>
          <p:cNvPr id="18" name="TextBox 17">
            <a:extLst>
              <a:ext uri="{FF2B5EF4-FFF2-40B4-BE49-F238E27FC236}">
                <a16:creationId xmlns:a16="http://schemas.microsoft.com/office/drawing/2014/main" id="{DD58DF52-9ACF-8347-AEC4-913D2A7ACD83}"/>
              </a:ext>
            </a:extLst>
          </p:cNvPr>
          <p:cNvSpPr txBox="1"/>
          <p:nvPr/>
        </p:nvSpPr>
        <p:spPr>
          <a:xfrm>
            <a:off x="3681460" y="4650913"/>
            <a:ext cx="1310615" cy="369332"/>
          </a:xfrm>
          <a:prstGeom prst="rect">
            <a:avLst/>
          </a:prstGeom>
          <a:noFill/>
        </p:spPr>
        <p:txBody>
          <a:bodyPr wrap="none" rtlCol="0">
            <a:spAutoFit/>
          </a:bodyPr>
          <a:lstStyle/>
          <a:p>
            <a:r>
              <a:rPr lang="en-US" dirty="0">
                <a:solidFill>
                  <a:schemeClr val="bg1"/>
                </a:solidFill>
                <a:latin typeface="Baskerville" panose="02020502070401020303" pitchFamily="18" charset="0"/>
                <a:ea typeface="Baskerville" panose="02020502070401020303" pitchFamily="18" charset="0"/>
              </a:rPr>
              <a:t>Collision off</a:t>
            </a:r>
          </a:p>
        </p:txBody>
      </p:sp>
      <p:sp>
        <p:nvSpPr>
          <p:cNvPr id="26" name="TextBox 25">
            <a:extLst>
              <a:ext uri="{FF2B5EF4-FFF2-40B4-BE49-F238E27FC236}">
                <a16:creationId xmlns:a16="http://schemas.microsoft.com/office/drawing/2014/main" id="{07709667-6CB5-A54D-9D42-86BF75C80C34}"/>
              </a:ext>
            </a:extLst>
          </p:cNvPr>
          <p:cNvSpPr txBox="1"/>
          <p:nvPr/>
        </p:nvSpPr>
        <p:spPr>
          <a:xfrm>
            <a:off x="473437" y="2390801"/>
            <a:ext cx="1408527" cy="369332"/>
          </a:xfrm>
          <a:prstGeom prst="rect">
            <a:avLst/>
          </a:prstGeom>
          <a:noFill/>
        </p:spPr>
        <p:txBody>
          <a:bodyPr wrap="none" rtlCol="0">
            <a:spAutoFit/>
          </a:bodyPr>
          <a:lstStyle/>
          <a:p>
            <a:r>
              <a:rPr lang="en-US" dirty="0">
                <a:solidFill>
                  <a:srgbClr val="FF0000"/>
                </a:solidFill>
                <a:latin typeface="Baskerville" panose="02020502070401020303" pitchFamily="18" charset="0"/>
                <a:ea typeface="Baskerville" panose="02020502070401020303" pitchFamily="18" charset="0"/>
              </a:rPr>
              <a:t>1/e</a:t>
            </a:r>
            <a:r>
              <a:rPr lang="en-US" baseline="30000" dirty="0">
                <a:solidFill>
                  <a:srgbClr val="FF0000"/>
                </a:solidFill>
                <a:latin typeface="Baskerville" panose="02020502070401020303" pitchFamily="18" charset="0"/>
                <a:ea typeface="Baskerville" panose="02020502070401020303" pitchFamily="18" charset="0"/>
              </a:rPr>
              <a:t>2</a:t>
            </a:r>
            <a:r>
              <a:rPr lang="en-US" dirty="0">
                <a:solidFill>
                  <a:srgbClr val="FF0000"/>
                </a:solidFill>
                <a:latin typeface="Baskerville" panose="02020502070401020303" pitchFamily="18" charset="0"/>
                <a:ea typeface="Baskerville" panose="02020502070401020303" pitchFamily="18" charset="0"/>
              </a:rPr>
              <a:t> contour</a:t>
            </a:r>
          </a:p>
        </p:txBody>
      </p:sp>
      <p:cxnSp>
        <p:nvCxnSpPr>
          <p:cNvPr id="28" name="Straight Arrow Connector 27">
            <a:extLst>
              <a:ext uri="{FF2B5EF4-FFF2-40B4-BE49-F238E27FC236}">
                <a16:creationId xmlns:a16="http://schemas.microsoft.com/office/drawing/2014/main" id="{80507C31-0A25-624E-B9A9-D3EED7F83AFC}"/>
              </a:ext>
            </a:extLst>
          </p:cNvPr>
          <p:cNvCxnSpPr/>
          <p:nvPr/>
        </p:nvCxnSpPr>
        <p:spPr>
          <a:xfrm>
            <a:off x="1431235" y="2760133"/>
            <a:ext cx="289337" cy="53329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4E3DB525-34FA-47BE-3A2D-AF032A146977}"/>
              </a:ext>
            </a:extLst>
          </p:cNvPr>
          <p:cNvSpPr txBox="1"/>
          <p:nvPr/>
        </p:nvSpPr>
        <p:spPr>
          <a:xfrm>
            <a:off x="252413" y="6139193"/>
            <a:ext cx="8620125" cy="369332"/>
          </a:xfrm>
          <a:prstGeom prst="rect">
            <a:avLst/>
          </a:prstGeom>
          <a:noFill/>
        </p:spPr>
        <p:txBody>
          <a:bodyPr wrap="square" rtlCol="0">
            <a:spAutoFit/>
          </a:bodyPr>
          <a:lstStyle/>
          <a:p>
            <a:pPr algn="r"/>
            <a:r>
              <a:rPr lang="en-US" i="1" dirty="0">
                <a:latin typeface="Baskerville"/>
                <a:cs typeface="Baskerville"/>
              </a:rPr>
              <a:t>Gianluca </a:t>
            </a:r>
            <a:r>
              <a:rPr lang="en-US" i="1" dirty="0" err="1">
                <a:latin typeface="Baskerville"/>
                <a:cs typeface="Baskerville"/>
              </a:rPr>
              <a:t>Sarri</a:t>
            </a:r>
            <a:endParaRPr lang="en-US" i="1" dirty="0">
              <a:latin typeface="Baskerville"/>
              <a:cs typeface="Baskerville"/>
            </a:endParaRPr>
          </a:p>
        </p:txBody>
      </p:sp>
      <p:sp>
        <p:nvSpPr>
          <p:cNvPr id="2" name="TextBox 1">
            <a:extLst>
              <a:ext uri="{FF2B5EF4-FFF2-40B4-BE49-F238E27FC236}">
                <a16:creationId xmlns:a16="http://schemas.microsoft.com/office/drawing/2014/main" id="{13FEE4F1-ECB3-967B-89B8-14CE95D3DE02}"/>
              </a:ext>
            </a:extLst>
          </p:cNvPr>
          <p:cNvSpPr txBox="1"/>
          <p:nvPr/>
        </p:nvSpPr>
        <p:spPr>
          <a:xfrm>
            <a:off x="202983" y="5762099"/>
            <a:ext cx="2903359" cy="369332"/>
          </a:xfrm>
          <a:prstGeom prst="rect">
            <a:avLst/>
          </a:prstGeom>
          <a:noFill/>
        </p:spPr>
        <p:txBody>
          <a:bodyPr wrap="none" rtlCol="0">
            <a:spAutoFit/>
          </a:bodyPr>
          <a:lstStyle/>
          <a:p>
            <a:r>
              <a:rPr lang="en-US" i="1" dirty="0">
                <a:latin typeface="Baskerville" panose="02020502070401020303" pitchFamily="18" charset="0"/>
                <a:ea typeface="Baskerville" panose="02020502070401020303" pitchFamily="18" charset="0"/>
              </a:rPr>
              <a:t>Data analysis currently ongoing…</a:t>
            </a:r>
          </a:p>
        </p:txBody>
      </p:sp>
      <p:pic>
        <p:nvPicPr>
          <p:cNvPr id="20" name="Picture 19">
            <a:extLst>
              <a:ext uri="{FF2B5EF4-FFF2-40B4-BE49-F238E27FC236}">
                <a16:creationId xmlns:a16="http://schemas.microsoft.com/office/drawing/2014/main" id="{5B5AD306-E063-2AAE-7846-62925B7E53DA}"/>
              </a:ext>
            </a:extLst>
          </p:cNvPr>
          <p:cNvPicPr>
            <a:picLocks noChangeAspect="1"/>
          </p:cNvPicPr>
          <p:nvPr/>
        </p:nvPicPr>
        <p:blipFill>
          <a:blip r:embed="rId7"/>
          <a:stretch>
            <a:fillRect/>
          </a:stretch>
        </p:blipFill>
        <p:spPr>
          <a:xfrm>
            <a:off x="252414" y="6226730"/>
            <a:ext cx="1651032" cy="547514"/>
          </a:xfrm>
          <a:prstGeom prst="rect">
            <a:avLst/>
          </a:prstGeom>
        </p:spPr>
      </p:pic>
    </p:spTree>
    <p:extLst>
      <p:ext uri="{BB962C8B-B14F-4D97-AF65-F5344CB8AC3E}">
        <p14:creationId xmlns:p14="http://schemas.microsoft.com/office/powerpoint/2010/main" val="3515994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587" y="69742"/>
            <a:ext cx="9143999" cy="584776"/>
          </a:xfrm>
          <a:prstGeom prst="rect">
            <a:avLst/>
          </a:prstGeom>
          <a:noFill/>
        </p:spPr>
        <p:txBody>
          <a:bodyPr wrap="square" rtlCol="0">
            <a:spAutoFit/>
          </a:bodyPr>
          <a:lstStyle/>
          <a:p>
            <a:pPr algn="ctr"/>
            <a:r>
              <a:rPr lang="en-US" sz="3200" dirty="0">
                <a:solidFill>
                  <a:schemeClr val="tx1">
                    <a:lumMod val="75000"/>
                    <a:lumOff val="25000"/>
                  </a:schemeClr>
                </a:solidFill>
                <a:latin typeface="Baskerville"/>
                <a:cs typeface="Baskerville"/>
              </a:rPr>
              <a:t>Rationale</a:t>
            </a:r>
          </a:p>
        </p:txBody>
      </p:sp>
      <p:grpSp>
        <p:nvGrpSpPr>
          <p:cNvPr id="15" name="Group 14"/>
          <p:cNvGrpSpPr/>
          <p:nvPr/>
        </p:nvGrpSpPr>
        <p:grpSpPr>
          <a:xfrm>
            <a:off x="-1" y="6349"/>
            <a:ext cx="9144000" cy="6850800"/>
            <a:chOff x="-1" y="6349"/>
            <a:chExt cx="9144000" cy="6850800"/>
          </a:xfrm>
        </p:grpSpPr>
        <p:sp>
          <p:nvSpPr>
            <p:cNvPr id="4" name="Rectangle 3"/>
            <p:cNvSpPr/>
            <p:nvPr/>
          </p:nvSpPr>
          <p:spPr>
            <a:xfrm>
              <a:off x="-1" y="6349"/>
              <a:ext cx="9144000" cy="6850800"/>
            </a:xfrm>
            <a:prstGeom prst="rect">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52413" y="669908"/>
              <a:ext cx="862012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252413" y="6187516"/>
              <a:ext cx="8620125" cy="1636"/>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pic>
        <p:nvPicPr>
          <p:cNvPr id="18" name="Picture 17">
            <a:extLst>
              <a:ext uri="{FF2B5EF4-FFF2-40B4-BE49-F238E27FC236}">
                <a16:creationId xmlns:a16="http://schemas.microsoft.com/office/drawing/2014/main" id="{B8DAC7A0-450D-5742-A384-5E804CFE8984}"/>
              </a:ext>
            </a:extLst>
          </p:cNvPr>
          <p:cNvPicPr>
            <a:picLocks noChangeAspect="1"/>
          </p:cNvPicPr>
          <p:nvPr/>
        </p:nvPicPr>
        <p:blipFill>
          <a:blip r:embed="rId2"/>
          <a:stretch>
            <a:fillRect/>
          </a:stretch>
        </p:blipFill>
        <p:spPr>
          <a:xfrm>
            <a:off x="252413" y="57550"/>
            <a:ext cx="1629551" cy="583849"/>
          </a:xfrm>
          <a:prstGeom prst="rect">
            <a:avLst/>
          </a:prstGeom>
        </p:spPr>
      </p:pic>
      <p:sp>
        <p:nvSpPr>
          <p:cNvPr id="33" name="Rectangle 32">
            <a:extLst>
              <a:ext uri="{FF2B5EF4-FFF2-40B4-BE49-F238E27FC236}">
                <a16:creationId xmlns:a16="http://schemas.microsoft.com/office/drawing/2014/main" id="{31550629-3C54-AD4A-8E28-6CD3F85D56C2}"/>
              </a:ext>
            </a:extLst>
          </p:cNvPr>
          <p:cNvSpPr/>
          <p:nvPr/>
        </p:nvSpPr>
        <p:spPr>
          <a:xfrm>
            <a:off x="202993" y="689505"/>
            <a:ext cx="8702364" cy="430887"/>
          </a:xfrm>
          <a:prstGeom prst="rect">
            <a:avLst/>
          </a:prstGeom>
        </p:spPr>
        <p:txBody>
          <a:bodyPr wrap="square">
            <a:spAutoFit/>
          </a:bodyPr>
          <a:lstStyle/>
          <a:p>
            <a:r>
              <a:rPr lang="en-US" sz="1600" b="1" dirty="0">
                <a:solidFill>
                  <a:schemeClr val="tx1">
                    <a:lumMod val="75000"/>
                    <a:lumOff val="25000"/>
                  </a:schemeClr>
                </a:solidFill>
                <a:latin typeface="Baskerville"/>
                <a:cs typeface="Baskerville"/>
              </a:rPr>
              <a:t>The laser intensity at the collision point is a key parameter for the whole experiment</a:t>
            </a:r>
          </a:p>
          <a:p>
            <a:endParaRPr lang="en-US" sz="600" b="1" dirty="0">
              <a:solidFill>
                <a:schemeClr val="tx1">
                  <a:lumMod val="75000"/>
                  <a:lumOff val="25000"/>
                </a:schemeClr>
              </a:solidFill>
              <a:latin typeface="Baskerville"/>
              <a:cs typeface="Baskerville"/>
            </a:endParaRPr>
          </a:p>
        </p:txBody>
      </p:sp>
      <p:pic>
        <p:nvPicPr>
          <p:cNvPr id="23" name="Picture 2" descr="Laser Und XFEL Experiment">
            <a:extLst>
              <a:ext uri="{FF2B5EF4-FFF2-40B4-BE49-F238E27FC236}">
                <a16:creationId xmlns:a16="http://schemas.microsoft.com/office/drawing/2014/main" id="{DB17EE47-DCF4-7E46-95B7-D938D0AC2C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3213" y="79624"/>
            <a:ext cx="1528354" cy="56177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9CB51BB6-B780-6F49-8510-4049B6D0B286}"/>
              </a:ext>
            </a:extLst>
          </p:cNvPr>
          <p:cNvSpPr txBox="1"/>
          <p:nvPr/>
        </p:nvSpPr>
        <p:spPr>
          <a:xfrm>
            <a:off x="252413" y="6139193"/>
            <a:ext cx="8620125" cy="369332"/>
          </a:xfrm>
          <a:prstGeom prst="rect">
            <a:avLst/>
          </a:prstGeom>
          <a:noFill/>
        </p:spPr>
        <p:txBody>
          <a:bodyPr wrap="square" rtlCol="0">
            <a:spAutoFit/>
          </a:bodyPr>
          <a:lstStyle/>
          <a:p>
            <a:pPr algn="r"/>
            <a:r>
              <a:rPr lang="en-US" i="1" dirty="0">
                <a:latin typeface="Baskerville"/>
                <a:cs typeface="Baskerville"/>
              </a:rPr>
              <a:t>Gianluca </a:t>
            </a:r>
            <a:r>
              <a:rPr lang="en-US" i="1" dirty="0" err="1">
                <a:latin typeface="Baskerville"/>
                <a:cs typeface="Baskerville"/>
              </a:rPr>
              <a:t>Sarri</a:t>
            </a:r>
            <a:endParaRPr lang="en-US" i="1" dirty="0">
              <a:latin typeface="Baskerville"/>
              <a:cs typeface="Baskerville"/>
            </a:endParaRPr>
          </a:p>
        </p:txBody>
      </p:sp>
      <p:pic>
        <p:nvPicPr>
          <p:cNvPr id="2" name="Picture 1">
            <a:extLst>
              <a:ext uri="{FF2B5EF4-FFF2-40B4-BE49-F238E27FC236}">
                <a16:creationId xmlns:a16="http://schemas.microsoft.com/office/drawing/2014/main" id="{0E3FB96C-937C-984C-BE05-A585AB85DB0B}"/>
              </a:ext>
            </a:extLst>
          </p:cNvPr>
          <p:cNvPicPr>
            <a:picLocks noChangeAspect="1"/>
          </p:cNvPicPr>
          <p:nvPr/>
        </p:nvPicPr>
        <p:blipFill rotWithShape="1">
          <a:blip r:embed="rId4"/>
          <a:srcRect l="3831"/>
          <a:stretch/>
        </p:blipFill>
        <p:spPr>
          <a:xfrm>
            <a:off x="130518" y="985767"/>
            <a:ext cx="4481649" cy="3352054"/>
          </a:xfrm>
          <a:prstGeom prst="rect">
            <a:avLst/>
          </a:prstGeom>
        </p:spPr>
      </p:pic>
      <p:sp>
        <p:nvSpPr>
          <p:cNvPr id="25" name="Rectangle 24">
            <a:extLst>
              <a:ext uri="{FF2B5EF4-FFF2-40B4-BE49-F238E27FC236}">
                <a16:creationId xmlns:a16="http://schemas.microsoft.com/office/drawing/2014/main" id="{5EEA130F-A6C4-0045-B9A5-E53D71C267BA}"/>
              </a:ext>
            </a:extLst>
          </p:cNvPr>
          <p:cNvSpPr/>
          <p:nvPr/>
        </p:nvSpPr>
        <p:spPr>
          <a:xfrm>
            <a:off x="616306" y="4255139"/>
            <a:ext cx="3803549" cy="1754326"/>
          </a:xfrm>
          <a:prstGeom prst="rect">
            <a:avLst/>
          </a:prstGeom>
        </p:spPr>
        <p:txBody>
          <a:bodyPr wrap="square">
            <a:spAutoFit/>
          </a:bodyPr>
          <a:lstStyle/>
          <a:p>
            <a:pPr algn="just"/>
            <a:r>
              <a:rPr lang="en-US" sz="1600" dirty="0">
                <a:solidFill>
                  <a:schemeClr val="tx1">
                    <a:lumMod val="75000"/>
                    <a:lumOff val="25000"/>
                  </a:schemeClr>
                </a:solidFill>
                <a:latin typeface="Baskerville"/>
                <a:cs typeface="Baskerville"/>
              </a:rPr>
              <a:t>All the main physics phenomena to be studied have a strong dependence on intensity:</a:t>
            </a:r>
          </a:p>
          <a:p>
            <a:pPr algn="just"/>
            <a:endParaRPr lang="en-US" sz="600" dirty="0">
              <a:solidFill>
                <a:schemeClr val="tx1">
                  <a:lumMod val="75000"/>
                  <a:lumOff val="25000"/>
                </a:schemeClr>
              </a:solidFill>
              <a:latin typeface="Baskerville"/>
              <a:cs typeface="Baskerville"/>
            </a:endParaRPr>
          </a:p>
          <a:p>
            <a:pPr marL="285750" indent="-285750" algn="just">
              <a:buFontTx/>
              <a:buChar char="-"/>
            </a:pPr>
            <a:r>
              <a:rPr lang="en-US" sz="1600" dirty="0">
                <a:solidFill>
                  <a:schemeClr val="tx1">
                    <a:lumMod val="75000"/>
                    <a:lumOff val="25000"/>
                  </a:schemeClr>
                </a:solidFill>
                <a:latin typeface="Baskerville"/>
                <a:cs typeface="Baskerville"/>
              </a:rPr>
              <a:t>Pair production rates</a:t>
            </a:r>
          </a:p>
          <a:p>
            <a:pPr marL="285750" indent="-285750" algn="just">
              <a:buFontTx/>
              <a:buChar char="-"/>
            </a:pPr>
            <a:r>
              <a:rPr lang="en-US" sz="1600" dirty="0">
                <a:solidFill>
                  <a:schemeClr val="tx1">
                    <a:lumMod val="75000"/>
                    <a:lumOff val="25000"/>
                  </a:schemeClr>
                </a:solidFill>
                <a:latin typeface="Baskerville"/>
                <a:cs typeface="Baskerville"/>
              </a:rPr>
              <a:t>Compton scattering</a:t>
            </a:r>
          </a:p>
          <a:p>
            <a:pPr marL="285750" indent="-285750" algn="just">
              <a:buFontTx/>
              <a:buChar char="-"/>
            </a:pPr>
            <a:r>
              <a:rPr lang="en-US" sz="1600" dirty="0">
                <a:solidFill>
                  <a:schemeClr val="tx1">
                    <a:lumMod val="75000"/>
                    <a:lumOff val="25000"/>
                  </a:schemeClr>
                </a:solidFill>
                <a:latin typeface="Baskerville"/>
                <a:cs typeface="Baskerville"/>
              </a:rPr>
              <a:t>Quantum radiation reaction</a:t>
            </a:r>
          </a:p>
          <a:p>
            <a:pPr algn="just"/>
            <a:endParaRPr lang="en-US" sz="600" b="1" dirty="0">
              <a:solidFill>
                <a:schemeClr val="tx1">
                  <a:lumMod val="75000"/>
                  <a:lumOff val="25000"/>
                </a:schemeClr>
              </a:solidFill>
              <a:latin typeface="Baskerville"/>
              <a:cs typeface="Baskerville"/>
            </a:endParaRPr>
          </a:p>
        </p:txBody>
      </p:sp>
      <p:pic>
        <p:nvPicPr>
          <p:cNvPr id="5" name="Picture 4" descr="Chart, line chart&#10;&#10;Description automatically generated">
            <a:extLst>
              <a:ext uri="{FF2B5EF4-FFF2-40B4-BE49-F238E27FC236}">
                <a16:creationId xmlns:a16="http://schemas.microsoft.com/office/drawing/2014/main" id="{4663D3BD-A79C-7D9E-4BC1-B213ADA6BD5B}"/>
              </a:ext>
            </a:extLst>
          </p:cNvPr>
          <p:cNvPicPr>
            <a:picLocks noChangeAspect="1"/>
          </p:cNvPicPr>
          <p:nvPr/>
        </p:nvPicPr>
        <p:blipFill>
          <a:blip r:embed="rId5"/>
          <a:stretch>
            <a:fillRect/>
          </a:stretch>
        </p:blipFill>
        <p:spPr>
          <a:xfrm>
            <a:off x="4462740" y="1339500"/>
            <a:ext cx="4409798" cy="3158237"/>
          </a:xfrm>
          <a:prstGeom prst="rect">
            <a:avLst/>
          </a:prstGeom>
        </p:spPr>
      </p:pic>
      <p:sp>
        <p:nvSpPr>
          <p:cNvPr id="7" name="TextBox 6">
            <a:extLst>
              <a:ext uri="{FF2B5EF4-FFF2-40B4-BE49-F238E27FC236}">
                <a16:creationId xmlns:a16="http://schemas.microsoft.com/office/drawing/2014/main" id="{FBDD3FD5-54CD-C46D-BA34-658851097E11}"/>
              </a:ext>
            </a:extLst>
          </p:cNvPr>
          <p:cNvSpPr txBox="1"/>
          <p:nvPr/>
        </p:nvSpPr>
        <p:spPr>
          <a:xfrm>
            <a:off x="4992150" y="1016517"/>
            <a:ext cx="3791935" cy="369332"/>
          </a:xfrm>
          <a:prstGeom prst="rect">
            <a:avLst/>
          </a:prstGeom>
          <a:noFill/>
        </p:spPr>
        <p:txBody>
          <a:bodyPr wrap="none" rtlCol="0">
            <a:spAutoFit/>
          </a:bodyPr>
          <a:lstStyle/>
          <a:p>
            <a:r>
              <a:rPr lang="en-US" i="1" dirty="0">
                <a:latin typeface="Baskerville" panose="02020502070401020303" pitchFamily="18" charset="0"/>
                <a:ea typeface="Baskerville" panose="02020502070401020303" pitchFamily="18" charset="0"/>
              </a:rPr>
              <a:t>Pair production rate in electron-laser collisions</a:t>
            </a:r>
          </a:p>
        </p:txBody>
      </p:sp>
      <p:sp>
        <p:nvSpPr>
          <p:cNvPr id="8" name="TextBox 7">
            <a:extLst>
              <a:ext uri="{FF2B5EF4-FFF2-40B4-BE49-F238E27FC236}">
                <a16:creationId xmlns:a16="http://schemas.microsoft.com/office/drawing/2014/main" id="{2CB4CF2D-A470-C150-953C-50C161B51374}"/>
              </a:ext>
            </a:extLst>
          </p:cNvPr>
          <p:cNvSpPr txBox="1"/>
          <p:nvPr/>
        </p:nvSpPr>
        <p:spPr>
          <a:xfrm>
            <a:off x="4785843" y="4813411"/>
            <a:ext cx="4086695" cy="923330"/>
          </a:xfrm>
          <a:prstGeom prst="rect">
            <a:avLst/>
          </a:prstGeom>
          <a:solidFill>
            <a:srgbClr val="138A50"/>
          </a:solidFill>
        </p:spPr>
        <p:txBody>
          <a:bodyPr wrap="none" rtlCol="0">
            <a:spAutoFit/>
          </a:bodyPr>
          <a:lstStyle/>
          <a:p>
            <a:pPr algn="ctr"/>
            <a:r>
              <a:rPr lang="en-US" dirty="0">
                <a:solidFill>
                  <a:schemeClr val="bg1"/>
                </a:solidFill>
                <a:latin typeface="Baskerville" panose="02020502070401020303" pitchFamily="18" charset="0"/>
                <a:ea typeface="Baskerville" panose="02020502070401020303" pitchFamily="18" charset="0"/>
              </a:rPr>
              <a:t>For a quantitative test of SF-QED models</a:t>
            </a:r>
          </a:p>
          <a:p>
            <a:pPr algn="ctr"/>
            <a:r>
              <a:rPr lang="en-US" dirty="0">
                <a:solidFill>
                  <a:schemeClr val="bg1"/>
                </a:solidFill>
                <a:latin typeface="Baskerville" panose="02020502070401020303" pitchFamily="18" charset="0"/>
                <a:ea typeface="Baskerville" panose="02020502070401020303" pitchFamily="18" charset="0"/>
              </a:rPr>
              <a:t>it is imperative to know the laser intensity</a:t>
            </a:r>
          </a:p>
          <a:p>
            <a:pPr algn="ctr"/>
            <a:r>
              <a:rPr lang="en-US" i="1" dirty="0">
                <a:solidFill>
                  <a:schemeClr val="bg1"/>
                </a:solidFill>
                <a:latin typeface="Baskerville" panose="02020502070401020303" pitchFamily="18" charset="0"/>
                <a:ea typeface="Baskerville" panose="02020502070401020303" pitchFamily="18" charset="0"/>
              </a:rPr>
              <a:t>at the interaction point </a:t>
            </a:r>
            <a:r>
              <a:rPr lang="en-US" dirty="0">
                <a:solidFill>
                  <a:schemeClr val="bg1"/>
                </a:solidFill>
                <a:latin typeface="Baskerville" panose="02020502070401020303" pitchFamily="18" charset="0"/>
                <a:ea typeface="Baskerville" panose="02020502070401020303" pitchFamily="18" charset="0"/>
              </a:rPr>
              <a:t>with ~few % precision</a:t>
            </a:r>
          </a:p>
        </p:txBody>
      </p:sp>
      <p:pic>
        <p:nvPicPr>
          <p:cNvPr id="20" name="Picture 19">
            <a:extLst>
              <a:ext uri="{FF2B5EF4-FFF2-40B4-BE49-F238E27FC236}">
                <a16:creationId xmlns:a16="http://schemas.microsoft.com/office/drawing/2014/main" id="{B4147AD9-D642-5C57-8E41-4D091BF79B19}"/>
              </a:ext>
            </a:extLst>
          </p:cNvPr>
          <p:cNvPicPr>
            <a:picLocks noChangeAspect="1"/>
          </p:cNvPicPr>
          <p:nvPr/>
        </p:nvPicPr>
        <p:blipFill>
          <a:blip r:embed="rId6"/>
          <a:stretch>
            <a:fillRect/>
          </a:stretch>
        </p:blipFill>
        <p:spPr>
          <a:xfrm>
            <a:off x="252414" y="6226730"/>
            <a:ext cx="1651032" cy="547514"/>
          </a:xfrm>
          <a:prstGeom prst="rect">
            <a:avLst/>
          </a:prstGeom>
        </p:spPr>
      </p:pic>
    </p:spTree>
    <p:extLst>
      <p:ext uri="{BB962C8B-B14F-4D97-AF65-F5344CB8AC3E}">
        <p14:creationId xmlns:p14="http://schemas.microsoft.com/office/powerpoint/2010/main" val="408896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 y="6349"/>
            <a:ext cx="9144000" cy="6850800"/>
            <a:chOff x="-1" y="6349"/>
            <a:chExt cx="9144000" cy="6850800"/>
          </a:xfrm>
        </p:grpSpPr>
        <p:sp>
          <p:nvSpPr>
            <p:cNvPr id="4" name="Rectangle 3"/>
            <p:cNvSpPr/>
            <p:nvPr/>
          </p:nvSpPr>
          <p:spPr>
            <a:xfrm>
              <a:off x="-1" y="6349"/>
              <a:ext cx="9144000" cy="6850800"/>
            </a:xfrm>
            <a:prstGeom prst="rect">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52413" y="669908"/>
              <a:ext cx="862012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252413" y="6187516"/>
              <a:ext cx="8620125" cy="1636"/>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pic>
        <p:nvPicPr>
          <p:cNvPr id="3" name="Picture 2">
            <a:extLst>
              <a:ext uri="{FF2B5EF4-FFF2-40B4-BE49-F238E27FC236}">
                <a16:creationId xmlns:a16="http://schemas.microsoft.com/office/drawing/2014/main" id="{DA73585F-39AB-DE47-8A29-6AEFBEE52BF8}"/>
              </a:ext>
            </a:extLst>
          </p:cNvPr>
          <p:cNvPicPr>
            <a:picLocks noChangeAspect="1"/>
          </p:cNvPicPr>
          <p:nvPr/>
        </p:nvPicPr>
        <p:blipFill>
          <a:blip r:embed="rId2"/>
          <a:stretch>
            <a:fillRect/>
          </a:stretch>
        </p:blipFill>
        <p:spPr>
          <a:xfrm>
            <a:off x="252413" y="57550"/>
            <a:ext cx="1629551" cy="583849"/>
          </a:xfrm>
          <a:prstGeom prst="rect">
            <a:avLst/>
          </a:prstGeom>
        </p:spPr>
      </p:pic>
      <p:pic>
        <p:nvPicPr>
          <p:cNvPr id="10" name="Picture 2" descr="Laser Und XFEL Experiment">
            <a:extLst>
              <a:ext uri="{FF2B5EF4-FFF2-40B4-BE49-F238E27FC236}">
                <a16:creationId xmlns:a16="http://schemas.microsoft.com/office/drawing/2014/main" id="{C4FA88DE-5D58-D645-A908-EFF5711E16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3213" y="79624"/>
            <a:ext cx="1528354" cy="56177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3481B455-6986-BF43-9541-2F605A4720CA}"/>
              </a:ext>
            </a:extLst>
          </p:cNvPr>
          <p:cNvSpPr txBox="1"/>
          <p:nvPr/>
        </p:nvSpPr>
        <p:spPr>
          <a:xfrm>
            <a:off x="-1587" y="69742"/>
            <a:ext cx="9143999" cy="523220"/>
          </a:xfrm>
          <a:prstGeom prst="rect">
            <a:avLst/>
          </a:prstGeom>
          <a:noFill/>
        </p:spPr>
        <p:txBody>
          <a:bodyPr wrap="square" rtlCol="0">
            <a:spAutoFit/>
          </a:bodyPr>
          <a:lstStyle/>
          <a:p>
            <a:pPr algn="ctr"/>
            <a:r>
              <a:rPr lang="en-US" sz="2800" dirty="0">
                <a:solidFill>
                  <a:schemeClr val="tx1">
                    <a:lumMod val="75000"/>
                    <a:lumOff val="25000"/>
                  </a:schemeClr>
                </a:solidFill>
                <a:latin typeface="Baskerville"/>
                <a:cs typeface="Baskerville"/>
              </a:rPr>
              <a:t>Compton-scattered photon beams</a:t>
            </a:r>
          </a:p>
        </p:txBody>
      </p:sp>
      <p:sp>
        <p:nvSpPr>
          <p:cNvPr id="18" name="TextBox 17">
            <a:extLst>
              <a:ext uri="{FF2B5EF4-FFF2-40B4-BE49-F238E27FC236}">
                <a16:creationId xmlns:a16="http://schemas.microsoft.com/office/drawing/2014/main" id="{9CC3F754-F4B7-0FCE-A16E-E1474A73D431}"/>
              </a:ext>
            </a:extLst>
          </p:cNvPr>
          <p:cNvSpPr txBox="1"/>
          <p:nvPr/>
        </p:nvSpPr>
        <p:spPr>
          <a:xfrm>
            <a:off x="252413" y="6139193"/>
            <a:ext cx="8620125" cy="369332"/>
          </a:xfrm>
          <a:prstGeom prst="rect">
            <a:avLst/>
          </a:prstGeom>
          <a:noFill/>
        </p:spPr>
        <p:txBody>
          <a:bodyPr wrap="square" rtlCol="0">
            <a:spAutoFit/>
          </a:bodyPr>
          <a:lstStyle/>
          <a:p>
            <a:pPr algn="r"/>
            <a:r>
              <a:rPr lang="en-US" i="1" dirty="0">
                <a:latin typeface="Baskerville"/>
                <a:cs typeface="Baskerville"/>
              </a:rPr>
              <a:t>Gianluca </a:t>
            </a:r>
            <a:r>
              <a:rPr lang="en-US" i="1" dirty="0" err="1">
                <a:latin typeface="Baskerville"/>
                <a:cs typeface="Baskerville"/>
              </a:rPr>
              <a:t>Sarri</a:t>
            </a:r>
            <a:endParaRPr lang="en-US" i="1" dirty="0">
              <a:latin typeface="Baskerville"/>
              <a:cs typeface="Baskerville"/>
            </a:endParaRPr>
          </a:p>
        </p:txBody>
      </p:sp>
      <p:sp>
        <p:nvSpPr>
          <p:cNvPr id="16" name="Rectangle 15">
            <a:extLst>
              <a:ext uri="{FF2B5EF4-FFF2-40B4-BE49-F238E27FC236}">
                <a16:creationId xmlns:a16="http://schemas.microsoft.com/office/drawing/2014/main" id="{6056934E-257B-043D-AD77-ADF7761DEADA}"/>
              </a:ext>
            </a:extLst>
          </p:cNvPr>
          <p:cNvSpPr/>
          <p:nvPr/>
        </p:nvSpPr>
        <p:spPr>
          <a:xfrm>
            <a:off x="202993" y="689505"/>
            <a:ext cx="8702364" cy="553998"/>
          </a:xfrm>
          <a:prstGeom prst="rect">
            <a:avLst/>
          </a:prstGeom>
        </p:spPr>
        <p:txBody>
          <a:bodyPr wrap="square">
            <a:spAutoFit/>
          </a:bodyPr>
          <a:lstStyle/>
          <a:p>
            <a:r>
              <a:rPr lang="en-US" sz="1500" b="1" dirty="0">
                <a:solidFill>
                  <a:schemeClr val="tx1">
                    <a:lumMod val="75000"/>
                    <a:lumOff val="25000"/>
                  </a:schemeClr>
                </a:solidFill>
                <a:latin typeface="Baskerville"/>
                <a:cs typeface="Baskerville"/>
              </a:rPr>
              <a:t>The angular distribution of Compton-scattered photon beams depends on the laser intensity</a:t>
            </a:r>
          </a:p>
          <a:p>
            <a:endParaRPr lang="en-US" sz="1500" b="1" dirty="0">
              <a:solidFill>
                <a:schemeClr val="tx1">
                  <a:lumMod val="75000"/>
                  <a:lumOff val="25000"/>
                </a:schemeClr>
              </a:solidFill>
              <a:latin typeface="Baskerville"/>
              <a:cs typeface="Baskerville"/>
            </a:endParaRPr>
          </a:p>
        </p:txBody>
      </p:sp>
      <p:sp>
        <p:nvSpPr>
          <p:cNvPr id="17" name="Rectangle 16">
            <a:extLst>
              <a:ext uri="{FF2B5EF4-FFF2-40B4-BE49-F238E27FC236}">
                <a16:creationId xmlns:a16="http://schemas.microsoft.com/office/drawing/2014/main" id="{A9AD94B0-FCDB-ACC9-4252-758E3DFB2B54}"/>
              </a:ext>
            </a:extLst>
          </p:cNvPr>
          <p:cNvSpPr/>
          <p:nvPr/>
        </p:nvSpPr>
        <p:spPr>
          <a:xfrm>
            <a:off x="285326" y="4759580"/>
            <a:ext cx="2084081" cy="298704"/>
          </a:xfrm>
          <a:prstGeom prst="rect">
            <a:avLst/>
          </a:prstGeom>
          <a:solidFill>
            <a:schemeClr val="accent1">
              <a:alpha val="7000"/>
            </a:schemeClr>
          </a:soli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latin typeface="Baskerville" panose="02020502070401020303" pitchFamily="18" charset="0"/>
                <a:ea typeface="Baskerville" panose="02020502070401020303" pitchFamily="18" charset="0"/>
              </a:rPr>
              <a:t>W. Yan et al., Nat. Phot. (2017)</a:t>
            </a:r>
          </a:p>
        </p:txBody>
      </p:sp>
      <p:pic>
        <p:nvPicPr>
          <p:cNvPr id="20" name="Picture 19">
            <a:extLst>
              <a:ext uri="{FF2B5EF4-FFF2-40B4-BE49-F238E27FC236}">
                <a16:creationId xmlns:a16="http://schemas.microsoft.com/office/drawing/2014/main" id="{547D52C9-3625-6D6B-15EA-CFF0BD26C457}"/>
              </a:ext>
            </a:extLst>
          </p:cNvPr>
          <p:cNvPicPr>
            <a:picLocks noChangeAspect="1"/>
          </p:cNvPicPr>
          <p:nvPr/>
        </p:nvPicPr>
        <p:blipFill>
          <a:blip r:embed="rId4"/>
          <a:stretch>
            <a:fillRect/>
          </a:stretch>
        </p:blipFill>
        <p:spPr>
          <a:xfrm>
            <a:off x="252413" y="1198251"/>
            <a:ext cx="4863027" cy="3283103"/>
          </a:xfrm>
          <a:prstGeom prst="rect">
            <a:avLst/>
          </a:prstGeom>
        </p:spPr>
      </p:pic>
      <p:sp>
        <p:nvSpPr>
          <p:cNvPr id="21" name="Rectangle 20">
            <a:extLst>
              <a:ext uri="{FF2B5EF4-FFF2-40B4-BE49-F238E27FC236}">
                <a16:creationId xmlns:a16="http://schemas.microsoft.com/office/drawing/2014/main" id="{3B942AAC-55AB-205D-8765-64BBBC3BE842}"/>
              </a:ext>
            </a:extLst>
          </p:cNvPr>
          <p:cNvSpPr/>
          <p:nvPr/>
        </p:nvSpPr>
        <p:spPr>
          <a:xfrm>
            <a:off x="285326" y="5474100"/>
            <a:ext cx="2470231" cy="298704"/>
          </a:xfrm>
          <a:prstGeom prst="rect">
            <a:avLst/>
          </a:prstGeom>
          <a:solidFill>
            <a:schemeClr val="accent1">
              <a:alpha val="7000"/>
            </a:schemeClr>
          </a:soli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latin typeface="Baskerville" panose="02020502070401020303" pitchFamily="18" charset="0"/>
                <a:ea typeface="Baskerville" panose="02020502070401020303" pitchFamily="18" charset="0"/>
              </a:rPr>
              <a:t>G. Sarri et al., Phys. Rev. Lett. (2014)</a:t>
            </a:r>
          </a:p>
        </p:txBody>
      </p:sp>
      <p:sp>
        <p:nvSpPr>
          <p:cNvPr id="22" name="Rectangle 21">
            <a:extLst>
              <a:ext uri="{FF2B5EF4-FFF2-40B4-BE49-F238E27FC236}">
                <a16:creationId xmlns:a16="http://schemas.microsoft.com/office/drawing/2014/main" id="{16252609-EC51-F700-BE68-5D36F181B347}"/>
              </a:ext>
            </a:extLst>
          </p:cNvPr>
          <p:cNvSpPr/>
          <p:nvPr/>
        </p:nvSpPr>
        <p:spPr>
          <a:xfrm>
            <a:off x="285326" y="5829074"/>
            <a:ext cx="3742977" cy="298704"/>
          </a:xfrm>
          <a:prstGeom prst="rect">
            <a:avLst/>
          </a:prstGeom>
          <a:solidFill>
            <a:schemeClr val="accent1">
              <a:alpha val="7000"/>
            </a:schemeClr>
          </a:soli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200" dirty="0">
                <a:solidFill>
                  <a:schemeClr val="tx1"/>
                </a:solidFill>
                <a:latin typeface="Baskerville" panose="02020502070401020303" pitchFamily="18" charset="0"/>
                <a:ea typeface="Baskerville" panose="02020502070401020303" pitchFamily="18" charset="0"/>
              </a:rPr>
              <a:t>O. Har-Shemesh, and A. Di Piazza, A. Opt. Lett. (2012).</a:t>
            </a:r>
          </a:p>
        </p:txBody>
      </p:sp>
      <p:sp>
        <p:nvSpPr>
          <p:cNvPr id="23" name="TextBox 22">
            <a:extLst>
              <a:ext uri="{FF2B5EF4-FFF2-40B4-BE49-F238E27FC236}">
                <a16:creationId xmlns:a16="http://schemas.microsoft.com/office/drawing/2014/main" id="{CF65F621-D478-35CE-4519-EC63C46DD3ED}"/>
              </a:ext>
            </a:extLst>
          </p:cNvPr>
          <p:cNvSpPr txBox="1"/>
          <p:nvPr/>
        </p:nvSpPr>
        <p:spPr>
          <a:xfrm>
            <a:off x="285326" y="5131895"/>
            <a:ext cx="2216504" cy="276999"/>
          </a:xfrm>
          <a:prstGeom prst="rect">
            <a:avLst/>
          </a:prstGeom>
          <a:solidFill>
            <a:schemeClr val="accent5">
              <a:lumMod val="20000"/>
              <a:lumOff val="80000"/>
            </a:schemeClr>
          </a:solidFill>
          <a:ln>
            <a:solidFill>
              <a:schemeClr val="tx1">
                <a:lumMod val="75000"/>
                <a:lumOff val="25000"/>
              </a:schemeClr>
            </a:solidFill>
          </a:ln>
        </p:spPr>
        <p:txBody>
          <a:bodyPr wrap="none" rtlCol="0">
            <a:spAutoFit/>
          </a:bodyPr>
          <a:lstStyle/>
          <a:p>
            <a:r>
              <a:rPr lang="en-US" sz="1200" dirty="0">
                <a:latin typeface="Baskerville" panose="02020502070401020303" pitchFamily="18" charset="0"/>
                <a:ea typeface="Baskerville" panose="02020502070401020303" pitchFamily="18" charset="0"/>
              </a:rPr>
              <a:t>T. Blackburn et al., PRAB (2020)</a:t>
            </a:r>
          </a:p>
        </p:txBody>
      </p:sp>
      <p:pic>
        <p:nvPicPr>
          <p:cNvPr id="24" name="Picture 23">
            <a:extLst>
              <a:ext uri="{FF2B5EF4-FFF2-40B4-BE49-F238E27FC236}">
                <a16:creationId xmlns:a16="http://schemas.microsoft.com/office/drawing/2014/main" id="{958C2CC5-FA28-94FB-5146-96DC284AA6B6}"/>
              </a:ext>
            </a:extLst>
          </p:cNvPr>
          <p:cNvPicPr>
            <a:picLocks noChangeAspect="1"/>
          </p:cNvPicPr>
          <p:nvPr/>
        </p:nvPicPr>
        <p:blipFill>
          <a:blip r:embed="rId5"/>
          <a:stretch>
            <a:fillRect/>
          </a:stretch>
        </p:blipFill>
        <p:spPr>
          <a:xfrm>
            <a:off x="5395239" y="1142267"/>
            <a:ext cx="3545768" cy="2970981"/>
          </a:xfrm>
          <a:prstGeom prst="rect">
            <a:avLst/>
          </a:prstGeom>
        </p:spPr>
      </p:pic>
      <p:sp>
        <p:nvSpPr>
          <p:cNvPr id="25" name="TextBox 24">
            <a:extLst>
              <a:ext uri="{FF2B5EF4-FFF2-40B4-BE49-F238E27FC236}">
                <a16:creationId xmlns:a16="http://schemas.microsoft.com/office/drawing/2014/main" id="{8058D526-DC9E-AABA-06F2-1604FC9A63DA}"/>
              </a:ext>
            </a:extLst>
          </p:cNvPr>
          <p:cNvSpPr txBox="1"/>
          <p:nvPr/>
        </p:nvSpPr>
        <p:spPr>
          <a:xfrm>
            <a:off x="4070695" y="4541845"/>
            <a:ext cx="4801843" cy="646331"/>
          </a:xfrm>
          <a:prstGeom prst="rect">
            <a:avLst/>
          </a:prstGeom>
          <a:solidFill>
            <a:srgbClr val="138A50"/>
          </a:solidFill>
        </p:spPr>
        <p:txBody>
          <a:bodyPr wrap="square" rtlCol="0">
            <a:spAutoFit/>
          </a:bodyPr>
          <a:lstStyle/>
          <a:p>
            <a:pPr algn="ctr"/>
            <a:r>
              <a:rPr lang="en-US" dirty="0">
                <a:solidFill>
                  <a:schemeClr val="bg1"/>
                </a:solidFill>
                <a:latin typeface="Baskerville" panose="02020502070401020303" pitchFamily="18" charset="0"/>
                <a:ea typeface="Baskerville" panose="02020502070401020303" pitchFamily="18" charset="0"/>
              </a:rPr>
              <a:t>In linear polarization, the photon emission is elongated along the laser polarization axis</a:t>
            </a:r>
          </a:p>
        </p:txBody>
      </p:sp>
      <p:pic>
        <p:nvPicPr>
          <p:cNvPr id="26" name="Picture 25">
            <a:extLst>
              <a:ext uri="{FF2B5EF4-FFF2-40B4-BE49-F238E27FC236}">
                <a16:creationId xmlns:a16="http://schemas.microsoft.com/office/drawing/2014/main" id="{33D527BF-D088-D44E-12FD-96D6A6AF0407}"/>
              </a:ext>
            </a:extLst>
          </p:cNvPr>
          <p:cNvPicPr>
            <a:picLocks noChangeAspect="1"/>
          </p:cNvPicPr>
          <p:nvPr/>
        </p:nvPicPr>
        <p:blipFill>
          <a:blip r:embed="rId6"/>
          <a:stretch>
            <a:fillRect/>
          </a:stretch>
        </p:blipFill>
        <p:spPr>
          <a:xfrm>
            <a:off x="252414" y="6226730"/>
            <a:ext cx="1651032" cy="547514"/>
          </a:xfrm>
          <a:prstGeom prst="rect">
            <a:avLst/>
          </a:prstGeom>
        </p:spPr>
      </p:pic>
    </p:spTree>
    <p:extLst>
      <p:ext uri="{BB962C8B-B14F-4D97-AF65-F5344CB8AC3E}">
        <p14:creationId xmlns:p14="http://schemas.microsoft.com/office/powerpoint/2010/main" val="78941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 y="6349"/>
            <a:ext cx="9144000" cy="6850800"/>
            <a:chOff x="-1" y="6349"/>
            <a:chExt cx="9144000" cy="6850800"/>
          </a:xfrm>
        </p:grpSpPr>
        <p:sp>
          <p:nvSpPr>
            <p:cNvPr id="4" name="Rectangle 3"/>
            <p:cNvSpPr/>
            <p:nvPr/>
          </p:nvSpPr>
          <p:spPr>
            <a:xfrm>
              <a:off x="-1" y="6349"/>
              <a:ext cx="9144000" cy="6850800"/>
            </a:xfrm>
            <a:prstGeom prst="rect">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52413" y="669908"/>
              <a:ext cx="862012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252413" y="6187516"/>
              <a:ext cx="8620125" cy="1636"/>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pic>
        <p:nvPicPr>
          <p:cNvPr id="3" name="Picture 2">
            <a:extLst>
              <a:ext uri="{FF2B5EF4-FFF2-40B4-BE49-F238E27FC236}">
                <a16:creationId xmlns:a16="http://schemas.microsoft.com/office/drawing/2014/main" id="{DA73585F-39AB-DE47-8A29-6AEFBEE52BF8}"/>
              </a:ext>
            </a:extLst>
          </p:cNvPr>
          <p:cNvPicPr>
            <a:picLocks noChangeAspect="1"/>
          </p:cNvPicPr>
          <p:nvPr/>
        </p:nvPicPr>
        <p:blipFill>
          <a:blip r:embed="rId3"/>
          <a:stretch>
            <a:fillRect/>
          </a:stretch>
        </p:blipFill>
        <p:spPr>
          <a:xfrm>
            <a:off x="252413" y="57550"/>
            <a:ext cx="1629551" cy="583849"/>
          </a:xfrm>
          <a:prstGeom prst="rect">
            <a:avLst/>
          </a:prstGeom>
        </p:spPr>
      </p:pic>
      <p:pic>
        <p:nvPicPr>
          <p:cNvPr id="10" name="Picture 2" descr="Laser Und XFEL Experiment">
            <a:extLst>
              <a:ext uri="{FF2B5EF4-FFF2-40B4-BE49-F238E27FC236}">
                <a16:creationId xmlns:a16="http://schemas.microsoft.com/office/drawing/2014/main" id="{C4FA88DE-5D58-D645-A908-EFF5711E16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3213" y="79624"/>
            <a:ext cx="1528354" cy="56177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3481B455-6986-BF43-9541-2F605A4720CA}"/>
              </a:ext>
            </a:extLst>
          </p:cNvPr>
          <p:cNvSpPr txBox="1"/>
          <p:nvPr/>
        </p:nvSpPr>
        <p:spPr>
          <a:xfrm>
            <a:off x="-1587" y="69742"/>
            <a:ext cx="9143999" cy="523220"/>
          </a:xfrm>
          <a:prstGeom prst="rect">
            <a:avLst/>
          </a:prstGeom>
          <a:noFill/>
        </p:spPr>
        <p:txBody>
          <a:bodyPr wrap="square" rtlCol="0">
            <a:spAutoFit/>
          </a:bodyPr>
          <a:lstStyle/>
          <a:p>
            <a:pPr algn="ctr"/>
            <a:r>
              <a:rPr lang="en-US" sz="2800" dirty="0">
                <a:solidFill>
                  <a:schemeClr val="tx1">
                    <a:lumMod val="75000"/>
                    <a:lumOff val="25000"/>
                  </a:schemeClr>
                </a:solidFill>
                <a:latin typeface="Baskerville"/>
                <a:cs typeface="Baskerville"/>
              </a:rPr>
              <a:t>Theory</a:t>
            </a:r>
          </a:p>
        </p:txBody>
      </p:sp>
      <p:sp>
        <p:nvSpPr>
          <p:cNvPr id="18" name="TextBox 17">
            <a:extLst>
              <a:ext uri="{FF2B5EF4-FFF2-40B4-BE49-F238E27FC236}">
                <a16:creationId xmlns:a16="http://schemas.microsoft.com/office/drawing/2014/main" id="{9CC3F754-F4B7-0FCE-A16E-E1474A73D431}"/>
              </a:ext>
            </a:extLst>
          </p:cNvPr>
          <p:cNvSpPr txBox="1"/>
          <p:nvPr/>
        </p:nvSpPr>
        <p:spPr>
          <a:xfrm>
            <a:off x="252413" y="6139193"/>
            <a:ext cx="8620125" cy="369332"/>
          </a:xfrm>
          <a:prstGeom prst="rect">
            <a:avLst/>
          </a:prstGeom>
          <a:noFill/>
        </p:spPr>
        <p:txBody>
          <a:bodyPr wrap="square" rtlCol="0">
            <a:spAutoFit/>
          </a:bodyPr>
          <a:lstStyle/>
          <a:p>
            <a:pPr algn="r"/>
            <a:r>
              <a:rPr lang="en-US" i="1" dirty="0">
                <a:latin typeface="Baskerville"/>
                <a:cs typeface="Baskerville"/>
              </a:rPr>
              <a:t>Gianluca </a:t>
            </a:r>
            <a:r>
              <a:rPr lang="en-US" i="1" dirty="0" err="1">
                <a:latin typeface="Baskerville"/>
                <a:cs typeface="Baskerville"/>
              </a:rPr>
              <a:t>Sarri</a:t>
            </a:r>
            <a:endParaRPr lang="en-US" i="1" dirty="0">
              <a:latin typeface="Baskerville"/>
              <a:cs typeface="Baskerville"/>
            </a:endParaRPr>
          </a:p>
        </p:txBody>
      </p:sp>
      <p:sp>
        <p:nvSpPr>
          <p:cNvPr id="2" name="TextBox 1">
            <a:extLst>
              <a:ext uri="{FF2B5EF4-FFF2-40B4-BE49-F238E27FC236}">
                <a16:creationId xmlns:a16="http://schemas.microsoft.com/office/drawing/2014/main" id="{FB603B8E-66FC-3F7B-1B3A-4DA5D949393C}"/>
              </a:ext>
            </a:extLst>
          </p:cNvPr>
          <p:cNvSpPr txBox="1"/>
          <p:nvPr/>
        </p:nvSpPr>
        <p:spPr>
          <a:xfrm>
            <a:off x="190628" y="746855"/>
            <a:ext cx="6565323" cy="369332"/>
          </a:xfrm>
          <a:prstGeom prst="rect">
            <a:avLst/>
          </a:prstGeom>
          <a:noFill/>
        </p:spPr>
        <p:txBody>
          <a:bodyPr wrap="none" rtlCol="0">
            <a:spAutoFit/>
          </a:bodyPr>
          <a:lstStyle/>
          <a:p>
            <a:r>
              <a:rPr lang="en-US" dirty="0">
                <a:latin typeface="Baskerville" panose="02020502070401020303" pitchFamily="18" charset="0"/>
                <a:ea typeface="Baskerville" panose="02020502070401020303" pitchFamily="18" charset="0"/>
              </a:rPr>
              <a:t>In a plane-wave, single cycle approximation, the emission angles are:</a:t>
            </a:r>
          </a:p>
        </p:txBody>
      </p:sp>
      <p:pic>
        <p:nvPicPr>
          <p:cNvPr id="7" name="Picture 6">
            <a:extLst>
              <a:ext uri="{FF2B5EF4-FFF2-40B4-BE49-F238E27FC236}">
                <a16:creationId xmlns:a16="http://schemas.microsoft.com/office/drawing/2014/main" id="{0EFCE602-6EBB-C66D-03D7-58B7B3814AE8}"/>
              </a:ext>
            </a:extLst>
          </p:cNvPr>
          <p:cNvPicPr>
            <a:picLocks noChangeAspect="1"/>
          </p:cNvPicPr>
          <p:nvPr/>
        </p:nvPicPr>
        <p:blipFill>
          <a:blip r:embed="rId5"/>
          <a:stretch>
            <a:fillRect/>
          </a:stretch>
        </p:blipFill>
        <p:spPr>
          <a:xfrm>
            <a:off x="142875" y="1135438"/>
            <a:ext cx="4799828" cy="607573"/>
          </a:xfrm>
          <a:prstGeom prst="rect">
            <a:avLst/>
          </a:prstGeom>
        </p:spPr>
      </p:pic>
      <p:sp>
        <p:nvSpPr>
          <p:cNvPr id="14" name="TextBox 13">
            <a:extLst>
              <a:ext uri="{FF2B5EF4-FFF2-40B4-BE49-F238E27FC236}">
                <a16:creationId xmlns:a16="http://schemas.microsoft.com/office/drawing/2014/main" id="{281BB54D-B282-A2DD-BC10-CC576FE9A039}"/>
              </a:ext>
            </a:extLst>
          </p:cNvPr>
          <p:cNvSpPr txBox="1"/>
          <p:nvPr/>
        </p:nvSpPr>
        <p:spPr>
          <a:xfrm>
            <a:off x="190628" y="1924562"/>
            <a:ext cx="8681910" cy="923330"/>
          </a:xfrm>
          <a:prstGeom prst="rect">
            <a:avLst/>
          </a:prstGeom>
          <a:noFill/>
        </p:spPr>
        <p:txBody>
          <a:bodyPr wrap="square">
            <a:spAutoFit/>
          </a:bodyPr>
          <a:lstStyle/>
          <a:p>
            <a:r>
              <a:rPr lang="en-GB" dirty="0">
                <a:effectLst/>
                <a:latin typeface="Baskerville" panose="02020502070401020303" pitchFamily="18" charset="0"/>
                <a:ea typeface="Baskerville" panose="02020502070401020303" pitchFamily="18" charset="0"/>
              </a:rPr>
              <a:t>In reality, one must take into account the focussed nature of the laser field and the relatively long duration of the laser pulse (electron Lorentz factor changing during propagation in the laser field):</a:t>
            </a:r>
          </a:p>
        </p:txBody>
      </p:sp>
      <p:pic>
        <p:nvPicPr>
          <p:cNvPr id="11" name="Picture 10">
            <a:extLst>
              <a:ext uri="{FF2B5EF4-FFF2-40B4-BE49-F238E27FC236}">
                <a16:creationId xmlns:a16="http://schemas.microsoft.com/office/drawing/2014/main" id="{7FF3A576-047C-D056-2F73-2FDC51A9535C}"/>
              </a:ext>
            </a:extLst>
          </p:cNvPr>
          <p:cNvPicPr>
            <a:picLocks noChangeAspect="1"/>
          </p:cNvPicPr>
          <p:nvPr/>
        </p:nvPicPr>
        <p:blipFill>
          <a:blip r:embed="rId6"/>
          <a:stretch>
            <a:fillRect/>
          </a:stretch>
        </p:blipFill>
        <p:spPr>
          <a:xfrm>
            <a:off x="1398813" y="2922978"/>
            <a:ext cx="5994400" cy="800100"/>
          </a:xfrm>
          <a:prstGeom prst="rect">
            <a:avLst/>
          </a:prstGeom>
        </p:spPr>
      </p:pic>
      <p:cxnSp>
        <p:nvCxnSpPr>
          <p:cNvPr id="16" name="Straight Arrow Connector 15">
            <a:extLst>
              <a:ext uri="{FF2B5EF4-FFF2-40B4-BE49-F238E27FC236}">
                <a16:creationId xmlns:a16="http://schemas.microsoft.com/office/drawing/2014/main" id="{536D5B8C-CEFC-3B12-2E13-68C247C5C4CF}"/>
              </a:ext>
            </a:extLst>
          </p:cNvPr>
          <p:cNvCxnSpPr>
            <a:cxnSpLocks/>
          </p:cNvCxnSpPr>
          <p:nvPr/>
        </p:nvCxnSpPr>
        <p:spPr>
          <a:xfrm flipV="1">
            <a:off x="2542789" y="3565978"/>
            <a:ext cx="503090" cy="404394"/>
          </a:xfrm>
          <a:prstGeom prst="straightConnector1">
            <a:avLst/>
          </a:prstGeom>
          <a:ln>
            <a:solidFill>
              <a:schemeClr val="tx1">
                <a:lumMod val="50000"/>
                <a:lumOff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3AE7C491-FC9E-7A83-8F55-21177E01F2A4}"/>
              </a:ext>
            </a:extLst>
          </p:cNvPr>
          <p:cNvSpPr txBox="1"/>
          <p:nvPr/>
        </p:nvSpPr>
        <p:spPr>
          <a:xfrm>
            <a:off x="1318329" y="3804127"/>
            <a:ext cx="1285801" cy="307777"/>
          </a:xfrm>
          <a:prstGeom prst="rect">
            <a:avLst/>
          </a:prstGeom>
          <a:noFill/>
        </p:spPr>
        <p:txBody>
          <a:bodyPr wrap="none" rtlCol="0">
            <a:spAutoFit/>
          </a:bodyPr>
          <a:lstStyle/>
          <a:p>
            <a:r>
              <a:rPr lang="en-US" sz="1400" i="1" dirty="0">
                <a:solidFill>
                  <a:schemeClr val="tx1">
                    <a:lumMod val="50000"/>
                    <a:lumOff val="50000"/>
                  </a:schemeClr>
                </a:solidFill>
                <a:latin typeface="Baskerville" panose="02020502070401020303" pitchFamily="18" charset="0"/>
                <a:ea typeface="Baskerville" panose="02020502070401020303" pitchFamily="18" charset="0"/>
              </a:rPr>
              <a:t>Geometrical factor</a:t>
            </a:r>
          </a:p>
        </p:txBody>
      </p:sp>
      <p:cxnSp>
        <p:nvCxnSpPr>
          <p:cNvPr id="21" name="Straight Arrow Connector 20">
            <a:extLst>
              <a:ext uri="{FF2B5EF4-FFF2-40B4-BE49-F238E27FC236}">
                <a16:creationId xmlns:a16="http://schemas.microsoft.com/office/drawing/2014/main" id="{36AC7074-B0A9-1C33-D769-F0F36BA54225}"/>
              </a:ext>
            </a:extLst>
          </p:cNvPr>
          <p:cNvCxnSpPr>
            <a:cxnSpLocks/>
          </p:cNvCxnSpPr>
          <p:nvPr/>
        </p:nvCxnSpPr>
        <p:spPr>
          <a:xfrm flipV="1">
            <a:off x="3976938" y="3580938"/>
            <a:ext cx="0" cy="309715"/>
          </a:xfrm>
          <a:prstGeom prst="straightConnector1">
            <a:avLst/>
          </a:prstGeom>
          <a:ln>
            <a:solidFill>
              <a:schemeClr val="tx1">
                <a:lumMod val="50000"/>
                <a:lumOff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E367D1BF-1D8B-68D4-56F0-F7E741842390}"/>
              </a:ext>
            </a:extLst>
          </p:cNvPr>
          <p:cNvSpPr txBox="1"/>
          <p:nvPr/>
        </p:nvSpPr>
        <p:spPr>
          <a:xfrm>
            <a:off x="5020529" y="3816483"/>
            <a:ext cx="1415516" cy="307777"/>
          </a:xfrm>
          <a:prstGeom prst="rect">
            <a:avLst/>
          </a:prstGeom>
          <a:noFill/>
        </p:spPr>
        <p:txBody>
          <a:bodyPr wrap="none" rtlCol="0">
            <a:spAutoFit/>
          </a:bodyPr>
          <a:lstStyle/>
          <a:p>
            <a:r>
              <a:rPr lang="en-US" sz="1400" i="1" dirty="0">
                <a:solidFill>
                  <a:schemeClr val="tx1">
                    <a:lumMod val="50000"/>
                    <a:lumOff val="50000"/>
                  </a:schemeClr>
                </a:solidFill>
                <a:latin typeface="Baskerville" panose="02020502070401020303" pitchFamily="18" charset="0"/>
                <a:ea typeface="Baskerville" panose="02020502070401020303" pitchFamily="18" charset="0"/>
              </a:rPr>
              <a:t>Final Lorentz factor</a:t>
            </a:r>
          </a:p>
        </p:txBody>
      </p:sp>
      <p:sp>
        <p:nvSpPr>
          <p:cNvPr id="24" name="TextBox 23">
            <a:extLst>
              <a:ext uri="{FF2B5EF4-FFF2-40B4-BE49-F238E27FC236}">
                <a16:creationId xmlns:a16="http://schemas.microsoft.com/office/drawing/2014/main" id="{59EEB089-8CBF-CF6F-58E4-889C06561A28}"/>
              </a:ext>
            </a:extLst>
          </p:cNvPr>
          <p:cNvSpPr txBox="1"/>
          <p:nvPr/>
        </p:nvSpPr>
        <p:spPr>
          <a:xfrm>
            <a:off x="2647768" y="3831001"/>
            <a:ext cx="1466812" cy="307777"/>
          </a:xfrm>
          <a:prstGeom prst="rect">
            <a:avLst/>
          </a:prstGeom>
          <a:noFill/>
        </p:spPr>
        <p:txBody>
          <a:bodyPr wrap="none" rtlCol="0">
            <a:spAutoFit/>
          </a:bodyPr>
          <a:lstStyle/>
          <a:p>
            <a:r>
              <a:rPr lang="en-US" sz="1400" i="1" dirty="0">
                <a:solidFill>
                  <a:schemeClr val="tx1">
                    <a:lumMod val="50000"/>
                    <a:lumOff val="50000"/>
                  </a:schemeClr>
                </a:solidFill>
                <a:latin typeface="Baskerville" panose="02020502070401020303" pitchFamily="18" charset="0"/>
                <a:ea typeface="Baskerville" panose="02020502070401020303" pitchFamily="18" charset="0"/>
              </a:rPr>
              <a:t>Initial Lorentz factor</a:t>
            </a:r>
          </a:p>
        </p:txBody>
      </p:sp>
      <p:cxnSp>
        <p:nvCxnSpPr>
          <p:cNvPr id="27" name="Straight Arrow Connector 26">
            <a:extLst>
              <a:ext uri="{FF2B5EF4-FFF2-40B4-BE49-F238E27FC236}">
                <a16:creationId xmlns:a16="http://schemas.microsoft.com/office/drawing/2014/main" id="{4808B141-A9D1-85CB-ED9C-16DE8CBD4500}"/>
              </a:ext>
            </a:extLst>
          </p:cNvPr>
          <p:cNvCxnSpPr>
            <a:cxnSpLocks/>
          </p:cNvCxnSpPr>
          <p:nvPr/>
        </p:nvCxnSpPr>
        <p:spPr>
          <a:xfrm flipV="1">
            <a:off x="5093165" y="3601997"/>
            <a:ext cx="0" cy="309715"/>
          </a:xfrm>
          <a:prstGeom prst="straightConnector1">
            <a:avLst/>
          </a:prstGeom>
          <a:ln>
            <a:solidFill>
              <a:schemeClr val="tx1">
                <a:lumMod val="50000"/>
                <a:lumOff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718EB98F-90BD-ED87-68C5-7BC5AC437652}"/>
              </a:ext>
            </a:extLst>
          </p:cNvPr>
          <p:cNvCxnSpPr>
            <a:cxnSpLocks/>
          </p:cNvCxnSpPr>
          <p:nvPr/>
        </p:nvCxnSpPr>
        <p:spPr>
          <a:xfrm flipH="1" flipV="1">
            <a:off x="6335040" y="3644111"/>
            <a:ext cx="875449" cy="313904"/>
          </a:xfrm>
          <a:prstGeom prst="straightConnector1">
            <a:avLst/>
          </a:prstGeom>
          <a:ln>
            <a:solidFill>
              <a:schemeClr val="tx1">
                <a:lumMod val="50000"/>
                <a:lumOff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7AB1A234-948B-CC4C-D937-028A7F00B8AF}"/>
              </a:ext>
            </a:extLst>
          </p:cNvPr>
          <p:cNvCxnSpPr>
            <a:cxnSpLocks/>
          </p:cNvCxnSpPr>
          <p:nvPr/>
        </p:nvCxnSpPr>
        <p:spPr>
          <a:xfrm flipH="1" flipV="1">
            <a:off x="7055708" y="3620088"/>
            <a:ext cx="154781" cy="337927"/>
          </a:xfrm>
          <a:prstGeom prst="straightConnector1">
            <a:avLst/>
          </a:prstGeom>
          <a:ln>
            <a:solidFill>
              <a:schemeClr val="tx1">
                <a:lumMod val="50000"/>
                <a:lumOff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BF833980-FE86-21E2-3143-BE7B93A7F3B4}"/>
              </a:ext>
            </a:extLst>
          </p:cNvPr>
          <p:cNvSpPr txBox="1"/>
          <p:nvPr/>
        </p:nvSpPr>
        <p:spPr>
          <a:xfrm>
            <a:off x="7131999" y="3795370"/>
            <a:ext cx="1968168" cy="307777"/>
          </a:xfrm>
          <a:prstGeom prst="rect">
            <a:avLst/>
          </a:prstGeom>
          <a:noFill/>
        </p:spPr>
        <p:txBody>
          <a:bodyPr wrap="none" rtlCol="0">
            <a:spAutoFit/>
          </a:bodyPr>
          <a:lstStyle/>
          <a:p>
            <a:r>
              <a:rPr lang="en-US" sz="1400" i="1" dirty="0">
                <a:solidFill>
                  <a:schemeClr val="tx1">
                    <a:lumMod val="50000"/>
                    <a:lumOff val="50000"/>
                  </a:schemeClr>
                </a:solidFill>
                <a:latin typeface="Baskerville" panose="02020502070401020303" pitchFamily="18" charset="0"/>
                <a:ea typeface="Baskerville" panose="02020502070401020303" pitchFamily="18" charset="0"/>
              </a:rPr>
              <a:t>Measurables from the profiler</a:t>
            </a:r>
          </a:p>
        </p:txBody>
      </p:sp>
      <p:pic>
        <p:nvPicPr>
          <p:cNvPr id="36" name="Picture 35">
            <a:extLst>
              <a:ext uri="{FF2B5EF4-FFF2-40B4-BE49-F238E27FC236}">
                <a16:creationId xmlns:a16="http://schemas.microsoft.com/office/drawing/2014/main" id="{A3E515CC-B23A-0C52-4C94-AA7E96218221}"/>
              </a:ext>
            </a:extLst>
          </p:cNvPr>
          <p:cNvPicPr>
            <a:picLocks noChangeAspect="1"/>
          </p:cNvPicPr>
          <p:nvPr/>
        </p:nvPicPr>
        <p:blipFill>
          <a:blip r:embed="rId7"/>
          <a:stretch>
            <a:fillRect/>
          </a:stretch>
        </p:blipFill>
        <p:spPr>
          <a:xfrm>
            <a:off x="16889" y="4375500"/>
            <a:ext cx="4555111" cy="900932"/>
          </a:xfrm>
          <a:prstGeom prst="rect">
            <a:avLst/>
          </a:prstGeom>
        </p:spPr>
      </p:pic>
      <p:cxnSp>
        <p:nvCxnSpPr>
          <p:cNvPr id="37" name="Straight Arrow Connector 36">
            <a:extLst>
              <a:ext uri="{FF2B5EF4-FFF2-40B4-BE49-F238E27FC236}">
                <a16:creationId xmlns:a16="http://schemas.microsoft.com/office/drawing/2014/main" id="{43FE9DBA-70C6-A8FF-99AA-8E6C6D344EA1}"/>
              </a:ext>
            </a:extLst>
          </p:cNvPr>
          <p:cNvCxnSpPr>
            <a:cxnSpLocks/>
          </p:cNvCxnSpPr>
          <p:nvPr/>
        </p:nvCxnSpPr>
        <p:spPr>
          <a:xfrm>
            <a:off x="2061030" y="4099587"/>
            <a:ext cx="0" cy="448910"/>
          </a:xfrm>
          <a:prstGeom prst="straightConnector1">
            <a:avLst/>
          </a:prstGeom>
          <a:ln>
            <a:solidFill>
              <a:schemeClr val="tx1">
                <a:lumMod val="50000"/>
                <a:lumOff val="50000"/>
              </a:schemeClr>
            </a:solidFill>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63B0D941-2018-B2CF-0BAE-3C0A5040AAFE}"/>
                  </a:ext>
                </a:extLst>
              </p:cNvPr>
              <p:cNvSpPr txBox="1"/>
              <p:nvPr/>
            </p:nvSpPr>
            <p:spPr>
              <a:xfrm>
                <a:off x="87813" y="5405531"/>
                <a:ext cx="2878865" cy="369332"/>
              </a:xfrm>
              <a:prstGeom prst="rect">
                <a:avLst/>
              </a:prstGeom>
              <a:noFill/>
            </p:spPr>
            <p:txBody>
              <a:bodyPr wrap="none" rtlCol="0">
                <a:spAutoFit/>
              </a:bodyPr>
              <a:lstStyle/>
              <a:p>
                <a14:m>
                  <m:oMath xmlns:m="http://schemas.openxmlformats.org/officeDocument/2006/math">
                    <m:r>
                      <a:rPr lang="en-US" i="1" smtClean="0">
                        <a:solidFill>
                          <a:schemeClr val="tx1">
                            <a:lumMod val="65000"/>
                            <a:lumOff val="35000"/>
                          </a:schemeClr>
                        </a:solidFill>
                        <a:latin typeface="Cambria Math" panose="02040503050406030204" pitchFamily="18" charset="0"/>
                        <a:ea typeface="Cambria Math" panose="02040503050406030204" pitchFamily="18" charset="0"/>
                      </a:rPr>
                      <m:t>𝜌</m:t>
                    </m:r>
                    <m:r>
                      <a:rPr lang="en-GB" b="0" i="1" smtClean="0">
                        <a:solidFill>
                          <a:schemeClr val="tx1">
                            <a:lumMod val="65000"/>
                            <a:lumOff val="35000"/>
                          </a:schemeClr>
                        </a:solidFill>
                        <a:latin typeface="Cambria Math" panose="02040503050406030204" pitchFamily="18" charset="0"/>
                        <a:ea typeface="Cambria Math" panose="02040503050406030204" pitchFamily="18" charset="0"/>
                      </a:rPr>
                      <m:t>=</m:t>
                    </m:r>
                    <m:sSub>
                      <m:sSubPr>
                        <m:ctrlPr>
                          <a:rPr lang="en-GB" b="0" i="1" smtClean="0">
                            <a:solidFill>
                              <a:schemeClr val="tx1">
                                <a:lumMod val="65000"/>
                                <a:lumOff val="35000"/>
                              </a:schemeClr>
                            </a:solidFill>
                            <a:latin typeface="Cambria Math" panose="02040503050406030204" pitchFamily="18" charset="0"/>
                            <a:ea typeface="Cambria Math" panose="02040503050406030204" pitchFamily="18" charset="0"/>
                          </a:rPr>
                        </m:ctrlPr>
                      </m:sSubPr>
                      <m:e>
                        <m:r>
                          <a:rPr lang="en-GB" b="0" i="1" smtClean="0">
                            <a:solidFill>
                              <a:schemeClr val="tx1">
                                <a:lumMod val="65000"/>
                                <a:lumOff val="35000"/>
                              </a:schemeClr>
                            </a:solidFill>
                            <a:latin typeface="Cambria Math" panose="02040503050406030204" pitchFamily="18" charset="0"/>
                            <a:ea typeface="Cambria Math" panose="02040503050406030204" pitchFamily="18" charset="0"/>
                          </a:rPr>
                          <m:t>𝑟</m:t>
                        </m:r>
                      </m:e>
                      <m:sub>
                        <m:r>
                          <a:rPr lang="en-GB" b="0" i="1" smtClean="0">
                            <a:solidFill>
                              <a:schemeClr val="tx1">
                                <a:lumMod val="65000"/>
                                <a:lumOff val="35000"/>
                              </a:schemeClr>
                            </a:solidFill>
                            <a:latin typeface="Cambria Math" panose="02040503050406030204" pitchFamily="18" charset="0"/>
                            <a:ea typeface="Cambria Math" panose="02040503050406030204" pitchFamily="18" charset="0"/>
                          </a:rPr>
                          <m:t>𝑏</m:t>
                        </m:r>
                      </m:sub>
                    </m:sSub>
                    <m:r>
                      <a:rPr lang="en-GB" b="0" i="1" smtClean="0">
                        <a:solidFill>
                          <a:schemeClr val="tx1">
                            <a:lumMod val="65000"/>
                            <a:lumOff val="35000"/>
                          </a:schemeClr>
                        </a:solidFill>
                        <a:latin typeface="Cambria Math" panose="02040503050406030204" pitchFamily="18" charset="0"/>
                        <a:ea typeface="Cambria Math" panose="02040503050406030204" pitchFamily="18" charset="0"/>
                      </a:rPr>
                      <m:t>/</m:t>
                    </m:r>
                    <m:sSub>
                      <m:sSubPr>
                        <m:ctrlPr>
                          <a:rPr lang="en-GB" b="0" i="1" smtClean="0">
                            <a:solidFill>
                              <a:schemeClr val="tx1">
                                <a:lumMod val="65000"/>
                                <a:lumOff val="35000"/>
                              </a:schemeClr>
                            </a:solidFill>
                            <a:latin typeface="Cambria Math" panose="02040503050406030204" pitchFamily="18" charset="0"/>
                            <a:ea typeface="Cambria Math" panose="02040503050406030204" pitchFamily="18" charset="0"/>
                          </a:rPr>
                        </m:ctrlPr>
                      </m:sSubPr>
                      <m:e>
                        <m:r>
                          <a:rPr lang="en-GB" b="0" i="1" smtClean="0">
                            <a:solidFill>
                              <a:schemeClr val="tx1">
                                <a:lumMod val="65000"/>
                                <a:lumOff val="35000"/>
                              </a:schemeClr>
                            </a:solidFill>
                            <a:latin typeface="Cambria Math" panose="02040503050406030204" pitchFamily="18" charset="0"/>
                            <a:ea typeface="Cambria Math" panose="02040503050406030204" pitchFamily="18" charset="0"/>
                          </a:rPr>
                          <m:t>𝜔</m:t>
                        </m:r>
                      </m:e>
                      <m:sub>
                        <m:r>
                          <a:rPr lang="en-GB" b="0" i="1" smtClean="0">
                            <a:solidFill>
                              <a:schemeClr val="tx1">
                                <a:lumMod val="65000"/>
                                <a:lumOff val="35000"/>
                              </a:schemeClr>
                            </a:solidFill>
                            <a:latin typeface="Cambria Math" panose="02040503050406030204" pitchFamily="18" charset="0"/>
                            <a:ea typeface="Cambria Math" panose="02040503050406030204" pitchFamily="18" charset="0"/>
                          </a:rPr>
                          <m:t>0</m:t>
                        </m:r>
                      </m:sub>
                    </m:sSub>
                  </m:oMath>
                </a14:m>
                <a:r>
                  <a:rPr lang="en-US" dirty="0">
                    <a:solidFill>
                      <a:schemeClr val="tx1">
                        <a:lumMod val="65000"/>
                        <a:lumOff val="35000"/>
                      </a:schemeClr>
                    </a:solidFill>
                  </a:rPr>
                  <a:t>  and </a:t>
                </a:r>
                <a14:m>
                  <m:oMath xmlns:m="http://schemas.openxmlformats.org/officeDocument/2006/math">
                    <m:r>
                      <a:rPr lang="en-US" i="1" smtClean="0">
                        <a:solidFill>
                          <a:schemeClr val="tx1">
                            <a:lumMod val="65000"/>
                            <a:lumOff val="35000"/>
                          </a:schemeClr>
                        </a:solidFill>
                        <a:latin typeface="Cambria Math" panose="02040503050406030204" pitchFamily="18" charset="0"/>
                        <a:ea typeface="Cambria Math" panose="02040503050406030204" pitchFamily="18" charset="0"/>
                      </a:rPr>
                      <m:t>𝛼</m:t>
                    </m:r>
                    <m:r>
                      <a:rPr lang="en-GB" b="0" i="1" smtClean="0">
                        <a:solidFill>
                          <a:schemeClr val="tx1">
                            <a:lumMod val="65000"/>
                            <a:lumOff val="35000"/>
                          </a:schemeClr>
                        </a:solidFill>
                        <a:latin typeface="Cambria Math" panose="02040503050406030204" pitchFamily="18" charset="0"/>
                        <a:ea typeface="Cambria Math" panose="02040503050406030204" pitchFamily="18" charset="0"/>
                      </a:rPr>
                      <m:t>=</m:t>
                    </m:r>
                    <m:sSub>
                      <m:sSubPr>
                        <m:ctrlPr>
                          <a:rPr lang="en-GB" i="1">
                            <a:solidFill>
                              <a:schemeClr val="tx1">
                                <a:lumMod val="65000"/>
                                <a:lumOff val="35000"/>
                              </a:schemeClr>
                            </a:solidFill>
                            <a:latin typeface="Cambria Math" panose="02040503050406030204" pitchFamily="18" charset="0"/>
                            <a:ea typeface="Cambria Math" panose="02040503050406030204" pitchFamily="18" charset="0"/>
                          </a:rPr>
                        </m:ctrlPr>
                      </m:sSubPr>
                      <m:e>
                        <m:r>
                          <a:rPr lang="en-GB" b="0" i="1" smtClean="0">
                            <a:solidFill>
                              <a:schemeClr val="tx1">
                                <a:lumMod val="65000"/>
                                <a:lumOff val="35000"/>
                              </a:schemeClr>
                            </a:solidFill>
                            <a:latin typeface="Cambria Math" panose="02040503050406030204" pitchFamily="18" charset="0"/>
                            <a:ea typeface="Cambria Math" panose="02040503050406030204" pitchFamily="18" charset="0"/>
                          </a:rPr>
                          <m:t>𝑥</m:t>
                        </m:r>
                      </m:e>
                      <m:sub>
                        <m:r>
                          <a:rPr lang="en-GB" i="1">
                            <a:solidFill>
                              <a:schemeClr val="tx1">
                                <a:lumMod val="65000"/>
                                <a:lumOff val="35000"/>
                              </a:schemeClr>
                            </a:solidFill>
                            <a:latin typeface="Cambria Math" panose="02040503050406030204" pitchFamily="18" charset="0"/>
                            <a:ea typeface="Cambria Math" panose="02040503050406030204" pitchFamily="18" charset="0"/>
                          </a:rPr>
                          <m:t>𝑏</m:t>
                        </m:r>
                      </m:sub>
                    </m:sSub>
                    <m:r>
                      <a:rPr lang="en-GB" i="1">
                        <a:solidFill>
                          <a:schemeClr val="tx1">
                            <a:lumMod val="65000"/>
                            <a:lumOff val="35000"/>
                          </a:schemeClr>
                        </a:solidFill>
                        <a:latin typeface="Cambria Math" panose="02040503050406030204" pitchFamily="18" charset="0"/>
                        <a:ea typeface="Cambria Math" panose="02040503050406030204" pitchFamily="18" charset="0"/>
                      </a:rPr>
                      <m:t>/</m:t>
                    </m:r>
                    <m:sSub>
                      <m:sSubPr>
                        <m:ctrlPr>
                          <a:rPr lang="en-GB" i="1">
                            <a:solidFill>
                              <a:schemeClr val="tx1">
                                <a:lumMod val="65000"/>
                                <a:lumOff val="35000"/>
                              </a:schemeClr>
                            </a:solidFill>
                            <a:latin typeface="Cambria Math" panose="02040503050406030204" pitchFamily="18" charset="0"/>
                            <a:ea typeface="Cambria Math" panose="02040503050406030204" pitchFamily="18" charset="0"/>
                          </a:rPr>
                        </m:ctrlPr>
                      </m:sSubPr>
                      <m:e>
                        <m:r>
                          <a:rPr lang="en-GB" i="1">
                            <a:solidFill>
                              <a:schemeClr val="tx1">
                                <a:lumMod val="65000"/>
                                <a:lumOff val="35000"/>
                              </a:schemeClr>
                            </a:solidFill>
                            <a:latin typeface="Cambria Math" panose="02040503050406030204" pitchFamily="18" charset="0"/>
                            <a:ea typeface="Cambria Math" panose="02040503050406030204" pitchFamily="18" charset="0"/>
                          </a:rPr>
                          <m:t>𝜔</m:t>
                        </m:r>
                      </m:e>
                      <m:sub>
                        <m:r>
                          <a:rPr lang="en-GB" i="1">
                            <a:solidFill>
                              <a:schemeClr val="tx1">
                                <a:lumMod val="65000"/>
                                <a:lumOff val="35000"/>
                              </a:schemeClr>
                            </a:solidFill>
                            <a:latin typeface="Cambria Math" panose="02040503050406030204" pitchFamily="18" charset="0"/>
                            <a:ea typeface="Cambria Math" panose="02040503050406030204" pitchFamily="18" charset="0"/>
                          </a:rPr>
                          <m:t>0</m:t>
                        </m:r>
                      </m:sub>
                    </m:sSub>
                  </m:oMath>
                </a14:m>
                <a:endParaRPr lang="en-US" dirty="0">
                  <a:solidFill>
                    <a:schemeClr val="tx1">
                      <a:lumMod val="65000"/>
                      <a:lumOff val="35000"/>
                    </a:schemeClr>
                  </a:solidFill>
                </a:endParaRPr>
              </a:p>
            </p:txBody>
          </p:sp>
        </mc:Choice>
        <mc:Fallback xmlns="">
          <p:sp>
            <p:nvSpPr>
              <p:cNvPr id="39" name="TextBox 38">
                <a:extLst>
                  <a:ext uri="{FF2B5EF4-FFF2-40B4-BE49-F238E27FC236}">
                    <a16:creationId xmlns:a16="http://schemas.microsoft.com/office/drawing/2014/main" id="{63B0D941-2018-B2CF-0BAE-3C0A5040AAFE}"/>
                  </a:ext>
                </a:extLst>
              </p:cNvPr>
              <p:cNvSpPr txBox="1">
                <a:spLocks noRot="1" noChangeAspect="1" noMove="1" noResize="1" noEditPoints="1" noAdjustHandles="1" noChangeArrowheads="1" noChangeShapeType="1" noTextEdit="1"/>
              </p:cNvSpPr>
              <p:nvPr/>
            </p:nvSpPr>
            <p:spPr>
              <a:xfrm>
                <a:off x="87813" y="5405531"/>
                <a:ext cx="2878865" cy="369332"/>
              </a:xfrm>
              <a:prstGeom prst="rect">
                <a:avLst/>
              </a:prstGeom>
              <a:blipFill>
                <a:blip r:embed="rId8"/>
                <a:stretch>
                  <a:fillRect t="-6667" b="-26667"/>
                </a:stretch>
              </a:blipFill>
            </p:spPr>
            <p:txBody>
              <a:bodyPr/>
              <a:lstStyle/>
              <a:p>
                <a:r>
                  <a:rPr lang="en-US">
                    <a:noFill/>
                  </a:rPr>
                  <a:t> </a:t>
                </a:r>
              </a:p>
            </p:txBody>
          </p:sp>
        </mc:Fallback>
      </mc:AlternateContent>
      <p:sp>
        <p:nvSpPr>
          <p:cNvPr id="40" name="Rectangle 39">
            <a:extLst>
              <a:ext uri="{FF2B5EF4-FFF2-40B4-BE49-F238E27FC236}">
                <a16:creationId xmlns:a16="http://schemas.microsoft.com/office/drawing/2014/main" id="{8595854D-530E-9CAB-C746-F7BE833AC860}"/>
              </a:ext>
            </a:extLst>
          </p:cNvPr>
          <p:cNvSpPr/>
          <p:nvPr/>
        </p:nvSpPr>
        <p:spPr>
          <a:xfrm>
            <a:off x="1398813" y="3033244"/>
            <a:ext cx="6138809" cy="747286"/>
          </a:xfrm>
          <a:prstGeom prst="rect">
            <a:avLst/>
          </a:prstGeom>
          <a:solidFill>
            <a:schemeClr val="accent1">
              <a:alpha val="16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ight Brace 40">
            <a:extLst>
              <a:ext uri="{FF2B5EF4-FFF2-40B4-BE49-F238E27FC236}">
                <a16:creationId xmlns:a16="http://schemas.microsoft.com/office/drawing/2014/main" id="{3CC80A09-39D6-62B9-5F8E-4D4F2D505CBF}"/>
              </a:ext>
            </a:extLst>
          </p:cNvPr>
          <p:cNvSpPr/>
          <p:nvPr/>
        </p:nvSpPr>
        <p:spPr>
          <a:xfrm rot="16200000">
            <a:off x="3935366" y="1322628"/>
            <a:ext cx="202433" cy="3295026"/>
          </a:xfrm>
          <a:prstGeom prst="rightBrac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TextBox 41">
            <a:extLst>
              <a:ext uri="{FF2B5EF4-FFF2-40B4-BE49-F238E27FC236}">
                <a16:creationId xmlns:a16="http://schemas.microsoft.com/office/drawing/2014/main" id="{3BF6A680-1A94-86E3-BF39-1E307BEE6546}"/>
              </a:ext>
            </a:extLst>
          </p:cNvPr>
          <p:cNvSpPr txBox="1"/>
          <p:nvPr/>
        </p:nvSpPr>
        <p:spPr>
          <a:xfrm>
            <a:off x="3890439" y="2557222"/>
            <a:ext cx="322524" cy="369332"/>
          </a:xfrm>
          <a:prstGeom prst="rect">
            <a:avLst/>
          </a:prstGeom>
          <a:noFill/>
        </p:spPr>
        <p:txBody>
          <a:bodyPr wrap="none" rtlCol="0">
            <a:spAutoFit/>
          </a:bodyPr>
          <a:lstStyle/>
          <a:p>
            <a:r>
              <a:rPr lang="en-US" b="1" i="1" dirty="0">
                <a:solidFill>
                  <a:schemeClr val="tx1">
                    <a:lumMod val="65000"/>
                    <a:lumOff val="35000"/>
                  </a:schemeClr>
                </a:solidFill>
                <a:latin typeface="Baskerville" panose="02020502070401020303" pitchFamily="18" charset="0"/>
                <a:ea typeface="Baskerville" panose="02020502070401020303" pitchFamily="18" charset="0"/>
              </a:rPr>
              <a:t>k</a:t>
            </a:r>
          </a:p>
        </p:txBody>
      </p:sp>
      <p:pic>
        <p:nvPicPr>
          <p:cNvPr id="44" name="Picture 43">
            <a:extLst>
              <a:ext uri="{FF2B5EF4-FFF2-40B4-BE49-F238E27FC236}">
                <a16:creationId xmlns:a16="http://schemas.microsoft.com/office/drawing/2014/main" id="{02CE2BA2-6B70-6866-4835-99FC8DBB339A}"/>
              </a:ext>
            </a:extLst>
          </p:cNvPr>
          <p:cNvPicPr>
            <a:picLocks noChangeAspect="1"/>
          </p:cNvPicPr>
          <p:nvPr/>
        </p:nvPicPr>
        <p:blipFill>
          <a:blip r:embed="rId9"/>
          <a:stretch>
            <a:fillRect/>
          </a:stretch>
        </p:blipFill>
        <p:spPr>
          <a:xfrm>
            <a:off x="4588890" y="4266362"/>
            <a:ext cx="4283648" cy="1158418"/>
          </a:xfrm>
          <a:prstGeom prst="rect">
            <a:avLst/>
          </a:prstGeom>
        </p:spPr>
      </p:pic>
      <p:sp>
        <p:nvSpPr>
          <p:cNvPr id="45" name="Oval 44">
            <a:extLst>
              <a:ext uri="{FF2B5EF4-FFF2-40B4-BE49-F238E27FC236}">
                <a16:creationId xmlns:a16="http://schemas.microsoft.com/office/drawing/2014/main" id="{96D9851E-F036-E71F-92B2-5F264C3C3E98}"/>
              </a:ext>
            </a:extLst>
          </p:cNvPr>
          <p:cNvSpPr/>
          <p:nvPr/>
        </p:nvSpPr>
        <p:spPr>
          <a:xfrm flipH="1" flipV="1">
            <a:off x="8266667" y="4573210"/>
            <a:ext cx="622760" cy="583913"/>
          </a:xfrm>
          <a:prstGeom prst="ellipse">
            <a:avLst/>
          </a:prstGeom>
          <a:no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00A2C599-EF98-8699-159E-4EDB12E0E85B}"/>
              </a:ext>
            </a:extLst>
          </p:cNvPr>
          <p:cNvPicPr>
            <a:picLocks noChangeAspect="1"/>
          </p:cNvPicPr>
          <p:nvPr/>
        </p:nvPicPr>
        <p:blipFill>
          <a:blip r:embed="rId10"/>
          <a:stretch>
            <a:fillRect/>
          </a:stretch>
        </p:blipFill>
        <p:spPr>
          <a:xfrm>
            <a:off x="252414" y="6226730"/>
            <a:ext cx="1651032" cy="547514"/>
          </a:xfrm>
          <a:prstGeom prst="rect">
            <a:avLst/>
          </a:prstGeom>
        </p:spPr>
      </p:pic>
    </p:spTree>
    <p:extLst>
      <p:ext uri="{BB962C8B-B14F-4D97-AF65-F5344CB8AC3E}">
        <p14:creationId xmlns:p14="http://schemas.microsoft.com/office/powerpoint/2010/main" val="371683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3" grpId="0"/>
      <p:bldP spid="24" grpId="0"/>
      <p:bldP spid="33" grpId="0"/>
      <p:bldP spid="39" grpId="0"/>
      <p:bldP spid="40" grpId="0" animBg="1"/>
      <p:bldP spid="41" grpId="0" animBg="1"/>
      <p:bldP spid="42" grpId="0"/>
      <p:bldP spid="4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 y="6349"/>
            <a:ext cx="9144000" cy="6850800"/>
            <a:chOff x="-1" y="6349"/>
            <a:chExt cx="9144000" cy="6850800"/>
          </a:xfrm>
        </p:grpSpPr>
        <p:sp>
          <p:nvSpPr>
            <p:cNvPr id="4" name="Rectangle 3"/>
            <p:cNvSpPr/>
            <p:nvPr/>
          </p:nvSpPr>
          <p:spPr>
            <a:xfrm>
              <a:off x="-1" y="6349"/>
              <a:ext cx="9144000" cy="6850800"/>
            </a:xfrm>
            <a:prstGeom prst="rect">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52413" y="669908"/>
              <a:ext cx="862012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252413" y="6187516"/>
              <a:ext cx="8620125" cy="1636"/>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pic>
        <p:nvPicPr>
          <p:cNvPr id="3" name="Picture 2">
            <a:extLst>
              <a:ext uri="{FF2B5EF4-FFF2-40B4-BE49-F238E27FC236}">
                <a16:creationId xmlns:a16="http://schemas.microsoft.com/office/drawing/2014/main" id="{DA73585F-39AB-DE47-8A29-6AEFBEE52BF8}"/>
              </a:ext>
            </a:extLst>
          </p:cNvPr>
          <p:cNvPicPr>
            <a:picLocks noChangeAspect="1"/>
          </p:cNvPicPr>
          <p:nvPr/>
        </p:nvPicPr>
        <p:blipFill>
          <a:blip r:embed="rId3"/>
          <a:stretch>
            <a:fillRect/>
          </a:stretch>
        </p:blipFill>
        <p:spPr>
          <a:xfrm>
            <a:off x="252413" y="57550"/>
            <a:ext cx="1629551" cy="583849"/>
          </a:xfrm>
          <a:prstGeom prst="rect">
            <a:avLst/>
          </a:prstGeom>
        </p:spPr>
      </p:pic>
      <p:pic>
        <p:nvPicPr>
          <p:cNvPr id="10" name="Picture 2" descr="Laser Und XFEL Experiment">
            <a:extLst>
              <a:ext uri="{FF2B5EF4-FFF2-40B4-BE49-F238E27FC236}">
                <a16:creationId xmlns:a16="http://schemas.microsoft.com/office/drawing/2014/main" id="{C4FA88DE-5D58-D645-A908-EFF5711E16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3213" y="79624"/>
            <a:ext cx="1528354" cy="56177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3481B455-6986-BF43-9541-2F605A4720CA}"/>
              </a:ext>
            </a:extLst>
          </p:cNvPr>
          <p:cNvSpPr txBox="1"/>
          <p:nvPr/>
        </p:nvSpPr>
        <p:spPr>
          <a:xfrm>
            <a:off x="-1587" y="69742"/>
            <a:ext cx="9143999" cy="523220"/>
          </a:xfrm>
          <a:prstGeom prst="rect">
            <a:avLst/>
          </a:prstGeom>
          <a:noFill/>
        </p:spPr>
        <p:txBody>
          <a:bodyPr wrap="square" rtlCol="0">
            <a:spAutoFit/>
          </a:bodyPr>
          <a:lstStyle/>
          <a:p>
            <a:pPr algn="ctr"/>
            <a:r>
              <a:rPr lang="en-US" sz="2800" dirty="0">
                <a:solidFill>
                  <a:schemeClr val="tx1">
                    <a:lumMod val="75000"/>
                    <a:lumOff val="25000"/>
                  </a:schemeClr>
                </a:solidFill>
                <a:latin typeface="Baskerville"/>
                <a:cs typeface="Baskerville"/>
              </a:rPr>
              <a:t>Theory</a:t>
            </a:r>
          </a:p>
        </p:txBody>
      </p:sp>
      <p:sp>
        <p:nvSpPr>
          <p:cNvPr id="18" name="TextBox 17">
            <a:extLst>
              <a:ext uri="{FF2B5EF4-FFF2-40B4-BE49-F238E27FC236}">
                <a16:creationId xmlns:a16="http://schemas.microsoft.com/office/drawing/2014/main" id="{9CC3F754-F4B7-0FCE-A16E-E1474A73D431}"/>
              </a:ext>
            </a:extLst>
          </p:cNvPr>
          <p:cNvSpPr txBox="1"/>
          <p:nvPr/>
        </p:nvSpPr>
        <p:spPr>
          <a:xfrm>
            <a:off x="252413" y="6139193"/>
            <a:ext cx="8620125" cy="369332"/>
          </a:xfrm>
          <a:prstGeom prst="rect">
            <a:avLst/>
          </a:prstGeom>
          <a:noFill/>
        </p:spPr>
        <p:txBody>
          <a:bodyPr wrap="square" rtlCol="0">
            <a:spAutoFit/>
          </a:bodyPr>
          <a:lstStyle/>
          <a:p>
            <a:pPr algn="r"/>
            <a:r>
              <a:rPr lang="en-US" i="1" dirty="0">
                <a:latin typeface="Baskerville"/>
                <a:cs typeface="Baskerville"/>
              </a:rPr>
              <a:t>Gianluca </a:t>
            </a:r>
            <a:r>
              <a:rPr lang="en-US" i="1" dirty="0" err="1">
                <a:latin typeface="Baskerville"/>
                <a:cs typeface="Baskerville"/>
              </a:rPr>
              <a:t>Sarri</a:t>
            </a:r>
            <a:endParaRPr lang="en-US" i="1" dirty="0">
              <a:latin typeface="Baskerville"/>
              <a:cs typeface="Baskerville"/>
            </a:endParaRPr>
          </a:p>
        </p:txBody>
      </p:sp>
      <p:pic>
        <p:nvPicPr>
          <p:cNvPr id="46" name="Picture 45">
            <a:extLst>
              <a:ext uri="{FF2B5EF4-FFF2-40B4-BE49-F238E27FC236}">
                <a16:creationId xmlns:a16="http://schemas.microsoft.com/office/drawing/2014/main" id="{00A2C599-EF98-8699-159E-4EDB12E0E85B}"/>
              </a:ext>
            </a:extLst>
          </p:cNvPr>
          <p:cNvPicPr>
            <a:picLocks noChangeAspect="1"/>
          </p:cNvPicPr>
          <p:nvPr/>
        </p:nvPicPr>
        <p:blipFill>
          <a:blip r:embed="rId5"/>
          <a:stretch>
            <a:fillRect/>
          </a:stretch>
        </p:blipFill>
        <p:spPr>
          <a:xfrm>
            <a:off x="252414" y="6226730"/>
            <a:ext cx="1651032" cy="547514"/>
          </a:xfrm>
          <a:prstGeom prst="rect">
            <a:avLst/>
          </a:prstGeom>
        </p:spPr>
      </p:pic>
      <p:pic>
        <p:nvPicPr>
          <p:cNvPr id="8" name="Picture 7" descr="Graphical user interface, text, application, Word&#10;&#10;Description automatically generated">
            <a:extLst>
              <a:ext uri="{FF2B5EF4-FFF2-40B4-BE49-F238E27FC236}">
                <a16:creationId xmlns:a16="http://schemas.microsoft.com/office/drawing/2014/main" id="{A7898EDF-FAE2-CC27-D135-DCAD351EE53A}"/>
              </a:ext>
            </a:extLst>
          </p:cNvPr>
          <p:cNvPicPr>
            <a:picLocks noChangeAspect="1"/>
          </p:cNvPicPr>
          <p:nvPr/>
        </p:nvPicPr>
        <p:blipFill>
          <a:blip r:embed="rId6"/>
          <a:stretch>
            <a:fillRect/>
          </a:stretch>
        </p:blipFill>
        <p:spPr>
          <a:xfrm>
            <a:off x="76007" y="1084312"/>
            <a:ext cx="9051298" cy="4372640"/>
          </a:xfrm>
          <a:prstGeom prst="rect">
            <a:avLst/>
          </a:prstGeom>
        </p:spPr>
      </p:pic>
      <p:sp>
        <p:nvSpPr>
          <p:cNvPr id="9" name="Rectangle 8">
            <a:extLst>
              <a:ext uri="{FF2B5EF4-FFF2-40B4-BE49-F238E27FC236}">
                <a16:creationId xmlns:a16="http://schemas.microsoft.com/office/drawing/2014/main" id="{30CEF08F-322C-3F73-EAEE-C954EA40A7C1}"/>
              </a:ext>
            </a:extLst>
          </p:cNvPr>
          <p:cNvSpPr/>
          <p:nvPr/>
        </p:nvSpPr>
        <p:spPr>
          <a:xfrm>
            <a:off x="5261430" y="2155371"/>
            <a:ext cx="3690257" cy="511629"/>
          </a:xfrm>
          <a:prstGeom prst="rect">
            <a:avLst/>
          </a:prstGeom>
          <a:solidFill>
            <a:schemeClr val="accent6">
              <a:lumMod val="60000"/>
              <a:lumOff val="40000"/>
              <a:alpha val="4056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318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text&#10;&#10;Description automatically generated">
            <a:extLst>
              <a:ext uri="{FF2B5EF4-FFF2-40B4-BE49-F238E27FC236}">
                <a16:creationId xmlns:a16="http://schemas.microsoft.com/office/drawing/2014/main" id="{8E8B3AF7-CA14-5831-125B-D6649CA58F57}"/>
              </a:ext>
            </a:extLst>
          </p:cNvPr>
          <p:cNvPicPr>
            <a:picLocks noChangeAspect="1"/>
          </p:cNvPicPr>
          <p:nvPr/>
        </p:nvPicPr>
        <p:blipFill>
          <a:blip r:embed="rId3"/>
          <a:stretch>
            <a:fillRect/>
          </a:stretch>
        </p:blipFill>
        <p:spPr>
          <a:xfrm>
            <a:off x="4528454" y="4836186"/>
            <a:ext cx="4114800" cy="1215428"/>
          </a:xfrm>
          <a:prstGeom prst="rect">
            <a:avLst/>
          </a:prstGeom>
        </p:spPr>
      </p:pic>
      <p:pic>
        <p:nvPicPr>
          <p:cNvPr id="20" name="Picture 19" descr="Graphical user interface, application&#10;&#10;Description automatically generated">
            <a:extLst>
              <a:ext uri="{FF2B5EF4-FFF2-40B4-BE49-F238E27FC236}">
                <a16:creationId xmlns:a16="http://schemas.microsoft.com/office/drawing/2014/main" id="{4D4EA33C-2BB3-779E-B2C0-F553EE8C3C5F}"/>
              </a:ext>
            </a:extLst>
          </p:cNvPr>
          <p:cNvPicPr>
            <a:picLocks noChangeAspect="1"/>
          </p:cNvPicPr>
          <p:nvPr/>
        </p:nvPicPr>
        <p:blipFill rotWithShape="1">
          <a:blip r:embed="rId4"/>
          <a:srcRect l="49881"/>
          <a:stretch/>
        </p:blipFill>
        <p:spPr>
          <a:xfrm>
            <a:off x="4534624" y="727144"/>
            <a:ext cx="4582886" cy="4202878"/>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24961350-218E-2158-5BE4-1E33A57E543C}"/>
              </a:ext>
            </a:extLst>
          </p:cNvPr>
          <p:cNvPicPr>
            <a:picLocks noChangeAspect="1"/>
          </p:cNvPicPr>
          <p:nvPr/>
        </p:nvPicPr>
        <p:blipFill rotWithShape="1">
          <a:blip r:embed="rId4"/>
          <a:srcRect r="53809"/>
          <a:stretch/>
        </p:blipFill>
        <p:spPr>
          <a:xfrm>
            <a:off x="-93255" y="718232"/>
            <a:ext cx="4805399" cy="4781758"/>
          </a:xfrm>
          <a:prstGeom prst="rect">
            <a:avLst/>
          </a:prstGeom>
        </p:spPr>
      </p:pic>
      <p:grpSp>
        <p:nvGrpSpPr>
          <p:cNvPr id="15" name="Group 14"/>
          <p:cNvGrpSpPr/>
          <p:nvPr/>
        </p:nvGrpSpPr>
        <p:grpSpPr>
          <a:xfrm>
            <a:off x="-1" y="6349"/>
            <a:ext cx="9144000" cy="6850800"/>
            <a:chOff x="-1" y="6349"/>
            <a:chExt cx="9144000" cy="6850800"/>
          </a:xfrm>
        </p:grpSpPr>
        <p:sp>
          <p:nvSpPr>
            <p:cNvPr id="4" name="Rectangle 3"/>
            <p:cNvSpPr/>
            <p:nvPr/>
          </p:nvSpPr>
          <p:spPr>
            <a:xfrm>
              <a:off x="-1" y="6349"/>
              <a:ext cx="9144000" cy="6850800"/>
            </a:xfrm>
            <a:prstGeom prst="rect">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52413" y="669908"/>
              <a:ext cx="862012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252413" y="6187516"/>
              <a:ext cx="8620125" cy="1636"/>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pic>
        <p:nvPicPr>
          <p:cNvPr id="3" name="Picture 2">
            <a:extLst>
              <a:ext uri="{FF2B5EF4-FFF2-40B4-BE49-F238E27FC236}">
                <a16:creationId xmlns:a16="http://schemas.microsoft.com/office/drawing/2014/main" id="{DA73585F-39AB-DE47-8A29-6AEFBEE52BF8}"/>
              </a:ext>
            </a:extLst>
          </p:cNvPr>
          <p:cNvPicPr>
            <a:picLocks noChangeAspect="1"/>
          </p:cNvPicPr>
          <p:nvPr/>
        </p:nvPicPr>
        <p:blipFill>
          <a:blip r:embed="rId5"/>
          <a:stretch>
            <a:fillRect/>
          </a:stretch>
        </p:blipFill>
        <p:spPr>
          <a:xfrm>
            <a:off x="252413" y="57550"/>
            <a:ext cx="1629551" cy="583849"/>
          </a:xfrm>
          <a:prstGeom prst="rect">
            <a:avLst/>
          </a:prstGeom>
        </p:spPr>
      </p:pic>
      <p:pic>
        <p:nvPicPr>
          <p:cNvPr id="10" name="Picture 2" descr="Laser Und XFEL Experiment">
            <a:extLst>
              <a:ext uri="{FF2B5EF4-FFF2-40B4-BE49-F238E27FC236}">
                <a16:creationId xmlns:a16="http://schemas.microsoft.com/office/drawing/2014/main" id="{C4FA88DE-5D58-D645-A908-EFF5711E16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3213" y="79624"/>
            <a:ext cx="1528354" cy="56177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3481B455-6986-BF43-9541-2F605A4720CA}"/>
              </a:ext>
            </a:extLst>
          </p:cNvPr>
          <p:cNvSpPr txBox="1"/>
          <p:nvPr/>
        </p:nvSpPr>
        <p:spPr>
          <a:xfrm>
            <a:off x="-1587" y="69742"/>
            <a:ext cx="9143999" cy="523220"/>
          </a:xfrm>
          <a:prstGeom prst="rect">
            <a:avLst/>
          </a:prstGeom>
          <a:noFill/>
        </p:spPr>
        <p:txBody>
          <a:bodyPr wrap="square" rtlCol="0">
            <a:spAutoFit/>
          </a:bodyPr>
          <a:lstStyle/>
          <a:p>
            <a:pPr algn="ctr"/>
            <a:r>
              <a:rPr lang="en-US" sz="2800" dirty="0">
                <a:solidFill>
                  <a:schemeClr val="tx1">
                    <a:lumMod val="75000"/>
                    <a:lumOff val="25000"/>
                  </a:schemeClr>
                </a:solidFill>
                <a:latin typeface="Baskerville"/>
                <a:cs typeface="Baskerville"/>
              </a:rPr>
              <a:t>Theory</a:t>
            </a:r>
          </a:p>
        </p:txBody>
      </p:sp>
      <p:sp>
        <p:nvSpPr>
          <p:cNvPr id="18" name="TextBox 17">
            <a:extLst>
              <a:ext uri="{FF2B5EF4-FFF2-40B4-BE49-F238E27FC236}">
                <a16:creationId xmlns:a16="http://schemas.microsoft.com/office/drawing/2014/main" id="{9CC3F754-F4B7-0FCE-A16E-E1474A73D431}"/>
              </a:ext>
            </a:extLst>
          </p:cNvPr>
          <p:cNvSpPr txBox="1"/>
          <p:nvPr/>
        </p:nvSpPr>
        <p:spPr>
          <a:xfrm>
            <a:off x="252413" y="6139193"/>
            <a:ext cx="8620125" cy="369332"/>
          </a:xfrm>
          <a:prstGeom prst="rect">
            <a:avLst/>
          </a:prstGeom>
          <a:noFill/>
        </p:spPr>
        <p:txBody>
          <a:bodyPr wrap="square" rtlCol="0">
            <a:spAutoFit/>
          </a:bodyPr>
          <a:lstStyle/>
          <a:p>
            <a:pPr algn="r"/>
            <a:r>
              <a:rPr lang="en-US" i="1" dirty="0">
                <a:latin typeface="Baskerville"/>
                <a:cs typeface="Baskerville"/>
              </a:rPr>
              <a:t>Gianluca </a:t>
            </a:r>
            <a:r>
              <a:rPr lang="en-US" i="1" dirty="0" err="1">
                <a:latin typeface="Baskerville"/>
                <a:cs typeface="Baskerville"/>
              </a:rPr>
              <a:t>Sarri</a:t>
            </a:r>
            <a:endParaRPr lang="en-US" i="1" dirty="0">
              <a:latin typeface="Baskerville"/>
              <a:cs typeface="Baskerville"/>
            </a:endParaRPr>
          </a:p>
        </p:txBody>
      </p:sp>
      <p:pic>
        <p:nvPicPr>
          <p:cNvPr id="46" name="Picture 45">
            <a:extLst>
              <a:ext uri="{FF2B5EF4-FFF2-40B4-BE49-F238E27FC236}">
                <a16:creationId xmlns:a16="http://schemas.microsoft.com/office/drawing/2014/main" id="{00A2C599-EF98-8699-159E-4EDB12E0E85B}"/>
              </a:ext>
            </a:extLst>
          </p:cNvPr>
          <p:cNvPicPr>
            <a:picLocks noChangeAspect="1"/>
          </p:cNvPicPr>
          <p:nvPr/>
        </p:nvPicPr>
        <p:blipFill>
          <a:blip r:embed="rId7"/>
          <a:stretch>
            <a:fillRect/>
          </a:stretch>
        </p:blipFill>
        <p:spPr>
          <a:xfrm>
            <a:off x="252414" y="6226730"/>
            <a:ext cx="1651032" cy="547514"/>
          </a:xfrm>
          <a:prstGeom prst="rect">
            <a:avLst/>
          </a:prstGeom>
        </p:spPr>
      </p:pic>
      <p:sp>
        <p:nvSpPr>
          <p:cNvPr id="9" name="Rectangle 8">
            <a:extLst>
              <a:ext uri="{FF2B5EF4-FFF2-40B4-BE49-F238E27FC236}">
                <a16:creationId xmlns:a16="http://schemas.microsoft.com/office/drawing/2014/main" id="{30CEF08F-322C-3F73-EAEE-C954EA40A7C1}"/>
              </a:ext>
            </a:extLst>
          </p:cNvPr>
          <p:cNvSpPr/>
          <p:nvPr/>
        </p:nvSpPr>
        <p:spPr>
          <a:xfrm>
            <a:off x="5082943" y="2416688"/>
            <a:ext cx="3690257" cy="381000"/>
          </a:xfrm>
          <a:prstGeom prst="rect">
            <a:avLst/>
          </a:prstGeom>
          <a:solidFill>
            <a:schemeClr val="accent6">
              <a:lumMod val="60000"/>
              <a:lumOff val="40000"/>
              <a:alpha val="4056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11FA79E-2349-B675-0599-2B46F04F78AD}"/>
              </a:ext>
            </a:extLst>
          </p:cNvPr>
          <p:cNvSpPr/>
          <p:nvPr/>
        </p:nvSpPr>
        <p:spPr>
          <a:xfrm>
            <a:off x="5082943" y="1893752"/>
            <a:ext cx="3690257" cy="539124"/>
          </a:xfrm>
          <a:prstGeom prst="rect">
            <a:avLst/>
          </a:prstGeom>
          <a:solidFill>
            <a:srgbClr val="92D050">
              <a:alpha val="4056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796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EFD317F7-D828-FC4A-BAAD-E758AD669F51}"/>
              </a:ext>
            </a:extLst>
          </p:cNvPr>
          <p:cNvPicPr>
            <a:picLocks noChangeAspect="1"/>
          </p:cNvPicPr>
          <p:nvPr/>
        </p:nvPicPr>
        <p:blipFill rotWithShape="1">
          <a:blip r:embed="rId2"/>
          <a:srcRect b="60248"/>
          <a:stretch/>
        </p:blipFill>
        <p:spPr>
          <a:xfrm>
            <a:off x="-1585052" y="1794274"/>
            <a:ext cx="7448417" cy="3831781"/>
          </a:xfrm>
          <a:prstGeom prst="rect">
            <a:avLst/>
          </a:prstGeom>
        </p:spPr>
      </p:pic>
      <p:sp>
        <p:nvSpPr>
          <p:cNvPr id="7" name="TextBox 6">
            <a:extLst>
              <a:ext uri="{FF2B5EF4-FFF2-40B4-BE49-F238E27FC236}">
                <a16:creationId xmlns:a16="http://schemas.microsoft.com/office/drawing/2014/main" id="{AF51B55B-F65E-1A43-6B00-37C6A54867BD}"/>
              </a:ext>
            </a:extLst>
          </p:cNvPr>
          <p:cNvSpPr txBox="1"/>
          <p:nvPr/>
        </p:nvSpPr>
        <p:spPr>
          <a:xfrm>
            <a:off x="340587" y="1368302"/>
            <a:ext cx="6484147" cy="646331"/>
          </a:xfrm>
          <a:prstGeom prst="rect">
            <a:avLst/>
          </a:prstGeom>
          <a:noFill/>
        </p:spPr>
        <p:txBody>
          <a:bodyPr wrap="none" rtlCol="0">
            <a:spAutoFit/>
          </a:bodyPr>
          <a:lstStyle/>
          <a:p>
            <a:r>
              <a:rPr lang="en-US" dirty="0">
                <a:solidFill>
                  <a:schemeClr val="accent1"/>
                </a:solidFill>
                <a:latin typeface="Baskerville" panose="02020502070401020303" pitchFamily="18" charset="0"/>
                <a:ea typeface="Baskerville" panose="02020502070401020303" pitchFamily="18" charset="0"/>
              </a:rPr>
              <a:t>Ptarmigan simulations for the interaction so far obtained in LCFA</a:t>
            </a:r>
          </a:p>
          <a:p>
            <a:r>
              <a:rPr lang="en-US" dirty="0">
                <a:solidFill>
                  <a:schemeClr val="accent1"/>
                </a:solidFill>
                <a:latin typeface="Baskerville" panose="02020502070401020303" pitchFamily="18" charset="0"/>
                <a:ea typeface="Baskerville" panose="02020502070401020303" pitchFamily="18" charset="0"/>
              </a:rPr>
              <a:t>Monte-Carlo simulations for the photon propagation to the detector</a:t>
            </a:r>
          </a:p>
        </p:txBody>
      </p:sp>
      <p:pic>
        <p:nvPicPr>
          <p:cNvPr id="23" name="Picture 22">
            <a:extLst>
              <a:ext uri="{FF2B5EF4-FFF2-40B4-BE49-F238E27FC236}">
                <a16:creationId xmlns:a16="http://schemas.microsoft.com/office/drawing/2014/main" id="{FBA783CF-8052-C966-8C2F-906EB2FE64AA}"/>
              </a:ext>
            </a:extLst>
          </p:cNvPr>
          <p:cNvPicPr>
            <a:picLocks noChangeAspect="1"/>
          </p:cNvPicPr>
          <p:nvPr/>
        </p:nvPicPr>
        <p:blipFill>
          <a:blip r:embed="rId3"/>
          <a:stretch>
            <a:fillRect/>
          </a:stretch>
        </p:blipFill>
        <p:spPr>
          <a:xfrm>
            <a:off x="252413" y="595307"/>
            <a:ext cx="5994400" cy="800100"/>
          </a:xfrm>
          <a:prstGeom prst="rect">
            <a:avLst/>
          </a:prstGeom>
        </p:spPr>
      </p:pic>
      <p:sp>
        <p:nvSpPr>
          <p:cNvPr id="24" name="Rectangle 23">
            <a:extLst>
              <a:ext uri="{FF2B5EF4-FFF2-40B4-BE49-F238E27FC236}">
                <a16:creationId xmlns:a16="http://schemas.microsoft.com/office/drawing/2014/main" id="{7AD08105-99CB-1606-38FA-43328586E9FC}"/>
              </a:ext>
            </a:extLst>
          </p:cNvPr>
          <p:cNvSpPr/>
          <p:nvPr/>
        </p:nvSpPr>
        <p:spPr>
          <a:xfrm>
            <a:off x="3389556" y="805839"/>
            <a:ext cx="1182444" cy="494271"/>
          </a:xfrm>
          <a:prstGeom prst="rect">
            <a:avLst/>
          </a:prstGeom>
          <a:solidFill>
            <a:schemeClr val="accent1">
              <a:lumMod val="60000"/>
              <a:lumOff val="40000"/>
              <a:alpha val="2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5FAD6CD-D566-B488-08F7-93FAD3802E19}"/>
              </a:ext>
            </a:extLst>
          </p:cNvPr>
          <p:cNvSpPr/>
          <p:nvPr/>
        </p:nvSpPr>
        <p:spPr>
          <a:xfrm>
            <a:off x="4685113" y="796470"/>
            <a:ext cx="1561700" cy="494271"/>
          </a:xfrm>
          <a:prstGeom prst="rect">
            <a:avLst/>
          </a:prstGeom>
          <a:solidFill>
            <a:schemeClr val="accent1">
              <a:lumMod val="60000"/>
              <a:lumOff val="40000"/>
              <a:alpha val="2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156DC0-D694-DC3A-2615-3CED6EAE7E46}"/>
              </a:ext>
            </a:extLst>
          </p:cNvPr>
          <p:cNvSpPr/>
          <p:nvPr/>
        </p:nvSpPr>
        <p:spPr>
          <a:xfrm>
            <a:off x="339237" y="755212"/>
            <a:ext cx="463952" cy="554122"/>
          </a:xfrm>
          <a:prstGeom prst="rect">
            <a:avLst/>
          </a:prstGeom>
          <a:solidFill>
            <a:srgbClr val="138A50">
              <a:alpha val="2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1" y="6349"/>
            <a:ext cx="9144000" cy="6850800"/>
            <a:chOff x="-1" y="6349"/>
            <a:chExt cx="9144000" cy="6850800"/>
          </a:xfrm>
        </p:grpSpPr>
        <p:sp>
          <p:nvSpPr>
            <p:cNvPr id="4" name="Rectangle 3"/>
            <p:cNvSpPr/>
            <p:nvPr/>
          </p:nvSpPr>
          <p:spPr>
            <a:xfrm>
              <a:off x="-1" y="6349"/>
              <a:ext cx="9144000" cy="6850800"/>
            </a:xfrm>
            <a:prstGeom prst="rect">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52413" y="669908"/>
              <a:ext cx="862012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252413" y="6187516"/>
              <a:ext cx="8620125" cy="1636"/>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pic>
        <p:nvPicPr>
          <p:cNvPr id="3" name="Picture 2">
            <a:extLst>
              <a:ext uri="{FF2B5EF4-FFF2-40B4-BE49-F238E27FC236}">
                <a16:creationId xmlns:a16="http://schemas.microsoft.com/office/drawing/2014/main" id="{DA73585F-39AB-DE47-8A29-6AEFBEE52BF8}"/>
              </a:ext>
            </a:extLst>
          </p:cNvPr>
          <p:cNvPicPr>
            <a:picLocks noChangeAspect="1"/>
          </p:cNvPicPr>
          <p:nvPr/>
        </p:nvPicPr>
        <p:blipFill>
          <a:blip r:embed="rId4"/>
          <a:stretch>
            <a:fillRect/>
          </a:stretch>
        </p:blipFill>
        <p:spPr>
          <a:xfrm>
            <a:off x="252413" y="57550"/>
            <a:ext cx="1629551" cy="583849"/>
          </a:xfrm>
          <a:prstGeom prst="rect">
            <a:avLst/>
          </a:prstGeom>
        </p:spPr>
      </p:pic>
      <p:pic>
        <p:nvPicPr>
          <p:cNvPr id="10" name="Picture 2" descr="Laser Und XFEL Experiment">
            <a:extLst>
              <a:ext uri="{FF2B5EF4-FFF2-40B4-BE49-F238E27FC236}">
                <a16:creationId xmlns:a16="http://schemas.microsoft.com/office/drawing/2014/main" id="{C4FA88DE-5D58-D645-A908-EFF5711E16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3213" y="79624"/>
            <a:ext cx="1528354" cy="56177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3481B455-6986-BF43-9541-2F605A4720CA}"/>
              </a:ext>
            </a:extLst>
          </p:cNvPr>
          <p:cNvSpPr txBox="1"/>
          <p:nvPr/>
        </p:nvSpPr>
        <p:spPr>
          <a:xfrm>
            <a:off x="-1587" y="69742"/>
            <a:ext cx="9143999" cy="523220"/>
          </a:xfrm>
          <a:prstGeom prst="rect">
            <a:avLst/>
          </a:prstGeom>
          <a:noFill/>
        </p:spPr>
        <p:txBody>
          <a:bodyPr wrap="square" rtlCol="0">
            <a:spAutoFit/>
          </a:bodyPr>
          <a:lstStyle/>
          <a:p>
            <a:pPr algn="ctr"/>
            <a:r>
              <a:rPr lang="en-US" sz="2800" dirty="0">
                <a:solidFill>
                  <a:schemeClr val="tx1">
                    <a:lumMod val="75000"/>
                    <a:lumOff val="25000"/>
                  </a:schemeClr>
                </a:solidFill>
                <a:latin typeface="Baskerville"/>
                <a:cs typeface="Baskerville"/>
              </a:rPr>
              <a:t>Intensity estimates</a:t>
            </a:r>
          </a:p>
        </p:txBody>
      </p:sp>
      <p:sp>
        <p:nvSpPr>
          <p:cNvPr id="18" name="TextBox 17">
            <a:extLst>
              <a:ext uri="{FF2B5EF4-FFF2-40B4-BE49-F238E27FC236}">
                <a16:creationId xmlns:a16="http://schemas.microsoft.com/office/drawing/2014/main" id="{9CC3F754-F4B7-0FCE-A16E-E1474A73D431}"/>
              </a:ext>
            </a:extLst>
          </p:cNvPr>
          <p:cNvSpPr txBox="1"/>
          <p:nvPr/>
        </p:nvSpPr>
        <p:spPr>
          <a:xfrm>
            <a:off x="252413" y="6139193"/>
            <a:ext cx="8620125" cy="369332"/>
          </a:xfrm>
          <a:prstGeom prst="rect">
            <a:avLst/>
          </a:prstGeom>
          <a:noFill/>
        </p:spPr>
        <p:txBody>
          <a:bodyPr wrap="square" rtlCol="0">
            <a:spAutoFit/>
          </a:bodyPr>
          <a:lstStyle/>
          <a:p>
            <a:pPr algn="r"/>
            <a:r>
              <a:rPr lang="en-US" i="1" dirty="0">
                <a:latin typeface="Baskerville"/>
                <a:cs typeface="Baskerville"/>
              </a:rPr>
              <a:t>Gianluca </a:t>
            </a:r>
            <a:r>
              <a:rPr lang="en-US" i="1" dirty="0" err="1">
                <a:latin typeface="Baskerville"/>
                <a:cs typeface="Baskerville"/>
              </a:rPr>
              <a:t>Sarri</a:t>
            </a:r>
            <a:endParaRPr lang="en-US" i="1" dirty="0">
              <a:latin typeface="Baskerville"/>
              <a:cs typeface="Baskerville"/>
            </a:endParaRPr>
          </a:p>
        </p:txBody>
      </p:sp>
      <p:pic>
        <p:nvPicPr>
          <p:cNvPr id="11" name="Picture 10">
            <a:extLst>
              <a:ext uri="{FF2B5EF4-FFF2-40B4-BE49-F238E27FC236}">
                <a16:creationId xmlns:a16="http://schemas.microsoft.com/office/drawing/2014/main" id="{972A1852-F212-1D6F-A884-41B5EF2D7209}"/>
              </a:ext>
            </a:extLst>
          </p:cNvPr>
          <p:cNvPicPr>
            <a:picLocks noChangeAspect="1"/>
          </p:cNvPicPr>
          <p:nvPr/>
        </p:nvPicPr>
        <p:blipFill>
          <a:blip r:embed="rId6"/>
          <a:stretch>
            <a:fillRect/>
          </a:stretch>
        </p:blipFill>
        <p:spPr>
          <a:xfrm>
            <a:off x="252414" y="6226730"/>
            <a:ext cx="1651032" cy="547514"/>
          </a:xfrm>
          <a:prstGeom prst="rect">
            <a:avLst/>
          </a:prstGeom>
        </p:spPr>
      </p:pic>
      <p:sp>
        <p:nvSpPr>
          <p:cNvPr id="8" name="Rectangle 7">
            <a:extLst>
              <a:ext uri="{FF2B5EF4-FFF2-40B4-BE49-F238E27FC236}">
                <a16:creationId xmlns:a16="http://schemas.microsoft.com/office/drawing/2014/main" id="{775B834E-F29E-C41C-C89C-15F8A7CEAB1B}"/>
              </a:ext>
            </a:extLst>
          </p:cNvPr>
          <p:cNvSpPr/>
          <p:nvPr/>
        </p:nvSpPr>
        <p:spPr>
          <a:xfrm>
            <a:off x="420130" y="2940910"/>
            <a:ext cx="3435178" cy="494271"/>
          </a:xfrm>
          <a:prstGeom prst="rect">
            <a:avLst/>
          </a:prstGeom>
          <a:solidFill>
            <a:schemeClr val="accent1">
              <a:lumMod val="60000"/>
              <a:lumOff val="40000"/>
              <a:alpha val="2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4C70B39-7D7D-1A4F-360F-46355660DE3F}"/>
              </a:ext>
            </a:extLst>
          </p:cNvPr>
          <p:cNvSpPr/>
          <p:nvPr/>
        </p:nvSpPr>
        <p:spPr>
          <a:xfrm>
            <a:off x="5288692" y="2916195"/>
            <a:ext cx="3435178" cy="494271"/>
          </a:xfrm>
          <a:prstGeom prst="rect">
            <a:avLst/>
          </a:prstGeom>
          <a:solidFill>
            <a:schemeClr val="accent1">
              <a:lumMod val="60000"/>
              <a:lumOff val="40000"/>
              <a:alpha val="2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A0E489F-4B45-7DEC-FD03-F25C96C4798D}"/>
              </a:ext>
            </a:extLst>
          </p:cNvPr>
          <p:cNvSpPr/>
          <p:nvPr/>
        </p:nvSpPr>
        <p:spPr>
          <a:xfrm>
            <a:off x="420130" y="4275123"/>
            <a:ext cx="3435178" cy="235096"/>
          </a:xfrm>
          <a:prstGeom prst="rect">
            <a:avLst/>
          </a:prstGeom>
          <a:solidFill>
            <a:schemeClr val="accent1">
              <a:lumMod val="60000"/>
              <a:lumOff val="40000"/>
              <a:alpha val="2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3C3F307-85BD-77A1-8EF2-411637AD7720}"/>
              </a:ext>
            </a:extLst>
          </p:cNvPr>
          <p:cNvSpPr/>
          <p:nvPr/>
        </p:nvSpPr>
        <p:spPr>
          <a:xfrm>
            <a:off x="5288692" y="4250239"/>
            <a:ext cx="3435178" cy="235096"/>
          </a:xfrm>
          <a:prstGeom prst="rect">
            <a:avLst/>
          </a:prstGeom>
          <a:solidFill>
            <a:schemeClr val="accent1">
              <a:lumMod val="60000"/>
              <a:lumOff val="40000"/>
              <a:alpha val="2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9990E3F-8B32-846B-B9D2-E0FB7762D0EC}"/>
              </a:ext>
            </a:extLst>
          </p:cNvPr>
          <p:cNvSpPr/>
          <p:nvPr/>
        </p:nvSpPr>
        <p:spPr>
          <a:xfrm>
            <a:off x="420130" y="4525530"/>
            <a:ext cx="3435178" cy="235096"/>
          </a:xfrm>
          <a:prstGeom prst="rect">
            <a:avLst/>
          </a:prstGeom>
          <a:solidFill>
            <a:srgbClr val="C00000">
              <a:alpha val="2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746CE36-6990-0977-5313-D91CD422CD44}"/>
              </a:ext>
            </a:extLst>
          </p:cNvPr>
          <p:cNvSpPr/>
          <p:nvPr/>
        </p:nvSpPr>
        <p:spPr>
          <a:xfrm>
            <a:off x="5276335" y="4497692"/>
            <a:ext cx="3435178" cy="235096"/>
          </a:xfrm>
          <a:prstGeom prst="rect">
            <a:avLst/>
          </a:prstGeom>
          <a:solidFill>
            <a:srgbClr val="C00000">
              <a:alpha val="2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8E95F07-688D-3AFC-09AE-0B8A233490A2}"/>
              </a:ext>
            </a:extLst>
          </p:cNvPr>
          <p:cNvSpPr txBox="1"/>
          <p:nvPr/>
        </p:nvSpPr>
        <p:spPr>
          <a:xfrm>
            <a:off x="328230" y="2297202"/>
            <a:ext cx="2119170" cy="369332"/>
          </a:xfrm>
          <a:prstGeom prst="rect">
            <a:avLst/>
          </a:prstGeom>
          <a:noFill/>
        </p:spPr>
        <p:txBody>
          <a:bodyPr wrap="none" rtlCol="0">
            <a:spAutoFit/>
          </a:bodyPr>
          <a:lstStyle/>
          <a:p>
            <a:r>
              <a:rPr lang="en-US" i="1" dirty="0">
                <a:solidFill>
                  <a:schemeClr val="tx1">
                    <a:lumMod val="75000"/>
                    <a:lumOff val="25000"/>
                  </a:schemeClr>
                </a:solidFill>
                <a:latin typeface="Baskerville" panose="02020502070401020303" pitchFamily="18" charset="0"/>
                <a:ea typeface="Baskerville" panose="02020502070401020303" pitchFamily="18" charset="0"/>
              </a:rPr>
              <a:t>Different laser intensities</a:t>
            </a:r>
          </a:p>
        </p:txBody>
      </p:sp>
      <p:sp>
        <p:nvSpPr>
          <p:cNvPr id="27" name="TextBox 26">
            <a:extLst>
              <a:ext uri="{FF2B5EF4-FFF2-40B4-BE49-F238E27FC236}">
                <a16:creationId xmlns:a16="http://schemas.microsoft.com/office/drawing/2014/main" id="{EAD59E48-47DB-2B56-4737-01C7A2884577}"/>
              </a:ext>
            </a:extLst>
          </p:cNvPr>
          <p:cNvSpPr txBox="1"/>
          <p:nvPr/>
        </p:nvSpPr>
        <p:spPr>
          <a:xfrm>
            <a:off x="5191819" y="2267627"/>
            <a:ext cx="3438827" cy="369332"/>
          </a:xfrm>
          <a:prstGeom prst="rect">
            <a:avLst/>
          </a:prstGeom>
          <a:noFill/>
        </p:spPr>
        <p:txBody>
          <a:bodyPr wrap="none" rtlCol="0">
            <a:spAutoFit/>
          </a:bodyPr>
          <a:lstStyle/>
          <a:p>
            <a:r>
              <a:rPr lang="en-US" i="1" dirty="0">
                <a:solidFill>
                  <a:schemeClr val="tx1">
                    <a:lumMod val="75000"/>
                    <a:lumOff val="25000"/>
                  </a:schemeClr>
                </a:solidFill>
                <a:latin typeface="Baskerville" panose="02020502070401020303" pitchFamily="18" charset="0"/>
                <a:ea typeface="Baskerville" panose="02020502070401020303" pitchFamily="18" charset="0"/>
              </a:rPr>
              <a:t>Different laser spot sizes at fixed intensity</a:t>
            </a:r>
          </a:p>
        </p:txBody>
      </p:sp>
      <p:sp>
        <p:nvSpPr>
          <p:cNvPr id="28" name="Rectangle 27">
            <a:extLst>
              <a:ext uri="{FF2B5EF4-FFF2-40B4-BE49-F238E27FC236}">
                <a16:creationId xmlns:a16="http://schemas.microsoft.com/office/drawing/2014/main" id="{4DABE11C-CE39-A14E-2638-B6B9A5EEF90F}"/>
              </a:ext>
            </a:extLst>
          </p:cNvPr>
          <p:cNvSpPr/>
          <p:nvPr/>
        </p:nvSpPr>
        <p:spPr>
          <a:xfrm>
            <a:off x="432487" y="5335006"/>
            <a:ext cx="3435178" cy="235096"/>
          </a:xfrm>
          <a:prstGeom prst="rect">
            <a:avLst/>
          </a:prstGeom>
          <a:solidFill>
            <a:srgbClr val="138A50">
              <a:alpha val="2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7E7AD64-F750-ECAF-B6EE-5192A9ACE85E}"/>
              </a:ext>
            </a:extLst>
          </p:cNvPr>
          <p:cNvSpPr/>
          <p:nvPr/>
        </p:nvSpPr>
        <p:spPr>
          <a:xfrm>
            <a:off x="5276335" y="5330257"/>
            <a:ext cx="3435178" cy="235096"/>
          </a:xfrm>
          <a:prstGeom prst="rect">
            <a:avLst/>
          </a:prstGeom>
          <a:solidFill>
            <a:srgbClr val="138A50">
              <a:alpha val="2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34E90AE-4262-73AB-E569-D7B3E35811BD}"/>
              </a:ext>
            </a:extLst>
          </p:cNvPr>
          <p:cNvSpPr txBox="1"/>
          <p:nvPr/>
        </p:nvSpPr>
        <p:spPr>
          <a:xfrm>
            <a:off x="741404" y="5730208"/>
            <a:ext cx="741357" cy="369332"/>
          </a:xfrm>
          <a:prstGeom prst="rect">
            <a:avLst/>
          </a:prstGeom>
          <a:noFill/>
        </p:spPr>
        <p:txBody>
          <a:bodyPr wrap="none" rtlCol="0">
            <a:spAutoFit/>
          </a:bodyPr>
          <a:lstStyle/>
          <a:p>
            <a:r>
              <a:rPr lang="en-US" b="1" dirty="0">
                <a:latin typeface="Baskerville" panose="02020502070401020303" pitchFamily="18" charset="0"/>
                <a:ea typeface="Baskerville" panose="02020502070401020303" pitchFamily="18" charset="0"/>
              </a:rPr>
              <a:t>BUT:</a:t>
            </a:r>
          </a:p>
        </p:txBody>
      </p:sp>
      <p:sp>
        <p:nvSpPr>
          <p:cNvPr id="12" name="TextBox 11">
            <a:extLst>
              <a:ext uri="{FF2B5EF4-FFF2-40B4-BE49-F238E27FC236}">
                <a16:creationId xmlns:a16="http://schemas.microsoft.com/office/drawing/2014/main" id="{64458114-B109-B6B0-359A-C38D50378E97}"/>
              </a:ext>
            </a:extLst>
          </p:cNvPr>
          <p:cNvSpPr txBox="1"/>
          <p:nvPr/>
        </p:nvSpPr>
        <p:spPr>
          <a:xfrm>
            <a:off x="1368483" y="5749842"/>
            <a:ext cx="5879045" cy="338554"/>
          </a:xfrm>
          <a:prstGeom prst="rect">
            <a:avLst/>
          </a:prstGeom>
          <a:noFill/>
        </p:spPr>
        <p:txBody>
          <a:bodyPr wrap="none" rtlCol="0">
            <a:spAutoFit/>
          </a:bodyPr>
          <a:lstStyle/>
          <a:p>
            <a:pPr marL="285750" indent="-285750">
              <a:buFontTx/>
              <a:buChar char="-"/>
            </a:pPr>
            <a:r>
              <a:rPr lang="en-US" sz="1600" i="1" dirty="0">
                <a:latin typeface="Baskerville" panose="02020502070401020303" pitchFamily="18" charset="0"/>
                <a:ea typeface="Baskerville" panose="02020502070401020303" pitchFamily="18" charset="0"/>
              </a:rPr>
              <a:t>LMA-based simulations now available: possibility to refine these calculations!</a:t>
            </a:r>
          </a:p>
        </p:txBody>
      </p:sp>
      <p:sp>
        <p:nvSpPr>
          <p:cNvPr id="32" name="TextBox 31">
            <a:extLst>
              <a:ext uri="{FF2B5EF4-FFF2-40B4-BE49-F238E27FC236}">
                <a16:creationId xmlns:a16="http://schemas.microsoft.com/office/drawing/2014/main" id="{744A5AB9-06F8-4265-D92E-D619CEA8508A}"/>
              </a:ext>
            </a:extLst>
          </p:cNvPr>
          <p:cNvSpPr txBox="1"/>
          <p:nvPr/>
        </p:nvSpPr>
        <p:spPr>
          <a:xfrm>
            <a:off x="339237" y="1987711"/>
            <a:ext cx="5994400" cy="369332"/>
          </a:xfrm>
          <a:prstGeom prst="rect">
            <a:avLst/>
          </a:prstGeom>
          <a:noFill/>
        </p:spPr>
        <p:txBody>
          <a:bodyPr wrap="square">
            <a:spAutoFit/>
          </a:bodyPr>
          <a:lstStyle/>
          <a:p>
            <a:r>
              <a:rPr lang="en-US" dirty="0">
                <a:solidFill>
                  <a:srgbClr val="C00000"/>
                </a:solidFill>
                <a:latin typeface="Baskerville" panose="02020502070401020303" pitchFamily="18" charset="0"/>
                <a:ea typeface="Baskerville" panose="02020502070401020303" pitchFamily="18" charset="0"/>
              </a:rPr>
              <a:t>Uncertainty in </a:t>
            </a:r>
            <a:r>
              <a:rPr lang="en-US" dirty="0">
                <a:solidFill>
                  <a:srgbClr val="C00000"/>
                </a:solidFill>
                <a:latin typeface="Symbol" pitchFamily="2" charset="2"/>
                <a:ea typeface="Baskerville" panose="02020502070401020303" pitchFamily="18" charset="0"/>
              </a:rPr>
              <a:t>g</a:t>
            </a:r>
            <a:r>
              <a:rPr lang="en-US" baseline="-25000" dirty="0">
                <a:solidFill>
                  <a:srgbClr val="C00000"/>
                </a:solidFill>
                <a:latin typeface="Baskerville" panose="02020502070401020303" pitchFamily="18" charset="0"/>
                <a:ea typeface="Baskerville" panose="02020502070401020303" pitchFamily="18" charset="0"/>
              </a:rPr>
              <a:t>f</a:t>
            </a:r>
            <a:r>
              <a:rPr lang="en-US" dirty="0">
                <a:solidFill>
                  <a:srgbClr val="C00000"/>
                </a:solidFill>
                <a:latin typeface="Baskerville" panose="02020502070401020303" pitchFamily="18" charset="0"/>
                <a:ea typeface="Baskerville" panose="02020502070401020303" pitchFamily="18" charset="0"/>
              </a:rPr>
              <a:t> from the electron diagnostics in LUXE</a:t>
            </a:r>
          </a:p>
        </p:txBody>
      </p:sp>
      <p:pic>
        <p:nvPicPr>
          <p:cNvPr id="5" name="Picture 4">
            <a:extLst>
              <a:ext uri="{FF2B5EF4-FFF2-40B4-BE49-F238E27FC236}">
                <a16:creationId xmlns:a16="http://schemas.microsoft.com/office/drawing/2014/main" id="{2D397BB9-C127-36BD-933D-7ECBAD129CD8}"/>
              </a:ext>
            </a:extLst>
          </p:cNvPr>
          <p:cNvPicPr>
            <a:picLocks noChangeAspect="1"/>
          </p:cNvPicPr>
          <p:nvPr/>
        </p:nvPicPr>
        <p:blipFill rotWithShape="1">
          <a:blip r:embed="rId2"/>
          <a:srcRect t="39560" r="27047" b="29324"/>
          <a:stretch/>
        </p:blipFill>
        <p:spPr>
          <a:xfrm>
            <a:off x="3261970" y="2631584"/>
            <a:ext cx="5474661" cy="3021814"/>
          </a:xfrm>
          <a:prstGeom prst="rect">
            <a:avLst/>
          </a:prstGeom>
        </p:spPr>
      </p:pic>
    </p:spTree>
    <p:extLst>
      <p:ext uri="{BB962C8B-B14F-4D97-AF65-F5344CB8AC3E}">
        <p14:creationId xmlns:p14="http://schemas.microsoft.com/office/powerpoint/2010/main" val="250515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4" grpId="0" animBg="1"/>
      <p:bldP spid="25" grpId="0" animBg="1"/>
      <p:bldP spid="30" grpId="0" animBg="1"/>
      <p:bldP spid="8" grpId="0" animBg="1"/>
      <p:bldP spid="16" grpId="0" animBg="1"/>
      <p:bldP spid="17" grpId="0" animBg="1"/>
      <p:bldP spid="20" grpId="0" animBg="1"/>
      <p:bldP spid="21" grpId="0" animBg="1"/>
      <p:bldP spid="22" grpId="0" animBg="1"/>
      <p:bldP spid="28" grpId="0" animBg="1"/>
      <p:bldP spid="29" grpId="0" animBg="1"/>
      <p:bldP spid="9" grpId="0"/>
      <p:bldP spid="12"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10;&#10;Description automatically generated">
            <a:extLst>
              <a:ext uri="{FF2B5EF4-FFF2-40B4-BE49-F238E27FC236}">
                <a16:creationId xmlns:a16="http://schemas.microsoft.com/office/drawing/2014/main" id="{892CF135-266E-74B7-6818-F0BDCF950906}"/>
              </a:ext>
            </a:extLst>
          </p:cNvPr>
          <p:cNvPicPr>
            <a:picLocks noChangeAspect="1"/>
          </p:cNvPicPr>
          <p:nvPr/>
        </p:nvPicPr>
        <p:blipFill rotWithShape="1">
          <a:blip r:embed="rId2"/>
          <a:srcRect b="62770"/>
          <a:stretch/>
        </p:blipFill>
        <p:spPr>
          <a:xfrm>
            <a:off x="142875" y="615031"/>
            <a:ext cx="5427653" cy="1711241"/>
          </a:xfrm>
          <a:prstGeom prst="rect">
            <a:avLst/>
          </a:prstGeom>
        </p:spPr>
      </p:pic>
      <p:grpSp>
        <p:nvGrpSpPr>
          <p:cNvPr id="15" name="Group 14"/>
          <p:cNvGrpSpPr/>
          <p:nvPr/>
        </p:nvGrpSpPr>
        <p:grpSpPr>
          <a:xfrm>
            <a:off x="-1" y="6349"/>
            <a:ext cx="9144000" cy="6850800"/>
            <a:chOff x="-1" y="6349"/>
            <a:chExt cx="9144000" cy="6850800"/>
          </a:xfrm>
        </p:grpSpPr>
        <p:sp>
          <p:nvSpPr>
            <p:cNvPr id="4" name="Rectangle 3"/>
            <p:cNvSpPr/>
            <p:nvPr/>
          </p:nvSpPr>
          <p:spPr>
            <a:xfrm>
              <a:off x="-1" y="6349"/>
              <a:ext cx="9144000" cy="6850800"/>
            </a:xfrm>
            <a:prstGeom prst="rect">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52413" y="669908"/>
              <a:ext cx="862012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252413" y="6187516"/>
              <a:ext cx="8620125" cy="1636"/>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pic>
        <p:nvPicPr>
          <p:cNvPr id="3" name="Picture 2">
            <a:extLst>
              <a:ext uri="{FF2B5EF4-FFF2-40B4-BE49-F238E27FC236}">
                <a16:creationId xmlns:a16="http://schemas.microsoft.com/office/drawing/2014/main" id="{DA73585F-39AB-DE47-8A29-6AEFBEE52BF8}"/>
              </a:ext>
            </a:extLst>
          </p:cNvPr>
          <p:cNvPicPr>
            <a:picLocks noChangeAspect="1"/>
          </p:cNvPicPr>
          <p:nvPr/>
        </p:nvPicPr>
        <p:blipFill>
          <a:blip r:embed="rId3"/>
          <a:stretch>
            <a:fillRect/>
          </a:stretch>
        </p:blipFill>
        <p:spPr>
          <a:xfrm>
            <a:off x="252413" y="57550"/>
            <a:ext cx="1629551" cy="583849"/>
          </a:xfrm>
          <a:prstGeom prst="rect">
            <a:avLst/>
          </a:prstGeom>
        </p:spPr>
      </p:pic>
      <p:pic>
        <p:nvPicPr>
          <p:cNvPr id="10" name="Picture 2" descr="Laser Und XFEL Experiment">
            <a:extLst>
              <a:ext uri="{FF2B5EF4-FFF2-40B4-BE49-F238E27FC236}">
                <a16:creationId xmlns:a16="http://schemas.microsoft.com/office/drawing/2014/main" id="{C4FA88DE-5D58-D645-A908-EFF5711E16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3213" y="79624"/>
            <a:ext cx="1528354" cy="56177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3481B455-6986-BF43-9541-2F605A4720CA}"/>
              </a:ext>
            </a:extLst>
          </p:cNvPr>
          <p:cNvSpPr txBox="1"/>
          <p:nvPr/>
        </p:nvSpPr>
        <p:spPr>
          <a:xfrm>
            <a:off x="-1587" y="69742"/>
            <a:ext cx="9143999" cy="523220"/>
          </a:xfrm>
          <a:prstGeom prst="rect">
            <a:avLst/>
          </a:prstGeom>
          <a:noFill/>
        </p:spPr>
        <p:txBody>
          <a:bodyPr wrap="square" rtlCol="0">
            <a:spAutoFit/>
          </a:bodyPr>
          <a:lstStyle/>
          <a:p>
            <a:pPr algn="ctr"/>
            <a:r>
              <a:rPr lang="en-US" sz="2800" dirty="0">
                <a:solidFill>
                  <a:schemeClr val="tx1">
                    <a:lumMod val="75000"/>
                    <a:lumOff val="25000"/>
                  </a:schemeClr>
                </a:solidFill>
                <a:latin typeface="Baskerville"/>
                <a:cs typeface="Baskerville"/>
              </a:rPr>
              <a:t>LP simulations for LUXE</a:t>
            </a:r>
          </a:p>
        </p:txBody>
      </p:sp>
      <p:sp>
        <p:nvSpPr>
          <p:cNvPr id="18" name="TextBox 17">
            <a:extLst>
              <a:ext uri="{FF2B5EF4-FFF2-40B4-BE49-F238E27FC236}">
                <a16:creationId xmlns:a16="http://schemas.microsoft.com/office/drawing/2014/main" id="{9CC3F754-F4B7-0FCE-A16E-E1474A73D431}"/>
              </a:ext>
            </a:extLst>
          </p:cNvPr>
          <p:cNvSpPr txBox="1"/>
          <p:nvPr/>
        </p:nvSpPr>
        <p:spPr>
          <a:xfrm>
            <a:off x="252413" y="6139193"/>
            <a:ext cx="8620125" cy="369332"/>
          </a:xfrm>
          <a:prstGeom prst="rect">
            <a:avLst/>
          </a:prstGeom>
          <a:noFill/>
        </p:spPr>
        <p:txBody>
          <a:bodyPr wrap="square" rtlCol="0">
            <a:spAutoFit/>
          </a:bodyPr>
          <a:lstStyle/>
          <a:p>
            <a:pPr algn="r"/>
            <a:r>
              <a:rPr lang="en-US" i="1" dirty="0">
                <a:latin typeface="Baskerville"/>
                <a:cs typeface="Baskerville"/>
              </a:rPr>
              <a:t>Gianluca </a:t>
            </a:r>
            <a:r>
              <a:rPr lang="en-US" i="1" dirty="0" err="1">
                <a:latin typeface="Baskerville"/>
                <a:cs typeface="Baskerville"/>
              </a:rPr>
              <a:t>Sarri</a:t>
            </a:r>
            <a:endParaRPr lang="en-US" i="1" dirty="0">
              <a:latin typeface="Baskerville"/>
              <a:cs typeface="Baskerville"/>
            </a:endParaRPr>
          </a:p>
        </p:txBody>
      </p:sp>
      <p:pic>
        <p:nvPicPr>
          <p:cNvPr id="27" name="Picture 26">
            <a:extLst>
              <a:ext uri="{FF2B5EF4-FFF2-40B4-BE49-F238E27FC236}">
                <a16:creationId xmlns:a16="http://schemas.microsoft.com/office/drawing/2014/main" id="{D09C7844-725F-877E-9771-56A4B4A7E5BD}"/>
              </a:ext>
            </a:extLst>
          </p:cNvPr>
          <p:cNvPicPr>
            <a:picLocks noChangeAspect="1"/>
          </p:cNvPicPr>
          <p:nvPr/>
        </p:nvPicPr>
        <p:blipFill>
          <a:blip r:embed="rId5"/>
          <a:stretch>
            <a:fillRect/>
          </a:stretch>
        </p:blipFill>
        <p:spPr>
          <a:xfrm>
            <a:off x="252414" y="6226730"/>
            <a:ext cx="1651032" cy="547514"/>
          </a:xfrm>
          <a:prstGeom prst="rect">
            <a:avLst/>
          </a:prstGeom>
        </p:spPr>
      </p:pic>
      <p:sp>
        <p:nvSpPr>
          <p:cNvPr id="9" name="TextBox 8">
            <a:extLst>
              <a:ext uri="{FF2B5EF4-FFF2-40B4-BE49-F238E27FC236}">
                <a16:creationId xmlns:a16="http://schemas.microsoft.com/office/drawing/2014/main" id="{032AB90A-B9AD-047F-591B-22897AF29A50}"/>
              </a:ext>
            </a:extLst>
          </p:cNvPr>
          <p:cNvSpPr txBox="1"/>
          <p:nvPr/>
        </p:nvSpPr>
        <p:spPr>
          <a:xfrm>
            <a:off x="5755585" y="1153502"/>
            <a:ext cx="2987934" cy="738664"/>
          </a:xfrm>
          <a:prstGeom prst="rect">
            <a:avLst/>
          </a:prstGeom>
          <a:noFill/>
        </p:spPr>
        <p:txBody>
          <a:bodyPr wrap="none" rtlCol="0">
            <a:spAutoFit/>
          </a:bodyPr>
          <a:lstStyle/>
          <a:p>
            <a:r>
              <a:rPr lang="en-US" sz="1400" i="1" dirty="0">
                <a:latin typeface="Baskerville" panose="02020502070401020303" pitchFamily="18" charset="0"/>
                <a:ea typeface="Baskerville" panose="02020502070401020303" pitchFamily="18" charset="0"/>
              </a:rPr>
              <a:t>For </a:t>
            </a:r>
            <a:r>
              <a:rPr lang="en-US" sz="1400" i="1" dirty="0">
                <a:latin typeface="Symbol" pitchFamily="2" charset="2"/>
                <a:ea typeface="Baskerville" panose="02020502070401020303" pitchFamily="18" charset="0"/>
              </a:rPr>
              <a:t>x</a:t>
            </a:r>
            <a:r>
              <a:rPr lang="en-US" sz="1400" i="1" dirty="0">
                <a:latin typeface="Baskerville" panose="02020502070401020303" pitchFamily="18" charset="0"/>
                <a:ea typeface="Baskerville" panose="02020502070401020303" pitchFamily="18" charset="0"/>
              </a:rPr>
              <a:t> &lt; 1, dipole emission patterns dominate.</a:t>
            </a:r>
          </a:p>
          <a:p>
            <a:r>
              <a:rPr lang="en-US" sz="1400" i="1" dirty="0">
                <a:latin typeface="Baskerville" panose="02020502070401020303" pitchFamily="18" charset="0"/>
                <a:ea typeface="Baskerville" panose="02020502070401020303" pitchFamily="18" charset="0"/>
              </a:rPr>
              <a:t>Gamma-ray distribution elongated along </a:t>
            </a:r>
          </a:p>
          <a:p>
            <a:r>
              <a:rPr lang="en-US" sz="1400" i="1" dirty="0">
                <a:latin typeface="Baskerville" panose="02020502070401020303" pitchFamily="18" charset="0"/>
                <a:ea typeface="Baskerville" panose="02020502070401020303" pitchFamily="18" charset="0"/>
              </a:rPr>
              <a:t>axis </a:t>
            </a:r>
            <a:r>
              <a:rPr lang="en-US" sz="1400" b="1" i="1" dirty="0">
                <a:latin typeface="Baskerville" panose="02020502070401020303" pitchFamily="18" charset="0"/>
                <a:ea typeface="Baskerville" panose="02020502070401020303" pitchFamily="18" charset="0"/>
              </a:rPr>
              <a:t>perpendicular</a:t>
            </a:r>
            <a:r>
              <a:rPr lang="en-US" sz="1400" i="1" dirty="0">
                <a:latin typeface="Baskerville" panose="02020502070401020303" pitchFamily="18" charset="0"/>
                <a:ea typeface="Baskerville" panose="02020502070401020303" pitchFamily="18" charset="0"/>
              </a:rPr>
              <a:t> to </a:t>
            </a:r>
            <a:r>
              <a:rPr lang="en-US" sz="1400" i="1" dirty="0" err="1">
                <a:latin typeface="Baskerville" panose="02020502070401020303" pitchFamily="18" charset="0"/>
                <a:ea typeface="Baskerville" panose="02020502070401020303" pitchFamily="18" charset="0"/>
              </a:rPr>
              <a:t>polarisation</a:t>
            </a:r>
            <a:endParaRPr lang="en-US" sz="1400" i="1" dirty="0">
              <a:latin typeface="Baskerville" panose="02020502070401020303" pitchFamily="18" charset="0"/>
              <a:ea typeface="Baskerville" panose="02020502070401020303" pitchFamily="18" charset="0"/>
            </a:endParaRPr>
          </a:p>
        </p:txBody>
      </p:sp>
      <p:sp>
        <p:nvSpPr>
          <p:cNvPr id="28" name="TextBox 27">
            <a:extLst>
              <a:ext uri="{FF2B5EF4-FFF2-40B4-BE49-F238E27FC236}">
                <a16:creationId xmlns:a16="http://schemas.microsoft.com/office/drawing/2014/main" id="{89600D0E-F80B-5FCB-98F4-C1DC0ACD32CC}"/>
              </a:ext>
            </a:extLst>
          </p:cNvPr>
          <p:cNvSpPr txBox="1"/>
          <p:nvPr/>
        </p:nvSpPr>
        <p:spPr>
          <a:xfrm>
            <a:off x="5744704" y="2435682"/>
            <a:ext cx="2612318" cy="523220"/>
          </a:xfrm>
          <a:prstGeom prst="rect">
            <a:avLst/>
          </a:prstGeom>
          <a:noFill/>
        </p:spPr>
        <p:txBody>
          <a:bodyPr wrap="none" rtlCol="0">
            <a:spAutoFit/>
          </a:bodyPr>
          <a:lstStyle/>
          <a:p>
            <a:r>
              <a:rPr lang="en-US" sz="1400" i="1" dirty="0">
                <a:latin typeface="Baskerville" panose="02020502070401020303" pitchFamily="18" charset="0"/>
                <a:ea typeface="Baskerville" panose="02020502070401020303" pitchFamily="18" charset="0"/>
              </a:rPr>
              <a:t>For </a:t>
            </a:r>
            <a:r>
              <a:rPr lang="en-US" sz="1400" i="1" dirty="0">
                <a:latin typeface="Symbol" pitchFamily="2" charset="2"/>
                <a:ea typeface="Baskerville" panose="02020502070401020303" pitchFamily="18" charset="0"/>
              </a:rPr>
              <a:t>x</a:t>
            </a:r>
            <a:r>
              <a:rPr lang="en-US" sz="1400" i="1" dirty="0">
                <a:latin typeface="Baskerville" panose="02020502070401020303" pitchFamily="18" charset="0"/>
                <a:ea typeface="Baskerville" panose="02020502070401020303" pitchFamily="18" charset="0"/>
              </a:rPr>
              <a:t> = O(1), the LCFA overestimates </a:t>
            </a:r>
          </a:p>
          <a:p>
            <a:r>
              <a:rPr lang="en-US" sz="1400" i="1" dirty="0">
                <a:latin typeface="Baskerville" panose="02020502070401020303" pitchFamily="18" charset="0"/>
                <a:ea typeface="Baskerville" panose="02020502070401020303" pitchFamily="18" charset="0"/>
              </a:rPr>
              <a:t>the ellipticity </a:t>
            </a:r>
          </a:p>
        </p:txBody>
      </p:sp>
      <p:sp>
        <p:nvSpPr>
          <p:cNvPr id="29" name="TextBox 28">
            <a:extLst>
              <a:ext uri="{FF2B5EF4-FFF2-40B4-BE49-F238E27FC236}">
                <a16:creationId xmlns:a16="http://schemas.microsoft.com/office/drawing/2014/main" id="{567770BA-B840-FB78-96DA-F5DAB900540C}"/>
              </a:ext>
            </a:extLst>
          </p:cNvPr>
          <p:cNvSpPr txBox="1"/>
          <p:nvPr/>
        </p:nvSpPr>
        <p:spPr>
          <a:xfrm>
            <a:off x="5704752" y="4393716"/>
            <a:ext cx="2318648" cy="523220"/>
          </a:xfrm>
          <a:prstGeom prst="rect">
            <a:avLst/>
          </a:prstGeom>
          <a:noFill/>
        </p:spPr>
        <p:txBody>
          <a:bodyPr wrap="none" rtlCol="0">
            <a:spAutoFit/>
          </a:bodyPr>
          <a:lstStyle/>
          <a:p>
            <a:r>
              <a:rPr lang="en-US" sz="1400" i="1" dirty="0">
                <a:latin typeface="Baskerville" panose="02020502070401020303" pitchFamily="18" charset="0"/>
                <a:ea typeface="Baskerville" panose="02020502070401020303" pitchFamily="18" charset="0"/>
              </a:rPr>
              <a:t>For </a:t>
            </a:r>
            <a:r>
              <a:rPr lang="en-US" sz="1400" i="1" dirty="0">
                <a:latin typeface="Symbol" pitchFamily="2" charset="2"/>
                <a:ea typeface="Baskerville" panose="02020502070401020303" pitchFamily="18" charset="0"/>
              </a:rPr>
              <a:t>x</a:t>
            </a:r>
            <a:r>
              <a:rPr lang="en-US" sz="1400" i="1" dirty="0">
                <a:latin typeface="Baskerville" panose="02020502070401020303" pitchFamily="18" charset="0"/>
                <a:ea typeface="Baskerville" panose="02020502070401020303" pitchFamily="18" charset="0"/>
              </a:rPr>
              <a:t> &gt;&gt;1, the LCFA reasonably </a:t>
            </a:r>
          </a:p>
          <a:p>
            <a:r>
              <a:rPr lang="en-US" sz="1400" i="1" dirty="0">
                <a:latin typeface="Baskerville" panose="02020502070401020303" pitchFamily="18" charset="0"/>
                <a:ea typeface="Baskerville" panose="02020502070401020303" pitchFamily="18" charset="0"/>
              </a:rPr>
              <a:t>approximates the ellipticity </a:t>
            </a:r>
          </a:p>
        </p:txBody>
      </p:sp>
      <p:pic>
        <p:nvPicPr>
          <p:cNvPr id="30" name="Picture 29" descr="Chart&#10;&#10;Description automatically generated">
            <a:extLst>
              <a:ext uri="{FF2B5EF4-FFF2-40B4-BE49-F238E27FC236}">
                <a16:creationId xmlns:a16="http://schemas.microsoft.com/office/drawing/2014/main" id="{196A0143-3458-16D6-97B5-5B5F664C0CD5}"/>
              </a:ext>
            </a:extLst>
          </p:cNvPr>
          <p:cNvPicPr>
            <a:picLocks noChangeAspect="1"/>
          </p:cNvPicPr>
          <p:nvPr/>
        </p:nvPicPr>
        <p:blipFill rotWithShape="1">
          <a:blip r:embed="rId2"/>
          <a:srcRect t="37775" b="31438"/>
          <a:stretch/>
        </p:blipFill>
        <p:spPr>
          <a:xfrm>
            <a:off x="142875" y="2166263"/>
            <a:ext cx="5427653" cy="1415130"/>
          </a:xfrm>
          <a:prstGeom prst="rect">
            <a:avLst/>
          </a:prstGeom>
        </p:spPr>
      </p:pic>
      <p:pic>
        <p:nvPicPr>
          <p:cNvPr id="31" name="Picture 30" descr="Chart&#10;&#10;Description automatically generated">
            <a:extLst>
              <a:ext uri="{FF2B5EF4-FFF2-40B4-BE49-F238E27FC236}">
                <a16:creationId xmlns:a16="http://schemas.microsoft.com/office/drawing/2014/main" id="{B3070C55-58AE-78EB-7E31-180017F355CC}"/>
              </a:ext>
            </a:extLst>
          </p:cNvPr>
          <p:cNvPicPr>
            <a:picLocks noChangeAspect="1"/>
          </p:cNvPicPr>
          <p:nvPr/>
        </p:nvPicPr>
        <p:blipFill rotWithShape="1">
          <a:blip r:embed="rId2"/>
          <a:srcRect t="68562" b="2122"/>
          <a:stretch/>
        </p:blipFill>
        <p:spPr>
          <a:xfrm>
            <a:off x="153761" y="3407221"/>
            <a:ext cx="5427653" cy="1347513"/>
          </a:xfrm>
          <a:prstGeom prst="rect">
            <a:avLst/>
          </a:prstGeom>
        </p:spPr>
      </p:pic>
      <p:pic>
        <p:nvPicPr>
          <p:cNvPr id="22" name="Picture 21" descr="Chart&#10;&#10;Description automatically generated">
            <a:extLst>
              <a:ext uri="{FF2B5EF4-FFF2-40B4-BE49-F238E27FC236}">
                <a16:creationId xmlns:a16="http://schemas.microsoft.com/office/drawing/2014/main" id="{702EA178-4D52-12BE-C17E-299DF631C6CB}"/>
              </a:ext>
            </a:extLst>
          </p:cNvPr>
          <p:cNvPicPr>
            <a:picLocks noChangeAspect="1"/>
          </p:cNvPicPr>
          <p:nvPr/>
        </p:nvPicPr>
        <p:blipFill rotWithShape="1">
          <a:blip r:embed="rId6"/>
          <a:srcRect t="8610"/>
          <a:stretch/>
        </p:blipFill>
        <p:spPr>
          <a:xfrm>
            <a:off x="296549" y="4657059"/>
            <a:ext cx="5494216" cy="1499826"/>
          </a:xfrm>
          <a:prstGeom prst="rect">
            <a:avLst/>
          </a:prstGeom>
        </p:spPr>
      </p:pic>
      <p:sp>
        <p:nvSpPr>
          <p:cNvPr id="32" name="Right Brace 31">
            <a:extLst>
              <a:ext uri="{FF2B5EF4-FFF2-40B4-BE49-F238E27FC236}">
                <a16:creationId xmlns:a16="http://schemas.microsoft.com/office/drawing/2014/main" id="{AB0F3C5A-9E3E-1A7A-2D67-A9AC36947ABF}"/>
              </a:ext>
            </a:extLst>
          </p:cNvPr>
          <p:cNvSpPr/>
          <p:nvPr/>
        </p:nvSpPr>
        <p:spPr>
          <a:xfrm>
            <a:off x="5501970" y="3479218"/>
            <a:ext cx="211346" cy="2388925"/>
          </a:xfrm>
          <a:prstGeom prst="rightBrac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7395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p:bldP spid="29" grpId="0"/>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 y="6349"/>
            <a:ext cx="9144000" cy="6850800"/>
            <a:chOff x="-1" y="6349"/>
            <a:chExt cx="9144000" cy="6850800"/>
          </a:xfrm>
        </p:grpSpPr>
        <p:sp>
          <p:nvSpPr>
            <p:cNvPr id="4" name="Rectangle 3"/>
            <p:cNvSpPr/>
            <p:nvPr/>
          </p:nvSpPr>
          <p:spPr>
            <a:xfrm>
              <a:off x="-1" y="6349"/>
              <a:ext cx="9144000" cy="6850800"/>
            </a:xfrm>
            <a:prstGeom prst="rect">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V="1">
              <a:off x="636588" y="6187516"/>
              <a:ext cx="8235950" cy="1636"/>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11" name="Straight Connector 10"/>
          <p:cNvCxnSpPr/>
          <p:nvPr/>
        </p:nvCxnSpPr>
        <p:spPr>
          <a:xfrm>
            <a:off x="234683" y="646587"/>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0" y="1984822"/>
            <a:ext cx="9143999" cy="861774"/>
          </a:xfrm>
          <a:prstGeom prst="rect">
            <a:avLst/>
          </a:prstGeom>
          <a:noFill/>
        </p:spPr>
        <p:txBody>
          <a:bodyPr wrap="square" rtlCol="0">
            <a:spAutoFit/>
          </a:bodyPr>
          <a:lstStyle/>
          <a:p>
            <a:pPr algn="ctr"/>
            <a:r>
              <a:rPr lang="en-US" sz="5000" dirty="0">
                <a:solidFill>
                  <a:schemeClr val="tx1">
                    <a:lumMod val="75000"/>
                    <a:lumOff val="25000"/>
                  </a:schemeClr>
                </a:solidFill>
                <a:latin typeface="Baskerville"/>
                <a:cs typeface="Baskerville"/>
              </a:rPr>
              <a:t>Thanks for your attention!</a:t>
            </a:r>
          </a:p>
        </p:txBody>
      </p:sp>
      <p:sp>
        <p:nvSpPr>
          <p:cNvPr id="17" name="TextBox 16"/>
          <p:cNvSpPr txBox="1"/>
          <p:nvPr/>
        </p:nvSpPr>
        <p:spPr>
          <a:xfrm>
            <a:off x="0" y="4211604"/>
            <a:ext cx="9144000" cy="707886"/>
          </a:xfrm>
          <a:prstGeom prst="rect">
            <a:avLst/>
          </a:prstGeom>
          <a:noFill/>
        </p:spPr>
        <p:txBody>
          <a:bodyPr wrap="square" rtlCol="0">
            <a:spAutoFit/>
          </a:bodyPr>
          <a:lstStyle/>
          <a:p>
            <a:pPr algn="ctr"/>
            <a:r>
              <a:rPr lang="en-US" sz="2000" b="1" dirty="0">
                <a:latin typeface="Baskerville"/>
                <a:cs typeface="Baskerville"/>
              </a:rPr>
              <a:t>Gianluca Sarri</a:t>
            </a:r>
          </a:p>
          <a:p>
            <a:pPr algn="ctr"/>
            <a:r>
              <a:rPr lang="en-US" sz="2000" i="1" dirty="0" err="1">
                <a:latin typeface="Baskerville"/>
                <a:cs typeface="Baskerville"/>
              </a:rPr>
              <a:t>g.sarri@qub.ac.uk</a:t>
            </a:r>
            <a:endParaRPr lang="en-US" sz="2000" i="1" dirty="0">
              <a:latin typeface="Baskerville"/>
              <a:cs typeface="Baskerville"/>
            </a:endParaRPr>
          </a:p>
        </p:txBody>
      </p:sp>
      <p:pic>
        <p:nvPicPr>
          <p:cNvPr id="18" name="Picture 17">
            <a:extLst>
              <a:ext uri="{FF2B5EF4-FFF2-40B4-BE49-F238E27FC236}">
                <a16:creationId xmlns:a16="http://schemas.microsoft.com/office/drawing/2014/main" id="{C665B531-6BCE-FC45-BBAE-FCFF6C4F0E7D}"/>
              </a:ext>
            </a:extLst>
          </p:cNvPr>
          <p:cNvPicPr>
            <a:picLocks noChangeAspect="1"/>
          </p:cNvPicPr>
          <p:nvPr/>
        </p:nvPicPr>
        <p:blipFill>
          <a:blip r:embed="rId2"/>
          <a:stretch>
            <a:fillRect/>
          </a:stretch>
        </p:blipFill>
        <p:spPr>
          <a:xfrm>
            <a:off x="252413" y="57550"/>
            <a:ext cx="1629551" cy="583849"/>
          </a:xfrm>
          <a:prstGeom prst="rect">
            <a:avLst/>
          </a:prstGeom>
        </p:spPr>
      </p:pic>
      <p:pic>
        <p:nvPicPr>
          <p:cNvPr id="10" name="Picture 2" descr="Laser Und XFEL Experiment">
            <a:extLst>
              <a:ext uri="{FF2B5EF4-FFF2-40B4-BE49-F238E27FC236}">
                <a16:creationId xmlns:a16="http://schemas.microsoft.com/office/drawing/2014/main" id="{617F13B8-9AAB-1941-A382-13615671B2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3213" y="79624"/>
            <a:ext cx="1528354" cy="56177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E375CE5B-872C-BE6E-FE20-80606B54D21C}"/>
              </a:ext>
            </a:extLst>
          </p:cNvPr>
          <p:cNvPicPr>
            <a:picLocks noChangeAspect="1"/>
          </p:cNvPicPr>
          <p:nvPr/>
        </p:nvPicPr>
        <p:blipFill>
          <a:blip r:embed="rId4"/>
          <a:stretch>
            <a:fillRect/>
          </a:stretch>
        </p:blipFill>
        <p:spPr>
          <a:xfrm>
            <a:off x="252414" y="6226730"/>
            <a:ext cx="1651032" cy="547514"/>
          </a:xfrm>
          <a:prstGeom prst="rect">
            <a:avLst/>
          </a:prstGeom>
        </p:spPr>
      </p:pic>
    </p:spTree>
    <p:extLst>
      <p:ext uri="{BB962C8B-B14F-4D97-AF65-F5344CB8AC3E}">
        <p14:creationId xmlns:p14="http://schemas.microsoft.com/office/powerpoint/2010/main" val="1326893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13699</TotalTime>
  <Words>533</Words>
  <Application>Microsoft Macintosh PowerPoint</Application>
  <PresentationFormat>On-screen Show (4:3)</PresentationFormat>
  <Paragraphs>91</Paragraphs>
  <Slides>11</Slides>
  <Notes>4</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Baskerville</vt:lpstr>
      <vt:lpstr>Calibri</vt:lpstr>
      <vt:lpstr>Cambria Math</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Queen's University of Belfast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Gianluca Sarri</dc:creator>
  <cp:lastModifiedBy>Gianluca Sarri</cp:lastModifiedBy>
  <cp:revision>286</cp:revision>
  <cp:lastPrinted>2015-02-27T16:42:33Z</cp:lastPrinted>
  <dcterms:created xsi:type="dcterms:W3CDTF">2014-09-23T07:06:29Z</dcterms:created>
  <dcterms:modified xsi:type="dcterms:W3CDTF">2022-06-15T09:07:00Z</dcterms:modified>
</cp:coreProperties>
</file>