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1" r:id="rId2"/>
    <p:sldId id="312" r:id="rId3"/>
    <p:sldId id="315" r:id="rId4"/>
    <p:sldId id="317" r:id="rId5"/>
    <p:sldId id="318" r:id="rId6"/>
    <p:sldId id="313" r:id="rId7"/>
    <p:sldId id="319" r:id="rId8"/>
    <p:sldId id="302" r:id="rId9"/>
    <p:sldId id="307" r:id="rId10"/>
    <p:sldId id="320" r:id="rId11"/>
    <p:sldId id="306" r:id="rId12"/>
    <p:sldId id="305" r:id="rId13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EB"/>
    <a:srgbClr val="FFFFCC"/>
    <a:srgbClr val="2AB4C2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56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027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274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661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16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82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67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89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4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77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84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15.11.2021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Schedule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Resonsibilities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304698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BTU, DESY &amp; RWTH</a:t>
            </a: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Updates </a:t>
            </a:r>
            <a:r>
              <a:rPr lang="de-DE" sz="2800" dirty="0" err="1" smtClean="0"/>
              <a:t>needed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TDR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24544" y="940118"/>
            <a:ext cx="8524181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617219" y="1268730"/>
            <a:ext cx="83153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Detailed</a:t>
            </a:r>
            <a:r>
              <a:rPr lang="de-DE" sz="2000" dirty="0" smtClean="0"/>
              <a:t> </a:t>
            </a:r>
            <a:r>
              <a:rPr lang="de-DE" sz="2000" dirty="0" err="1" smtClean="0"/>
              <a:t>responsibilities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schedule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ECAL-E (Labs, </a:t>
            </a:r>
            <a:r>
              <a:rPr lang="de-DE" sz="2000" dirty="0" err="1" smtClean="0"/>
              <a:t>Personpower</a:t>
            </a:r>
            <a:r>
              <a:rPr lang="de-DE" sz="2000" dirty="0" smtClean="0"/>
              <a:t>)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The </a:t>
            </a:r>
            <a:r>
              <a:rPr lang="de-DE" sz="2000" dirty="0" err="1" smtClean="0"/>
              <a:t>role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(potential) </a:t>
            </a:r>
            <a:r>
              <a:rPr lang="de-DE" sz="2000" dirty="0" err="1" smtClean="0"/>
              <a:t>new</a:t>
            </a:r>
            <a:r>
              <a:rPr lang="de-DE" sz="2000" dirty="0" smtClean="0"/>
              <a:t> </a:t>
            </a:r>
            <a:r>
              <a:rPr lang="de-DE" sz="2000" dirty="0" err="1" smtClean="0"/>
              <a:t>partners</a:t>
            </a:r>
            <a:r>
              <a:rPr lang="de-DE" sz="2000" dirty="0" smtClean="0"/>
              <a:t> </a:t>
            </a:r>
            <a:r>
              <a:rPr lang="de-DE" sz="2000" smtClean="0"/>
              <a:t>in ECAL-P 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/>
          </a:p>
          <a:p>
            <a:endParaRPr lang="de-DE" sz="2000" dirty="0"/>
          </a:p>
          <a:p>
            <a:r>
              <a:rPr lang="de-DE" sz="2000" dirty="0" smtClean="0"/>
              <a:t>More </a:t>
            </a:r>
            <a:r>
              <a:rPr lang="de-DE" sz="2000" dirty="0" err="1" smtClean="0"/>
              <a:t>practical</a:t>
            </a:r>
            <a:r>
              <a:rPr lang="de-DE" sz="2000" dirty="0" smtClean="0"/>
              <a:t>:</a:t>
            </a:r>
          </a:p>
          <a:p>
            <a:endParaRPr lang="de-DE" sz="2000" dirty="0"/>
          </a:p>
          <a:p>
            <a:r>
              <a:rPr lang="de-DE" sz="2000" dirty="0" smtClean="0"/>
              <a:t>Who </a:t>
            </a:r>
            <a:r>
              <a:rPr lang="de-DE" sz="2000" dirty="0" err="1" smtClean="0"/>
              <a:t>volonteers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write</a:t>
            </a:r>
            <a:r>
              <a:rPr lang="de-DE" sz="2000" dirty="0" smtClean="0"/>
              <a:t> </a:t>
            </a:r>
            <a:r>
              <a:rPr lang="de-DE" sz="2000" dirty="0" err="1" smtClean="0"/>
              <a:t>text</a:t>
            </a:r>
            <a:r>
              <a:rPr lang="de-DE" sz="2000" dirty="0" smtClean="0"/>
              <a:t>, </a:t>
            </a:r>
            <a:r>
              <a:rPr lang="de-DE" sz="2000" dirty="0" err="1" smtClean="0"/>
              <a:t>finetune</a:t>
            </a:r>
            <a:r>
              <a:rPr lang="de-DE" sz="2000" dirty="0" smtClean="0"/>
              <a:t>  </a:t>
            </a:r>
            <a:r>
              <a:rPr lang="de-DE" sz="2000" dirty="0" err="1" smtClean="0"/>
              <a:t>schedules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responsibilities</a:t>
            </a:r>
            <a:r>
              <a:rPr lang="de-DE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3680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err="1" smtClean="0"/>
              <a:t>backup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41689" y="900113"/>
            <a:ext cx="8524181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690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err="1" smtClean="0"/>
              <a:t>Resource</a:t>
            </a:r>
            <a:r>
              <a:rPr lang="de-DE" sz="2800" dirty="0" smtClean="0"/>
              <a:t> </a:t>
            </a:r>
            <a:r>
              <a:rPr lang="de-DE" sz="2800" dirty="0" err="1" smtClean="0"/>
              <a:t>requirements</a:t>
            </a:r>
            <a:r>
              <a:rPr lang="de-DE" sz="2800" dirty="0" smtClean="0"/>
              <a:t>, </a:t>
            </a:r>
            <a:r>
              <a:rPr lang="de-DE" sz="2800" dirty="0" err="1" smtClean="0"/>
              <a:t>detailed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1120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095272"/>
              </p:ext>
            </p:extLst>
          </p:nvPr>
        </p:nvGraphicFramePr>
        <p:xfrm>
          <a:off x="311209" y="991076"/>
          <a:ext cx="3924300" cy="3204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1774198328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333045515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396012984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3100092490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LUXE calorimeter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62537596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4471207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Mechanics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6552245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price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total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8681789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tungsten plates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340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6800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4190805855"/>
                  </a:ext>
                </a:extLst>
              </a:tr>
              <a:tr h="14811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support frame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954486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sensor support structures (carbon etc)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88302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sum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37800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242769013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007255512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Connectivity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9243658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54953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fan out Kapton HV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7630707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fan out Kapton, signal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8738881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sum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925101045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120454992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Silicon sensors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160000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90176660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779601"/>
              </p:ext>
            </p:extLst>
          </p:nvPr>
        </p:nvGraphicFramePr>
        <p:xfrm>
          <a:off x="4573299" y="1057751"/>
          <a:ext cx="3924300" cy="2392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2167890792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93417802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38908169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3304504094"/>
                    </a:ext>
                  </a:extLst>
                </a:gridCol>
              </a:tblGrid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346840000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Front-end ASICs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1930742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4699844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prototyping, ASICs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3623553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channels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24000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2,6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62400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6390716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probecard for tests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1750604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sum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132400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422249273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10658376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front-end electronics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924243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4576654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PCB and assemply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4881352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auxiliary components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6769667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sum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25000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1981290"/>
                  </a:ext>
                </a:extLst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119121"/>
              </p:ext>
            </p:extLst>
          </p:nvPr>
        </p:nvGraphicFramePr>
        <p:xfrm>
          <a:off x="4573299" y="3453914"/>
          <a:ext cx="3924300" cy="2727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1238486048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12498466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91685122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4272750132"/>
                    </a:ext>
                  </a:extLst>
                </a:gridCol>
              </a:tblGrid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Power supplies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2863336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3571359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1872363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9224321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cables and connectors, patch panels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5682237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sum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35000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4174956125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28067515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Data acquisition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506862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7076897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Receiver cards (FPGA based)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8383143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crates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40177173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crate computer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1551980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racks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144502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sum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62000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97632492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684483"/>
              </p:ext>
            </p:extLst>
          </p:nvPr>
        </p:nvGraphicFramePr>
        <p:xfrm>
          <a:off x="311208" y="4355931"/>
          <a:ext cx="3924300" cy="1860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2038379283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64555274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37554830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4198697495"/>
                    </a:ext>
                  </a:extLst>
                </a:gridCol>
              </a:tblGrid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829695611"/>
                  </a:ext>
                </a:extLst>
              </a:tr>
              <a:tr h="21859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Tooling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4229673308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272830318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sum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494200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363432470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753348419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 Personpower, 2 FTE years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160000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832569048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658045265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total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654200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5269361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449867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38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Content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76919" y="900113"/>
            <a:ext cx="8431469" cy="243143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457200" indent="-457200">
              <a:buClr>
                <a:schemeClr val="accent5">
                  <a:lumMod val="25000"/>
                </a:schemeClr>
              </a:buClr>
              <a:buSzPct val="148000"/>
              <a:buFont typeface="Arial" panose="020B0604020202020204" pitchFamily="34" charset="0"/>
              <a:buChar char="•"/>
            </a:pPr>
            <a:r>
              <a:rPr lang="en-US" sz="3200" dirty="0" err="1" smtClean="0"/>
              <a:t>Organisation</a:t>
            </a:r>
            <a:endParaRPr lang="en-US" sz="32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 </a:t>
            </a:r>
          </a:p>
          <a:p>
            <a:pPr marL="457200" indent="-457200">
              <a:buClr>
                <a:schemeClr val="accent5">
                  <a:lumMod val="25000"/>
                </a:schemeClr>
              </a:buClr>
              <a:buSzPct val="148000"/>
              <a:buFont typeface="Arial" panose="020B0604020202020204" pitchFamily="34" charset="0"/>
              <a:buChar char="•"/>
            </a:pPr>
            <a:r>
              <a:rPr lang="en-US" sz="3200" dirty="0" err="1" smtClean="0"/>
              <a:t>Recource</a:t>
            </a:r>
            <a:r>
              <a:rPr lang="en-US" sz="3200" dirty="0" smtClean="0"/>
              <a:t> requirements</a:t>
            </a:r>
          </a:p>
          <a:p>
            <a:pPr marL="457200" indent="-457200">
              <a:buClr>
                <a:schemeClr val="accent5">
                  <a:lumMod val="25000"/>
                </a:schemeClr>
              </a:buClr>
              <a:buSzPct val="148000"/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Clr>
                <a:schemeClr val="accent5">
                  <a:lumMod val="25000"/>
                </a:schemeClr>
              </a:buClr>
              <a:buSzPct val="148000"/>
              <a:buFont typeface="Arial" panose="020B0604020202020204" pitchFamily="34" charset="0"/>
              <a:buChar char="•"/>
            </a:pPr>
            <a:r>
              <a:rPr lang="en-US" sz="3200" dirty="0" smtClean="0"/>
              <a:t>Production and Installation plan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76919" y="3672840"/>
            <a:ext cx="255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ECAL-P</a:t>
            </a:r>
            <a:endParaRPr lang="en-GB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229918" y="3672840"/>
            <a:ext cx="3411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ECAL-E</a:t>
            </a:r>
            <a:endParaRPr lang="en-GB" sz="28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19" y="4231661"/>
            <a:ext cx="3723272" cy="2009693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139" y="4231661"/>
            <a:ext cx="3476939" cy="195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2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Organisation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1976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662940" y="990600"/>
            <a:ext cx="73075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Collaborators</a:t>
            </a:r>
            <a:r>
              <a:rPr lang="de-DE" sz="2400" dirty="0" smtClean="0"/>
              <a:t> </a:t>
            </a:r>
            <a:r>
              <a:rPr lang="de-DE" sz="2400" dirty="0" err="1" smtClean="0"/>
              <a:t>up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Feb. 2022</a:t>
            </a:r>
            <a:endParaRPr lang="de-DE" sz="2400" dirty="0" smtClean="0"/>
          </a:p>
          <a:p>
            <a:endParaRPr lang="de-DE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AGH-University </a:t>
            </a:r>
            <a:r>
              <a:rPr lang="de-DE" sz="2000" dirty="0" err="1" smtClean="0"/>
              <a:t>of</a:t>
            </a:r>
            <a:r>
              <a:rPr lang="de-DE" sz="2000" dirty="0" smtClean="0"/>
              <a:t> Science </a:t>
            </a:r>
            <a:r>
              <a:rPr lang="de-DE" sz="2000" dirty="0" err="1" smtClean="0"/>
              <a:t>and</a:t>
            </a:r>
            <a:r>
              <a:rPr lang="de-DE" sz="2000" dirty="0" smtClean="0"/>
              <a:t> Technology UST, </a:t>
            </a:r>
            <a:r>
              <a:rPr lang="de-DE" sz="2000" dirty="0" err="1" smtClean="0"/>
              <a:t>Cracow</a:t>
            </a:r>
            <a:r>
              <a:rPr lang="de-DE" sz="2000" dirty="0" smtClean="0"/>
              <a:t>,  (Prof. Marek </a:t>
            </a:r>
            <a:r>
              <a:rPr lang="de-DE" sz="2000" dirty="0" err="1" smtClean="0"/>
              <a:t>Idzik</a:t>
            </a:r>
            <a:r>
              <a:rPr lang="de-DE" sz="2000" dirty="0" smtClean="0"/>
              <a:t>)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Institute </a:t>
            </a:r>
            <a:r>
              <a:rPr lang="de-DE" sz="2000" dirty="0" err="1" smtClean="0"/>
              <a:t>for</a:t>
            </a:r>
            <a:r>
              <a:rPr lang="de-DE" sz="2000" dirty="0" smtClean="0"/>
              <a:t> Space Research ISS, </a:t>
            </a:r>
            <a:r>
              <a:rPr lang="de-DE" sz="2000" dirty="0" err="1" smtClean="0"/>
              <a:t>Bukharest</a:t>
            </a:r>
            <a:r>
              <a:rPr lang="de-DE" sz="2000" dirty="0" smtClean="0"/>
              <a:t>, (Dr. </a:t>
            </a:r>
            <a:r>
              <a:rPr lang="de-DE" sz="2000" dirty="0" err="1" smtClean="0"/>
              <a:t>Veta</a:t>
            </a:r>
            <a:r>
              <a:rPr lang="de-DE" sz="2000" dirty="0" smtClean="0"/>
              <a:t> </a:t>
            </a:r>
            <a:r>
              <a:rPr lang="de-DE" sz="2000" dirty="0" err="1" smtClean="0"/>
              <a:t>Ghenescu</a:t>
            </a:r>
            <a:r>
              <a:rPr lang="de-DE" sz="2000" dirty="0" smtClean="0"/>
              <a:t>)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Joint Institute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Nuclear</a:t>
            </a:r>
            <a:r>
              <a:rPr lang="de-DE" sz="2000" dirty="0" smtClean="0"/>
              <a:t> Research JINR, </a:t>
            </a:r>
            <a:r>
              <a:rPr lang="de-DE" sz="2000" dirty="0" err="1" smtClean="0"/>
              <a:t>Dubna</a:t>
            </a:r>
            <a:r>
              <a:rPr lang="de-DE" sz="2000" dirty="0"/>
              <a:t>,</a:t>
            </a:r>
            <a:r>
              <a:rPr lang="de-DE" sz="2000" dirty="0" smtClean="0"/>
              <a:t> (Prof. Alexei </a:t>
            </a:r>
            <a:r>
              <a:rPr lang="de-DE" sz="2000" dirty="0" err="1" smtClean="0"/>
              <a:t>Zhemchugov</a:t>
            </a:r>
            <a:r>
              <a:rPr lang="de-DE" sz="2000" dirty="0" smtClean="0"/>
              <a:t>)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Tel Aviv University, Tel Aviv, (Prof. Halina </a:t>
            </a:r>
            <a:r>
              <a:rPr lang="de-DE" sz="2000" dirty="0" err="1" smtClean="0"/>
              <a:t>Abramowicz</a:t>
            </a:r>
            <a:r>
              <a:rPr lang="de-DE" sz="2000" dirty="0" smtClean="0"/>
              <a:t>)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Tomsk State University, Tomsk, (Dr. Anton </a:t>
            </a:r>
            <a:r>
              <a:rPr lang="de-DE" sz="2000" dirty="0" err="1" smtClean="0"/>
              <a:t>Tyashev</a:t>
            </a:r>
            <a:r>
              <a:rPr lang="de-DE" sz="2000" dirty="0" smtClean="0"/>
              <a:t>)</a:t>
            </a:r>
          </a:p>
          <a:p>
            <a:endParaRPr lang="de-DE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662940" y="5531226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r>
              <a:rPr lang="de-DE" sz="2000" dirty="0" smtClean="0"/>
              <a:t>LAL (</a:t>
            </a:r>
            <a:r>
              <a:rPr lang="de-DE" sz="2000" dirty="0" err="1" smtClean="0"/>
              <a:t>Calice</a:t>
            </a:r>
            <a:r>
              <a:rPr lang="de-DE" sz="2000" dirty="0" smtClean="0"/>
              <a:t> </a:t>
            </a:r>
            <a:r>
              <a:rPr lang="de-DE" sz="2000" dirty="0" err="1" smtClean="0"/>
              <a:t>demonstrator</a:t>
            </a:r>
            <a:r>
              <a:rPr lang="de-DE" sz="2000" dirty="0" smtClean="0"/>
              <a:t> ECAL) , </a:t>
            </a:r>
            <a:r>
              <a:rPr lang="de-DE" sz="2000" dirty="0" err="1" smtClean="0"/>
              <a:t>Orsay</a:t>
            </a:r>
            <a:r>
              <a:rPr lang="de-DE" sz="2000" dirty="0" smtClean="0"/>
              <a:t> (Dr. Roman Pöschl)</a:t>
            </a:r>
            <a:endParaRPr lang="en-GB" sz="2000" dirty="0"/>
          </a:p>
        </p:txBody>
      </p:sp>
      <p:cxnSp>
        <p:nvCxnSpPr>
          <p:cNvPr id="6" name="Gerader Verbinder 5"/>
          <p:cNvCxnSpPr/>
          <p:nvPr/>
        </p:nvCxnSpPr>
        <p:spPr bwMode="auto">
          <a:xfrm flipV="1">
            <a:off x="815340" y="5410200"/>
            <a:ext cx="7406640" cy="152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748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Organisation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1976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662940" y="990600"/>
            <a:ext cx="73075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Collaborators</a:t>
            </a:r>
            <a:r>
              <a:rPr lang="de-DE" sz="2400" dirty="0" smtClean="0"/>
              <a:t> </a:t>
            </a:r>
            <a:r>
              <a:rPr lang="de-DE" sz="2400" dirty="0" err="1" smtClean="0"/>
              <a:t>Now</a:t>
            </a:r>
            <a:endParaRPr lang="de-DE" sz="2400" dirty="0" smtClean="0"/>
          </a:p>
          <a:p>
            <a:endParaRPr lang="de-DE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AGH-University </a:t>
            </a:r>
            <a:r>
              <a:rPr lang="de-DE" sz="2000" dirty="0" err="1" smtClean="0"/>
              <a:t>of</a:t>
            </a:r>
            <a:r>
              <a:rPr lang="de-DE" sz="2000" dirty="0" smtClean="0"/>
              <a:t> Science </a:t>
            </a:r>
            <a:r>
              <a:rPr lang="de-DE" sz="2000" dirty="0" err="1" smtClean="0"/>
              <a:t>and</a:t>
            </a:r>
            <a:r>
              <a:rPr lang="de-DE" sz="2000" dirty="0" smtClean="0"/>
              <a:t> Technology UST, </a:t>
            </a:r>
            <a:r>
              <a:rPr lang="de-DE" sz="2000" dirty="0" err="1" smtClean="0"/>
              <a:t>Cracow</a:t>
            </a:r>
            <a:r>
              <a:rPr lang="de-DE" sz="2000" dirty="0" smtClean="0"/>
              <a:t>,  (Prof. Marek </a:t>
            </a:r>
            <a:r>
              <a:rPr lang="de-DE" sz="2000" dirty="0" err="1" smtClean="0"/>
              <a:t>Idzik</a:t>
            </a:r>
            <a:r>
              <a:rPr lang="de-DE" sz="2000" dirty="0" smtClean="0"/>
              <a:t>)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Institute </a:t>
            </a:r>
            <a:r>
              <a:rPr lang="de-DE" sz="2000" dirty="0" err="1" smtClean="0"/>
              <a:t>for</a:t>
            </a:r>
            <a:r>
              <a:rPr lang="de-DE" sz="2000" dirty="0" smtClean="0"/>
              <a:t> Space Research ISS, </a:t>
            </a:r>
            <a:r>
              <a:rPr lang="de-DE" sz="2000" dirty="0" err="1" smtClean="0"/>
              <a:t>Bukharest</a:t>
            </a:r>
            <a:r>
              <a:rPr lang="de-DE" sz="2000" dirty="0" smtClean="0"/>
              <a:t>, (Dr. </a:t>
            </a:r>
            <a:r>
              <a:rPr lang="de-DE" sz="2000" dirty="0" err="1" smtClean="0"/>
              <a:t>Veta</a:t>
            </a:r>
            <a:r>
              <a:rPr lang="de-DE" sz="2000" dirty="0" smtClean="0"/>
              <a:t> </a:t>
            </a:r>
            <a:r>
              <a:rPr lang="de-DE" sz="2000" dirty="0" err="1" smtClean="0"/>
              <a:t>Ghenescu</a:t>
            </a:r>
            <a:r>
              <a:rPr lang="de-DE" sz="2000" dirty="0" smtClean="0"/>
              <a:t>)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</a:t>
            </a:r>
            <a:r>
              <a:rPr lang="de-DE" sz="2000" dirty="0" smtClean="0"/>
              <a:t>Tel Aviv University, Tel Aviv, (Prof. Halina </a:t>
            </a:r>
            <a:r>
              <a:rPr lang="de-DE" sz="2000" dirty="0" err="1" smtClean="0"/>
              <a:t>Abramowicz</a:t>
            </a:r>
            <a:r>
              <a:rPr lang="de-DE" sz="2000" dirty="0" smtClean="0"/>
              <a:t>)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The </a:t>
            </a:r>
            <a:r>
              <a:rPr lang="de-DE" sz="2000" dirty="0" err="1" smtClean="0"/>
              <a:t>Warsaw</a:t>
            </a:r>
            <a:r>
              <a:rPr lang="de-DE" sz="2000" dirty="0" smtClean="0"/>
              <a:t> University ? 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smtClean="0"/>
              <a:t>IFIC Valencia ?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Ecole</a:t>
            </a:r>
            <a:r>
              <a:rPr lang="de-DE" sz="2000" dirty="0" smtClean="0"/>
              <a:t> </a:t>
            </a:r>
            <a:r>
              <a:rPr lang="de-DE" sz="2000" dirty="0" err="1" smtClean="0"/>
              <a:t>polytechnique</a:t>
            </a:r>
            <a:r>
              <a:rPr lang="de-DE" sz="2000" dirty="0" smtClean="0"/>
              <a:t> ?</a:t>
            </a:r>
          </a:p>
          <a:p>
            <a:pPr marL="285750" indent="-285750">
              <a:buSzPct val="158000"/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662940" y="5697735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r>
              <a:rPr lang="de-DE" sz="2000" dirty="0" smtClean="0"/>
              <a:t>LAL (</a:t>
            </a:r>
            <a:r>
              <a:rPr lang="de-DE" sz="2000" dirty="0" err="1" smtClean="0"/>
              <a:t>Calice</a:t>
            </a:r>
            <a:r>
              <a:rPr lang="de-DE" sz="2000" dirty="0" smtClean="0"/>
              <a:t> </a:t>
            </a:r>
            <a:r>
              <a:rPr lang="de-DE" sz="2000" dirty="0" err="1" smtClean="0"/>
              <a:t>demonstrator</a:t>
            </a:r>
            <a:r>
              <a:rPr lang="de-DE" sz="2000" dirty="0" smtClean="0"/>
              <a:t> ECAL) , </a:t>
            </a:r>
            <a:r>
              <a:rPr lang="de-DE" sz="2000" dirty="0" err="1" smtClean="0"/>
              <a:t>Orsay</a:t>
            </a:r>
            <a:r>
              <a:rPr lang="de-DE" sz="2000" dirty="0" smtClean="0"/>
              <a:t> (Dr. Roman Pöschl)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731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Organisation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1976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662940" y="990600"/>
            <a:ext cx="73075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u="sng" dirty="0" err="1" smtClean="0"/>
              <a:t>For</a:t>
            </a:r>
            <a:r>
              <a:rPr lang="de-DE" sz="2400" u="sng" dirty="0" smtClean="0"/>
              <a:t> Understanding: </a:t>
            </a:r>
          </a:p>
          <a:p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smtClean="0"/>
              <a:t>This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first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all  a </a:t>
            </a:r>
            <a:r>
              <a:rPr lang="de-DE" sz="2400" dirty="0" err="1" smtClean="0"/>
              <a:t>commitment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write</a:t>
            </a:r>
            <a:r>
              <a:rPr lang="de-DE" sz="2400" dirty="0" smtClean="0"/>
              <a:t> </a:t>
            </a:r>
            <a:r>
              <a:rPr lang="de-DE" sz="2400" dirty="0" err="1" smtClean="0"/>
              <a:t>together</a:t>
            </a:r>
            <a:r>
              <a:rPr lang="de-DE" sz="2400" dirty="0" smtClean="0"/>
              <a:t> an TDR, </a:t>
            </a:r>
            <a:r>
              <a:rPr lang="de-DE" sz="2400" dirty="0" err="1" smtClean="0"/>
              <a:t>and</a:t>
            </a:r>
            <a:r>
              <a:rPr lang="de-DE" sz="2400" dirty="0" smtClean="0"/>
              <a:t> express </a:t>
            </a:r>
            <a:r>
              <a:rPr lang="de-DE" sz="2400" dirty="0" err="1" smtClean="0"/>
              <a:t>interest</a:t>
            </a:r>
            <a:r>
              <a:rPr lang="de-DE" sz="2400" dirty="0" smtClean="0"/>
              <a:t>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LUXE ECAL. 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err="1" smtClean="0"/>
              <a:t>should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used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apply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funding</a:t>
            </a:r>
            <a:endParaRPr lang="de-DE" sz="24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MoUs</a:t>
            </a:r>
            <a:r>
              <a:rPr lang="de-DE" sz="2400" dirty="0" smtClean="0"/>
              <a:t> (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something</a:t>
            </a:r>
            <a:r>
              <a:rPr lang="de-DE" sz="2400" dirty="0" smtClean="0"/>
              <a:t> like </a:t>
            </a:r>
            <a:r>
              <a:rPr lang="de-DE" sz="2400" dirty="0" err="1" smtClean="0"/>
              <a:t>this</a:t>
            </a:r>
            <a:r>
              <a:rPr lang="de-DE" sz="2400" dirty="0" smtClean="0"/>
              <a:t>) </a:t>
            </a:r>
            <a:r>
              <a:rPr lang="de-DE" sz="2400" dirty="0" err="1" smtClean="0"/>
              <a:t>are</a:t>
            </a:r>
            <a:r>
              <a:rPr lang="de-DE" sz="2400" dirty="0"/>
              <a:t> </a:t>
            </a:r>
            <a:r>
              <a:rPr lang="de-DE" sz="2400" dirty="0" smtClean="0"/>
              <a:t>an </a:t>
            </a:r>
            <a:r>
              <a:rPr lang="de-DE" sz="2400" dirty="0" err="1" smtClean="0"/>
              <a:t>issue</a:t>
            </a:r>
            <a:r>
              <a:rPr lang="de-DE" sz="2400" dirty="0" smtClean="0"/>
              <a:t> </a:t>
            </a:r>
            <a:r>
              <a:rPr lang="de-DE" sz="2400" dirty="0" err="1" smtClean="0"/>
              <a:t>when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project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approved</a:t>
            </a:r>
            <a:r>
              <a:rPr lang="de-DE" sz="2400" dirty="0" smtClean="0"/>
              <a:t> 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319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err="1" smtClean="0"/>
              <a:t>Responsibilities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7978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755679" y="2423752"/>
            <a:ext cx="746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ISS        :   </a:t>
            </a:r>
            <a:r>
              <a:rPr lang="de-DE" sz="2000" dirty="0" err="1" smtClean="0"/>
              <a:t>slow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</a:t>
            </a:r>
            <a:r>
              <a:rPr lang="de-DE" sz="2000" dirty="0" smtClean="0"/>
              <a:t>, </a:t>
            </a:r>
            <a:r>
              <a:rPr lang="de-DE" sz="2000" dirty="0" err="1" smtClean="0"/>
              <a:t>software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JINR      :   </a:t>
            </a:r>
            <a:r>
              <a:rPr lang="de-DE" sz="2000" dirty="0" err="1"/>
              <a:t>m</a:t>
            </a:r>
            <a:r>
              <a:rPr lang="de-DE" sz="2000" dirty="0" err="1" smtClean="0"/>
              <a:t>echanics</a:t>
            </a:r>
            <a:r>
              <a:rPr lang="de-DE" sz="2000" dirty="0" smtClean="0"/>
              <a:t>, </a:t>
            </a:r>
            <a:r>
              <a:rPr lang="de-DE" sz="2000" dirty="0" err="1" smtClean="0"/>
              <a:t>precise</a:t>
            </a:r>
            <a:r>
              <a:rPr lang="de-DE" sz="2000" dirty="0" smtClean="0"/>
              <a:t> </a:t>
            </a:r>
            <a:r>
              <a:rPr lang="de-DE" sz="2000" dirty="0" err="1" smtClean="0"/>
              <a:t>tungsten</a:t>
            </a:r>
            <a:r>
              <a:rPr lang="de-DE" sz="2000" dirty="0" smtClean="0"/>
              <a:t> </a:t>
            </a:r>
            <a:r>
              <a:rPr lang="de-DE" sz="2000" dirty="0" err="1" smtClean="0"/>
              <a:t>plates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Tau        :   </a:t>
            </a:r>
            <a:r>
              <a:rPr lang="de-DE" sz="2000" dirty="0" err="1" smtClean="0"/>
              <a:t>sensor</a:t>
            </a:r>
            <a:r>
              <a:rPr lang="de-DE" sz="2000" dirty="0" smtClean="0"/>
              <a:t> </a:t>
            </a:r>
            <a:r>
              <a:rPr lang="de-DE" sz="2000" dirty="0" err="1" smtClean="0"/>
              <a:t>tests</a:t>
            </a:r>
            <a:r>
              <a:rPr lang="de-DE" sz="2000" dirty="0" smtClean="0"/>
              <a:t>, </a:t>
            </a:r>
            <a:r>
              <a:rPr lang="de-DE" sz="2000" dirty="0" err="1" smtClean="0"/>
              <a:t>assembly</a:t>
            </a:r>
            <a:r>
              <a:rPr lang="de-DE" sz="2000" dirty="0" smtClean="0"/>
              <a:t>,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detector</a:t>
            </a:r>
            <a:r>
              <a:rPr lang="de-DE" sz="2000" dirty="0" smtClean="0"/>
              <a:t> planes, DAQ</a:t>
            </a:r>
          </a:p>
          <a:p>
            <a:endParaRPr lang="de-DE" sz="2000" dirty="0"/>
          </a:p>
          <a:p>
            <a:r>
              <a:rPr lang="de-DE" sz="2000" dirty="0" smtClean="0"/>
              <a:t>TSU       :   </a:t>
            </a:r>
            <a:r>
              <a:rPr lang="de-DE" sz="2000" dirty="0" err="1" smtClean="0"/>
              <a:t>sensor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, </a:t>
            </a:r>
            <a:r>
              <a:rPr lang="de-DE" sz="2000" dirty="0" err="1" smtClean="0"/>
              <a:t>production</a:t>
            </a:r>
            <a:r>
              <a:rPr lang="de-DE" sz="2000" dirty="0" smtClean="0"/>
              <a:t>, </a:t>
            </a:r>
            <a:r>
              <a:rPr lang="de-DE" sz="2000" dirty="0" err="1" smtClean="0"/>
              <a:t>test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LAL        :  CALICE </a:t>
            </a:r>
            <a:r>
              <a:rPr lang="de-DE" sz="2000" dirty="0" err="1" smtClean="0"/>
              <a:t>demonstrator</a:t>
            </a:r>
            <a:r>
              <a:rPr lang="de-DE" sz="2000" dirty="0" smtClean="0"/>
              <a:t> ECAL</a:t>
            </a:r>
            <a:endParaRPr lang="en-GB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755679" y="1729740"/>
            <a:ext cx="8294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AGH-UST:  ASIC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, Test, </a:t>
            </a:r>
            <a:r>
              <a:rPr lang="de-DE" sz="2000" dirty="0" err="1" smtClean="0"/>
              <a:t>production</a:t>
            </a:r>
            <a:r>
              <a:rPr lang="de-DE" sz="2000" dirty="0" smtClean="0"/>
              <a:t>, </a:t>
            </a:r>
            <a:r>
              <a:rPr lang="de-DE" sz="2000" dirty="0" err="1" smtClean="0"/>
              <a:t>assembly</a:t>
            </a:r>
            <a:r>
              <a:rPr lang="de-DE" sz="2000" dirty="0" smtClean="0"/>
              <a:t>, </a:t>
            </a:r>
            <a:r>
              <a:rPr lang="de-DE" sz="2000" dirty="0" err="1" smtClean="0"/>
              <a:t>trigger</a:t>
            </a:r>
            <a:r>
              <a:rPr lang="de-DE" sz="2000" dirty="0" smtClean="0"/>
              <a:t>, DAQ</a:t>
            </a:r>
          </a:p>
        </p:txBody>
      </p:sp>
    </p:spTree>
    <p:extLst>
      <p:ext uri="{BB962C8B-B14F-4D97-AF65-F5344CB8AC3E}">
        <p14:creationId xmlns:p14="http://schemas.microsoft.com/office/powerpoint/2010/main" val="186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err="1" smtClean="0"/>
              <a:t>Responsibilities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7978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755679" y="2423752"/>
            <a:ext cx="746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ISS        :   </a:t>
            </a:r>
            <a:r>
              <a:rPr lang="de-DE" sz="2000" dirty="0" err="1" smtClean="0"/>
              <a:t>slow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</a:t>
            </a:r>
            <a:r>
              <a:rPr lang="de-DE" sz="2000" dirty="0" smtClean="0"/>
              <a:t>, </a:t>
            </a:r>
            <a:r>
              <a:rPr lang="de-DE" sz="2000" dirty="0" err="1" smtClean="0"/>
              <a:t>software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??      </a:t>
            </a:r>
            <a:r>
              <a:rPr lang="de-DE" sz="2000" dirty="0" smtClean="0"/>
              <a:t>    </a:t>
            </a:r>
            <a:r>
              <a:rPr lang="de-DE" sz="2000" dirty="0" smtClean="0"/>
              <a:t>:   </a:t>
            </a:r>
            <a:r>
              <a:rPr lang="de-DE" sz="2000" dirty="0" err="1"/>
              <a:t>m</a:t>
            </a:r>
            <a:r>
              <a:rPr lang="de-DE" sz="2000" dirty="0" err="1" smtClean="0"/>
              <a:t>echanics</a:t>
            </a:r>
            <a:r>
              <a:rPr lang="de-DE" sz="2000" dirty="0" smtClean="0"/>
              <a:t>, </a:t>
            </a:r>
            <a:r>
              <a:rPr lang="de-DE" sz="2000" dirty="0" err="1" smtClean="0"/>
              <a:t>precise</a:t>
            </a:r>
            <a:r>
              <a:rPr lang="de-DE" sz="2000" dirty="0" smtClean="0"/>
              <a:t> </a:t>
            </a:r>
            <a:r>
              <a:rPr lang="de-DE" sz="2000" dirty="0" err="1" smtClean="0"/>
              <a:t>tungsten</a:t>
            </a:r>
            <a:r>
              <a:rPr lang="de-DE" sz="2000" dirty="0" smtClean="0"/>
              <a:t> </a:t>
            </a:r>
            <a:r>
              <a:rPr lang="de-DE" sz="2000" dirty="0" err="1" smtClean="0"/>
              <a:t>plates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Tau        :   </a:t>
            </a:r>
            <a:r>
              <a:rPr lang="de-DE" sz="2000" dirty="0" err="1" smtClean="0"/>
              <a:t>sensor</a:t>
            </a:r>
            <a:r>
              <a:rPr lang="de-DE" sz="2000" dirty="0" smtClean="0"/>
              <a:t> </a:t>
            </a:r>
            <a:r>
              <a:rPr lang="de-DE" sz="2000" dirty="0" err="1" smtClean="0"/>
              <a:t>tests</a:t>
            </a:r>
            <a:r>
              <a:rPr lang="de-DE" sz="2000" dirty="0" smtClean="0"/>
              <a:t>, </a:t>
            </a:r>
            <a:r>
              <a:rPr lang="de-DE" sz="2000" dirty="0" err="1" smtClean="0"/>
              <a:t>assembly</a:t>
            </a:r>
            <a:r>
              <a:rPr lang="de-DE" sz="2000" dirty="0" smtClean="0"/>
              <a:t>,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detector</a:t>
            </a:r>
            <a:r>
              <a:rPr lang="de-DE" sz="2000" dirty="0" smtClean="0"/>
              <a:t> planes, DAQ</a:t>
            </a:r>
          </a:p>
          <a:p>
            <a:endParaRPr lang="de-DE" sz="2000" dirty="0"/>
          </a:p>
          <a:p>
            <a:r>
              <a:rPr lang="de-DE" sz="2000" dirty="0" smtClean="0"/>
              <a:t>??? </a:t>
            </a:r>
            <a:r>
              <a:rPr lang="de-DE" sz="2000" dirty="0" smtClean="0"/>
              <a:t>       </a:t>
            </a:r>
            <a:r>
              <a:rPr lang="de-DE" sz="2000" dirty="0" smtClean="0"/>
              <a:t>:   </a:t>
            </a:r>
            <a:r>
              <a:rPr lang="de-DE" sz="2000" dirty="0" err="1" smtClean="0"/>
              <a:t>sensor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, </a:t>
            </a:r>
            <a:r>
              <a:rPr lang="de-DE" sz="2000" dirty="0" err="1" smtClean="0"/>
              <a:t>production</a:t>
            </a:r>
            <a:r>
              <a:rPr lang="de-DE" sz="2000" dirty="0" smtClean="0"/>
              <a:t>, </a:t>
            </a:r>
            <a:r>
              <a:rPr lang="de-DE" sz="2000" dirty="0" err="1" smtClean="0"/>
              <a:t>test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smtClean="0"/>
              <a:t>LAL        :  CALICE </a:t>
            </a:r>
            <a:r>
              <a:rPr lang="de-DE" sz="2000" dirty="0" err="1" smtClean="0"/>
              <a:t>demonstrator</a:t>
            </a:r>
            <a:r>
              <a:rPr lang="de-DE" sz="2000" dirty="0" smtClean="0"/>
              <a:t> ECAL</a:t>
            </a:r>
            <a:endParaRPr lang="en-GB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755679" y="1729740"/>
            <a:ext cx="8294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AGH-UST:  ASIC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, Test, </a:t>
            </a:r>
            <a:r>
              <a:rPr lang="de-DE" sz="2000" dirty="0" err="1" smtClean="0"/>
              <a:t>production</a:t>
            </a:r>
            <a:r>
              <a:rPr lang="de-DE" sz="2000" dirty="0" smtClean="0"/>
              <a:t>, </a:t>
            </a:r>
            <a:r>
              <a:rPr lang="de-DE" sz="2000" dirty="0" err="1" smtClean="0"/>
              <a:t>assembly</a:t>
            </a:r>
            <a:r>
              <a:rPr lang="de-DE" sz="2000" dirty="0" smtClean="0"/>
              <a:t>, </a:t>
            </a:r>
            <a:r>
              <a:rPr lang="de-DE" sz="2000" dirty="0" err="1" smtClean="0"/>
              <a:t>trigger</a:t>
            </a:r>
            <a:r>
              <a:rPr lang="de-DE" sz="2000" dirty="0" smtClean="0"/>
              <a:t>, DAQ</a:t>
            </a:r>
          </a:p>
        </p:txBody>
      </p:sp>
      <p:sp>
        <p:nvSpPr>
          <p:cNvPr id="3" name="Rechteck 2"/>
          <p:cNvSpPr/>
          <p:nvPr/>
        </p:nvSpPr>
        <p:spPr bwMode="auto">
          <a:xfrm>
            <a:off x="2028825" y="3651885"/>
            <a:ext cx="5600700" cy="422910"/>
          </a:xfrm>
          <a:prstGeom prst="rect">
            <a:avLst/>
          </a:prstGeom>
          <a:solidFill>
            <a:srgbClr val="00A5EB">
              <a:alpha val="18824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err="1" smtClean="0"/>
              <a:t>Resource</a:t>
            </a:r>
            <a:r>
              <a:rPr lang="de-DE" sz="2800" dirty="0" smtClean="0"/>
              <a:t> </a:t>
            </a:r>
            <a:r>
              <a:rPr lang="de-DE" sz="2800" dirty="0" err="1" smtClean="0"/>
              <a:t>requirements</a:t>
            </a:r>
            <a:r>
              <a:rPr lang="de-DE" sz="2800" dirty="0" smtClean="0"/>
              <a:t>, ECAL -P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5628" y="1017271"/>
            <a:ext cx="8331169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28" y="1196109"/>
            <a:ext cx="8646817" cy="277371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686960" y="4023374"/>
            <a:ext cx="7703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Engineering </a:t>
            </a:r>
            <a:r>
              <a:rPr lang="de-DE" sz="2000" dirty="0" err="1" smtClean="0"/>
              <a:t>personpower</a:t>
            </a:r>
            <a:r>
              <a:rPr lang="de-DE" sz="2000" dirty="0" smtClean="0"/>
              <a:t>: 2 FTE </a:t>
            </a:r>
            <a:r>
              <a:rPr lang="de-DE" sz="2000" dirty="0" err="1" smtClean="0"/>
              <a:t>years</a:t>
            </a:r>
            <a:r>
              <a:rPr lang="de-DE" sz="2000" dirty="0" smtClean="0"/>
              <a:t>,  160 </a:t>
            </a:r>
            <a:r>
              <a:rPr lang="de-DE" sz="2000" dirty="0" err="1" smtClean="0"/>
              <a:t>kEur</a:t>
            </a:r>
            <a:endParaRPr lang="en-GB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727709" y="4951413"/>
            <a:ext cx="759714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sz="2000" dirty="0" smtClean="0"/>
              <a:t>This </a:t>
            </a:r>
            <a:r>
              <a:rPr lang="de-DE" sz="2000" dirty="0" err="1" smtClean="0"/>
              <a:t>table</a:t>
            </a:r>
            <a:r>
              <a:rPr lang="de-DE" sz="2000" dirty="0" smtClean="0"/>
              <a:t> </a:t>
            </a:r>
            <a:r>
              <a:rPr lang="de-DE" sz="2000" dirty="0" err="1" smtClean="0"/>
              <a:t>has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updated</a:t>
            </a:r>
            <a:r>
              <a:rPr lang="de-DE" sz="2000" dirty="0" smtClean="0"/>
              <a:t> </a:t>
            </a:r>
          </a:p>
          <a:p>
            <a:endParaRPr lang="de-DE" sz="2000" dirty="0"/>
          </a:p>
          <a:p>
            <a:r>
              <a:rPr lang="de-DE" sz="2000" dirty="0" smtClean="0"/>
              <a:t>A </a:t>
            </a:r>
            <a:r>
              <a:rPr lang="de-DE" sz="2000" dirty="0" err="1" smtClean="0"/>
              <a:t>similar</a:t>
            </a:r>
            <a:r>
              <a:rPr lang="de-DE" sz="2000" dirty="0" smtClean="0"/>
              <a:t> </a:t>
            </a:r>
            <a:r>
              <a:rPr lang="de-DE" sz="2000" dirty="0" err="1" smtClean="0"/>
              <a:t>table</a:t>
            </a:r>
            <a:r>
              <a:rPr lang="de-DE" sz="2000" dirty="0" smtClean="0"/>
              <a:t> </a:t>
            </a:r>
            <a:r>
              <a:rPr lang="de-DE" sz="2000" dirty="0" err="1" smtClean="0"/>
              <a:t>we</a:t>
            </a:r>
            <a:r>
              <a:rPr lang="de-DE" sz="2000" dirty="0" smtClean="0"/>
              <a:t> </a:t>
            </a:r>
            <a:r>
              <a:rPr lang="de-DE" sz="2000" dirty="0" err="1" smtClean="0"/>
              <a:t>need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ECAL-E </a:t>
            </a:r>
            <a:endParaRPr lang="en-GB" sz="2000" dirty="0"/>
          </a:p>
        </p:txBody>
      </p:sp>
      <p:sp>
        <p:nvSpPr>
          <p:cNvPr id="13" name="Textfeld 12"/>
          <p:cNvSpPr txBox="1"/>
          <p:nvPr/>
        </p:nvSpPr>
        <p:spPr>
          <a:xfrm>
            <a:off x="777239" y="4612859"/>
            <a:ext cx="7498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AGH-UST </a:t>
            </a:r>
            <a:r>
              <a:rPr lang="de-DE" sz="2000" dirty="0" err="1" smtClean="0"/>
              <a:t>applyed</a:t>
            </a:r>
            <a:r>
              <a:rPr lang="de-DE" sz="2000" dirty="0" smtClean="0"/>
              <a:t> </a:t>
            </a:r>
            <a:r>
              <a:rPr lang="de-DE" sz="2000" dirty="0" err="1" smtClean="0"/>
              <a:t>successfully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funding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their</a:t>
            </a:r>
            <a:r>
              <a:rPr lang="de-DE" sz="2000" dirty="0" smtClean="0"/>
              <a:t> FAs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62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err="1" smtClean="0"/>
              <a:t>Production</a:t>
            </a:r>
            <a:r>
              <a:rPr lang="de-DE" sz="2800" dirty="0" smtClean="0"/>
              <a:t>  </a:t>
            </a:r>
            <a:r>
              <a:rPr lang="de-DE" sz="2800" dirty="0" smtClean="0"/>
              <a:t>Plan, </a:t>
            </a:r>
            <a:r>
              <a:rPr lang="de-DE" sz="2800" dirty="0" err="1" smtClean="0"/>
              <a:t>old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1120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943" y="900113"/>
            <a:ext cx="6668711" cy="5383177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943349" y="1874520"/>
            <a:ext cx="2005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Start </a:t>
            </a:r>
            <a:r>
              <a:rPr lang="de-DE" dirty="0" err="1" smtClean="0">
                <a:solidFill>
                  <a:srgbClr val="C00000"/>
                </a:solidFill>
              </a:rPr>
              <a:t>from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scatch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063365" y="2848927"/>
            <a:ext cx="13373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C00000"/>
                </a:solidFill>
              </a:rPr>
              <a:t>Stilll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ongoing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009753" y="3749040"/>
            <a:ext cx="1396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C00000"/>
                </a:solidFill>
              </a:rPr>
              <a:t>To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be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agreed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 bwMode="auto">
          <a:xfrm>
            <a:off x="1314450" y="4506009"/>
            <a:ext cx="1297305" cy="386031"/>
          </a:xfrm>
          <a:prstGeom prst="roundRect">
            <a:avLst/>
          </a:prstGeom>
          <a:solidFill>
            <a:srgbClr val="FFFF00">
              <a:alpha val="14902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bgerundetes Rechteck 8"/>
          <p:cNvSpPr/>
          <p:nvPr/>
        </p:nvSpPr>
        <p:spPr bwMode="auto">
          <a:xfrm>
            <a:off x="1314450" y="5040630"/>
            <a:ext cx="1344929" cy="211456"/>
          </a:xfrm>
          <a:prstGeom prst="roundRect">
            <a:avLst/>
          </a:prstGeom>
          <a:solidFill>
            <a:srgbClr val="FFFF00">
              <a:alpha val="14902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0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604</Words>
  <Application>Microsoft Office PowerPoint</Application>
  <PresentationFormat>Bildschirmpräsentation (4:3)</PresentationFormat>
  <Paragraphs>341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Wingdings</vt:lpstr>
      <vt:lpstr>PPT-Vorlage_en</vt:lpstr>
      <vt:lpstr>Schedule and Resonsibilities</vt:lpstr>
      <vt:lpstr>Content</vt:lpstr>
      <vt:lpstr>Organisation</vt:lpstr>
      <vt:lpstr>Organisation</vt:lpstr>
      <vt:lpstr>Organisation</vt:lpstr>
      <vt:lpstr>Responsibilities</vt:lpstr>
      <vt:lpstr>Responsibilities</vt:lpstr>
      <vt:lpstr>Resource requirements, ECAL -P</vt:lpstr>
      <vt:lpstr>Production  Plan, old</vt:lpstr>
      <vt:lpstr>Updates needed for the TDR</vt:lpstr>
      <vt:lpstr>backup</vt:lpstr>
      <vt:lpstr>Resource requirements, detailed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314</cp:revision>
  <dcterms:created xsi:type="dcterms:W3CDTF">2012-02-28T14:56:30Z</dcterms:created>
  <dcterms:modified xsi:type="dcterms:W3CDTF">2022-06-16T13:53:04Z</dcterms:modified>
</cp:coreProperties>
</file>