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301" r:id="rId2"/>
    <p:sldId id="312" r:id="rId3"/>
    <p:sldId id="315" r:id="rId4"/>
    <p:sldId id="317" r:id="rId5"/>
    <p:sldId id="318" r:id="rId6"/>
    <p:sldId id="313" r:id="rId7"/>
    <p:sldId id="319" r:id="rId8"/>
    <p:sldId id="302" r:id="rId9"/>
    <p:sldId id="307" r:id="rId10"/>
    <p:sldId id="320" r:id="rId11"/>
    <p:sldId id="306" r:id="rId12"/>
    <p:sldId id="305" r:id="rId13"/>
  </p:sldIdLst>
  <p:sldSz cx="9144000" cy="6858000" type="screen4x3"/>
  <p:notesSz cx="6794500" cy="9906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16">
          <p15:clr>
            <a:srgbClr val="A4A3A4"/>
          </p15:clr>
        </p15:guide>
        <p15:guide id="2" orient="horz" pos="167">
          <p15:clr>
            <a:srgbClr val="A4A3A4"/>
          </p15:clr>
        </p15:guide>
        <p15:guide id="3" orient="horz" pos="616">
          <p15:clr>
            <a:srgbClr val="A4A3A4"/>
          </p15:clr>
        </p15:guide>
        <p15:guide id="4" orient="horz" pos="2672">
          <p15:clr>
            <a:srgbClr val="A4A3A4"/>
          </p15:clr>
        </p15:guide>
        <p15:guide id="5" orient="horz" pos="1165">
          <p15:clr>
            <a:srgbClr val="A4A3A4"/>
          </p15:clr>
        </p15:guide>
        <p15:guide id="6" pos="5551">
          <p15:clr>
            <a:srgbClr val="A4A3A4"/>
          </p15:clr>
        </p15:guide>
        <p15:guide id="7" pos="1551">
          <p15:clr>
            <a:srgbClr val="A4A3A4"/>
          </p15:clr>
        </p15:guide>
        <p15:guide id="8" pos="4178">
          <p15:clr>
            <a:srgbClr val="A4A3A4"/>
          </p15:clr>
        </p15:guide>
        <p15:guide id="9" pos="2927">
          <p15:clr>
            <a:srgbClr val="A4A3A4"/>
          </p15:clr>
        </p15:guide>
        <p15:guide id="10" pos="2809">
          <p15:clr>
            <a:srgbClr val="A4A3A4"/>
          </p15:clr>
        </p15:guide>
        <p15:guide id="11" pos="178">
          <p15:clr>
            <a:srgbClr val="A4A3A4"/>
          </p15:clr>
        </p15:guide>
        <p15:guide id="12" pos="4299">
          <p15:clr>
            <a:srgbClr val="A4A3A4"/>
          </p15:clr>
        </p15:guide>
        <p15:guide id="13" pos="143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5EB"/>
    <a:srgbClr val="FFFFCC"/>
    <a:srgbClr val="2AB4C2"/>
    <a:srgbClr val="FFFF99"/>
    <a:srgbClr val="D3E903"/>
    <a:srgbClr val="FFFF00"/>
    <a:srgbClr val="FFFFFF"/>
    <a:srgbClr val="9C9E9F"/>
    <a:srgbClr val="DDDDDD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54" autoAdjust="0"/>
    <p:restoredTop sz="94374" autoAdjust="0"/>
  </p:normalViewPr>
  <p:slideViewPr>
    <p:cSldViewPr snapToGrid="0">
      <p:cViewPr varScale="1">
        <p:scale>
          <a:sx n="67" d="100"/>
          <a:sy n="67" d="100"/>
        </p:scale>
        <p:origin x="857" y="34"/>
      </p:cViewPr>
      <p:guideLst>
        <p:guide orient="horz" pos="3816"/>
        <p:guide orient="horz" pos="167"/>
        <p:guide orient="horz" pos="616"/>
        <p:guide orient="horz" pos="2672"/>
        <p:guide orient="horz" pos="1165"/>
        <p:guide pos="5551"/>
        <p:guide pos="1551"/>
        <p:guide pos="4178"/>
        <p:guide pos="2927"/>
        <p:guide pos="2809"/>
        <p:guide pos="178"/>
        <p:guide pos="4299"/>
        <p:guide pos="143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8" d="100"/>
          <a:sy n="48" d="100"/>
        </p:scale>
        <p:origin x="-1602" y="-90"/>
      </p:cViewPr>
      <p:guideLst>
        <p:guide orient="horz" pos="3120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GB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GB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Textmasterformate durch Klicken bearbeiten</a:t>
            </a:r>
          </a:p>
          <a:p>
            <a:pPr lvl="1"/>
            <a:r>
              <a:rPr lang="en-GB" smtClean="0"/>
              <a:t>Zweite Ebene</a:t>
            </a:r>
          </a:p>
          <a:p>
            <a:pPr lvl="2"/>
            <a:r>
              <a:rPr lang="en-GB" smtClean="0"/>
              <a:t>Dritte Ebene</a:t>
            </a:r>
          </a:p>
          <a:p>
            <a:pPr lvl="3"/>
            <a:r>
              <a:rPr lang="en-GB" smtClean="0"/>
              <a:t>Vierte Ebene</a:t>
            </a:r>
          </a:p>
          <a:p>
            <a:pPr lvl="4"/>
            <a:r>
              <a:rPr lang="en-GB" smtClean="0"/>
              <a:t>Fünfte Ebene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113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GB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736858A-39C2-4BA9-B2EA-2EBB3C5D7C04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90343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6858A-39C2-4BA9-B2EA-2EBB3C5D7C04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53295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6858A-39C2-4BA9-B2EA-2EBB3C5D7C04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55560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6858A-39C2-4BA9-B2EA-2EBB3C5D7C04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60272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6858A-39C2-4BA9-B2EA-2EBB3C5D7C04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42748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6858A-39C2-4BA9-B2EA-2EBB3C5D7C04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76610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6858A-39C2-4BA9-B2EA-2EBB3C5D7C04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05164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6858A-39C2-4BA9-B2EA-2EBB3C5D7C04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58257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6858A-39C2-4BA9-B2EA-2EBB3C5D7C04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8676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6858A-39C2-4BA9-B2EA-2EBB3C5D7C04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74892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6858A-39C2-4BA9-B2EA-2EBB3C5D7C04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041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6858A-39C2-4BA9-B2EA-2EBB3C5D7C04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55770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6858A-39C2-4BA9-B2EA-2EBB3C5D7C04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1842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"/>
          <p:cNvSpPr>
            <a:spLocks noChangeArrowheads="1"/>
          </p:cNvSpPr>
          <p:nvPr/>
        </p:nvSpPr>
        <p:spPr bwMode="auto">
          <a:xfrm>
            <a:off x="0" y="0"/>
            <a:ext cx="9144000" cy="900113"/>
          </a:xfrm>
          <a:prstGeom prst="rect">
            <a:avLst/>
          </a:prstGeom>
          <a:solidFill>
            <a:srgbClr val="00A6E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02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8142" y="900113"/>
            <a:ext cx="8520113" cy="485775"/>
          </a:xfrm>
        </p:spPr>
        <p:txBody>
          <a:bodyPr/>
          <a:lstStyle>
            <a:lvl1pPr marL="0" indent="0">
              <a:buFont typeface="Arial Black" pitchFamily="34" charset="0"/>
              <a:buNone/>
              <a:defRPr b="1">
                <a:solidFill>
                  <a:srgbClr val="F28E00"/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subtitle style</a:t>
            </a:r>
            <a:endParaRPr lang="en-GB" noProof="0" dirty="0" smtClean="0"/>
          </a:p>
        </p:txBody>
      </p:sp>
      <p:sp>
        <p:nvSpPr>
          <p:cNvPr id="40243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900113" y="0"/>
            <a:ext cx="8219281" cy="900113"/>
          </a:xfrm>
        </p:spPr>
        <p:txBody>
          <a:bodyPr anchor="b"/>
          <a:lstStyle>
            <a:lvl1pPr>
              <a:lnSpc>
                <a:spcPct val="80000"/>
              </a:lnSpc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pic>
        <p:nvPicPr>
          <p:cNvPr id="402441" name="Picture 9" descr="DESY-Logo-cyan-RGB_ger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554" t="-4523" r="-13409"/>
          <a:stretch>
            <a:fillRect/>
          </a:stretch>
        </p:blipFill>
        <p:spPr bwMode="auto">
          <a:xfrm>
            <a:off x="7794625" y="5684838"/>
            <a:ext cx="1149350" cy="1027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2448" name="Text Box 16"/>
          <p:cNvSpPr txBox="1">
            <a:spLocks noChangeArrowheads="1"/>
          </p:cNvSpPr>
          <p:nvPr userDrawn="1"/>
        </p:nvSpPr>
        <p:spPr bwMode="auto">
          <a:xfrm>
            <a:off x="2003425" y="2481263"/>
            <a:ext cx="28559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/>
          </a:p>
        </p:txBody>
      </p:sp>
      <p:pic>
        <p:nvPicPr>
          <p:cNvPr id="402453" name="Picture 21" descr="HG_LOGO_70_ENG_K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" y="5949950"/>
            <a:ext cx="1473200" cy="598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5"/>
          <p:cNvSpPr>
            <a:spLocks noChangeArrowheads="1"/>
          </p:cNvSpPr>
          <p:nvPr userDrawn="1"/>
        </p:nvSpPr>
        <p:spPr bwMode="auto">
          <a:xfrm>
            <a:off x="732094" y="6463378"/>
            <a:ext cx="7062531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0" anchor="ctr"/>
          <a:lstStyle/>
          <a:p>
            <a:pPr algn="r" eaLnBrk="1" hangingPunct="1"/>
            <a:r>
              <a:rPr lang="en-GB" sz="900" b="1" dirty="0" smtClean="0">
                <a:solidFill>
                  <a:schemeClr val="bg2"/>
                </a:solidFill>
              </a:rPr>
              <a:t>Wolfgang</a:t>
            </a:r>
            <a:r>
              <a:rPr lang="en-GB" sz="900" b="1" baseline="0" dirty="0" smtClean="0">
                <a:solidFill>
                  <a:schemeClr val="bg2"/>
                </a:solidFill>
              </a:rPr>
              <a:t> Lohmann</a:t>
            </a:r>
            <a:r>
              <a:rPr lang="en-GB" sz="900" dirty="0" smtClean="0">
                <a:solidFill>
                  <a:schemeClr val="bg2"/>
                </a:solidFill>
              </a:rPr>
              <a:t>  </a:t>
            </a:r>
            <a:r>
              <a:rPr lang="en-GB" sz="900" dirty="0">
                <a:solidFill>
                  <a:schemeClr val="bg2"/>
                </a:solidFill>
              </a:rPr>
              <a:t>| </a:t>
            </a:r>
            <a:r>
              <a:rPr lang="en-GB" sz="900" baseline="0" dirty="0" smtClean="0">
                <a:solidFill>
                  <a:schemeClr val="bg2"/>
                </a:solidFill>
              </a:rPr>
              <a:t> 15.11.2021 </a:t>
            </a:r>
            <a:r>
              <a:rPr lang="en-GB" sz="900" dirty="0" smtClean="0">
                <a:solidFill>
                  <a:schemeClr val="bg2"/>
                </a:solidFill>
              </a:rPr>
              <a:t>  </a:t>
            </a:r>
            <a:r>
              <a:rPr lang="en-GB" sz="900" b="1" dirty="0">
                <a:solidFill>
                  <a:schemeClr val="bg2"/>
                </a:solidFill>
              </a:rPr>
              <a:t>Page </a:t>
            </a:r>
            <a:fld id="{ABA098E9-E6EE-44BF-9612-6777A6DF1330}" type="slidenum">
              <a:rPr lang="en-GB" sz="900" b="1">
                <a:solidFill>
                  <a:schemeClr val="bg2"/>
                </a:solidFill>
              </a:rPr>
              <a:pPr algn="r" eaLnBrk="1" hangingPunct="1"/>
              <a:t>‹Nr.›</a:t>
            </a:fld>
            <a:endParaRPr lang="en-GB" sz="900" b="1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43400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1806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ChangeArrowheads="1"/>
          </p:cNvSpPr>
          <p:nvPr/>
        </p:nvSpPr>
        <p:spPr bwMode="auto">
          <a:xfrm>
            <a:off x="0" y="0"/>
            <a:ext cx="9144000" cy="744538"/>
          </a:xfrm>
          <a:prstGeom prst="rect">
            <a:avLst/>
          </a:prstGeom>
          <a:solidFill>
            <a:srgbClr val="00A6E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2575" y="977900"/>
            <a:ext cx="8520113" cy="4792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 smtClean="0"/>
              <a:t>Textmasterformate</a:t>
            </a:r>
            <a:r>
              <a:rPr lang="en-GB" dirty="0" smtClean="0"/>
              <a:t> </a:t>
            </a:r>
            <a:r>
              <a:rPr lang="en-GB" dirty="0" err="1" smtClean="0"/>
              <a:t>durch</a:t>
            </a:r>
            <a:r>
              <a:rPr lang="en-GB" dirty="0" smtClean="0"/>
              <a:t> </a:t>
            </a:r>
            <a:r>
              <a:rPr lang="en-GB" dirty="0" err="1" smtClean="0"/>
              <a:t>Klicken</a:t>
            </a:r>
            <a:r>
              <a:rPr lang="en-GB" dirty="0" smtClean="0"/>
              <a:t> </a:t>
            </a:r>
            <a:r>
              <a:rPr lang="en-GB" dirty="0" err="1" smtClean="0"/>
              <a:t>bearbeiten</a:t>
            </a:r>
            <a:endParaRPr lang="en-GB" dirty="0" smtClean="0"/>
          </a:p>
          <a:p>
            <a:pPr lvl="1"/>
            <a:r>
              <a:rPr lang="en-GB" dirty="0" err="1" smtClean="0"/>
              <a:t>Zweite</a:t>
            </a:r>
            <a:r>
              <a:rPr lang="en-GB" dirty="0" smtClean="0"/>
              <a:t> </a:t>
            </a:r>
            <a:r>
              <a:rPr lang="en-GB" dirty="0" err="1" smtClean="0"/>
              <a:t>Ebene</a:t>
            </a:r>
            <a:endParaRPr lang="en-GB" dirty="0" smtClean="0"/>
          </a:p>
        </p:txBody>
      </p:sp>
      <p:sp>
        <p:nvSpPr>
          <p:cNvPr id="40141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00113" y="103188"/>
            <a:ext cx="7912100" cy="54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 smtClean="0"/>
              <a:t>Titelmasterformat</a:t>
            </a:r>
            <a:r>
              <a:rPr lang="en-GB" dirty="0" smtClean="0"/>
              <a:t> </a:t>
            </a:r>
            <a:r>
              <a:rPr lang="en-GB" dirty="0" err="1" smtClean="0"/>
              <a:t>durch</a:t>
            </a:r>
            <a:r>
              <a:rPr lang="en-GB" dirty="0" smtClean="0"/>
              <a:t> </a:t>
            </a:r>
            <a:r>
              <a:rPr lang="en-GB" dirty="0" err="1" smtClean="0"/>
              <a:t>Klicken</a:t>
            </a:r>
            <a:r>
              <a:rPr lang="en-GB" dirty="0" smtClean="0"/>
              <a:t> </a:t>
            </a:r>
            <a:r>
              <a:rPr lang="en-GB" dirty="0" err="1" smtClean="0"/>
              <a:t>bearbeiten</a:t>
            </a:r>
            <a:endParaRPr lang="en-GB" dirty="0" smtClean="0"/>
          </a:p>
        </p:txBody>
      </p:sp>
      <p:pic>
        <p:nvPicPr>
          <p:cNvPr id="401418" name="Picture 10" descr="DESY-Logo-cyan-RGB_ge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424" t="-7854" r="-18587" b="-12566"/>
          <a:stretch>
            <a:fillRect/>
          </a:stretch>
        </p:blipFill>
        <p:spPr bwMode="auto">
          <a:xfrm>
            <a:off x="8035925" y="6099175"/>
            <a:ext cx="776288" cy="73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5" descr="CMSLogo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0113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7" r:id="rId3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9pPr>
    </p:titleStyle>
    <p:bodyStyle>
      <a:lvl1pPr marL="265113" indent="-265113" algn="l" rtl="0" eaLnBrk="1" fontAlgn="base" hangingPunct="1">
        <a:spcBef>
          <a:spcPct val="0"/>
        </a:spcBef>
        <a:spcAft>
          <a:spcPct val="50000"/>
        </a:spcAft>
        <a:buClr>
          <a:srgbClr val="F28E00"/>
        </a:buClr>
        <a:buFont typeface="Arial Black" pitchFamily="34" charset="0"/>
        <a:buChar char="&gt;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184150" algn="l" rtl="0" eaLnBrk="1" fontAlgn="base" hangingPunct="1">
        <a:spcBef>
          <a:spcPct val="0"/>
        </a:spcBef>
        <a:spcAft>
          <a:spcPct val="5000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2pPr>
      <a:lvl3pPr marL="1236663" indent="-228600" algn="l" rtl="0" eaLnBrk="1" fontAlgn="base" hangingPunct="1">
        <a:spcBef>
          <a:spcPct val="0"/>
        </a:spcBef>
        <a:spcAft>
          <a:spcPct val="0"/>
        </a:spcAft>
        <a:buClr>
          <a:srgbClr val="FF9900"/>
        </a:buClr>
        <a:buFont typeface="Arial Black" pitchFamily="34" charset="0"/>
        <a:defRPr sz="1200">
          <a:solidFill>
            <a:schemeClr val="tx1"/>
          </a:solidFill>
          <a:latin typeface="+mn-lt"/>
        </a:defRPr>
      </a:lvl3pPr>
      <a:lvl4pPr marL="1644650" indent="-228600" algn="l" rtl="0" eaLnBrk="1" fontAlgn="base" hangingPunct="1">
        <a:spcBef>
          <a:spcPct val="0"/>
        </a:spcBef>
        <a:spcAft>
          <a:spcPct val="0"/>
        </a:spcAft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73" name="Rectangle 2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e-DE" sz="2800" dirty="0" smtClean="0"/>
              <a:t>Schedule </a:t>
            </a:r>
            <a:r>
              <a:rPr lang="de-DE" sz="2800" dirty="0" err="1" smtClean="0"/>
              <a:t>and</a:t>
            </a:r>
            <a:r>
              <a:rPr lang="de-DE" sz="2800" dirty="0" smtClean="0"/>
              <a:t> </a:t>
            </a:r>
            <a:r>
              <a:rPr lang="de-DE" sz="2800" dirty="0" err="1" smtClean="0"/>
              <a:t>Resonsibilities</a:t>
            </a:r>
            <a:endParaRPr lang="de-DE" sz="2800" dirty="0"/>
          </a:p>
        </p:txBody>
      </p:sp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482659" y="2133490"/>
            <a:ext cx="8431469" cy="3046988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 smtClean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r>
              <a:rPr lang="en-US" sz="2400" dirty="0" smtClean="0"/>
              <a:t> </a:t>
            </a:r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r>
              <a:rPr lang="en-US" sz="2400" dirty="0" smtClean="0"/>
              <a:t>Wolfgang Lohmann</a:t>
            </a:r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 smtClean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r>
              <a:rPr lang="en-US" sz="2400" dirty="0" smtClean="0"/>
              <a:t>BTU, DESY &amp; RWTH</a:t>
            </a:r>
            <a:endParaRPr lang="en-GB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 smtClean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21785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73" name="Rectangle 2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e-DE" sz="2800" dirty="0" smtClean="0"/>
              <a:t>Updates </a:t>
            </a:r>
            <a:r>
              <a:rPr lang="de-DE" sz="2800" dirty="0" err="1" smtClean="0"/>
              <a:t>needed</a:t>
            </a:r>
            <a:r>
              <a:rPr lang="de-DE" sz="2800" dirty="0" smtClean="0"/>
              <a:t> </a:t>
            </a:r>
            <a:r>
              <a:rPr lang="de-DE" sz="2800" dirty="0" err="1" smtClean="0"/>
              <a:t>for</a:t>
            </a:r>
            <a:r>
              <a:rPr lang="de-DE" sz="2800" dirty="0" smtClean="0"/>
              <a:t> </a:t>
            </a:r>
            <a:r>
              <a:rPr lang="de-DE" sz="2800" dirty="0" err="1" smtClean="0"/>
              <a:t>the</a:t>
            </a:r>
            <a:r>
              <a:rPr lang="de-DE" sz="2800" dirty="0" smtClean="0"/>
              <a:t> TDR</a:t>
            </a:r>
            <a:endParaRPr lang="de-DE" sz="2800" dirty="0"/>
          </a:p>
        </p:txBody>
      </p:sp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324544" y="940118"/>
            <a:ext cx="8524181" cy="5632311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 smtClean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 smtClean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 smtClean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 smtClean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 smtClean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 smtClean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 smtClean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/>
          </a:p>
        </p:txBody>
      </p:sp>
      <p:sp>
        <p:nvSpPr>
          <p:cNvPr id="2" name="Textfeld 1"/>
          <p:cNvSpPr txBox="1"/>
          <p:nvPr/>
        </p:nvSpPr>
        <p:spPr>
          <a:xfrm>
            <a:off x="617219" y="1268730"/>
            <a:ext cx="831532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SzPct val="156000"/>
              <a:buFont typeface="Arial" panose="020B0604020202020204" pitchFamily="34" charset="0"/>
              <a:buChar char="•"/>
            </a:pPr>
            <a:r>
              <a:rPr lang="de-DE" sz="2000" dirty="0" err="1" smtClean="0"/>
              <a:t>Detailed</a:t>
            </a:r>
            <a:r>
              <a:rPr lang="de-DE" sz="2000" dirty="0" smtClean="0"/>
              <a:t> </a:t>
            </a:r>
            <a:r>
              <a:rPr lang="de-DE" sz="2000" dirty="0" err="1" smtClean="0"/>
              <a:t>responsibilities</a:t>
            </a:r>
            <a:r>
              <a:rPr lang="de-DE" sz="2000" dirty="0" smtClean="0"/>
              <a:t> </a:t>
            </a:r>
            <a:r>
              <a:rPr lang="de-DE" sz="2000" dirty="0" err="1" smtClean="0"/>
              <a:t>and</a:t>
            </a:r>
            <a:r>
              <a:rPr lang="de-DE" sz="2000" dirty="0" smtClean="0"/>
              <a:t> </a:t>
            </a:r>
            <a:r>
              <a:rPr lang="de-DE" sz="2000" dirty="0" err="1" smtClean="0"/>
              <a:t>schedule</a:t>
            </a:r>
            <a:r>
              <a:rPr lang="de-DE" sz="2000" dirty="0" smtClean="0"/>
              <a:t> </a:t>
            </a:r>
            <a:r>
              <a:rPr lang="de-DE" sz="2000" dirty="0" err="1" smtClean="0"/>
              <a:t>for</a:t>
            </a:r>
            <a:r>
              <a:rPr lang="de-DE" sz="2000" dirty="0" smtClean="0"/>
              <a:t> ECAL-E (Labs, </a:t>
            </a:r>
            <a:r>
              <a:rPr lang="de-DE" sz="2000" dirty="0" err="1" smtClean="0"/>
              <a:t>Personpower</a:t>
            </a:r>
            <a:r>
              <a:rPr lang="de-DE" sz="2000" dirty="0" smtClean="0"/>
              <a:t>)</a:t>
            </a:r>
          </a:p>
          <a:p>
            <a:pPr marL="342900" indent="-342900">
              <a:buSzPct val="156000"/>
              <a:buFont typeface="Arial" panose="020B0604020202020204" pitchFamily="34" charset="0"/>
              <a:buChar char="•"/>
            </a:pPr>
            <a:endParaRPr lang="de-DE" sz="2000" dirty="0"/>
          </a:p>
          <a:p>
            <a:pPr marL="342900" indent="-342900">
              <a:buSzPct val="156000"/>
              <a:buFont typeface="Arial" panose="020B0604020202020204" pitchFamily="34" charset="0"/>
              <a:buChar char="•"/>
            </a:pPr>
            <a:r>
              <a:rPr lang="de-DE" sz="2000" dirty="0" smtClean="0"/>
              <a:t>The </a:t>
            </a:r>
            <a:r>
              <a:rPr lang="de-DE" sz="2000" dirty="0" err="1" smtClean="0"/>
              <a:t>role</a:t>
            </a:r>
            <a:r>
              <a:rPr lang="de-DE" sz="2000" dirty="0" smtClean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(potential) </a:t>
            </a:r>
            <a:r>
              <a:rPr lang="de-DE" sz="2000" dirty="0" err="1" smtClean="0"/>
              <a:t>new</a:t>
            </a:r>
            <a:r>
              <a:rPr lang="de-DE" sz="2000" dirty="0" smtClean="0"/>
              <a:t> </a:t>
            </a:r>
            <a:r>
              <a:rPr lang="de-DE" sz="2000" dirty="0" err="1" smtClean="0"/>
              <a:t>partners</a:t>
            </a:r>
            <a:r>
              <a:rPr lang="de-DE" sz="2000" dirty="0" smtClean="0"/>
              <a:t> </a:t>
            </a:r>
            <a:r>
              <a:rPr lang="de-DE" sz="2000" smtClean="0"/>
              <a:t>in ECAL-P </a:t>
            </a:r>
            <a:endParaRPr lang="de-DE" sz="2000" dirty="0" smtClean="0"/>
          </a:p>
          <a:p>
            <a:pPr marL="342900" indent="-342900">
              <a:buSzPct val="156000"/>
              <a:buFont typeface="Arial" panose="020B0604020202020204" pitchFamily="34" charset="0"/>
              <a:buChar char="•"/>
            </a:pPr>
            <a:endParaRPr lang="de-DE" sz="2000" dirty="0"/>
          </a:p>
          <a:p>
            <a:endParaRPr lang="de-DE" sz="2000" dirty="0"/>
          </a:p>
          <a:p>
            <a:r>
              <a:rPr lang="de-DE" sz="2000" dirty="0" smtClean="0"/>
              <a:t>More </a:t>
            </a:r>
            <a:r>
              <a:rPr lang="de-DE" sz="2000" dirty="0" err="1" smtClean="0"/>
              <a:t>practical</a:t>
            </a:r>
            <a:r>
              <a:rPr lang="de-DE" sz="2000" dirty="0" smtClean="0"/>
              <a:t>:</a:t>
            </a:r>
          </a:p>
          <a:p>
            <a:endParaRPr lang="de-DE" sz="2000" dirty="0"/>
          </a:p>
          <a:p>
            <a:r>
              <a:rPr lang="de-DE" sz="2000" dirty="0" smtClean="0"/>
              <a:t>Who </a:t>
            </a:r>
            <a:r>
              <a:rPr lang="de-DE" sz="2000" dirty="0" err="1" smtClean="0"/>
              <a:t>volonteers</a:t>
            </a:r>
            <a:r>
              <a:rPr lang="de-DE" sz="2000" dirty="0" smtClean="0"/>
              <a:t> </a:t>
            </a:r>
            <a:r>
              <a:rPr lang="de-DE" sz="2000" dirty="0" err="1" smtClean="0"/>
              <a:t>to</a:t>
            </a:r>
            <a:r>
              <a:rPr lang="de-DE" sz="2000" dirty="0" smtClean="0"/>
              <a:t> </a:t>
            </a:r>
            <a:r>
              <a:rPr lang="de-DE" sz="2000" dirty="0" err="1" smtClean="0"/>
              <a:t>write</a:t>
            </a:r>
            <a:r>
              <a:rPr lang="de-DE" sz="2000" dirty="0" smtClean="0"/>
              <a:t> </a:t>
            </a:r>
            <a:r>
              <a:rPr lang="de-DE" sz="2000" dirty="0" err="1" smtClean="0"/>
              <a:t>text</a:t>
            </a:r>
            <a:r>
              <a:rPr lang="de-DE" sz="2000" dirty="0" smtClean="0"/>
              <a:t>, </a:t>
            </a:r>
            <a:r>
              <a:rPr lang="de-DE" sz="2000" dirty="0" err="1" smtClean="0"/>
              <a:t>finetune</a:t>
            </a:r>
            <a:r>
              <a:rPr lang="de-DE" sz="2000" dirty="0" smtClean="0"/>
              <a:t>  </a:t>
            </a:r>
            <a:r>
              <a:rPr lang="de-DE" sz="2000" dirty="0" err="1" smtClean="0"/>
              <a:t>schedules</a:t>
            </a:r>
            <a:r>
              <a:rPr lang="de-DE" sz="2000" dirty="0" smtClean="0"/>
              <a:t> </a:t>
            </a:r>
            <a:r>
              <a:rPr lang="de-DE" sz="2000" dirty="0" err="1" smtClean="0"/>
              <a:t>and</a:t>
            </a:r>
            <a:r>
              <a:rPr lang="de-DE" sz="2000" dirty="0" smtClean="0"/>
              <a:t> </a:t>
            </a:r>
            <a:r>
              <a:rPr lang="de-DE" sz="2000" dirty="0" err="1" smtClean="0"/>
              <a:t>responsibilities</a:t>
            </a:r>
            <a:r>
              <a:rPr lang="de-DE" sz="2000" dirty="0" smtClean="0"/>
              <a:t>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83680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73" name="Rectangle 2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e-DE" sz="2800" dirty="0" err="1" smtClean="0"/>
              <a:t>backup</a:t>
            </a:r>
            <a:endParaRPr lang="de-DE" sz="2800" dirty="0"/>
          </a:p>
        </p:txBody>
      </p:sp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341689" y="900113"/>
            <a:ext cx="8524181" cy="5632311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 smtClean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 smtClean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 smtClean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 smtClean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 smtClean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 smtClean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 smtClean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4690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73" name="Rectangle 2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e-DE" sz="2800" dirty="0" err="1" smtClean="0"/>
              <a:t>Resource</a:t>
            </a:r>
            <a:r>
              <a:rPr lang="de-DE" sz="2800" dirty="0" smtClean="0"/>
              <a:t> </a:t>
            </a:r>
            <a:r>
              <a:rPr lang="de-DE" sz="2800" dirty="0" err="1" smtClean="0"/>
              <a:t>requirements</a:t>
            </a:r>
            <a:r>
              <a:rPr lang="de-DE" sz="2800" dirty="0" smtClean="0"/>
              <a:t>, </a:t>
            </a:r>
            <a:r>
              <a:rPr lang="de-DE" sz="2800" dirty="0" err="1" smtClean="0"/>
              <a:t>detailed</a:t>
            </a:r>
            <a:endParaRPr lang="de-DE" sz="2800" dirty="0"/>
          </a:p>
        </p:txBody>
      </p:sp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311209" y="900113"/>
            <a:ext cx="8524181" cy="5262979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 smtClean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 smtClean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 smtClean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 smtClean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 smtClean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 smtClean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 smtClean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/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7095272"/>
              </p:ext>
            </p:extLst>
          </p:nvPr>
        </p:nvGraphicFramePr>
        <p:xfrm>
          <a:off x="311209" y="991076"/>
          <a:ext cx="3924300" cy="32042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60600">
                  <a:extLst>
                    <a:ext uri="{9D8B030D-6E8A-4147-A177-3AD203B41FA5}">
                      <a16:colId xmlns:a16="http://schemas.microsoft.com/office/drawing/2014/main" val="1774198328"/>
                    </a:ext>
                  </a:extLst>
                </a:gridCol>
                <a:gridCol w="546100">
                  <a:extLst>
                    <a:ext uri="{9D8B030D-6E8A-4147-A177-3AD203B41FA5}">
                      <a16:colId xmlns:a16="http://schemas.microsoft.com/office/drawing/2014/main" val="3330455151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1396012984"/>
                    </a:ext>
                  </a:extLst>
                </a:gridCol>
                <a:gridCol w="698500">
                  <a:extLst>
                    <a:ext uri="{9D8B030D-6E8A-4147-A177-3AD203B41FA5}">
                      <a16:colId xmlns:a16="http://schemas.microsoft.com/office/drawing/2014/main" val="3100092490"/>
                    </a:ext>
                  </a:extLst>
                </a:gridCol>
              </a:tblGrid>
              <a:tr h="29718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LUXE calorimeter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162537596"/>
                  </a:ext>
                </a:extLst>
              </a:tr>
              <a:tr h="18669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344712076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Mechanics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65522451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number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price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total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186817896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tungsten plates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340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6800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4190805855"/>
                  </a:ext>
                </a:extLst>
              </a:tr>
              <a:tr h="14811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support frame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1000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1000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19544865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sensor support structures (carbon etc)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30000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2883026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sum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37800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1242769013"/>
                  </a:ext>
                </a:extLst>
              </a:tr>
              <a:tr h="18669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2007255512"/>
                  </a:ext>
                </a:extLst>
              </a:tr>
              <a:tr h="18669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Connectivity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292436589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15495302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fan out Kapton HV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6000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276307072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fan out Kapton, signal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6000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87388812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sum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12000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1925101045"/>
                  </a:ext>
                </a:extLst>
              </a:tr>
              <a:tr h="18669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1120454992"/>
                  </a:ext>
                </a:extLst>
              </a:tr>
              <a:tr h="18669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Silicon sensors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160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1000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160000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290176660"/>
                  </a:ext>
                </a:extLst>
              </a:tr>
            </a:tbl>
          </a:graphicData>
        </a:graphic>
      </p:graphicFrame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4779601"/>
              </p:ext>
            </p:extLst>
          </p:nvPr>
        </p:nvGraphicFramePr>
        <p:xfrm>
          <a:off x="4573299" y="1057751"/>
          <a:ext cx="3924300" cy="2392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60600">
                  <a:extLst>
                    <a:ext uri="{9D8B030D-6E8A-4147-A177-3AD203B41FA5}">
                      <a16:colId xmlns:a16="http://schemas.microsoft.com/office/drawing/2014/main" val="2167890792"/>
                    </a:ext>
                  </a:extLst>
                </a:gridCol>
                <a:gridCol w="546100">
                  <a:extLst>
                    <a:ext uri="{9D8B030D-6E8A-4147-A177-3AD203B41FA5}">
                      <a16:colId xmlns:a16="http://schemas.microsoft.com/office/drawing/2014/main" val="934178023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1389081690"/>
                    </a:ext>
                  </a:extLst>
                </a:gridCol>
                <a:gridCol w="698500">
                  <a:extLst>
                    <a:ext uri="{9D8B030D-6E8A-4147-A177-3AD203B41FA5}">
                      <a16:colId xmlns:a16="http://schemas.microsoft.com/office/drawing/2014/main" val="3304504094"/>
                    </a:ext>
                  </a:extLst>
                </a:gridCol>
              </a:tblGrid>
              <a:tr h="18669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3346840000"/>
                  </a:ext>
                </a:extLst>
              </a:tr>
              <a:tr h="18669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Front-end ASICs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219307422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34699844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prototyping, ASICs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1000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50000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236235539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channels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24000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2,6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62400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363907162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probecard for tests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20000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20000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117506044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sum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132400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2422249273"/>
                  </a:ext>
                </a:extLst>
              </a:tr>
              <a:tr h="18669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1010658376"/>
                  </a:ext>
                </a:extLst>
              </a:tr>
              <a:tr h="18669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front-end electronics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29242438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45766541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PCB and assemply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10000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148813520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auxiliary components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15000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367696677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sum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25000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21981290"/>
                  </a:ext>
                </a:extLst>
              </a:tr>
            </a:tbl>
          </a:graphicData>
        </a:graphic>
      </p:graphicFrame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6119121"/>
              </p:ext>
            </p:extLst>
          </p:nvPr>
        </p:nvGraphicFramePr>
        <p:xfrm>
          <a:off x="4573299" y="3453914"/>
          <a:ext cx="3924300" cy="27279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60600">
                  <a:extLst>
                    <a:ext uri="{9D8B030D-6E8A-4147-A177-3AD203B41FA5}">
                      <a16:colId xmlns:a16="http://schemas.microsoft.com/office/drawing/2014/main" val="1238486048"/>
                    </a:ext>
                  </a:extLst>
                </a:gridCol>
                <a:gridCol w="546100">
                  <a:extLst>
                    <a:ext uri="{9D8B030D-6E8A-4147-A177-3AD203B41FA5}">
                      <a16:colId xmlns:a16="http://schemas.microsoft.com/office/drawing/2014/main" val="124984667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1916851221"/>
                    </a:ext>
                  </a:extLst>
                </a:gridCol>
                <a:gridCol w="698500">
                  <a:extLst>
                    <a:ext uri="{9D8B030D-6E8A-4147-A177-3AD203B41FA5}">
                      <a16:colId xmlns:a16="http://schemas.microsoft.com/office/drawing/2014/main" val="4272750132"/>
                    </a:ext>
                  </a:extLst>
                </a:gridCol>
              </a:tblGrid>
              <a:tr h="18669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Power supplies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12863336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235713598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HV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10000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218723639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LV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10000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392243214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cables and connectors, patch panels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15000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15682237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sum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35000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4174956125"/>
                  </a:ext>
                </a:extLst>
              </a:tr>
              <a:tr h="18669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228067515"/>
                  </a:ext>
                </a:extLst>
              </a:tr>
              <a:tr h="18669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Data acquisition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250686201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70768978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Receiver cards (FPGA based)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50000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183831437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crates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1000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5000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401771739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crate computer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1000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5000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115519803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racks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2000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2000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21445027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sum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62000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297632492"/>
                  </a:ext>
                </a:extLst>
              </a:tr>
            </a:tbl>
          </a:graphicData>
        </a:graphic>
      </p:graphicFrame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8684483"/>
              </p:ext>
            </p:extLst>
          </p:nvPr>
        </p:nvGraphicFramePr>
        <p:xfrm>
          <a:off x="311208" y="4355931"/>
          <a:ext cx="3924300" cy="18607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60600">
                  <a:extLst>
                    <a:ext uri="{9D8B030D-6E8A-4147-A177-3AD203B41FA5}">
                      <a16:colId xmlns:a16="http://schemas.microsoft.com/office/drawing/2014/main" val="2038379283"/>
                    </a:ext>
                  </a:extLst>
                </a:gridCol>
                <a:gridCol w="546100">
                  <a:extLst>
                    <a:ext uri="{9D8B030D-6E8A-4147-A177-3AD203B41FA5}">
                      <a16:colId xmlns:a16="http://schemas.microsoft.com/office/drawing/2014/main" val="2645552747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3375548300"/>
                    </a:ext>
                  </a:extLst>
                </a:gridCol>
                <a:gridCol w="698500">
                  <a:extLst>
                    <a:ext uri="{9D8B030D-6E8A-4147-A177-3AD203B41FA5}">
                      <a16:colId xmlns:a16="http://schemas.microsoft.com/office/drawing/2014/main" val="4198697495"/>
                    </a:ext>
                  </a:extLst>
                </a:gridCol>
              </a:tblGrid>
              <a:tr h="18669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829695611"/>
                  </a:ext>
                </a:extLst>
              </a:tr>
              <a:tr h="218599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Tooling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30000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4229673308"/>
                  </a:ext>
                </a:extLst>
              </a:tr>
              <a:tr h="18669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2272830318"/>
                  </a:ext>
                </a:extLst>
              </a:tr>
              <a:tr h="18669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sum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494200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3363432470"/>
                  </a:ext>
                </a:extLst>
              </a:tr>
              <a:tr h="18669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1753348419"/>
                  </a:ext>
                </a:extLst>
              </a:tr>
              <a:tr h="18669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Engineering Personpower, 2 FTE years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160000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2832569048"/>
                  </a:ext>
                </a:extLst>
              </a:tr>
              <a:tr h="18669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658045265"/>
                  </a:ext>
                </a:extLst>
              </a:tr>
              <a:tr h="18669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total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654200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352693614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4498679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838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73" name="Rectangle 2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e-DE" sz="2800" dirty="0" smtClean="0"/>
              <a:t>Content</a:t>
            </a:r>
            <a:endParaRPr lang="de-DE" sz="2800" dirty="0"/>
          </a:p>
        </p:txBody>
      </p:sp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276919" y="900113"/>
            <a:ext cx="8431469" cy="243143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457200" indent="-457200">
              <a:buClr>
                <a:schemeClr val="accent5">
                  <a:lumMod val="25000"/>
                </a:schemeClr>
              </a:buClr>
              <a:buSzPct val="148000"/>
              <a:buFont typeface="Arial" panose="020B0604020202020204" pitchFamily="34" charset="0"/>
              <a:buChar char="•"/>
            </a:pPr>
            <a:r>
              <a:rPr lang="en-US" sz="3200" dirty="0" err="1" smtClean="0"/>
              <a:t>Organisation</a:t>
            </a:r>
            <a:endParaRPr lang="en-US" sz="3200" dirty="0" smtClean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r>
              <a:rPr lang="en-US" sz="2400" dirty="0" smtClean="0"/>
              <a:t> </a:t>
            </a:r>
          </a:p>
          <a:p>
            <a:pPr marL="457200" indent="-457200">
              <a:buClr>
                <a:schemeClr val="accent5">
                  <a:lumMod val="25000"/>
                </a:schemeClr>
              </a:buClr>
              <a:buSzPct val="148000"/>
              <a:buFont typeface="Arial" panose="020B0604020202020204" pitchFamily="34" charset="0"/>
              <a:buChar char="•"/>
            </a:pPr>
            <a:r>
              <a:rPr lang="en-US" sz="3200" dirty="0" err="1" smtClean="0"/>
              <a:t>Recource</a:t>
            </a:r>
            <a:r>
              <a:rPr lang="en-US" sz="3200" dirty="0" smtClean="0"/>
              <a:t> requirements</a:t>
            </a:r>
          </a:p>
          <a:p>
            <a:pPr marL="457200" indent="-457200">
              <a:buClr>
                <a:schemeClr val="accent5">
                  <a:lumMod val="25000"/>
                </a:schemeClr>
              </a:buClr>
              <a:buSzPct val="148000"/>
              <a:buFont typeface="Arial" panose="020B0604020202020204" pitchFamily="34" charset="0"/>
              <a:buChar char="•"/>
            </a:pPr>
            <a:endParaRPr lang="en-US" sz="3200" dirty="0" smtClean="0"/>
          </a:p>
          <a:p>
            <a:pPr marL="457200" indent="-457200">
              <a:buClr>
                <a:schemeClr val="accent5">
                  <a:lumMod val="25000"/>
                </a:schemeClr>
              </a:buClr>
              <a:buSzPct val="148000"/>
              <a:buFont typeface="Arial" panose="020B0604020202020204" pitchFamily="34" charset="0"/>
              <a:buChar char="•"/>
            </a:pPr>
            <a:r>
              <a:rPr lang="en-US" sz="3200" dirty="0" smtClean="0"/>
              <a:t>Production and Installation plan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276919" y="3672840"/>
            <a:ext cx="2552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ECAL-P</a:t>
            </a:r>
            <a:endParaRPr lang="en-GB" sz="2800" dirty="0"/>
          </a:p>
        </p:txBody>
      </p:sp>
      <p:sp>
        <p:nvSpPr>
          <p:cNvPr id="6" name="Textfeld 5"/>
          <p:cNvSpPr txBox="1"/>
          <p:nvPr/>
        </p:nvSpPr>
        <p:spPr>
          <a:xfrm>
            <a:off x="5229918" y="3672840"/>
            <a:ext cx="34111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ECAL-E</a:t>
            </a:r>
            <a:endParaRPr lang="en-GB" sz="2800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919" y="4231661"/>
            <a:ext cx="3723272" cy="2009693"/>
          </a:xfrm>
          <a:prstGeom prst="rect">
            <a:avLst/>
          </a:prstGeom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139" y="4231661"/>
            <a:ext cx="3476939" cy="1955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4224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73" name="Rectangle 2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e-DE" sz="2800" dirty="0" smtClean="0"/>
              <a:t>Organisation</a:t>
            </a:r>
            <a:endParaRPr lang="de-DE" sz="2800" dirty="0"/>
          </a:p>
        </p:txBody>
      </p:sp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219769" y="900113"/>
            <a:ext cx="8524181" cy="5262979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 smtClean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 smtClean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 smtClean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 smtClean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 smtClean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 smtClean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 smtClean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/>
          </a:p>
        </p:txBody>
      </p:sp>
      <p:sp>
        <p:nvSpPr>
          <p:cNvPr id="2" name="Textfeld 1"/>
          <p:cNvSpPr txBox="1"/>
          <p:nvPr/>
        </p:nvSpPr>
        <p:spPr>
          <a:xfrm>
            <a:off x="662940" y="990600"/>
            <a:ext cx="730758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/>
              <a:t>Collaborators</a:t>
            </a:r>
            <a:r>
              <a:rPr lang="de-DE" sz="2400" dirty="0" smtClean="0"/>
              <a:t> </a:t>
            </a:r>
            <a:r>
              <a:rPr lang="de-DE" sz="2400" dirty="0" err="1" smtClean="0"/>
              <a:t>up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Feb. 2022</a:t>
            </a:r>
            <a:endParaRPr lang="de-DE" sz="2400" dirty="0" smtClean="0"/>
          </a:p>
          <a:p>
            <a:endParaRPr lang="de-DE" dirty="0"/>
          </a:p>
          <a:p>
            <a:pPr marL="285750" indent="-285750">
              <a:buSzPct val="158000"/>
              <a:buFont typeface="Arial" panose="020B0604020202020204" pitchFamily="34" charset="0"/>
              <a:buChar char="•"/>
            </a:pPr>
            <a:r>
              <a:rPr lang="de-DE" sz="2000" dirty="0" smtClean="0"/>
              <a:t>The AGH-University </a:t>
            </a:r>
            <a:r>
              <a:rPr lang="de-DE" sz="2000" dirty="0" err="1" smtClean="0"/>
              <a:t>of</a:t>
            </a:r>
            <a:r>
              <a:rPr lang="de-DE" sz="2000" dirty="0" smtClean="0"/>
              <a:t> Science </a:t>
            </a:r>
            <a:r>
              <a:rPr lang="de-DE" sz="2000" dirty="0" err="1" smtClean="0"/>
              <a:t>and</a:t>
            </a:r>
            <a:r>
              <a:rPr lang="de-DE" sz="2000" dirty="0" smtClean="0"/>
              <a:t> Technology UST, </a:t>
            </a:r>
            <a:r>
              <a:rPr lang="de-DE" sz="2000" dirty="0" err="1" smtClean="0"/>
              <a:t>Cracow</a:t>
            </a:r>
            <a:r>
              <a:rPr lang="de-DE" sz="2000" dirty="0" smtClean="0"/>
              <a:t>,  (Prof. Marek </a:t>
            </a:r>
            <a:r>
              <a:rPr lang="de-DE" sz="2000" dirty="0" err="1" smtClean="0"/>
              <a:t>Idzik</a:t>
            </a:r>
            <a:r>
              <a:rPr lang="de-DE" sz="2000" dirty="0" smtClean="0"/>
              <a:t>)</a:t>
            </a:r>
          </a:p>
          <a:p>
            <a:pPr marL="285750" indent="-285750">
              <a:buSzPct val="158000"/>
              <a:buFont typeface="Arial" panose="020B0604020202020204" pitchFamily="34" charset="0"/>
              <a:buChar char="•"/>
            </a:pPr>
            <a:endParaRPr lang="de-DE" sz="2000" dirty="0"/>
          </a:p>
          <a:p>
            <a:pPr marL="285750" indent="-285750">
              <a:buSzPct val="158000"/>
              <a:buFont typeface="Arial" panose="020B0604020202020204" pitchFamily="34" charset="0"/>
              <a:buChar char="•"/>
            </a:pPr>
            <a:r>
              <a:rPr lang="de-DE" sz="2000" dirty="0" smtClean="0"/>
              <a:t>The Institute </a:t>
            </a:r>
            <a:r>
              <a:rPr lang="de-DE" sz="2000" dirty="0" err="1" smtClean="0"/>
              <a:t>for</a:t>
            </a:r>
            <a:r>
              <a:rPr lang="de-DE" sz="2000" dirty="0" smtClean="0"/>
              <a:t> Space Research ISS, </a:t>
            </a:r>
            <a:r>
              <a:rPr lang="de-DE" sz="2000" dirty="0" err="1" smtClean="0"/>
              <a:t>Bukharest</a:t>
            </a:r>
            <a:r>
              <a:rPr lang="de-DE" sz="2000" dirty="0" smtClean="0"/>
              <a:t>, (Dr. </a:t>
            </a:r>
            <a:r>
              <a:rPr lang="de-DE" sz="2000" dirty="0" err="1" smtClean="0"/>
              <a:t>Veta</a:t>
            </a:r>
            <a:r>
              <a:rPr lang="de-DE" sz="2000" dirty="0" smtClean="0"/>
              <a:t> </a:t>
            </a:r>
            <a:r>
              <a:rPr lang="de-DE" sz="2000" dirty="0" err="1" smtClean="0"/>
              <a:t>Ghenescu</a:t>
            </a:r>
            <a:r>
              <a:rPr lang="de-DE" sz="2000" dirty="0" smtClean="0"/>
              <a:t>)</a:t>
            </a:r>
          </a:p>
          <a:p>
            <a:pPr marL="285750" indent="-285750">
              <a:buSzPct val="158000"/>
              <a:buFont typeface="Arial" panose="020B0604020202020204" pitchFamily="34" charset="0"/>
              <a:buChar char="•"/>
            </a:pPr>
            <a:endParaRPr lang="de-DE" sz="2000" dirty="0"/>
          </a:p>
          <a:p>
            <a:pPr marL="285750" indent="-285750">
              <a:buSzPct val="158000"/>
              <a:buFont typeface="Arial" panose="020B0604020202020204" pitchFamily="34" charset="0"/>
              <a:buChar char="•"/>
            </a:pPr>
            <a:r>
              <a:rPr lang="de-DE" sz="2000" dirty="0" smtClean="0"/>
              <a:t>The Joint Institute </a:t>
            </a:r>
            <a:r>
              <a:rPr lang="de-DE" sz="2000" dirty="0" err="1" smtClean="0"/>
              <a:t>for</a:t>
            </a:r>
            <a:r>
              <a:rPr lang="de-DE" sz="2000" dirty="0" smtClean="0"/>
              <a:t> </a:t>
            </a:r>
            <a:r>
              <a:rPr lang="de-DE" sz="2000" dirty="0" err="1" smtClean="0"/>
              <a:t>Nuclear</a:t>
            </a:r>
            <a:r>
              <a:rPr lang="de-DE" sz="2000" dirty="0" smtClean="0"/>
              <a:t> Research JINR, </a:t>
            </a:r>
            <a:r>
              <a:rPr lang="de-DE" sz="2000" dirty="0" err="1" smtClean="0"/>
              <a:t>Dubna</a:t>
            </a:r>
            <a:r>
              <a:rPr lang="de-DE" sz="2000" dirty="0"/>
              <a:t>,</a:t>
            </a:r>
            <a:r>
              <a:rPr lang="de-DE" sz="2000" dirty="0" smtClean="0"/>
              <a:t> (Prof. Alexei </a:t>
            </a:r>
            <a:r>
              <a:rPr lang="de-DE" sz="2000" dirty="0" err="1" smtClean="0"/>
              <a:t>Zhemchugov</a:t>
            </a:r>
            <a:r>
              <a:rPr lang="de-DE" sz="2000" dirty="0" smtClean="0"/>
              <a:t>)</a:t>
            </a:r>
          </a:p>
          <a:p>
            <a:pPr marL="285750" indent="-285750">
              <a:buSzPct val="158000"/>
              <a:buFont typeface="Arial" panose="020B0604020202020204" pitchFamily="34" charset="0"/>
              <a:buChar char="•"/>
            </a:pPr>
            <a:endParaRPr lang="de-DE" sz="2000" dirty="0"/>
          </a:p>
          <a:p>
            <a:pPr marL="285750" indent="-285750">
              <a:buSzPct val="158000"/>
              <a:buFont typeface="Arial" panose="020B0604020202020204" pitchFamily="34" charset="0"/>
              <a:buChar char="•"/>
            </a:pPr>
            <a:r>
              <a:rPr lang="de-DE" sz="2000" dirty="0" smtClean="0"/>
              <a:t>The Tel Aviv University, Tel Aviv, (Prof. Halina </a:t>
            </a:r>
            <a:r>
              <a:rPr lang="de-DE" sz="2000" dirty="0" err="1" smtClean="0"/>
              <a:t>Abramowicz</a:t>
            </a:r>
            <a:r>
              <a:rPr lang="de-DE" sz="2000" dirty="0" smtClean="0"/>
              <a:t>)</a:t>
            </a:r>
          </a:p>
          <a:p>
            <a:pPr marL="285750" indent="-285750">
              <a:buSzPct val="158000"/>
              <a:buFont typeface="Arial" panose="020B0604020202020204" pitchFamily="34" charset="0"/>
              <a:buChar char="•"/>
            </a:pPr>
            <a:endParaRPr lang="de-DE" sz="2000" dirty="0"/>
          </a:p>
          <a:p>
            <a:pPr marL="285750" indent="-285750">
              <a:buSzPct val="158000"/>
              <a:buFont typeface="Arial" panose="020B0604020202020204" pitchFamily="34" charset="0"/>
              <a:buChar char="•"/>
            </a:pPr>
            <a:r>
              <a:rPr lang="de-DE" sz="2000" dirty="0" smtClean="0"/>
              <a:t>The Tomsk State University, Tomsk, (Dr. Anton </a:t>
            </a:r>
            <a:r>
              <a:rPr lang="de-DE" sz="2000" dirty="0" err="1" smtClean="0"/>
              <a:t>Tyashev</a:t>
            </a:r>
            <a:r>
              <a:rPr lang="de-DE" sz="2000" dirty="0" smtClean="0"/>
              <a:t>)</a:t>
            </a:r>
          </a:p>
          <a:p>
            <a:endParaRPr lang="de-DE" sz="2000" dirty="0"/>
          </a:p>
        </p:txBody>
      </p:sp>
      <p:sp>
        <p:nvSpPr>
          <p:cNvPr id="3" name="Textfeld 2"/>
          <p:cNvSpPr txBox="1"/>
          <p:nvPr/>
        </p:nvSpPr>
        <p:spPr>
          <a:xfrm>
            <a:off x="662940" y="5531226"/>
            <a:ext cx="800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SzPct val="140000"/>
              <a:buFont typeface="Arial" panose="020B0604020202020204" pitchFamily="34" charset="0"/>
              <a:buChar char="•"/>
            </a:pPr>
            <a:r>
              <a:rPr lang="de-DE" sz="2000" dirty="0" smtClean="0"/>
              <a:t>LAL (</a:t>
            </a:r>
            <a:r>
              <a:rPr lang="de-DE" sz="2000" dirty="0" err="1" smtClean="0"/>
              <a:t>Calice</a:t>
            </a:r>
            <a:r>
              <a:rPr lang="de-DE" sz="2000" dirty="0" smtClean="0"/>
              <a:t> </a:t>
            </a:r>
            <a:r>
              <a:rPr lang="de-DE" sz="2000" dirty="0" err="1" smtClean="0"/>
              <a:t>demonstrator</a:t>
            </a:r>
            <a:r>
              <a:rPr lang="de-DE" sz="2000" dirty="0" smtClean="0"/>
              <a:t> ECAL) , </a:t>
            </a:r>
            <a:r>
              <a:rPr lang="de-DE" sz="2000" dirty="0" err="1" smtClean="0"/>
              <a:t>Orsay</a:t>
            </a:r>
            <a:r>
              <a:rPr lang="de-DE" sz="2000" dirty="0" smtClean="0"/>
              <a:t> (Dr. Roman Pöschl)</a:t>
            </a:r>
            <a:endParaRPr lang="en-GB" sz="2000" dirty="0"/>
          </a:p>
        </p:txBody>
      </p:sp>
      <p:cxnSp>
        <p:nvCxnSpPr>
          <p:cNvPr id="6" name="Gerader Verbinder 5"/>
          <p:cNvCxnSpPr/>
          <p:nvPr/>
        </p:nvCxnSpPr>
        <p:spPr bwMode="auto">
          <a:xfrm flipV="1">
            <a:off x="815340" y="5410200"/>
            <a:ext cx="7406640" cy="152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97482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73" name="Rectangle 2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e-DE" sz="2800" dirty="0" smtClean="0"/>
              <a:t>Organisation</a:t>
            </a:r>
            <a:endParaRPr lang="de-DE" sz="2800" dirty="0"/>
          </a:p>
        </p:txBody>
      </p:sp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219769" y="900113"/>
            <a:ext cx="8524181" cy="5262979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 smtClean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 smtClean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 smtClean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 smtClean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 smtClean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 smtClean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 smtClean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/>
          </a:p>
        </p:txBody>
      </p:sp>
      <p:sp>
        <p:nvSpPr>
          <p:cNvPr id="2" name="Textfeld 1"/>
          <p:cNvSpPr txBox="1"/>
          <p:nvPr/>
        </p:nvSpPr>
        <p:spPr>
          <a:xfrm>
            <a:off x="662940" y="990600"/>
            <a:ext cx="730758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/>
              <a:t>Collaborators</a:t>
            </a:r>
            <a:r>
              <a:rPr lang="de-DE" sz="2400" dirty="0" smtClean="0"/>
              <a:t> </a:t>
            </a:r>
            <a:r>
              <a:rPr lang="de-DE" sz="2400" dirty="0" err="1" smtClean="0"/>
              <a:t>Now</a:t>
            </a:r>
            <a:endParaRPr lang="de-DE" sz="2400" dirty="0" smtClean="0"/>
          </a:p>
          <a:p>
            <a:endParaRPr lang="de-DE" dirty="0"/>
          </a:p>
          <a:p>
            <a:pPr marL="285750" indent="-285750">
              <a:buSzPct val="158000"/>
              <a:buFont typeface="Arial" panose="020B0604020202020204" pitchFamily="34" charset="0"/>
              <a:buChar char="•"/>
            </a:pPr>
            <a:r>
              <a:rPr lang="de-DE" sz="2000" dirty="0" smtClean="0"/>
              <a:t>The AGH-University </a:t>
            </a:r>
            <a:r>
              <a:rPr lang="de-DE" sz="2000" dirty="0" err="1" smtClean="0"/>
              <a:t>of</a:t>
            </a:r>
            <a:r>
              <a:rPr lang="de-DE" sz="2000" dirty="0" smtClean="0"/>
              <a:t> Science </a:t>
            </a:r>
            <a:r>
              <a:rPr lang="de-DE" sz="2000" dirty="0" err="1" smtClean="0"/>
              <a:t>and</a:t>
            </a:r>
            <a:r>
              <a:rPr lang="de-DE" sz="2000" dirty="0" smtClean="0"/>
              <a:t> Technology UST, </a:t>
            </a:r>
            <a:r>
              <a:rPr lang="de-DE" sz="2000" dirty="0" err="1" smtClean="0"/>
              <a:t>Cracow</a:t>
            </a:r>
            <a:r>
              <a:rPr lang="de-DE" sz="2000" dirty="0" smtClean="0"/>
              <a:t>,  (Prof. Marek </a:t>
            </a:r>
            <a:r>
              <a:rPr lang="de-DE" sz="2000" dirty="0" err="1" smtClean="0"/>
              <a:t>Idzik</a:t>
            </a:r>
            <a:r>
              <a:rPr lang="de-DE" sz="2000" dirty="0" smtClean="0"/>
              <a:t>)</a:t>
            </a:r>
          </a:p>
          <a:p>
            <a:pPr marL="285750" indent="-285750">
              <a:buSzPct val="158000"/>
              <a:buFont typeface="Arial" panose="020B0604020202020204" pitchFamily="34" charset="0"/>
              <a:buChar char="•"/>
            </a:pPr>
            <a:endParaRPr lang="de-DE" sz="2000" dirty="0"/>
          </a:p>
          <a:p>
            <a:pPr marL="285750" indent="-285750">
              <a:buSzPct val="158000"/>
              <a:buFont typeface="Arial" panose="020B0604020202020204" pitchFamily="34" charset="0"/>
              <a:buChar char="•"/>
            </a:pPr>
            <a:r>
              <a:rPr lang="de-DE" sz="2000" dirty="0" smtClean="0"/>
              <a:t>The Institute </a:t>
            </a:r>
            <a:r>
              <a:rPr lang="de-DE" sz="2000" dirty="0" err="1" smtClean="0"/>
              <a:t>for</a:t>
            </a:r>
            <a:r>
              <a:rPr lang="de-DE" sz="2000" dirty="0" smtClean="0"/>
              <a:t> Space Research ISS, </a:t>
            </a:r>
            <a:r>
              <a:rPr lang="de-DE" sz="2000" dirty="0" err="1" smtClean="0"/>
              <a:t>Bukharest</a:t>
            </a:r>
            <a:r>
              <a:rPr lang="de-DE" sz="2000" dirty="0" smtClean="0"/>
              <a:t>, (Dr. </a:t>
            </a:r>
            <a:r>
              <a:rPr lang="de-DE" sz="2000" dirty="0" err="1" smtClean="0"/>
              <a:t>Veta</a:t>
            </a:r>
            <a:r>
              <a:rPr lang="de-DE" sz="2000" dirty="0" smtClean="0"/>
              <a:t> </a:t>
            </a:r>
            <a:r>
              <a:rPr lang="de-DE" sz="2000" dirty="0" err="1" smtClean="0"/>
              <a:t>Ghenescu</a:t>
            </a:r>
            <a:r>
              <a:rPr lang="de-DE" sz="2000" dirty="0" smtClean="0"/>
              <a:t>)</a:t>
            </a:r>
          </a:p>
          <a:p>
            <a:pPr marL="285750" indent="-285750">
              <a:buSzPct val="158000"/>
              <a:buFont typeface="Arial" panose="020B0604020202020204" pitchFamily="34" charset="0"/>
              <a:buChar char="•"/>
            </a:pPr>
            <a:endParaRPr lang="de-DE" sz="2000" dirty="0"/>
          </a:p>
          <a:p>
            <a:pPr marL="285750" indent="-285750">
              <a:buSzPct val="158000"/>
              <a:buFont typeface="Arial" panose="020B0604020202020204" pitchFamily="34" charset="0"/>
              <a:buChar char="•"/>
            </a:pPr>
            <a:r>
              <a:rPr lang="de-DE" sz="2000" dirty="0" smtClean="0"/>
              <a:t>The </a:t>
            </a:r>
            <a:r>
              <a:rPr lang="de-DE" sz="2000" dirty="0" smtClean="0"/>
              <a:t>Tel Aviv University, Tel Aviv, (Prof. Halina </a:t>
            </a:r>
            <a:r>
              <a:rPr lang="de-DE" sz="2000" dirty="0" err="1" smtClean="0"/>
              <a:t>Abramowicz</a:t>
            </a:r>
            <a:r>
              <a:rPr lang="de-DE" sz="2000" dirty="0" smtClean="0"/>
              <a:t>)</a:t>
            </a:r>
          </a:p>
          <a:p>
            <a:pPr marL="285750" indent="-285750">
              <a:buSzPct val="158000"/>
              <a:buFont typeface="Arial" panose="020B0604020202020204" pitchFamily="34" charset="0"/>
              <a:buChar char="•"/>
            </a:pPr>
            <a:endParaRPr lang="de-DE" sz="2000" dirty="0" smtClean="0"/>
          </a:p>
          <a:p>
            <a:pPr marL="285750" indent="-285750">
              <a:buSzPct val="158000"/>
              <a:buFont typeface="Arial" panose="020B0604020202020204" pitchFamily="34" charset="0"/>
              <a:buChar char="•"/>
            </a:pPr>
            <a:r>
              <a:rPr lang="de-DE" sz="2000" dirty="0" smtClean="0"/>
              <a:t>The </a:t>
            </a:r>
            <a:r>
              <a:rPr lang="de-DE" sz="2000" dirty="0" err="1" smtClean="0"/>
              <a:t>Warsaw</a:t>
            </a:r>
            <a:r>
              <a:rPr lang="de-DE" sz="2000" dirty="0" smtClean="0"/>
              <a:t> University ? </a:t>
            </a:r>
          </a:p>
          <a:p>
            <a:pPr marL="285750" indent="-285750">
              <a:buSzPct val="158000"/>
              <a:buFont typeface="Arial" panose="020B0604020202020204" pitchFamily="34" charset="0"/>
              <a:buChar char="•"/>
            </a:pPr>
            <a:endParaRPr lang="de-DE" sz="2000" dirty="0"/>
          </a:p>
          <a:p>
            <a:pPr marL="285750" indent="-285750">
              <a:buSzPct val="158000"/>
              <a:buFont typeface="Arial" panose="020B0604020202020204" pitchFamily="34" charset="0"/>
              <a:buChar char="•"/>
            </a:pPr>
            <a:r>
              <a:rPr lang="de-DE" sz="2000" dirty="0" smtClean="0"/>
              <a:t>IFIC Valencia ?</a:t>
            </a:r>
          </a:p>
          <a:p>
            <a:pPr marL="285750" indent="-285750">
              <a:buSzPct val="158000"/>
              <a:buFont typeface="Arial" panose="020B0604020202020204" pitchFamily="34" charset="0"/>
              <a:buChar char="•"/>
            </a:pPr>
            <a:endParaRPr lang="de-DE" sz="2000" dirty="0"/>
          </a:p>
          <a:p>
            <a:pPr marL="285750" indent="-285750">
              <a:buSzPct val="158000"/>
              <a:buFont typeface="Arial" panose="020B0604020202020204" pitchFamily="34" charset="0"/>
              <a:buChar char="•"/>
            </a:pPr>
            <a:r>
              <a:rPr lang="de-DE" sz="2000" dirty="0" err="1" smtClean="0"/>
              <a:t>Ecole</a:t>
            </a:r>
            <a:r>
              <a:rPr lang="de-DE" sz="2000" dirty="0" smtClean="0"/>
              <a:t> </a:t>
            </a:r>
            <a:r>
              <a:rPr lang="de-DE" sz="2000" dirty="0" err="1" smtClean="0"/>
              <a:t>polytechnique</a:t>
            </a:r>
            <a:r>
              <a:rPr lang="de-DE" sz="2000" dirty="0" smtClean="0"/>
              <a:t> ?</a:t>
            </a:r>
          </a:p>
          <a:p>
            <a:pPr marL="285750" indent="-285750">
              <a:buSzPct val="158000"/>
              <a:buFont typeface="Arial" panose="020B0604020202020204" pitchFamily="34" charset="0"/>
              <a:buChar char="•"/>
            </a:pPr>
            <a:endParaRPr lang="de-DE" sz="2000" dirty="0"/>
          </a:p>
        </p:txBody>
      </p:sp>
      <p:sp>
        <p:nvSpPr>
          <p:cNvPr id="3" name="Textfeld 2"/>
          <p:cNvSpPr txBox="1"/>
          <p:nvPr/>
        </p:nvSpPr>
        <p:spPr>
          <a:xfrm>
            <a:off x="662940" y="5697735"/>
            <a:ext cx="800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SzPct val="140000"/>
              <a:buFont typeface="Arial" panose="020B0604020202020204" pitchFamily="34" charset="0"/>
              <a:buChar char="•"/>
            </a:pPr>
            <a:r>
              <a:rPr lang="de-DE" sz="2000" dirty="0" smtClean="0"/>
              <a:t>LAL (</a:t>
            </a:r>
            <a:r>
              <a:rPr lang="de-DE" sz="2000" dirty="0" err="1" smtClean="0"/>
              <a:t>Calice</a:t>
            </a:r>
            <a:r>
              <a:rPr lang="de-DE" sz="2000" dirty="0" smtClean="0"/>
              <a:t> </a:t>
            </a:r>
            <a:r>
              <a:rPr lang="de-DE" sz="2000" dirty="0" err="1" smtClean="0"/>
              <a:t>demonstrator</a:t>
            </a:r>
            <a:r>
              <a:rPr lang="de-DE" sz="2000" dirty="0" smtClean="0"/>
              <a:t> ECAL) , </a:t>
            </a:r>
            <a:r>
              <a:rPr lang="de-DE" sz="2000" dirty="0" err="1" smtClean="0"/>
              <a:t>Orsay</a:t>
            </a:r>
            <a:r>
              <a:rPr lang="de-DE" sz="2000" dirty="0" smtClean="0"/>
              <a:t> (Dr. Roman Pöschl)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667318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73" name="Rectangle 2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e-DE" sz="2800" dirty="0" smtClean="0"/>
              <a:t>Organisation</a:t>
            </a:r>
            <a:endParaRPr lang="de-DE" sz="2800" dirty="0"/>
          </a:p>
        </p:txBody>
      </p:sp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219769" y="900113"/>
            <a:ext cx="8524181" cy="5262979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 smtClean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 smtClean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 smtClean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 smtClean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 smtClean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 smtClean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 smtClean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/>
          </a:p>
        </p:txBody>
      </p:sp>
      <p:sp>
        <p:nvSpPr>
          <p:cNvPr id="2" name="Textfeld 1"/>
          <p:cNvSpPr txBox="1"/>
          <p:nvPr/>
        </p:nvSpPr>
        <p:spPr>
          <a:xfrm>
            <a:off x="662940" y="990600"/>
            <a:ext cx="730758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u="sng" dirty="0" err="1" smtClean="0"/>
              <a:t>For</a:t>
            </a:r>
            <a:r>
              <a:rPr lang="de-DE" sz="2400" u="sng" dirty="0" smtClean="0"/>
              <a:t> Understanding: </a:t>
            </a:r>
          </a:p>
          <a:p>
            <a:endParaRPr lang="de-DE" sz="2400" dirty="0"/>
          </a:p>
          <a:p>
            <a:pPr marL="342900" indent="-342900">
              <a:buSzPct val="156000"/>
              <a:buFont typeface="Arial" panose="020B0604020202020204" pitchFamily="34" charset="0"/>
              <a:buChar char="•"/>
            </a:pPr>
            <a:r>
              <a:rPr lang="de-DE" sz="2400" dirty="0" smtClean="0"/>
              <a:t>This </a:t>
            </a:r>
            <a:r>
              <a:rPr lang="de-DE" sz="2400" dirty="0" err="1" smtClean="0"/>
              <a:t>is</a:t>
            </a:r>
            <a:r>
              <a:rPr lang="de-DE" sz="2400" dirty="0" smtClean="0"/>
              <a:t> </a:t>
            </a:r>
            <a:r>
              <a:rPr lang="de-DE" sz="2400" dirty="0" err="1" smtClean="0"/>
              <a:t>first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all  a </a:t>
            </a:r>
            <a:r>
              <a:rPr lang="de-DE" sz="2400" dirty="0" err="1" smtClean="0"/>
              <a:t>commitment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write</a:t>
            </a:r>
            <a:r>
              <a:rPr lang="de-DE" sz="2400" dirty="0" smtClean="0"/>
              <a:t> </a:t>
            </a:r>
            <a:r>
              <a:rPr lang="de-DE" sz="2400" dirty="0" err="1" smtClean="0"/>
              <a:t>together</a:t>
            </a:r>
            <a:r>
              <a:rPr lang="de-DE" sz="2400" dirty="0" smtClean="0"/>
              <a:t> an TDR, </a:t>
            </a:r>
            <a:r>
              <a:rPr lang="de-DE" sz="2400" dirty="0" err="1" smtClean="0"/>
              <a:t>and</a:t>
            </a:r>
            <a:r>
              <a:rPr lang="de-DE" sz="2400" dirty="0" smtClean="0"/>
              <a:t> express </a:t>
            </a:r>
            <a:r>
              <a:rPr lang="de-DE" sz="2400" dirty="0" err="1" smtClean="0"/>
              <a:t>interest</a:t>
            </a:r>
            <a:r>
              <a:rPr lang="de-DE" sz="2400" dirty="0" smtClean="0"/>
              <a:t> in </a:t>
            </a:r>
            <a:r>
              <a:rPr lang="de-DE" sz="2400" dirty="0" err="1" smtClean="0"/>
              <a:t>the</a:t>
            </a:r>
            <a:r>
              <a:rPr lang="de-DE" sz="2400" dirty="0" smtClean="0"/>
              <a:t> LUXE ECAL. </a:t>
            </a:r>
          </a:p>
          <a:p>
            <a:pPr marL="342900" indent="-342900">
              <a:buSzPct val="156000"/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SzPct val="156000"/>
              <a:buFont typeface="Arial" panose="020B0604020202020204" pitchFamily="34" charset="0"/>
              <a:buChar char="•"/>
            </a:pPr>
            <a:r>
              <a:rPr lang="de-DE" sz="2400" dirty="0" err="1" smtClean="0"/>
              <a:t>It</a:t>
            </a:r>
            <a:r>
              <a:rPr lang="de-DE" sz="2400" dirty="0" smtClean="0"/>
              <a:t> </a:t>
            </a:r>
            <a:r>
              <a:rPr lang="de-DE" sz="2400" dirty="0" err="1" smtClean="0"/>
              <a:t>should</a:t>
            </a:r>
            <a:r>
              <a:rPr lang="de-DE" sz="2400" dirty="0" smtClean="0"/>
              <a:t> </a:t>
            </a:r>
            <a:r>
              <a:rPr lang="de-DE" sz="2400" dirty="0" err="1" smtClean="0"/>
              <a:t>be</a:t>
            </a:r>
            <a:r>
              <a:rPr lang="de-DE" sz="2400" dirty="0" smtClean="0"/>
              <a:t> </a:t>
            </a:r>
            <a:r>
              <a:rPr lang="de-DE" sz="2400" dirty="0" err="1" smtClean="0"/>
              <a:t>used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apply</a:t>
            </a:r>
            <a:r>
              <a:rPr lang="de-DE" sz="2400" dirty="0" smtClean="0"/>
              <a:t> </a:t>
            </a:r>
            <a:r>
              <a:rPr lang="de-DE" sz="2400" dirty="0" err="1" smtClean="0"/>
              <a:t>for</a:t>
            </a:r>
            <a:r>
              <a:rPr lang="de-DE" sz="2400" dirty="0" smtClean="0"/>
              <a:t> </a:t>
            </a:r>
            <a:r>
              <a:rPr lang="de-DE" sz="2400" dirty="0" err="1" smtClean="0"/>
              <a:t>funding</a:t>
            </a:r>
            <a:endParaRPr lang="de-DE" sz="2400" dirty="0" smtClean="0"/>
          </a:p>
          <a:p>
            <a:pPr marL="342900" indent="-342900">
              <a:buSzPct val="156000"/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SzPct val="156000"/>
              <a:buFont typeface="Arial" panose="020B0604020202020204" pitchFamily="34" charset="0"/>
              <a:buChar char="•"/>
            </a:pPr>
            <a:r>
              <a:rPr lang="de-DE" sz="2400" dirty="0" err="1" smtClean="0"/>
              <a:t>MoUs</a:t>
            </a:r>
            <a:r>
              <a:rPr lang="de-DE" sz="2400" dirty="0" smtClean="0"/>
              <a:t> (</a:t>
            </a:r>
            <a:r>
              <a:rPr lang="de-DE" sz="2400" dirty="0" err="1" smtClean="0"/>
              <a:t>or</a:t>
            </a:r>
            <a:r>
              <a:rPr lang="de-DE" sz="2400" dirty="0" smtClean="0"/>
              <a:t> </a:t>
            </a:r>
            <a:r>
              <a:rPr lang="de-DE" sz="2400" dirty="0" err="1" smtClean="0"/>
              <a:t>something</a:t>
            </a:r>
            <a:r>
              <a:rPr lang="de-DE" sz="2400" dirty="0" smtClean="0"/>
              <a:t> like </a:t>
            </a:r>
            <a:r>
              <a:rPr lang="de-DE" sz="2400" dirty="0" err="1" smtClean="0"/>
              <a:t>this</a:t>
            </a:r>
            <a:r>
              <a:rPr lang="de-DE" sz="2400" dirty="0" smtClean="0"/>
              <a:t>) </a:t>
            </a:r>
            <a:r>
              <a:rPr lang="de-DE" sz="2400" dirty="0" err="1" smtClean="0"/>
              <a:t>are</a:t>
            </a:r>
            <a:r>
              <a:rPr lang="de-DE" sz="2400" dirty="0"/>
              <a:t> </a:t>
            </a:r>
            <a:r>
              <a:rPr lang="de-DE" sz="2400" dirty="0" smtClean="0"/>
              <a:t>an </a:t>
            </a:r>
            <a:r>
              <a:rPr lang="de-DE" sz="2400" dirty="0" err="1" smtClean="0"/>
              <a:t>issue</a:t>
            </a:r>
            <a:r>
              <a:rPr lang="de-DE" sz="2400" dirty="0" smtClean="0"/>
              <a:t> </a:t>
            </a:r>
            <a:r>
              <a:rPr lang="de-DE" sz="2400" dirty="0" err="1" smtClean="0"/>
              <a:t>when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project</a:t>
            </a:r>
            <a:r>
              <a:rPr lang="de-DE" sz="2400" dirty="0" smtClean="0"/>
              <a:t> </a:t>
            </a:r>
            <a:r>
              <a:rPr lang="de-DE" sz="2400" dirty="0" err="1" smtClean="0"/>
              <a:t>is</a:t>
            </a:r>
            <a:r>
              <a:rPr lang="de-DE" sz="2400" dirty="0" smtClean="0"/>
              <a:t> </a:t>
            </a:r>
            <a:r>
              <a:rPr lang="de-DE" sz="2400" dirty="0" err="1" smtClean="0"/>
              <a:t>approved</a:t>
            </a:r>
            <a:r>
              <a:rPr lang="de-DE" sz="2400" dirty="0" smtClean="0"/>
              <a:t> </a:t>
            </a:r>
            <a:endParaRPr lang="de-DE" sz="2000" dirty="0" smtClean="0"/>
          </a:p>
          <a:p>
            <a:pPr marL="342900" indent="-342900">
              <a:buSzPct val="156000"/>
              <a:buFont typeface="Arial" panose="020B0604020202020204" pitchFamily="34" charset="0"/>
              <a:buChar char="•"/>
            </a:pP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33195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73" name="Rectangle 2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e-DE" sz="2800" dirty="0" err="1" smtClean="0"/>
              <a:t>Responsibilities</a:t>
            </a:r>
            <a:endParaRPr lang="de-DE" sz="2800" dirty="0"/>
          </a:p>
        </p:txBody>
      </p:sp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379789" y="900113"/>
            <a:ext cx="8524181" cy="5262979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 smtClean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 smtClean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 smtClean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 smtClean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 smtClean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 smtClean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 smtClean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/>
          </a:p>
        </p:txBody>
      </p:sp>
      <p:sp>
        <p:nvSpPr>
          <p:cNvPr id="2" name="Textfeld 1"/>
          <p:cNvSpPr txBox="1"/>
          <p:nvPr/>
        </p:nvSpPr>
        <p:spPr>
          <a:xfrm>
            <a:off x="755679" y="2423752"/>
            <a:ext cx="7467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ISS        :   </a:t>
            </a:r>
            <a:r>
              <a:rPr lang="de-DE" sz="2000" dirty="0" err="1" smtClean="0"/>
              <a:t>slow</a:t>
            </a:r>
            <a:r>
              <a:rPr lang="de-DE" sz="2000" dirty="0" smtClean="0"/>
              <a:t> </a:t>
            </a:r>
            <a:r>
              <a:rPr lang="de-DE" sz="2000" dirty="0" err="1" smtClean="0"/>
              <a:t>control</a:t>
            </a:r>
            <a:r>
              <a:rPr lang="de-DE" sz="2000" dirty="0" smtClean="0"/>
              <a:t>, </a:t>
            </a:r>
            <a:r>
              <a:rPr lang="de-DE" sz="2000" dirty="0" err="1" smtClean="0"/>
              <a:t>software</a:t>
            </a:r>
            <a:endParaRPr lang="de-DE" sz="2000" dirty="0" smtClean="0"/>
          </a:p>
          <a:p>
            <a:endParaRPr lang="de-DE" sz="2000" dirty="0"/>
          </a:p>
          <a:p>
            <a:r>
              <a:rPr lang="de-DE" sz="2000" dirty="0" smtClean="0"/>
              <a:t>JINR      :   </a:t>
            </a:r>
            <a:r>
              <a:rPr lang="de-DE" sz="2000" dirty="0" err="1"/>
              <a:t>m</a:t>
            </a:r>
            <a:r>
              <a:rPr lang="de-DE" sz="2000" dirty="0" err="1" smtClean="0"/>
              <a:t>echanics</a:t>
            </a:r>
            <a:r>
              <a:rPr lang="de-DE" sz="2000" dirty="0" smtClean="0"/>
              <a:t>, </a:t>
            </a:r>
            <a:r>
              <a:rPr lang="de-DE" sz="2000" dirty="0" err="1" smtClean="0"/>
              <a:t>precise</a:t>
            </a:r>
            <a:r>
              <a:rPr lang="de-DE" sz="2000" dirty="0" smtClean="0"/>
              <a:t> </a:t>
            </a:r>
            <a:r>
              <a:rPr lang="de-DE" sz="2000" dirty="0" err="1" smtClean="0"/>
              <a:t>tungsten</a:t>
            </a:r>
            <a:r>
              <a:rPr lang="de-DE" sz="2000" dirty="0" smtClean="0"/>
              <a:t> </a:t>
            </a:r>
            <a:r>
              <a:rPr lang="de-DE" sz="2000" dirty="0" err="1" smtClean="0"/>
              <a:t>plates</a:t>
            </a:r>
            <a:endParaRPr lang="de-DE" sz="2000" dirty="0" smtClean="0"/>
          </a:p>
          <a:p>
            <a:endParaRPr lang="de-DE" sz="2000" dirty="0"/>
          </a:p>
          <a:p>
            <a:r>
              <a:rPr lang="de-DE" sz="2000" dirty="0" smtClean="0"/>
              <a:t>Tau        :   </a:t>
            </a:r>
            <a:r>
              <a:rPr lang="de-DE" sz="2000" dirty="0" err="1" smtClean="0"/>
              <a:t>sensor</a:t>
            </a:r>
            <a:r>
              <a:rPr lang="de-DE" sz="2000" dirty="0" smtClean="0"/>
              <a:t> </a:t>
            </a:r>
            <a:r>
              <a:rPr lang="de-DE" sz="2000" dirty="0" err="1" smtClean="0"/>
              <a:t>tests</a:t>
            </a:r>
            <a:r>
              <a:rPr lang="de-DE" sz="2000" dirty="0" smtClean="0"/>
              <a:t>, </a:t>
            </a:r>
            <a:r>
              <a:rPr lang="de-DE" sz="2000" dirty="0" err="1" smtClean="0"/>
              <a:t>assembly</a:t>
            </a:r>
            <a:r>
              <a:rPr lang="de-DE" sz="2000" dirty="0" smtClean="0"/>
              <a:t>, </a:t>
            </a:r>
            <a:r>
              <a:rPr lang="de-DE" sz="2000" dirty="0" err="1" smtClean="0"/>
              <a:t>of</a:t>
            </a:r>
            <a:r>
              <a:rPr lang="de-DE" sz="2000" dirty="0" smtClean="0"/>
              <a:t> </a:t>
            </a:r>
            <a:r>
              <a:rPr lang="de-DE" sz="2000" dirty="0" err="1" smtClean="0"/>
              <a:t>detector</a:t>
            </a:r>
            <a:r>
              <a:rPr lang="de-DE" sz="2000" dirty="0" smtClean="0"/>
              <a:t> planes, DAQ</a:t>
            </a:r>
          </a:p>
          <a:p>
            <a:endParaRPr lang="de-DE" sz="2000" dirty="0"/>
          </a:p>
          <a:p>
            <a:r>
              <a:rPr lang="de-DE" sz="2000" dirty="0" smtClean="0"/>
              <a:t>TSU       :   </a:t>
            </a:r>
            <a:r>
              <a:rPr lang="de-DE" sz="2000" dirty="0" err="1" smtClean="0"/>
              <a:t>sensor</a:t>
            </a:r>
            <a:r>
              <a:rPr lang="de-DE" sz="2000" dirty="0" smtClean="0"/>
              <a:t> </a:t>
            </a:r>
            <a:r>
              <a:rPr lang="de-DE" sz="2000" dirty="0" err="1" smtClean="0"/>
              <a:t>development</a:t>
            </a:r>
            <a:r>
              <a:rPr lang="de-DE" sz="2000" dirty="0" smtClean="0"/>
              <a:t>, </a:t>
            </a:r>
            <a:r>
              <a:rPr lang="de-DE" sz="2000" dirty="0" err="1" smtClean="0"/>
              <a:t>production</a:t>
            </a:r>
            <a:r>
              <a:rPr lang="de-DE" sz="2000" dirty="0" smtClean="0"/>
              <a:t>, </a:t>
            </a:r>
            <a:r>
              <a:rPr lang="de-DE" sz="2000" dirty="0" err="1" smtClean="0"/>
              <a:t>test</a:t>
            </a:r>
            <a:endParaRPr lang="de-DE" sz="2000" dirty="0" smtClean="0"/>
          </a:p>
          <a:p>
            <a:endParaRPr lang="de-DE" sz="2000" dirty="0"/>
          </a:p>
          <a:p>
            <a:r>
              <a:rPr lang="de-DE" sz="2000" dirty="0" smtClean="0"/>
              <a:t>LAL        :  CALICE </a:t>
            </a:r>
            <a:r>
              <a:rPr lang="de-DE" sz="2000" dirty="0" err="1" smtClean="0"/>
              <a:t>demonstrator</a:t>
            </a:r>
            <a:r>
              <a:rPr lang="de-DE" sz="2000" dirty="0" smtClean="0"/>
              <a:t> ECAL</a:t>
            </a:r>
            <a:endParaRPr lang="en-GB" sz="2000" dirty="0"/>
          </a:p>
        </p:txBody>
      </p:sp>
      <p:sp>
        <p:nvSpPr>
          <p:cNvPr id="6" name="Textfeld 5"/>
          <p:cNvSpPr txBox="1"/>
          <p:nvPr/>
        </p:nvSpPr>
        <p:spPr>
          <a:xfrm>
            <a:off x="755679" y="1729740"/>
            <a:ext cx="82943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AGH-UST:  ASIC </a:t>
            </a:r>
            <a:r>
              <a:rPr lang="de-DE" sz="2000" dirty="0" err="1" smtClean="0"/>
              <a:t>development</a:t>
            </a:r>
            <a:r>
              <a:rPr lang="de-DE" sz="2000" dirty="0" smtClean="0"/>
              <a:t>, Test, </a:t>
            </a:r>
            <a:r>
              <a:rPr lang="de-DE" sz="2000" dirty="0" err="1" smtClean="0"/>
              <a:t>production</a:t>
            </a:r>
            <a:r>
              <a:rPr lang="de-DE" sz="2000" dirty="0" smtClean="0"/>
              <a:t>, </a:t>
            </a:r>
            <a:r>
              <a:rPr lang="de-DE" sz="2000" dirty="0" err="1" smtClean="0"/>
              <a:t>assembly</a:t>
            </a:r>
            <a:r>
              <a:rPr lang="de-DE" sz="2000" dirty="0" smtClean="0"/>
              <a:t>, </a:t>
            </a:r>
            <a:r>
              <a:rPr lang="de-DE" sz="2000" dirty="0" err="1" smtClean="0"/>
              <a:t>trigger</a:t>
            </a:r>
            <a:r>
              <a:rPr lang="de-DE" sz="2000" dirty="0" smtClean="0"/>
              <a:t>, DAQ</a:t>
            </a:r>
          </a:p>
        </p:txBody>
      </p:sp>
    </p:spTree>
    <p:extLst>
      <p:ext uri="{BB962C8B-B14F-4D97-AF65-F5344CB8AC3E}">
        <p14:creationId xmlns:p14="http://schemas.microsoft.com/office/powerpoint/2010/main" val="186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73" name="Rectangle 2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e-DE" sz="2800" dirty="0" err="1" smtClean="0"/>
              <a:t>Responsibilities</a:t>
            </a:r>
            <a:endParaRPr lang="de-DE" sz="2800" dirty="0"/>
          </a:p>
        </p:txBody>
      </p:sp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379789" y="900113"/>
            <a:ext cx="8524181" cy="5262979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 smtClean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 smtClean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 smtClean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 smtClean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 smtClean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 smtClean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 smtClean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/>
          </a:p>
        </p:txBody>
      </p:sp>
      <p:sp>
        <p:nvSpPr>
          <p:cNvPr id="2" name="Textfeld 1"/>
          <p:cNvSpPr txBox="1"/>
          <p:nvPr/>
        </p:nvSpPr>
        <p:spPr>
          <a:xfrm>
            <a:off x="755679" y="2423752"/>
            <a:ext cx="7467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ISS        :   </a:t>
            </a:r>
            <a:r>
              <a:rPr lang="de-DE" sz="2000" dirty="0" err="1" smtClean="0"/>
              <a:t>slow</a:t>
            </a:r>
            <a:r>
              <a:rPr lang="de-DE" sz="2000" dirty="0" smtClean="0"/>
              <a:t> </a:t>
            </a:r>
            <a:r>
              <a:rPr lang="de-DE" sz="2000" dirty="0" err="1" smtClean="0"/>
              <a:t>control</a:t>
            </a:r>
            <a:r>
              <a:rPr lang="de-DE" sz="2000" dirty="0" smtClean="0"/>
              <a:t>, </a:t>
            </a:r>
            <a:r>
              <a:rPr lang="de-DE" sz="2000" dirty="0" err="1" smtClean="0"/>
              <a:t>software</a:t>
            </a:r>
            <a:endParaRPr lang="de-DE" sz="2000" dirty="0" smtClean="0"/>
          </a:p>
          <a:p>
            <a:endParaRPr lang="de-DE" sz="2000" dirty="0"/>
          </a:p>
          <a:p>
            <a:r>
              <a:rPr lang="de-DE" sz="2000" dirty="0" smtClean="0"/>
              <a:t>??      </a:t>
            </a:r>
            <a:r>
              <a:rPr lang="de-DE" sz="2000" dirty="0" smtClean="0"/>
              <a:t>    </a:t>
            </a:r>
            <a:r>
              <a:rPr lang="de-DE" sz="2000" dirty="0" smtClean="0"/>
              <a:t>:   </a:t>
            </a:r>
            <a:r>
              <a:rPr lang="de-DE" sz="2000" dirty="0" err="1"/>
              <a:t>m</a:t>
            </a:r>
            <a:r>
              <a:rPr lang="de-DE" sz="2000" dirty="0" err="1" smtClean="0"/>
              <a:t>echanics</a:t>
            </a:r>
            <a:r>
              <a:rPr lang="de-DE" sz="2000" dirty="0" smtClean="0"/>
              <a:t>, </a:t>
            </a:r>
            <a:r>
              <a:rPr lang="de-DE" sz="2000" dirty="0" err="1" smtClean="0"/>
              <a:t>precise</a:t>
            </a:r>
            <a:r>
              <a:rPr lang="de-DE" sz="2000" dirty="0" smtClean="0"/>
              <a:t> </a:t>
            </a:r>
            <a:r>
              <a:rPr lang="de-DE" sz="2000" dirty="0" err="1" smtClean="0"/>
              <a:t>tungsten</a:t>
            </a:r>
            <a:r>
              <a:rPr lang="de-DE" sz="2000" dirty="0" smtClean="0"/>
              <a:t> </a:t>
            </a:r>
            <a:r>
              <a:rPr lang="de-DE" sz="2000" dirty="0" err="1" smtClean="0"/>
              <a:t>plates</a:t>
            </a:r>
            <a:endParaRPr lang="de-DE" sz="2000" dirty="0" smtClean="0"/>
          </a:p>
          <a:p>
            <a:endParaRPr lang="de-DE" sz="2000" dirty="0"/>
          </a:p>
          <a:p>
            <a:r>
              <a:rPr lang="de-DE" sz="2000" dirty="0" smtClean="0"/>
              <a:t>Tau        :   </a:t>
            </a:r>
            <a:r>
              <a:rPr lang="de-DE" sz="2000" dirty="0" err="1" smtClean="0"/>
              <a:t>sensor</a:t>
            </a:r>
            <a:r>
              <a:rPr lang="de-DE" sz="2000" dirty="0" smtClean="0"/>
              <a:t> </a:t>
            </a:r>
            <a:r>
              <a:rPr lang="de-DE" sz="2000" dirty="0" err="1" smtClean="0"/>
              <a:t>tests</a:t>
            </a:r>
            <a:r>
              <a:rPr lang="de-DE" sz="2000" dirty="0" smtClean="0"/>
              <a:t>, </a:t>
            </a:r>
            <a:r>
              <a:rPr lang="de-DE" sz="2000" dirty="0" err="1" smtClean="0"/>
              <a:t>assembly</a:t>
            </a:r>
            <a:r>
              <a:rPr lang="de-DE" sz="2000" dirty="0" smtClean="0"/>
              <a:t>, </a:t>
            </a:r>
            <a:r>
              <a:rPr lang="de-DE" sz="2000" dirty="0" err="1" smtClean="0"/>
              <a:t>of</a:t>
            </a:r>
            <a:r>
              <a:rPr lang="de-DE" sz="2000" dirty="0" smtClean="0"/>
              <a:t> </a:t>
            </a:r>
            <a:r>
              <a:rPr lang="de-DE" sz="2000" dirty="0" err="1" smtClean="0"/>
              <a:t>detector</a:t>
            </a:r>
            <a:r>
              <a:rPr lang="de-DE" sz="2000" dirty="0" smtClean="0"/>
              <a:t> planes, DAQ</a:t>
            </a:r>
          </a:p>
          <a:p>
            <a:endParaRPr lang="de-DE" sz="2000" dirty="0"/>
          </a:p>
          <a:p>
            <a:r>
              <a:rPr lang="de-DE" sz="2000" dirty="0" smtClean="0"/>
              <a:t>??? </a:t>
            </a:r>
            <a:r>
              <a:rPr lang="de-DE" sz="2000" dirty="0" smtClean="0"/>
              <a:t>       </a:t>
            </a:r>
            <a:r>
              <a:rPr lang="de-DE" sz="2000" dirty="0" smtClean="0"/>
              <a:t>:   </a:t>
            </a:r>
            <a:r>
              <a:rPr lang="de-DE" sz="2000" dirty="0" err="1" smtClean="0"/>
              <a:t>sensor</a:t>
            </a:r>
            <a:r>
              <a:rPr lang="de-DE" sz="2000" dirty="0" smtClean="0"/>
              <a:t> </a:t>
            </a:r>
            <a:r>
              <a:rPr lang="de-DE" sz="2000" dirty="0" err="1" smtClean="0"/>
              <a:t>development</a:t>
            </a:r>
            <a:r>
              <a:rPr lang="de-DE" sz="2000" dirty="0" smtClean="0"/>
              <a:t>, </a:t>
            </a:r>
            <a:r>
              <a:rPr lang="de-DE" sz="2000" dirty="0" err="1" smtClean="0"/>
              <a:t>production</a:t>
            </a:r>
            <a:r>
              <a:rPr lang="de-DE" sz="2000" dirty="0" smtClean="0"/>
              <a:t>, </a:t>
            </a:r>
            <a:r>
              <a:rPr lang="de-DE" sz="2000" dirty="0" err="1" smtClean="0"/>
              <a:t>test</a:t>
            </a:r>
            <a:endParaRPr lang="de-DE" sz="2000" dirty="0" smtClean="0"/>
          </a:p>
          <a:p>
            <a:endParaRPr lang="de-DE" sz="2000" dirty="0"/>
          </a:p>
          <a:p>
            <a:r>
              <a:rPr lang="de-DE" sz="2000" dirty="0" smtClean="0"/>
              <a:t>LAL        :  CALICE </a:t>
            </a:r>
            <a:r>
              <a:rPr lang="de-DE" sz="2000" dirty="0" err="1" smtClean="0"/>
              <a:t>demonstrator</a:t>
            </a:r>
            <a:r>
              <a:rPr lang="de-DE" sz="2000" dirty="0" smtClean="0"/>
              <a:t> ECAL</a:t>
            </a:r>
            <a:endParaRPr lang="en-GB" sz="2000" dirty="0"/>
          </a:p>
        </p:txBody>
      </p:sp>
      <p:sp>
        <p:nvSpPr>
          <p:cNvPr id="6" name="Textfeld 5"/>
          <p:cNvSpPr txBox="1"/>
          <p:nvPr/>
        </p:nvSpPr>
        <p:spPr>
          <a:xfrm>
            <a:off x="755679" y="1729740"/>
            <a:ext cx="82943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AGH-UST:  ASIC </a:t>
            </a:r>
            <a:r>
              <a:rPr lang="de-DE" sz="2000" dirty="0" err="1" smtClean="0"/>
              <a:t>development</a:t>
            </a:r>
            <a:r>
              <a:rPr lang="de-DE" sz="2000" dirty="0" smtClean="0"/>
              <a:t>, Test, </a:t>
            </a:r>
            <a:r>
              <a:rPr lang="de-DE" sz="2000" dirty="0" err="1" smtClean="0"/>
              <a:t>production</a:t>
            </a:r>
            <a:r>
              <a:rPr lang="de-DE" sz="2000" dirty="0" smtClean="0"/>
              <a:t>, </a:t>
            </a:r>
            <a:r>
              <a:rPr lang="de-DE" sz="2000" dirty="0" err="1" smtClean="0"/>
              <a:t>assembly</a:t>
            </a:r>
            <a:r>
              <a:rPr lang="de-DE" sz="2000" dirty="0" smtClean="0"/>
              <a:t>, </a:t>
            </a:r>
            <a:r>
              <a:rPr lang="de-DE" sz="2000" dirty="0" err="1" smtClean="0"/>
              <a:t>trigger</a:t>
            </a:r>
            <a:r>
              <a:rPr lang="de-DE" sz="2000" dirty="0" smtClean="0"/>
              <a:t>, DAQ</a:t>
            </a:r>
          </a:p>
        </p:txBody>
      </p:sp>
      <p:sp>
        <p:nvSpPr>
          <p:cNvPr id="3" name="Rechteck 2"/>
          <p:cNvSpPr/>
          <p:nvPr/>
        </p:nvSpPr>
        <p:spPr bwMode="auto">
          <a:xfrm>
            <a:off x="2028825" y="3651885"/>
            <a:ext cx="5600700" cy="422910"/>
          </a:xfrm>
          <a:prstGeom prst="rect">
            <a:avLst/>
          </a:prstGeom>
          <a:solidFill>
            <a:srgbClr val="00A5EB">
              <a:alpha val="18824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736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73" name="Rectangle 2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e-DE" sz="2800" dirty="0" err="1" smtClean="0"/>
              <a:t>Resource</a:t>
            </a:r>
            <a:r>
              <a:rPr lang="de-DE" sz="2800" dirty="0" smtClean="0"/>
              <a:t> </a:t>
            </a:r>
            <a:r>
              <a:rPr lang="de-DE" sz="2800" dirty="0" err="1" smtClean="0"/>
              <a:t>requirements</a:t>
            </a:r>
            <a:r>
              <a:rPr lang="de-DE" sz="2800" dirty="0" smtClean="0"/>
              <a:t>, ECAL -P</a:t>
            </a:r>
            <a:endParaRPr lang="de-DE" sz="2800" dirty="0"/>
          </a:p>
        </p:txBody>
      </p:sp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355628" y="1017271"/>
            <a:ext cx="8331169" cy="5262979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 smtClean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 smtClean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 smtClean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 smtClean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 smtClean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 smtClean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 smtClean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5628" y="1196109"/>
            <a:ext cx="8646817" cy="2773719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686960" y="4023374"/>
            <a:ext cx="77038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Engineering </a:t>
            </a:r>
            <a:r>
              <a:rPr lang="de-DE" sz="2000" dirty="0" err="1" smtClean="0"/>
              <a:t>personpower</a:t>
            </a:r>
            <a:r>
              <a:rPr lang="de-DE" sz="2000" dirty="0" smtClean="0"/>
              <a:t>: 2 FTE </a:t>
            </a:r>
            <a:r>
              <a:rPr lang="de-DE" sz="2000" dirty="0" err="1" smtClean="0"/>
              <a:t>years</a:t>
            </a:r>
            <a:r>
              <a:rPr lang="de-DE" sz="2000" dirty="0" smtClean="0"/>
              <a:t>,  160 </a:t>
            </a:r>
            <a:r>
              <a:rPr lang="de-DE" sz="2000" dirty="0" err="1" smtClean="0"/>
              <a:t>kEur</a:t>
            </a:r>
            <a:endParaRPr lang="en-GB" sz="2000" dirty="0"/>
          </a:p>
        </p:txBody>
      </p:sp>
      <p:sp>
        <p:nvSpPr>
          <p:cNvPr id="7" name="Textfeld 6"/>
          <p:cNvSpPr txBox="1"/>
          <p:nvPr/>
        </p:nvSpPr>
        <p:spPr>
          <a:xfrm>
            <a:off x="727709" y="4951413"/>
            <a:ext cx="759714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 smtClean="0"/>
          </a:p>
          <a:p>
            <a:r>
              <a:rPr lang="de-DE" sz="2000" dirty="0" smtClean="0"/>
              <a:t>This </a:t>
            </a:r>
            <a:r>
              <a:rPr lang="de-DE" sz="2000" dirty="0" err="1" smtClean="0"/>
              <a:t>table</a:t>
            </a:r>
            <a:r>
              <a:rPr lang="de-DE" sz="2000" dirty="0" smtClean="0"/>
              <a:t> </a:t>
            </a:r>
            <a:r>
              <a:rPr lang="de-DE" sz="2000" dirty="0" err="1" smtClean="0"/>
              <a:t>has</a:t>
            </a:r>
            <a:r>
              <a:rPr lang="de-DE" sz="2000" dirty="0" smtClean="0"/>
              <a:t> </a:t>
            </a:r>
            <a:r>
              <a:rPr lang="de-DE" sz="2000" dirty="0" err="1" smtClean="0"/>
              <a:t>to</a:t>
            </a:r>
            <a:r>
              <a:rPr lang="de-DE" sz="2000" dirty="0" smtClean="0"/>
              <a:t> </a:t>
            </a:r>
            <a:r>
              <a:rPr lang="de-DE" sz="2000" dirty="0" err="1" smtClean="0"/>
              <a:t>be</a:t>
            </a:r>
            <a:r>
              <a:rPr lang="de-DE" sz="2000" dirty="0" smtClean="0"/>
              <a:t> </a:t>
            </a:r>
            <a:r>
              <a:rPr lang="de-DE" sz="2000" dirty="0" err="1" smtClean="0"/>
              <a:t>updated</a:t>
            </a:r>
            <a:r>
              <a:rPr lang="de-DE" sz="2000" dirty="0" smtClean="0"/>
              <a:t> </a:t>
            </a:r>
          </a:p>
          <a:p>
            <a:endParaRPr lang="de-DE" sz="2000" dirty="0"/>
          </a:p>
          <a:p>
            <a:r>
              <a:rPr lang="de-DE" sz="2000" dirty="0" smtClean="0"/>
              <a:t>A </a:t>
            </a:r>
            <a:r>
              <a:rPr lang="de-DE" sz="2000" dirty="0" err="1" smtClean="0"/>
              <a:t>similar</a:t>
            </a:r>
            <a:r>
              <a:rPr lang="de-DE" sz="2000" dirty="0" smtClean="0"/>
              <a:t> </a:t>
            </a:r>
            <a:r>
              <a:rPr lang="de-DE" sz="2000" dirty="0" err="1" smtClean="0"/>
              <a:t>table</a:t>
            </a:r>
            <a:r>
              <a:rPr lang="de-DE" sz="2000" dirty="0" smtClean="0"/>
              <a:t> </a:t>
            </a:r>
            <a:r>
              <a:rPr lang="de-DE" sz="2000" dirty="0" err="1" smtClean="0"/>
              <a:t>we</a:t>
            </a:r>
            <a:r>
              <a:rPr lang="de-DE" sz="2000" dirty="0" smtClean="0"/>
              <a:t> </a:t>
            </a:r>
            <a:r>
              <a:rPr lang="de-DE" sz="2000" dirty="0" err="1" smtClean="0"/>
              <a:t>need</a:t>
            </a:r>
            <a:r>
              <a:rPr lang="de-DE" sz="2000" dirty="0" smtClean="0"/>
              <a:t> </a:t>
            </a:r>
            <a:r>
              <a:rPr lang="de-DE" sz="2000" dirty="0" err="1" smtClean="0"/>
              <a:t>for</a:t>
            </a:r>
            <a:r>
              <a:rPr lang="de-DE" sz="2000" dirty="0" smtClean="0"/>
              <a:t> ECAL-E </a:t>
            </a:r>
            <a:endParaRPr lang="en-GB" sz="2000" dirty="0"/>
          </a:p>
        </p:txBody>
      </p:sp>
      <p:sp>
        <p:nvSpPr>
          <p:cNvPr id="13" name="Textfeld 12"/>
          <p:cNvSpPr txBox="1"/>
          <p:nvPr/>
        </p:nvSpPr>
        <p:spPr>
          <a:xfrm>
            <a:off x="777239" y="4612859"/>
            <a:ext cx="7498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AGH-UST </a:t>
            </a:r>
            <a:r>
              <a:rPr lang="de-DE" sz="2000" dirty="0" err="1" smtClean="0"/>
              <a:t>applyed</a:t>
            </a:r>
            <a:r>
              <a:rPr lang="de-DE" sz="2000" dirty="0" smtClean="0"/>
              <a:t> </a:t>
            </a:r>
            <a:r>
              <a:rPr lang="de-DE" sz="2000" dirty="0" err="1" smtClean="0"/>
              <a:t>successfully</a:t>
            </a:r>
            <a:r>
              <a:rPr lang="de-DE" sz="2000" dirty="0" smtClean="0"/>
              <a:t> </a:t>
            </a:r>
            <a:r>
              <a:rPr lang="de-DE" sz="2000" dirty="0" err="1" smtClean="0"/>
              <a:t>for</a:t>
            </a:r>
            <a:r>
              <a:rPr lang="de-DE" sz="2000" dirty="0" smtClean="0"/>
              <a:t> </a:t>
            </a:r>
            <a:r>
              <a:rPr lang="de-DE" sz="2000" dirty="0" err="1" smtClean="0"/>
              <a:t>funding</a:t>
            </a:r>
            <a:r>
              <a:rPr lang="de-DE" sz="2000" dirty="0" smtClean="0"/>
              <a:t> </a:t>
            </a:r>
            <a:r>
              <a:rPr lang="de-DE" sz="2000" dirty="0" err="1" smtClean="0"/>
              <a:t>to</a:t>
            </a:r>
            <a:r>
              <a:rPr lang="de-DE" sz="2000" dirty="0" smtClean="0"/>
              <a:t> </a:t>
            </a:r>
            <a:r>
              <a:rPr lang="de-DE" sz="2000" dirty="0" err="1" smtClean="0"/>
              <a:t>their</a:t>
            </a:r>
            <a:r>
              <a:rPr lang="de-DE" sz="2000" dirty="0" smtClean="0"/>
              <a:t> FAs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88624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73" name="Rectangle 2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e-DE" sz="2800" dirty="0" err="1" smtClean="0"/>
              <a:t>Production</a:t>
            </a:r>
            <a:r>
              <a:rPr lang="de-DE" sz="2800" dirty="0" smtClean="0"/>
              <a:t>  </a:t>
            </a:r>
            <a:r>
              <a:rPr lang="de-DE" sz="2800" dirty="0" smtClean="0"/>
              <a:t>Plan, </a:t>
            </a:r>
            <a:r>
              <a:rPr lang="de-DE" sz="2800" dirty="0" err="1" smtClean="0"/>
              <a:t>old</a:t>
            </a:r>
            <a:endParaRPr lang="de-DE" sz="2800" dirty="0"/>
          </a:p>
        </p:txBody>
      </p:sp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311209" y="900113"/>
            <a:ext cx="8524181" cy="5262979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 smtClean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 smtClean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 smtClean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 smtClean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 smtClean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 smtClean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 smtClean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8943" y="900113"/>
            <a:ext cx="6668711" cy="5383177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3943349" y="1874520"/>
            <a:ext cx="20059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C00000"/>
                </a:solidFill>
              </a:rPr>
              <a:t>Start </a:t>
            </a:r>
            <a:r>
              <a:rPr lang="de-DE" dirty="0" err="1" smtClean="0">
                <a:solidFill>
                  <a:srgbClr val="C00000"/>
                </a:solidFill>
              </a:rPr>
              <a:t>from</a:t>
            </a:r>
            <a:r>
              <a:rPr lang="de-DE" dirty="0" smtClean="0">
                <a:solidFill>
                  <a:srgbClr val="C00000"/>
                </a:solidFill>
              </a:rPr>
              <a:t> </a:t>
            </a:r>
            <a:r>
              <a:rPr lang="de-DE" dirty="0" err="1" smtClean="0">
                <a:solidFill>
                  <a:srgbClr val="C00000"/>
                </a:solidFill>
              </a:rPr>
              <a:t>scatch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4063365" y="2848927"/>
            <a:ext cx="13373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>
                <a:solidFill>
                  <a:srgbClr val="C00000"/>
                </a:solidFill>
              </a:rPr>
              <a:t>Stilll</a:t>
            </a:r>
            <a:r>
              <a:rPr lang="de-DE" dirty="0" smtClean="0">
                <a:solidFill>
                  <a:srgbClr val="C00000"/>
                </a:solidFill>
              </a:rPr>
              <a:t> </a:t>
            </a:r>
            <a:r>
              <a:rPr lang="de-DE" dirty="0" err="1" smtClean="0">
                <a:solidFill>
                  <a:srgbClr val="C00000"/>
                </a:solidFill>
              </a:rPr>
              <a:t>ongoing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5009753" y="3749040"/>
            <a:ext cx="13967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>
                <a:solidFill>
                  <a:srgbClr val="C00000"/>
                </a:solidFill>
              </a:rPr>
              <a:t>To</a:t>
            </a:r>
            <a:r>
              <a:rPr lang="de-DE" dirty="0" smtClean="0">
                <a:solidFill>
                  <a:srgbClr val="C00000"/>
                </a:solidFill>
              </a:rPr>
              <a:t> </a:t>
            </a:r>
            <a:r>
              <a:rPr lang="de-DE" dirty="0" err="1" smtClean="0">
                <a:solidFill>
                  <a:srgbClr val="C00000"/>
                </a:solidFill>
              </a:rPr>
              <a:t>be</a:t>
            </a:r>
            <a:r>
              <a:rPr lang="de-DE" dirty="0" smtClean="0">
                <a:solidFill>
                  <a:srgbClr val="C00000"/>
                </a:solidFill>
              </a:rPr>
              <a:t> </a:t>
            </a:r>
            <a:r>
              <a:rPr lang="de-DE" dirty="0" err="1" smtClean="0">
                <a:solidFill>
                  <a:srgbClr val="C00000"/>
                </a:solidFill>
              </a:rPr>
              <a:t>agreed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7" name="Abgerundetes Rechteck 6"/>
          <p:cNvSpPr/>
          <p:nvPr/>
        </p:nvSpPr>
        <p:spPr bwMode="auto">
          <a:xfrm>
            <a:off x="1314450" y="4506009"/>
            <a:ext cx="1297305" cy="386031"/>
          </a:xfrm>
          <a:prstGeom prst="roundRect">
            <a:avLst/>
          </a:prstGeom>
          <a:solidFill>
            <a:srgbClr val="FFFF00">
              <a:alpha val="14902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Abgerundetes Rechteck 8"/>
          <p:cNvSpPr/>
          <p:nvPr/>
        </p:nvSpPr>
        <p:spPr bwMode="auto">
          <a:xfrm>
            <a:off x="1314450" y="5040630"/>
            <a:ext cx="1344929" cy="211456"/>
          </a:xfrm>
          <a:prstGeom prst="roundRect">
            <a:avLst/>
          </a:prstGeom>
          <a:solidFill>
            <a:srgbClr val="FFFF00">
              <a:alpha val="14902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008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-Vorlage_en">
  <a:themeElements>
    <a:clrScheme name="2_DESY_Vortrag_3-1 14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00A5EB"/>
      </a:accent1>
      <a:accent2>
        <a:srgbClr val="F28E00"/>
      </a:accent2>
      <a:accent3>
        <a:srgbClr val="FFFFFF"/>
      </a:accent3>
      <a:accent4>
        <a:srgbClr val="000000"/>
      </a:accent4>
      <a:accent5>
        <a:srgbClr val="AACFF3"/>
      </a:accent5>
      <a:accent6>
        <a:srgbClr val="DB8000"/>
      </a:accent6>
      <a:hlink>
        <a:srgbClr val="00A5EB"/>
      </a:hlink>
      <a:folHlink>
        <a:srgbClr val="808080"/>
      </a:folHlink>
    </a:clrScheme>
    <a:fontScheme name="2_DESY_Vortrag_3-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DESY_Vortrag_3-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A5EB"/>
        </a:accent1>
        <a:accent2>
          <a:srgbClr val="F28E00"/>
        </a:accent2>
        <a:accent3>
          <a:srgbClr val="FFFFFF"/>
        </a:accent3>
        <a:accent4>
          <a:srgbClr val="000000"/>
        </a:accent4>
        <a:accent5>
          <a:srgbClr val="AACFF3"/>
        </a:accent5>
        <a:accent6>
          <a:srgbClr val="DB8000"/>
        </a:accent6>
        <a:hlink>
          <a:srgbClr val="00A5EB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14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A5EB"/>
        </a:accent1>
        <a:accent2>
          <a:srgbClr val="F28E00"/>
        </a:accent2>
        <a:accent3>
          <a:srgbClr val="FFFFFF"/>
        </a:accent3>
        <a:accent4>
          <a:srgbClr val="000000"/>
        </a:accent4>
        <a:accent5>
          <a:srgbClr val="AACFF3"/>
        </a:accent5>
        <a:accent6>
          <a:srgbClr val="DB8000"/>
        </a:accent6>
        <a:hlink>
          <a:srgbClr val="00A5EB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PPT-Vorlage_en</Template>
  <TotalTime>0</TotalTime>
  <Words>604</Words>
  <Application>Microsoft Office PowerPoint</Application>
  <PresentationFormat>Bildschirmpräsentation (4:3)</PresentationFormat>
  <Paragraphs>341</Paragraphs>
  <Slides>12</Slides>
  <Notes>12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7" baseType="lpstr">
      <vt:lpstr>Arial</vt:lpstr>
      <vt:lpstr>Arial Black</vt:lpstr>
      <vt:lpstr>Calibri</vt:lpstr>
      <vt:lpstr>Wingdings</vt:lpstr>
      <vt:lpstr>PPT-Vorlage_en</vt:lpstr>
      <vt:lpstr>Schedule and Resonsibilities</vt:lpstr>
      <vt:lpstr>Content</vt:lpstr>
      <vt:lpstr>Organisation</vt:lpstr>
      <vt:lpstr>Organisation</vt:lpstr>
      <vt:lpstr>Organisation</vt:lpstr>
      <vt:lpstr>Responsibilities</vt:lpstr>
      <vt:lpstr>Responsibilities</vt:lpstr>
      <vt:lpstr>Resource requirements, ECAL -P</vt:lpstr>
      <vt:lpstr>Production  Plan, old</vt:lpstr>
      <vt:lpstr>Updates needed for the TDR</vt:lpstr>
      <vt:lpstr>backup</vt:lpstr>
      <vt:lpstr>Resource requirements, detailed</vt:lpstr>
    </vt:vector>
  </TitlesOfParts>
  <Company>DESY Zeuthen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BCM1F Workshop Report</dc:title>
  <dc:creator>DESY Mitarbeiter</dc:creator>
  <cp:lastModifiedBy>Wolfgang Lohmann</cp:lastModifiedBy>
  <cp:revision>314</cp:revision>
  <dcterms:created xsi:type="dcterms:W3CDTF">2012-02-28T14:56:30Z</dcterms:created>
  <dcterms:modified xsi:type="dcterms:W3CDTF">2022-06-16T13:53:04Z</dcterms:modified>
</cp:coreProperties>
</file>