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3C66F-9089-4F09-B880-F3C450EE43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1F844C-2270-481C-8CC4-C87A3DD852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02A9E6-3854-4E27-9178-F56A76802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19D8-5B3D-4E29-8581-001239D10CE1}" type="datetimeFigureOut">
              <a:rPr lang="en-US" smtClean="0"/>
              <a:t>20-Jun-22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19FC96-2249-4B6A-A9EB-396722E10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40061-007A-4989-A058-B21347767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2854-3220-4DCC-A620-6E2290E0E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957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8CFD6-69FF-4A73-ADC7-B77624E09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7239CF-7AE4-4F03-ACE2-F53E5CABEA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C87EA0-3B34-4296-936A-11C129140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19D8-5B3D-4E29-8581-001239D10CE1}" type="datetimeFigureOut">
              <a:rPr lang="en-US" smtClean="0"/>
              <a:t>20-Jun-22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3ED68B-76B3-4AA3-8567-2A10A91F9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394A44-7DFB-498B-9A14-29E18D050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2854-3220-4DCC-A620-6E2290E0E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619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4DA00F-63D0-4C0D-89E1-8E80BF55A3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E9ECD0-9A2E-43FB-ACA2-28B322B76A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B78F4-9CE0-4829-984D-E8FA5B6BC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19D8-5B3D-4E29-8581-001239D10CE1}" type="datetimeFigureOut">
              <a:rPr lang="en-US" smtClean="0"/>
              <a:t>20-Jun-22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14466-539B-4D95-A451-3A9C9C79A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F02BEF-4746-4BC4-B077-F91BE6D65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2854-3220-4DCC-A620-6E2290E0E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113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5F213-793B-4516-B1F9-CBEBA34D5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DC186-B337-4808-8D24-5707E8C579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B2B8F8-B642-4FC8-8853-EC499E6CA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19D8-5B3D-4E29-8581-001239D10CE1}" type="datetimeFigureOut">
              <a:rPr lang="en-US" smtClean="0"/>
              <a:t>20-Jun-22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DEBDEC-C401-46C6-B6CD-479BB9E14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0B926-DCA0-4203-8FB6-C04ECCB24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2854-3220-4DCC-A620-6E2290E0E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372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D44F2-D9DF-4529-A581-C3E0386BF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CD328B-BD7F-4E16-9701-9F61388603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9303CC-1C39-403B-8BCD-CC46C10C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19D8-5B3D-4E29-8581-001239D10CE1}" type="datetimeFigureOut">
              <a:rPr lang="en-US" smtClean="0"/>
              <a:t>20-Jun-22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21C95-0964-4797-A282-C6181A654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21A3EF-A9BC-4044-B5DA-33D98F016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2854-3220-4DCC-A620-6E2290E0E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714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17457-933E-4626-87C3-B1BB810CE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24715-000C-4335-9CA2-91BAB80F02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00741A-D56A-4A72-9BB3-7E1BB69DCC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CE7BE2-25BF-46E3-923C-AABCBBA90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19D8-5B3D-4E29-8581-001239D10CE1}" type="datetimeFigureOut">
              <a:rPr lang="en-US" smtClean="0"/>
              <a:t>20-Jun-22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11478F-6AF2-4969-B86C-AE0120333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C2D301-E9CB-429E-84D2-B5711744C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2854-3220-4DCC-A620-6E2290E0E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122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CE8CB-4BFB-49A7-ADB8-679FAF2C9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125255-BBAB-4757-836E-FF98D1F9F4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004254-68E9-43D0-ADB8-474DE9A743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6A38C1-5605-44B2-8409-7C0EED50A4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915287-8452-4BE3-AF86-D41D8C456B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67BF98-E522-40DE-B6B0-AACB65353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19D8-5B3D-4E29-8581-001239D10CE1}" type="datetimeFigureOut">
              <a:rPr lang="en-US" smtClean="0"/>
              <a:t>20-Jun-22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E9FEB0-0986-4442-BDB0-E5154444D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652442-8060-4A21-8EE1-3413CE0EE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2854-3220-4DCC-A620-6E2290E0E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282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61CB2-A8E8-41B3-88BA-41252FD12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6DCA59-6712-4908-8D13-055B2EB8F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19D8-5B3D-4E29-8581-001239D10CE1}" type="datetimeFigureOut">
              <a:rPr lang="en-US" smtClean="0"/>
              <a:t>20-Jun-22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B58A82-1EA6-4AD7-8141-58EE76684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B2FB23-E0A8-4264-A5EC-3303095E9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2854-3220-4DCC-A620-6E2290E0E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563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FB402F-2CB4-4CA4-8936-12FA5B2A6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19D8-5B3D-4E29-8581-001239D10CE1}" type="datetimeFigureOut">
              <a:rPr lang="en-US" smtClean="0"/>
              <a:t>20-Jun-22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847C47-D11C-4634-80E8-F7170CA0F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743065-E4A7-4D06-B8AD-0A2C6F958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2854-3220-4DCC-A620-6E2290E0E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73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9426C-418F-411C-A259-16230C124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7C05B-B9CF-4874-9623-95BB33E3A8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E66B06-BFBB-48C6-A2F1-FCFCB5E7C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C5AA13-5E73-43E4-A365-88FDC2B67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19D8-5B3D-4E29-8581-001239D10CE1}" type="datetimeFigureOut">
              <a:rPr lang="en-US" smtClean="0"/>
              <a:t>20-Jun-22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411666-F5BA-4A0E-AB0A-F3FD95C0F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6CE9F1-E890-470B-B6F3-AE3574A9D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2854-3220-4DCC-A620-6E2290E0E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291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D878F-57FD-441E-9EE3-9286AEAE0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E2A32E-B6EC-4629-AF5F-75511F0FCE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AF0275-4BDE-4896-970E-07ABE2ED04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6D9216-8673-491E-BDA9-4B6B74F9B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19D8-5B3D-4E29-8581-001239D10CE1}" type="datetimeFigureOut">
              <a:rPr lang="en-US" smtClean="0"/>
              <a:t>20-Jun-22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A4E11-681A-44AF-B881-C1E145B9E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608ACD-88A2-493C-A191-23F8B0EEB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2854-3220-4DCC-A620-6E2290E0E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930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6A5F79-5EF8-4C1B-8212-EFE907E0D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6E6F66-5052-4EAF-A1C3-FE0C4E8632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E65BA6-D217-4D7C-81A3-BB498AE68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319D8-5B3D-4E29-8581-001239D10CE1}" type="datetimeFigureOut">
              <a:rPr lang="en-US" smtClean="0"/>
              <a:t>20-Jun-22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06358E-0F57-420E-8988-A5423AE3E4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DDE04-7FA6-4381-B798-C1F412F755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B2854-3220-4DCC-A620-6E2290E0E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98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EABF56F-00D3-4DA3-831B-6D63449B06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1575" y="0"/>
            <a:ext cx="7210425" cy="32099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F658641-B0C9-4896-B2D8-3623EC334B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1433" y="3192550"/>
            <a:ext cx="7210567" cy="366544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7F520BE-BBED-4D21-86E5-BD453C2E3FA5}"/>
              </a:ext>
            </a:extLst>
          </p:cNvPr>
          <p:cNvSpPr txBox="1"/>
          <p:nvPr/>
        </p:nvSpPr>
        <p:spPr>
          <a:xfrm>
            <a:off x="200399" y="232013"/>
            <a:ext cx="453105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/>
              <a:t>Take raw 2D data, sum over Z</a:t>
            </a:r>
          </a:p>
          <a:p>
            <a:pPr marL="285750" indent="-285750">
              <a:buFontTx/>
              <a:buChar char="-"/>
            </a:pPr>
            <a:r>
              <a:rPr lang="en-US" dirty="0"/>
              <a:t>Use “Islands” clustering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Find maximum tower, assign to new cluster, remove from list.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Find new maximum tower. 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If new is adjacent to cluster – add to cluster.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Else, assign to new cluster.</a:t>
            </a:r>
          </a:p>
          <a:p>
            <a:pPr marL="285750" indent="-285750">
              <a:buFontTx/>
              <a:buChar char="-"/>
            </a:pPr>
            <a:r>
              <a:rPr lang="en-US" dirty="0"/>
              <a:t>Sum energy deposition per cluster</a:t>
            </a:r>
          </a:p>
          <a:p>
            <a:pPr marL="285750" indent="-285750">
              <a:buFontTx/>
              <a:buChar char="-"/>
            </a:pPr>
            <a:r>
              <a:rPr lang="en-US" dirty="0"/>
              <a:t>Filter clusters below 15 MeV (uncalibrated)</a:t>
            </a:r>
          </a:p>
          <a:p>
            <a:pPr marL="285750" indent="-285750">
              <a:buFontTx/>
              <a:buChar char="-"/>
            </a:pPr>
            <a:r>
              <a:rPr lang="en-US" dirty="0"/>
              <a:t>Count estimated multiplicity per cluster.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Find estimated energy for cluster center of mass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Divide Deposited energy by estimated to find multiplicity</a:t>
            </a:r>
          </a:p>
          <a:p>
            <a:pPr marL="285750" indent="-285750">
              <a:buFontTx/>
              <a:buChar char="-"/>
            </a:pPr>
            <a:r>
              <a:rPr lang="en-US" dirty="0"/>
              <a:t>Final energies for event will be a list of calibrated energy per cluster, times the estimated multiplicity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r>
              <a:rPr lang="en-US" b="1" dirty="0"/>
              <a:t>Example – 7 well separated particles and 7 clusters, 1 particle per cluster.</a:t>
            </a:r>
          </a:p>
          <a:p>
            <a:pPr marL="285750" indent="-2857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195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07F520BE-BBED-4D21-86E5-BD453C2E3FA5}"/>
              </a:ext>
            </a:extLst>
          </p:cNvPr>
          <p:cNvSpPr txBox="1"/>
          <p:nvPr/>
        </p:nvSpPr>
        <p:spPr>
          <a:xfrm>
            <a:off x="200399" y="232013"/>
            <a:ext cx="453105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/>
              <a:t>Take raw 2D data, sum over Z</a:t>
            </a:r>
          </a:p>
          <a:p>
            <a:pPr marL="285750" indent="-285750">
              <a:buFontTx/>
              <a:buChar char="-"/>
            </a:pPr>
            <a:r>
              <a:rPr lang="en-US" dirty="0"/>
              <a:t>Use “Islands” clustering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Find maximum tower, assign to new cluster, remove from list.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Find new maximum tower. 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If new is adjacent to cluster – add to cluster.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Else, assign to new cluster.</a:t>
            </a:r>
          </a:p>
          <a:p>
            <a:pPr marL="285750" indent="-285750">
              <a:buFontTx/>
              <a:buChar char="-"/>
            </a:pPr>
            <a:r>
              <a:rPr lang="en-US" dirty="0"/>
              <a:t>Sum energy deposition per cluster</a:t>
            </a:r>
          </a:p>
          <a:p>
            <a:pPr marL="285750" indent="-285750">
              <a:buFontTx/>
              <a:buChar char="-"/>
            </a:pPr>
            <a:r>
              <a:rPr lang="en-US" dirty="0"/>
              <a:t>Filter clusters below 15 MeV (uncalibrated)</a:t>
            </a:r>
          </a:p>
          <a:p>
            <a:pPr marL="285750" indent="-285750">
              <a:buFontTx/>
              <a:buChar char="-"/>
            </a:pPr>
            <a:r>
              <a:rPr lang="en-US" dirty="0"/>
              <a:t>Count estimated multiplicity per cluster.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Find estimated energy for cluster center of mass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Divide Deposited energy by estimated to find multiplicity</a:t>
            </a:r>
          </a:p>
          <a:p>
            <a:pPr marL="285750" indent="-285750">
              <a:buFontTx/>
              <a:buChar char="-"/>
            </a:pPr>
            <a:r>
              <a:rPr lang="en-US" dirty="0"/>
              <a:t>Final energies for event will be a list of calibrated energy per cluster, times the estimated multiplicity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r>
              <a:rPr lang="en-US" b="1" dirty="0"/>
              <a:t>Example – 10 particles, some overlap.</a:t>
            </a:r>
          </a:p>
          <a:p>
            <a:r>
              <a:rPr lang="en-US" b="1" dirty="0"/>
              <a:t>5 clusters with multiplicities [4,2,2,1,1] resulting with 10 predicted particles.</a:t>
            </a:r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5E3362A-D68D-4EBF-8EB8-13F07A2B90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8565" y="0"/>
            <a:ext cx="7303435" cy="315263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3802365-343A-444D-8D0D-12712E6360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5899" y="3182088"/>
            <a:ext cx="7306101" cy="3675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12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B74E484-4110-470E-83DD-A7823D69FDA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" t="488" r="50785" b="50333"/>
          <a:stretch/>
        </p:blipFill>
        <p:spPr>
          <a:xfrm>
            <a:off x="4008576" y="1259925"/>
            <a:ext cx="4158117" cy="182530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922619A-FD4D-4FE1-9078-D8057C74CFD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821" t="48773"/>
          <a:stretch/>
        </p:blipFill>
        <p:spPr>
          <a:xfrm>
            <a:off x="3999002" y="3054459"/>
            <a:ext cx="4156703" cy="182773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692E83A-ADC1-49AC-A363-52A47220FF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6281" y="1196100"/>
            <a:ext cx="4035530" cy="187325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7393C7D-E104-4027-8499-8659B0EB6E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46470" y="3066802"/>
            <a:ext cx="4035378" cy="191007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16931EC-8754-485B-B3ED-6FA14B05131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46471" y="4962366"/>
            <a:ext cx="4054861" cy="189563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87426FD-4949-4558-9ABB-1C1C5094E2A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06816" y="4876800"/>
            <a:ext cx="4166948" cy="19812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9DC00ED-5C66-4869-976C-1095BEC171FA}"/>
              </a:ext>
            </a:extLst>
          </p:cNvPr>
          <p:cNvSpPr txBox="1"/>
          <p:nvPr/>
        </p:nvSpPr>
        <p:spPr>
          <a:xfrm>
            <a:off x="200399" y="232013"/>
            <a:ext cx="349414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Following graphs show results before and after new improvement implementation:</a:t>
            </a:r>
          </a:p>
          <a:p>
            <a:endParaRPr lang="en-US" dirty="0"/>
          </a:p>
          <a:p>
            <a:r>
              <a:rPr lang="en-US" dirty="0"/>
              <a:t>For “Per cluster position reconstruction” – instead of calculating the center of mass of each cluster we use weights that are linear with position</a:t>
            </a:r>
          </a:p>
        </p:txBody>
      </p:sp>
    </p:spTree>
    <p:extLst>
      <p:ext uri="{BB962C8B-B14F-4D97-AF65-F5344CB8AC3E}">
        <p14:creationId xmlns:p14="http://schemas.microsoft.com/office/powerpoint/2010/main" val="2034253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93950C5-EB9B-4752-99A0-D2AA18FAA6B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426" b="15612"/>
          <a:stretch/>
        </p:blipFill>
        <p:spPr>
          <a:xfrm>
            <a:off x="9580085" y="104503"/>
            <a:ext cx="2518497" cy="328313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AF2FFB9-587A-497A-8B2C-0E781EEB78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2929" y="176517"/>
            <a:ext cx="2080924" cy="341995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F8C0187-CF7F-4BD6-B9EC-B0669C7948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2888" y="198308"/>
            <a:ext cx="2366530" cy="329980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3D8349CF-9BE0-4BDA-BD3C-9A2AE2FD6E0A}"/>
              </a:ext>
            </a:extLst>
          </p:cNvPr>
          <p:cNvSpPr txBox="1"/>
          <p:nvPr/>
        </p:nvSpPr>
        <p:spPr>
          <a:xfrm>
            <a:off x="193800" y="1043936"/>
            <a:ext cx="390698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White line – Estimated X</a:t>
            </a:r>
          </a:p>
          <a:p>
            <a:r>
              <a:rPr lang="en-US" sz="2800" dirty="0"/>
              <a:t>Orange line – Fit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For each cluster, find a line that minimizes sum of distance from all pixels, with energy deposition as weighting.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8219C98-9669-4E72-89F2-89EC7D404D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12971" y="3574700"/>
            <a:ext cx="5825211" cy="32833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AE7E8AF-33B7-461C-8708-101F9BD673AC}"/>
              </a:ext>
            </a:extLst>
          </p:cNvPr>
          <p:cNvSpPr txBox="1"/>
          <p:nvPr/>
        </p:nvSpPr>
        <p:spPr>
          <a:xfrm>
            <a:off x="9633412" y="4584290"/>
            <a:ext cx="13613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N=63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48C01A4-D249-4BB9-9661-209D2E3A233F}"/>
              </a:ext>
            </a:extLst>
          </p:cNvPr>
          <p:cNvCxnSpPr>
            <a:cxnSpLocks/>
          </p:cNvCxnSpPr>
          <p:nvPr/>
        </p:nvCxnSpPr>
        <p:spPr>
          <a:xfrm flipV="1">
            <a:off x="5449078" y="4723002"/>
            <a:ext cx="1463450" cy="539463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534255C-ADF5-4494-9BEE-4A840179556D}"/>
              </a:ext>
            </a:extLst>
          </p:cNvPr>
          <p:cNvSpPr txBox="1"/>
          <p:nvPr/>
        </p:nvSpPr>
        <p:spPr>
          <a:xfrm>
            <a:off x="4476694" y="5035270"/>
            <a:ext cx="13613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Needs debugging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B27178B-DCF8-45DB-8865-13A1ADDC099E}"/>
              </a:ext>
            </a:extLst>
          </p:cNvPr>
          <p:cNvSpPr txBox="1"/>
          <p:nvPr/>
        </p:nvSpPr>
        <p:spPr>
          <a:xfrm>
            <a:off x="85085" y="223784"/>
            <a:ext cx="4300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/>
              <a:t>Angle Reconstruction</a:t>
            </a:r>
          </a:p>
        </p:txBody>
      </p:sp>
    </p:spTree>
    <p:extLst>
      <p:ext uri="{BB962C8B-B14F-4D97-AF65-F5344CB8AC3E}">
        <p14:creationId xmlns:p14="http://schemas.microsoft.com/office/powerpoint/2010/main" val="72023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14ADBF9-B67F-4683-9E1C-D2B1862398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5749" y="729501"/>
            <a:ext cx="4466251" cy="203177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99C5D22-B848-450F-BBAF-5209C4C75C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6937" y="2741833"/>
            <a:ext cx="4515063" cy="206838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C648090-D6B3-4A61-AC95-088DC48D5D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90643" y="4792008"/>
            <a:ext cx="4501357" cy="206599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AC1B9AE-FB69-4C22-9956-5BDA505201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41016" y="729501"/>
            <a:ext cx="4416729" cy="205020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CB5AFC4-232A-4FCE-A7BB-D549E0D788B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41207" y="4783303"/>
            <a:ext cx="4437886" cy="207469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A2BA7EA-EDE8-4F71-B54E-632784CDBE8C}"/>
              </a:ext>
            </a:extLst>
          </p:cNvPr>
          <p:cNvSpPr txBox="1"/>
          <p:nvPr/>
        </p:nvSpPr>
        <p:spPr>
          <a:xfrm>
            <a:off x="270587" y="961054"/>
            <a:ext cx="30137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Comparison between old and new position reconstruction methods.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CC0A7AD-D343-4138-9F13-998309572605}"/>
              </a:ext>
            </a:extLst>
          </p:cNvPr>
          <p:cNvSpPr txBox="1"/>
          <p:nvPr/>
        </p:nvSpPr>
        <p:spPr>
          <a:xfrm>
            <a:off x="4189445" y="307910"/>
            <a:ext cx="2519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Cluster COM with shift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2CEC216-2C49-4C16-B278-830504E0A35E}"/>
              </a:ext>
            </a:extLst>
          </p:cNvPr>
          <p:cNvSpPr txBox="1"/>
          <p:nvPr/>
        </p:nvSpPr>
        <p:spPr>
          <a:xfrm>
            <a:off x="8686799" y="311020"/>
            <a:ext cx="3004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Entry angle Reconstruction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919C797-929F-4E60-BFDA-D3CCBF82D02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77682" y="2689294"/>
            <a:ext cx="4377322" cy="2106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729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44156</TotalTime>
  <Words>331</Words>
  <Application>Microsoft Office PowerPoint</Application>
  <PresentationFormat>Widescreen</PresentationFormat>
  <Paragraphs>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dor miron</dc:creator>
  <cp:lastModifiedBy>dor miron</cp:lastModifiedBy>
  <cp:revision>15</cp:revision>
  <dcterms:created xsi:type="dcterms:W3CDTF">2022-04-14T10:12:55Z</dcterms:created>
  <dcterms:modified xsi:type="dcterms:W3CDTF">2022-06-20T12:23:01Z</dcterms:modified>
</cp:coreProperties>
</file>