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411" r:id="rId3"/>
    <p:sldId id="41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5" userDrawn="1">
          <p15:clr>
            <a:srgbClr val="A4A3A4"/>
          </p15:clr>
        </p15:guide>
        <p15:guide id="2" pos="1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CAAD"/>
    <a:srgbClr val="FFC8A6"/>
    <a:srgbClr val="FFB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94"/>
    <p:restoredTop sz="98805" autoAdjust="0"/>
  </p:normalViewPr>
  <p:slideViewPr>
    <p:cSldViewPr snapToGrid="0" snapToObjects="1">
      <p:cViewPr varScale="1">
        <p:scale>
          <a:sx n="124" d="100"/>
          <a:sy n="124" d="100"/>
        </p:scale>
        <p:origin x="288" y="168"/>
      </p:cViewPr>
      <p:guideLst>
        <p:guide orient="horz" pos="1525"/>
        <p:guide pos="1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D7D28-36C2-D64A-BFE8-4AFBE8BB400C}" type="datetimeFigureOut">
              <a:rPr lang="en-US" smtClean="0"/>
              <a:t>8/3/22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E33B8-75C9-1746-91B0-0ACBF5CC5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2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E33B8-75C9-1746-91B0-0ACBF5CC50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08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E33B8-75C9-1746-91B0-0ACBF5CC50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1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E33B8-75C9-1746-91B0-0ACBF5CC50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4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3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5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0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7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0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9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3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5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0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9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FA53C-7C51-F44A-BA5E-32F6F495689E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17A27-0486-C445-8161-69AD9F1AE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6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1" y="6349"/>
            <a:ext cx="9144000" cy="6850800"/>
            <a:chOff x="-1" y="6349"/>
            <a:chExt cx="9144000" cy="6850800"/>
          </a:xfrm>
        </p:grpSpPr>
        <p:sp>
          <p:nvSpPr>
            <p:cNvPr id="4" name="Rectangle 3"/>
            <p:cNvSpPr/>
            <p:nvPr/>
          </p:nvSpPr>
          <p:spPr>
            <a:xfrm>
              <a:off x="-1" y="6349"/>
              <a:ext cx="9144000" cy="6850800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34683" y="646587"/>
              <a:ext cx="863785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4683" y="6187516"/>
              <a:ext cx="863785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0" y="2253981"/>
            <a:ext cx="9143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  <a:latin typeface="Baskerville"/>
                <a:cs typeface="Baskerville"/>
              </a:rPr>
              <a:t>Gamma ray spectrometer @ LUXE</a:t>
            </a:r>
          </a:p>
          <a:p>
            <a:pPr algn="ctr"/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  <a:latin typeface="Baskerville"/>
                <a:cs typeface="Baskerville"/>
              </a:rPr>
              <a:t>DAQ requirements</a:t>
            </a:r>
            <a:endParaRPr lang="en-US" sz="3000" dirty="0">
              <a:solidFill>
                <a:schemeClr val="tx1">
                  <a:lumMod val="75000"/>
                  <a:lumOff val="25000"/>
                </a:schemeClr>
              </a:solidFill>
              <a:latin typeface="Baskerville"/>
              <a:cs typeface="Baskerville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939513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Baskerville"/>
                <a:cs typeface="Baskerville"/>
              </a:rPr>
              <a:t>Gianluca </a:t>
            </a:r>
            <a:r>
              <a:rPr lang="en-US" sz="2000" b="1" dirty="0" err="1">
                <a:latin typeface="Baskerville"/>
                <a:cs typeface="Baskerville"/>
              </a:rPr>
              <a:t>Sarri</a:t>
            </a:r>
            <a:r>
              <a:rPr lang="en-US" sz="2000" b="1" dirty="0">
                <a:latin typeface="Baskerville"/>
                <a:cs typeface="Baskerville"/>
              </a:rPr>
              <a:t>, </a:t>
            </a:r>
            <a:r>
              <a:rPr lang="en-US" sz="2000" dirty="0">
                <a:latin typeface="Baskerville"/>
                <a:cs typeface="Baskerville"/>
              </a:rPr>
              <a:t>Kyle Fleck, Niall Cavanagh, Matthew Streeter</a:t>
            </a:r>
          </a:p>
          <a:p>
            <a:pPr algn="ctr"/>
            <a:r>
              <a:rPr lang="en-US" sz="2000" i="1" dirty="0">
                <a:latin typeface="Baskerville"/>
                <a:cs typeface="Baskerville"/>
              </a:rPr>
              <a:t>School of Mathematics and Physics, Queen’s University Belfast, UK</a:t>
            </a:r>
          </a:p>
          <a:p>
            <a:pPr algn="ctr"/>
            <a:r>
              <a:rPr lang="en-US" sz="2000" i="1" dirty="0" err="1">
                <a:latin typeface="Baskerville"/>
                <a:cs typeface="Baskerville"/>
              </a:rPr>
              <a:t>g.sarri@qub.ac.uk</a:t>
            </a:r>
            <a:endParaRPr lang="en-US" sz="2000" i="1" dirty="0">
              <a:latin typeface="Baskerville"/>
              <a:cs typeface="Baskerville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40AF5F-AF2B-A349-9B36-E136FDD89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013" y="39355"/>
            <a:ext cx="1631932" cy="58470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EA1C97F-0BAF-8646-BA42-15F7BD30E1CB}"/>
              </a:ext>
            </a:extLst>
          </p:cNvPr>
          <p:cNvSpPr txBox="1"/>
          <p:nvPr/>
        </p:nvSpPr>
        <p:spPr>
          <a:xfrm>
            <a:off x="7280747" y="6187516"/>
            <a:ext cx="1712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askerville"/>
                <a:cs typeface="Baskerville"/>
              </a:rPr>
              <a:t>Gianluca Sarri</a:t>
            </a:r>
          </a:p>
        </p:txBody>
      </p:sp>
      <p:pic>
        <p:nvPicPr>
          <p:cNvPr id="1026" name="Picture 2" descr="Laser Und XFEL Experiment">
            <a:extLst>
              <a:ext uri="{FF2B5EF4-FFF2-40B4-BE49-F238E27FC236}">
                <a16:creationId xmlns:a16="http://schemas.microsoft.com/office/drawing/2014/main" id="{3D76938F-59F5-0F4E-9B4B-0C863D311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880" y="39355"/>
            <a:ext cx="1631932" cy="59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2DAC12E-203C-7FB7-D9EC-028EE1A1BB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683" y="6235472"/>
            <a:ext cx="1730059" cy="57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04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1" y="6349"/>
            <a:ext cx="9144000" cy="6850800"/>
            <a:chOff x="-1" y="6349"/>
            <a:chExt cx="9144000" cy="6850800"/>
          </a:xfrm>
        </p:grpSpPr>
        <p:sp>
          <p:nvSpPr>
            <p:cNvPr id="4" name="Rectangle 3"/>
            <p:cNvSpPr/>
            <p:nvPr/>
          </p:nvSpPr>
          <p:spPr>
            <a:xfrm>
              <a:off x="-1" y="6349"/>
              <a:ext cx="9144000" cy="6850800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34683" y="646587"/>
              <a:ext cx="863785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4683" y="6187516"/>
              <a:ext cx="863785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858945" y="-101805"/>
            <a:ext cx="53919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  <a:latin typeface="Baskerville"/>
                <a:cs typeface="Baskerville"/>
              </a:rPr>
              <a:t>System overview</a:t>
            </a:r>
            <a:endParaRPr lang="en-US" sz="3000" i="1" dirty="0">
              <a:solidFill>
                <a:schemeClr val="tx1">
                  <a:lumMod val="75000"/>
                  <a:lumOff val="25000"/>
                </a:schemeClr>
              </a:solidFill>
              <a:latin typeface="Baskerville"/>
              <a:cs typeface="Baskerville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40AF5F-AF2B-A349-9B36-E136FDD89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013" y="39355"/>
            <a:ext cx="1631932" cy="58470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EA1C97F-0BAF-8646-BA42-15F7BD30E1CB}"/>
              </a:ext>
            </a:extLst>
          </p:cNvPr>
          <p:cNvSpPr txBox="1"/>
          <p:nvPr/>
        </p:nvSpPr>
        <p:spPr>
          <a:xfrm>
            <a:off x="7280747" y="6187516"/>
            <a:ext cx="1712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askerville"/>
                <a:cs typeface="Baskerville"/>
              </a:rPr>
              <a:t>Gianluca Sarri</a:t>
            </a:r>
          </a:p>
        </p:txBody>
      </p:sp>
      <p:pic>
        <p:nvPicPr>
          <p:cNvPr id="1026" name="Picture 2" descr="Laser Und XFEL Experiment">
            <a:extLst>
              <a:ext uri="{FF2B5EF4-FFF2-40B4-BE49-F238E27FC236}">
                <a16:creationId xmlns:a16="http://schemas.microsoft.com/office/drawing/2014/main" id="{3D76938F-59F5-0F4E-9B4B-0C863D311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880" y="39355"/>
            <a:ext cx="1631932" cy="59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17B5279-8F1B-1049-B110-DAE1497E1CE0}"/>
              </a:ext>
            </a:extLst>
          </p:cNvPr>
          <p:cNvSpPr txBox="1"/>
          <p:nvPr/>
        </p:nvSpPr>
        <p:spPr>
          <a:xfrm>
            <a:off x="4891885" y="689454"/>
            <a:ext cx="287399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Baskerville" panose="02020502070401020303" pitchFamily="18" charset="0"/>
                <a:ea typeface="Baskerville" panose="02020502070401020303" pitchFamily="18" charset="0"/>
              </a:rPr>
              <a:t>Main components</a:t>
            </a:r>
            <a:endParaRPr lang="en-US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10 </a:t>
            </a:r>
            <a:r>
              <a:rPr lang="en-US" dirty="0">
                <a:latin typeface="Symbol" pitchFamily="2" charset="2"/>
                <a:ea typeface="Baskerville" panose="02020502070401020303" pitchFamily="18" charset="0"/>
              </a:rPr>
              <a:t>m</a:t>
            </a: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m tungsten target</a:t>
            </a: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Shielding + beam dump</a:t>
            </a: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50cm Pb collimator</a:t>
            </a: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1.6 m vacuum chamber</a:t>
            </a: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Dipole: 1.4 T, 120 cm</a:t>
            </a: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2 LANEX scintillators</a:t>
            </a: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2 </a:t>
            </a:r>
            <a:r>
              <a:rPr lang="en-US" dirty="0" err="1">
                <a:latin typeface="Baskerville" panose="02020502070401020303" pitchFamily="18" charset="0"/>
                <a:ea typeface="Baskerville" panose="02020502070401020303" pitchFamily="18" charset="0"/>
              </a:rPr>
              <a:t>i</a:t>
            </a: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-CCD cameras</a:t>
            </a:r>
          </a:p>
          <a:p>
            <a:pPr marL="342900" indent="-342900">
              <a:buAutoNum type="arabicPeriod"/>
            </a:pPr>
            <a:r>
              <a:rPr lang="en-US" dirty="0">
                <a:latin typeface="Symbol" pitchFamily="2" charset="2"/>
                <a:ea typeface="Baskerville" panose="02020502070401020303" pitchFamily="18" charset="0"/>
              </a:rPr>
              <a:t>g</a:t>
            </a: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-ray profiler (separate)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18C9D0F-515B-7F46-A6FC-526FB2C5AF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683" y="6235472"/>
            <a:ext cx="1730059" cy="5737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EC1005-32CC-B049-9BBC-A38607CAE8E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6957" t="18420" r="16814" b="25241"/>
          <a:stretch/>
        </p:blipFill>
        <p:spPr>
          <a:xfrm>
            <a:off x="234683" y="729451"/>
            <a:ext cx="4551566" cy="24403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4293DCE-ECF3-101A-D690-10DCF0CFC31E}"/>
              </a:ext>
            </a:extLst>
          </p:cNvPr>
          <p:cNvSpPr txBox="1"/>
          <p:nvPr/>
        </p:nvSpPr>
        <p:spPr>
          <a:xfrm>
            <a:off x="271462" y="3429000"/>
            <a:ext cx="8601076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Baskerville" panose="02020502070401020303" pitchFamily="18" charset="0"/>
                <a:ea typeface="Baskerville" panose="02020502070401020303" pitchFamily="18" charset="0"/>
              </a:rPr>
              <a:t>DAQ requirements</a:t>
            </a:r>
          </a:p>
          <a:p>
            <a:endParaRPr lang="en-US" sz="6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All the DAQ requirements are centered on the 2 </a:t>
            </a:r>
            <a:r>
              <a:rPr lang="en-US" dirty="0" err="1">
                <a:latin typeface="Baskerville" panose="02020502070401020303" pitchFamily="18" charset="0"/>
                <a:ea typeface="Baskerville" panose="02020502070401020303" pitchFamily="18" charset="0"/>
              </a:rPr>
              <a:t>i</a:t>
            </a: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-CCD cameras required to image the LANEX scintillation screens. Preferred option: </a:t>
            </a:r>
            <a:r>
              <a:rPr lang="en-US" b="1" dirty="0" err="1">
                <a:latin typeface="Baskerville" panose="02020502070401020303" pitchFamily="18" charset="0"/>
                <a:ea typeface="Baskerville" panose="02020502070401020303" pitchFamily="18" charset="0"/>
              </a:rPr>
              <a:t>Andor</a:t>
            </a:r>
            <a:r>
              <a:rPr lang="en-US" b="1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en-US" b="1" dirty="0" err="1">
                <a:latin typeface="Baskerville" panose="02020502070401020303" pitchFamily="18" charset="0"/>
                <a:ea typeface="Baskerville" panose="02020502070401020303" pitchFamily="18" charset="0"/>
              </a:rPr>
              <a:t>iStar</a:t>
            </a:r>
            <a:endParaRPr lang="en-US" b="1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342900" indent="-342900">
              <a:buAutoNum type="arabicPeriod"/>
            </a:pPr>
            <a:endParaRPr lang="en-US" sz="500" b="1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Due to the long scintillation time of the LANEX, we would need to </a:t>
            </a:r>
            <a:r>
              <a:rPr lang="en-US" b="1" dirty="0">
                <a:latin typeface="Baskerville" panose="02020502070401020303" pitchFamily="18" charset="0"/>
                <a:ea typeface="Baskerville" panose="02020502070401020303" pitchFamily="18" charset="0"/>
              </a:rPr>
              <a:t>trigger them approximately 1 </a:t>
            </a:r>
            <a:r>
              <a:rPr lang="en-US" b="1" dirty="0" err="1">
                <a:latin typeface="Symbol" pitchFamily="2" charset="2"/>
                <a:ea typeface="Baskerville" panose="02020502070401020303" pitchFamily="18" charset="0"/>
              </a:rPr>
              <a:t>m</a:t>
            </a:r>
            <a:r>
              <a:rPr lang="en-US" b="1" dirty="0" err="1">
                <a:latin typeface="Baskerville" panose="02020502070401020303" pitchFamily="18" charset="0"/>
                <a:ea typeface="Baskerville" panose="02020502070401020303" pitchFamily="18" charset="0"/>
              </a:rPr>
              <a:t>s</a:t>
            </a:r>
            <a:r>
              <a:rPr lang="en-US" b="1" dirty="0">
                <a:latin typeface="Baskerville" panose="02020502070401020303" pitchFamily="18" charset="0"/>
                <a:ea typeface="Baskerville" panose="02020502070401020303" pitchFamily="18" charset="0"/>
              </a:rPr>
              <a:t> after the laser</a:t>
            </a: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. </a:t>
            </a:r>
          </a:p>
          <a:p>
            <a:pPr marL="342900" indent="-342900">
              <a:buAutoNum type="arabicPeriod"/>
            </a:pPr>
            <a:endParaRPr lang="en-US" sz="5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Assumption of </a:t>
            </a:r>
            <a:r>
              <a:rPr lang="en-US" b="1" dirty="0">
                <a:latin typeface="Baskerville" panose="02020502070401020303" pitchFamily="18" charset="0"/>
                <a:ea typeface="Baskerville" panose="02020502070401020303" pitchFamily="18" charset="0"/>
              </a:rPr>
              <a:t>2 16-bit cameras with 2048 x 512 pixels </a:t>
            </a: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operating at 10 Hz (1 Hz for data taking, other frames for background readings).</a:t>
            </a:r>
          </a:p>
          <a:p>
            <a:pPr marL="342900" indent="-342900">
              <a:buAutoNum type="arabicPeriod"/>
            </a:pPr>
            <a:endParaRPr lang="en-US" sz="5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Expected </a:t>
            </a:r>
            <a:r>
              <a:rPr lang="en-US" b="1" dirty="0">
                <a:latin typeface="Baskerville" panose="02020502070401020303" pitchFamily="18" charset="0"/>
                <a:ea typeface="Baskerville" panose="02020502070401020303" pitchFamily="18" charset="0"/>
              </a:rPr>
              <a:t>40 MB/s </a:t>
            </a: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of data. </a:t>
            </a:r>
          </a:p>
          <a:p>
            <a:pPr marL="342900" indent="-342900">
              <a:buAutoNum type="arabicPeriod"/>
            </a:pPr>
            <a:endParaRPr lang="en-US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342900" indent="-342900">
              <a:buAutoNum type="arabicPeriod"/>
            </a:pPr>
            <a:endParaRPr lang="en-US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8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Chart&#10;&#10;Description automatically generated with medium confidence">
            <a:extLst>
              <a:ext uri="{FF2B5EF4-FFF2-40B4-BE49-F238E27FC236}">
                <a16:creationId xmlns:a16="http://schemas.microsoft.com/office/drawing/2014/main" id="{741397B7-A734-65E0-0178-06AA11750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8032" y="679511"/>
            <a:ext cx="4304871" cy="2781414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-1" y="6349"/>
            <a:ext cx="9144000" cy="6850800"/>
            <a:chOff x="-1" y="6349"/>
            <a:chExt cx="9144000" cy="6850800"/>
          </a:xfrm>
        </p:grpSpPr>
        <p:sp>
          <p:nvSpPr>
            <p:cNvPr id="4" name="Rectangle 3"/>
            <p:cNvSpPr/>
            <p:nvPr/>
          </p:nvSpPr>
          <p:spPr>
            <a:xfrm>
              <a:off x="-1" y="6349"/>
              <a:ext cx="9144000" cy="6850800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34683" y="646587"/>
              <a:ext cx="863785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4683" y="6187516"/>
              <a:ext cx="863785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858945" y="-101805"/>
            <a:ext cx="53919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skerville"/>
                <a:cs typeface="Baskerville"/>
              </a:rPr>
              <a:t>Andor</a:t>
            </a:r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  <a:latin typeface="Baskerville"/>
                <a:cs typeface="Baskerville"/>
              </a:rPr>
              <a:t> </a:t>
            </a:r>
            <a:r>
              <a:rPr lang="en-US" sz="4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skerville"/>
                <a:cs typeface="Baskerville"/>
              </a:rPr>
              <a:t>iStar</a:t>
            </a:r>
            <a:endParaRPr lang="en-US" sz="3000" i="1" dirty="0">
              <a:solidFill>
                <a:schemeClr val="tx1">
                  <a:lumMod val="75000"/>
                  <a:lumOff val="25000"/>
                </a:schemeClr>
              </a:solidFill>
              <a:latin typeface="Baskerville"/>
              <a:cs typeface="Baskerville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40AF5F-AF2B-A349-9B36-E136FDD897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13" y="39355"/>
            <a:ext cx="1631932" cy="58470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EA1C97F-0BAF-8646-BA42-15F7BD30E1CB}"/>
              </a:ext>
            </a:extLst>
          </p:cNvPr>
          <p:cNvSpPr txBox="1"/>
          <p:nvPr/>
        </p:nvSpPr>
        <p:spPr>
          <a:xfrm>
            <a:off x="7280747" y="6187516"/>
            <a:ext cx="1712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askerville"/>
                <a:cs typeface="Baskerville"/>
              </a:rPr>
              <a:t>Gianluca Sarri</a:t>
            </a:r>
          </a:p>
        </p:txBody>
      </p:sp>
      <p:pic>
        <p:nvPicPr>
          <p:cNvPr id="1026" name="Picture 2" descr="Laser Und XFEL Experiment">
            <a:extLst>
              <a:ext uri="{FF2B5EF4-FFF2-40B4-BE49-F238E27FC236}">
                <a16:creationId xmlns:a16="http://schemas.microsoft.com/office/drawing/2014/main" id="{3D76938F-59F5-0F4E-9B4B-0C863D311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880" y="39355"/>
            <a:ext cx="1631932" cy="59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18C9D0F-515B-7F46-A6FC-526FB2C5AF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683" y="6235472"/>
            <a:ext cx="1730059" cy="573721"/>
          </a:xfrm>
          <a:prstGeom prst="rect">
            <a:avLst/>
          </a:prstGeom>
        </p:spPr>
      </p:pic>
      <p:pic>
        <p:nvPicPr>
          <p:cNvPr id="8" name="Picture 7" descr="A picture containing electronics, loudspeaker&#10;&#10;Description automatically generated">
            <a:extLst>
              <a:ext uri="{FF2B5EF4-FFF2-40B4-BE49-F238E27FC236}">
                <a16:creationId xmlns:a16="http://schemas.microsoft.com/office/drawing/2014/main" id="{5723C240-D184-ECD9-A433-A4E930D54B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9245" y="730979"/>
            <a:ext cx="2797389" cy="2431965"/>
          </a:xfrm>
          <a:prstGeom prst="rect">
            <a:avLst/>
          </a:prstGeom>
        </p:spPr>
      </p:pic>
      <p:pic>
        <p:nvPicPr>
          <p:cNvPr id="17" name="Picture 16" descr="Table&#10;&#10;Description automatically generated">
            <a:extLst>
              <a:ext uri="{FF2B5EF4-FFF2-40B4-BE49-F238E27FC236}">
                <a16:creationId xmlns:a16="http://schemas.microsoft.com/office/drawing/2014/main" id="{74AE19E9-5844-AEC0-69CC-C8B8F8591B6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3703" b="10998"/>
          <a:stretch/>
        </p:blipFill>
        <p:spPr>
          <a:xfrm>
            <a:off x="240958" y="3326815"/>
            <a:ext cx="4962724" cy="280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5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19971</TotalTime>
  <Words>170</Words>
  <Application>Microsoft Macintosh PowerPoint</Application>
  <PresentationFormat>On-screen Show (4:3)</PresentationFormat>
  <Paragraphs>32</Paragraphs>
  <Slides>3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Baskerville</vt:lpstr>
      <vt:lpstr>Calibri</vt:lpstr>
      <vt:lpstr>Symbol</vt:lpstr>
      <vt:lpstr>Office Theme</vt:lpstr>
      <vt:lpstr>PowerPoint Presentation</vt:lpstr>
      <vt:lpstr>PowerPoint Presentation</vt:lpstr>
      <vt:lpstr>PowerPoint Presentation</vt:lpstr>
    </vt:vector>
  </TitlesOfParts>
  <Company>The Queen's University of Belfast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Gianluca Sarri</dc:creator>
  <cp:lastModifiedBy>Gianluca Sarri</cp:lastModifiedBy>
  <cp:revision>374</cp:revision>
  <cp:lastPrinted>2019-04-15T15:11:10Z</cp:lastPrinted>
  <dcterms:created xsi:type="dcterms:W3CDTF">2014-09-23T07:06:29Z</dcterms:created>
  <dcterms:modified xsi:type="dcterms:W3CDTF">2022-08-03T09:31:06Z</dcterms:modified>
</cp:coreProperties>
</file>