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9.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63" r:id="rId2"/>
    <p:sldId id="314" r:id="rId3"/>
    <p:sldId id="323" r:id="rId4"/>
    <p:sldId id="330" r:id="rId5"/>
    <p:sldId id="331" r:id="rId6"/>
    <p:sldId id="332" r:id="rId7"/>
    <p:sldId id="334" r:id="rId8"/>
    <p:sldId id="339" r:id="rId9"/>
    <p:sldId id="335" r:id="rId10"/>
    <p:sldId id="333" r:id="rId11"/>
    <p:sldId id="336" r:id="rId12"/>
    <p:sldId id="340" r:id="rId13"/>
    <p:sldId id="341" r:id="rId14"/>
    <p:sldId id="337" r:id="rId15"/>
    <p:sldId id="338" r:id="rId16"/>
    <p:sldId id="31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7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509"/>
    <a:srgbClr val="F39200"/>
    <a:srgbClr val="0D1546"/>
    <a:srgbClr val="7030A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59" autoAdjust="0"/>
    <p:restoredTop sz="94572" autoAdjust="0"/>
  </p:normalViewPr>
  <p:slideViewPr>
    <p:cSldViewPr snapToGrid="0" showGuides="1">
      <p:cViewPr varScale="1">
        <p:scale>
          <a:sx n="159" d="100"/>
          <a:sy n="159" d="100"/>
        </p:scale>
        <p:origin x="208" y="696"/>
      </p:cViewPr>
      <p:guideLst>
        <p:guide orient="horz" pos="1275"/>
        <p:guide pos="3727"/>
        <p:guide pos="3953"/>
        <p:guide pos="7287"/>
        <p:guide pos="393"/>
        <p:guide orient="horz" pos="3725"/>
      </p:guideLst>
    </p:cSldViewPr>
  </p:slideViewPr>
  <p:notesTextViewPr>
    <p:cViewPr>
      <p:scale>
        <a:sx n="1" d="1"/>
        <a:sy n="1" d="1"/>
      </p:scale>
      <p:origin x="0" y="0"/>
    </p:cViewPr>
  </p:notesTextViewPr>
  <p:sorterViewPr>
    <p:cViewPr>
      <p:scale>
        <a:sx n="200" d="100"/>
        <a:sy n="200" d="100"/>
      </p:scale>
      <p:origin x="0" y="4880"/>
    </p:cViewPr>
  </p:sorterViewPr>
  <p:notesViewPr>
    <p:cSldViewPr snapToGrid="0" showGuides="1">
      <p:cViewPr varScale="1">
        <p:scale>
          <a:sx n="97" d="100"/>
          <a:sy n="97"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18.07.22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18.07.22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a:t>
            </a:fld>
            <a:endParaRPr lang="de-DE"/>
          </a:p>
        </p:txBody>
      </p:sp>
    </p:spTree>
    <p:extLst>
      <p:ext uri="{BB962C8B-B14F-4D97-AF65-F5344CB8AC3E}">
        <p14:creationId xmlns:p14="http://schemas.microsoft.com/office/powerpoint/2010/main" val="124979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2</a:t>
            </a:fld>
            <a:endParaRPr lang="de-DE"/>
          </a:p>
        </p:txBody>
      </p:sp>
    </p:spTree>
    <p:extLst>
      <p:ext uri="{BB962C8B-B14F-4D97-AF65-F5344CB8AC3E}">
        <p14:creationId xmlns:p14="http://schemas.microsoft.com/office/powerpoint/2010/main" val="16611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9</a:t>
            </a:fld>
            <a:endParaRPr lang="de-DE"/>
          </a:p>
        </p:txBody>
      </p:sp>
    </p:spTree>
    <p:extLst>
      <p:ext uri="{BB962C8B-B14F-4D97-AF65-F5344CB8AC3E}">
        <p14:creationId xmlns:p14="http://schemas.microsoft.com/office/powerpoint/2010/main" val="318705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14</a:t>
            </a:fld>
            <a:endParaRPr lang="de-DE"/>
          </a:p>
        </p:txBody>
      </p:sp>
    </p:spTree>
    <p:extLst>
      <p:ext uri="{BB962C8B-B14F-4D97-AF65-F5344CB8AC3E}">
        <p14:creationId xmlns:p14="http://schemas.microsoft.com/office/powerpoint/2010/main" val="324072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15</a:t>
            </a:fld>
            <a:endParaRPr lang="de-DE"/>
          </a:p>
        </p:txBody>
      </p:sp>
    </p:spTree>
    <p:extLst>
      <p:ext uri="{BB962C8B-B14F-4D97-AF65-F5344CB8AC3E}">
        <p14:creationId xmlns:p14="http://schemas.microsoft.com/office/powerpoint/2010/main" val="2077958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050925"/>
          </a:xfrm>
        </p:spPr>
        <p:txBody>
          <a:bodyPr anchor="b"/>
          <a:lstStyle>
            <a:lvl1pPr algn="l">
              <a:defRPr sz="2800"/>
            </a:lvl1pPr>
          </a:lstStyle>
          <a:p>
            <a:r>
              <a:rPr lang="en-US" noProof="0" dirty="0"/>
              <a:t>Click to edit Master title style</a:t>
            </a:r>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pic>
        <p:nvPicPr>
          <p:cNvPr id="9" name="Picture 19" descr="DESY-Logo-cyan-RGB_Hintergrund wei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295428" y="943932"/>
            <a:ext cx="1423988" cy="1424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0" descr="Helmholtz_Log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144124" y="2521837"/>
            <a:ext cx="1726595" cy="698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8" y="2024064"/>
            <a:ext cx="8101013" cy="3889375"/>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Textplatzhalter 4"/>
          <p:cNvSpPr>
            <a:spLocks noGrp="1"/>
          </p:cNvSpPr>
          <p:nvPr>
            <p:ph type="body" sz="quarter" idx="14" hasCustomPrompt="1"/>
          </p:nvPr>
        </p:nvSpPr>
        <p:spPr>
          <a:xfrm>
            <a:off x="623887" y="5913438"/>
            <a:ext cx="8101013"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4" name="Textplatzhalter 3"/>
          <p:cNvSpPr>
            <a:spLocks noGrp="1"/>
          </p:cNvSpPr>
          <p:nvPr>
            <p:ph type="body" sz="quarter" idx="15"/>
          </p:nvPr>
        </p:nvSpPr>
        <p:spPr>
          <a:xfrm>
            <a:off x="8934451" y="2033590"/>
            <a:ext cx="2633662" cy="3879847"/>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69002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stStyle>
          <a:p>
            <a:pPr lvl="0"/>
            <a:r>
              <a:rPr lang="en-US" noProof="0" dirty="0"/>
              <a:t>Click to edit Master text styles</a:t>
            </a:r>
          </a:p>
        </p:txBody>
      </p:sp>
      <p:sp>
        <p:nvSpPr>
          <p:cNvPr id="4" name="TextBox 3">
            <a:extLst>
              <a:ext uri="{FF2B5EF4-FFF2-40B4-BE49-F238E27FC236}">
                <a16:creationId xmlns:a16="http://schemas.microsoft.com/office/drawing/2014/main" id="{8EC60874-28B4-0642-9276-6DAD1EA8138A}"/>
              </a:ext>
            </a:extLst>
          </p:cNvPr>
          <p:cNvSpPr txBox="1"/>
          <p:nvPr userDrawn="1"/>
        </p:nvSpPr>
        <p:spPr>
          <a:xfrm>
            <a:off x="7098384" y="461913"/>
            <a:ext cx="0" cy="0"/>
          </a:xfrm>
          <a:prstGeom prst="rect">
            <a:avLst/>
          </a:prstGeom>
          <a:noFill/>
        </p:spPr>
        <p:txBody>
          <a:bodyPr wrap="none" rtlCol="0">
            <a:noAutofit/>
          </a:bodyPr>
          <a:lstStyle/>
          <a:p>
            <a:pPr marL="269875" indent="-269875">
              <a:lnSpc>
                <a:spcPct val="112000"/>
              </a:lnSpc>
              <a:buBlip>
                <a:blip r:embed="rId2"/>
              </a:buBlip>
            </a:pPr>
            <a:endParaRPr lang="en-US" sz="1400" dirty="0" err="1"/>
          </a:p>
        </p:txBody>
      </p:sp>
      <p:sp>
        <p:nvSpPr>
          <p:cNvPr id="5" name="TextBox 4">
            <a:extLst>
              <a:ext uri="{FF2B5EF4-FFF2-40B4-BE49-F238E27FC236}">
                <a16:creationId xmlns:a16="http://schemas.microsoft.com/office/drawing/2014/main" id="{647C5C1C-11C2-974E-90B6-7A83DC332DEC}"/>
              </a:ext>
            </a:extLst>
          </p:cNvPr>
          <p:cNvSpPr txBox="1"/>
          <p:nvPr userDrawn="1"/>
        </p:nvSpPr>
        <p:spPr>
          <a:xfrm>
            <a:off x="8540620" y="460310"/>
            <a:ext cx="0" cy="0"/>
          </a:xfrm>
          <a:prstGeom prst="rect">
            <a:avLst/>
          </a:prstGeom>
          <a:noFill/>
        </p:spPr>
        <p:txBody>
          <a:bodyPr wrap="none" rtlCol="0">
            <a:noAutofit/>
          </a:bodyPr>
          <a:lstStyle/>
          <a:p>
            <a:pPr marL="269875" indent="-269875">
              <a:lnSpc>
                <a:spcPct val="112000"/>
              </a:lnSpc>
              <a:buBlip>
                <a:blip r:embed="rId2"/>
              </a:buBlip>
            </a:pPr>
            <a:endParaRPr lang="en-DE" sz="1400" dirty="0" err="1"/>
          </a:p>
        </p:txBody>
      </p:sp>
    </p:spTree>
    <p:extLst>
      <p:ext uri="{BB962C8B-B14F-4D97-AF65-F5344CB8AC3E}">
        <p14:creationId xmlns:p14="http://schemas.microsoft.com/office/powerpoint/2010/main" val="40230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606635" y="1552576"/>
            <a:ext cx="10961477" cy="3814764"/>
          </a:xfrm>
        </p:spPr>
        <p:txBody>
          <a:bodyPr anchor="ctr"/>
          <a:lstStyle>
            <a:lvl1pPr>
              <a:defRPr sz="6300">
                <a:solidFill>
                  <a:schemeClr val="tx1"/>
                </a:solidFill>
              </a:defRPr>
            </a:lvl1pPr>
          </a:lstStyle>
          <a:p>
            <a:r>
              <a:rPr lang="en-US" noProof="0" dirty="0"/>
              <a:t>Click to edit Master title style</a:t>
            </a:r>
          </a:p>
        </p:txBody>
      </p:sp>
      <p:sp>
        <p:nvSpPr>
          <p:cNvPr id="3" name="Text Placeholder 2"/>
          <p:cNvSpPr>
            <a:spLocks noGrp="1"/>
          </p:cNvSpPr>
          <p:nvPr>
            <p:ph type="body" idx="1"/>
          </p:nvPr>
        </p:nvSpPr>
        <p:spPr>
          <a:xfrm>
            <a:off x="623887"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22422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Tree>
    <p:extLst>
      <p:ext uri="{BB962C8B-B14F-4D97-AF65-F5344CB8AC3E}">
        <p14:creationId xmlns:p14="http://schemas.microsoft.com/office/powerpoint/2010/main" val="36411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Picture Placeholder 5"/>
          <p:cNvSpPr>
            <a:spLocks noGrp="1"/>
          </p:cNvSpPr>
          <p:nvPr>
            <p:ph type="pic" sz="quarter" idx="12"/>
          </p:nvPr>
        </p:nvSpPr>
        <p:spPr>
          <a:xfrm>
            <a:off x="623888" y="1235677"/>
            <a:ext cx="10944224" cy="4677762"/>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09135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8" y="828675"/>
            <a:ext cx="10944224" cy="50847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5" name="Textplatzhalter 4"/>
          <p:cNvSpPr>
            <a:spLocks noGrp="1"/>
          </p:cNvSpPr>
          <p:nvPr>
            <p:ph type="body" sz="quarter" idx="13" hasCustomPrompt="1"/>
          </p:nvPr>
        </p:nvSpPr>
        <p:spPr>
          <a:xfrm>
            <a:off x="623887" y="5913438"/>
            <a:ext cx="10944225"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212403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9" y="1196976"/>
            <a:ext cx="5292723"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8" y="1196976"/>
            <a:ext cx="5292725"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913438"/>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913438"/>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17000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7" y="2024063"/>
            <a:ext cx="5292725"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9" y="2024063"/>
            <a:ext cx="5292724"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086351"/>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086351"/>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300823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9" y="712232"/>
            <a:ext cx="10956924" cy="387519"/>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623889" y="1260390"/>
            <a:ext cx="10944224" cy="4793566"/>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p:nvSpPr>
        <p:spPr>
          <a:xfrm>
            <a:off x="11377083" y="293577"/>
            <a:ext cx="514351" cy="293798"/>
          </a:xfrm>
          <a:prstGeom prst="rect">
            <a:avLst/>
          </a:prstGeom>
          <a:noFill/>
        </p:spPr>
        <p:txBody>
          <a:bodyPr wrap="none" lIns="0" tIns="0" rIns="0" bIns="0" rtlCol="0">
            <a:noAutofit/>
          </a:bodyPr>
          <a:lstStyle/>
          <a:p>
            <a:pPr algn="r"/>
            <a:fld id="{A5DEC3FA-4FB7-4309-A077-6BB31CA8E81A}" type="slidenum">
              <a:rPr lang="en-US" sz="1600" noProof="0" smtClean="0"/>
              <a:pPr algn="r"/>
              <a:t>‹#›</a:t>
            </a:fld>
            <a:endParaRPr lang="en-US" sz="1600" noProof="0" dirty="0"/>
          </a:p>
        </p:txBody>
      </p:sp>
      <p:cxnSp>
        <p:nvCxnSpPr>
          <p:cNvPr id="11" name="Gerader Verbinder 10"/>
          <p:cNvCxnSpPr/>
          <p:nvPr/>
        </p:nvCxnSpPr>
        <p:spPr>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
        <p:nvSpPr>
          <p:cNvPr id="7" name="Rechteck 6"/>
          <p:cNvSpPr/>
          <p:nvPr/>
        </p:nvSpPr>
        <p:spPr>
          <a:xfrm>
            <a:off x="623888" y="381001"/>
            <a:ext cx="5292725" cy="216000"/>
          </a:xfrm>
          <a:prstGeom prst="rect">
            <a:avLst/>
          </a:prstGeom>
        </p:spPr>
        <p:txBody>
          <a:bodyPr vert="horz" lIns="0" tIns="0" rIns="0" bIns="0" rtlCol="0" anchor="t" anchorCtr="0">
            <a:noAutofit/>
          </a:bodyPr>
          <a:lstStyle/>
          <a:p>
            <a:pPr lvl="0"/>
            <a:r>
              <a:rPr lang="en-US" sz="900" baseline="0" noProof="0" dirty="0"/>
              <a:t>What is new in twenty-two</a:t>
            </a:r>
            <a:endParaRPr lang="en-US" sz="900" noProof="0" dirty="0"/>
          </a:p>
        </p:txBody>
      </p:sp>
      <p:sp>
        <p:nvSpPr>
          <p:cNvPr id="8" name="Rechteck 7"/>
          <p:cNvSpPr/>
          <p:nvPr/>
        </p:nvSpPr>
        <p:spPr>
          <a:xfrm>
            <a:off x="6275389" y="381001"/>
            <a:ext cx="5292724" cy="216000"/>
          </a:xfrm>
          <a:prstGeom prst="rect">
            <a:avLst/>
          </a:prstGeom>
        </p:spPr>
        <p:txBody>
          <a:bodyPr vert="horz" lIns="0" tIns="0" rIns="0" bIns="0" rtlCol="0" anchor="t" anchorCtr="0">
            <a:noAutofit/>
          </a:bodyPr>
          <a:lstStyle/>
          <a:p>
            <a:pPr lvl="0"/>
            <a:r>
              <a:rPr lang="en-US" sz="900" noProof="0" dirty="0"/>
              <a:t>Matthias</a:t>
            </a:r>
            <a:r>
              <a:rPr lang="en-US" sz="900" baseline="0" noProof="0" dirty="0"/>
              <a:t> Scholz, </a:t>
            </a:r>
            <a:r>
              <a:rPr lang="en-US" sz="900" noProof="0" dirty="0"/>
              <a:t>XFEL Operator Training</a:t>
            </a:r>
            <a:r>
              <a:rPr lang="en-US" sz="900" baseline="0" noProof="0" dirty="0"/>
              <a:t>, January 18, 2022</a:t>
            </a:r>
            <a:endParaRPr lang="en-US" sz="900" noProof="0" dirty="0"/>
          </a:p>
        </p:txBody>
      </p:sp>
      <p:pic>
        <p:nvPicPr>
          <p:cNvPr id="15" name="Picture 19" descr="DESY-Logo-cyan-RGB_Hintergrund weiss"/>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0848398" y="6053956"/>
            <a:ext cx="719715" cy="7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https://www.helmholtz.de/fileadmin/user_upload/04_mediathek/Logos_2017/2017_H_Logo_RGB_untereinander_DE.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199745" y="6182559"/>
            <a:ext cx="1670422" cy="6448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3" r:id="rId6"/>
    <p:sldLayoutId id="2147483668" r:id="rId7"/>
    <p:sldLayoutId id="2147483669" r:id="rId8"/>
    <p:sldLayoutId id="2147483670" r:id="rId9"/>
    <p:sldLayoutId id="2147483671" r:id="rId10"/>
  </p:sldLayoutIdLst>
  <p:hf sldNum="0" hdr="0" ftr="0" dt="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15"/>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6"/>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e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emf"/><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confluence.desy.de/x/QJXeC" TargetMode="Externa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emf"/><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EuXFEL</a:t>
            </a:r>
            <a:br>
              <a:rPr lang="en-US" dirty="0"/>
            </a:br>
            <a:r>
              <a:rPr lang="en-US" dirty="0"/>
              <a:t>Beam Regions</a:t>
            </a:r>
          </a:p>
        </p:txBody>
      </p:sp>
      <p:sp>
        <p:nvSpPr>
          <p:cNvPr id="3" name="Subtitle 2"/>
          <p:cNvSpPr>
            <a:spLocks noGrp="1"/>
          </p:cNvSpPr>
          <p:nvPr>
            <p:ph type="subTitle" idx="1"/>
          </p:nvPr>
        </p:nvSpPr>
        <p:spPr>
          <a:xfrm>
            <a:off x="623889" y="2583180"/>
            <a:ext cx="4410448" cy="745647"/>
          </a:xfrm>
        </p:spPr>
        <p:txBody>
          <a:bodyPr/>
          <a:lstStyle/>
          <a:p>
            <a:r>
              <a:rPr lang="en-US" dirty="0"/>
              <a:t>Operator training </a:t>
            </a:r>
          </a:p>
          <a:p>
            <a:r>
              <a:rPr lang="en-US" dirty="0" err="1"/>
              <a:t>Bolko</a:t>
            </a:r>
            <a:r>
              <a:rPr lang="en-US" dirty="0"/>
              <a:t> </a:t>
            </a:r>
            <a:r>
              <a:rPr lang="en-US" dirty="0" err="1"/>
              <a:t>Beutner</a:t>
            </a:r>
            <a:r>
              <a:rPr lang="en-US" dirty="0"/>
              <a:t> and Matthias Scholz</a:t>
            </a:r>
          </a:p>
          <a:p>
            <a:r>
              <a:rPr lang="en-US" dirty="0"/>
              <a:t>July 19, 2022</a:t>
            </a:r>
          </a:p>
        </p:txBody>
      </p:sp>
      <p:pic>
        <p:nvPicPr>
          <p:cNvPr id="5" name="Picture 4">
            <a:extLst>
              <a:ext uri="{FF2B5EF4-FFF2-40B4-BE49-F238E27FC236}">
                <a16:creationId xmlns:a16="http://schemas.microsoft.com/office/drawing/2014/main" id="{D4D5C320-364B-FBC0-3AD1-240AF685C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172" y="1528989"/>
            <a:ext cx="4087551" cy="4087551"/>
          </a:xfrm>
          <a:prstGeom prst="rect">
            <a:avLst/>
          </a:prstGeom>
        </p:spPr>
      </p:pic>
    </p:spTree>
    <p:extLst>
      <p:ext uri="{BB962C8B-B14F-4D97-AF65-F5344CB8AC3E}">
        <p14:creationId xmlns:p14="http://schemas.microsoft.com/office/powerpoint/2010/main" val="97086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In case the requested change of parameters from one BR to the next can not be realised in the given transition, this will be indicated in the panel. </a:t>
            </a:r>
          </a:p>
          <a:p>
            <a:pPr>
              <a:lnSpc>
                <a:spcPct val="100000"/>
              </a:lnSpc>
              <a:spcBef>
                <a:spcPts val="600"/>
              </a:spcBef>
              <a:buFont typeface="Arial" panose="020B0604020202020204" pitchFamily="34" charset="0"/>
              <a:buChar char="•"/>
            </a:pPr>
            <a:r>
              <a:rPr lang="en-GB" sz="1600" dirty="0"/>
              <a:t>The changes will not be applied in such a case. </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4" cy="5922577"/>
          </a:xfrm>
          <a:prstGeom prst="rect">
            <a:avLst/>
          </a:prstGeom>
        </p:spPr>
      </p:pic>
      <p:sp>
        <p:nvSpPr>
          <p:cNvPr id="3" name="Rounded Rectangle 2">
            <a:extLst>
              <a:ext uri="{FF2B5EF4-FFF2-40B4-BE49-F238E27FC236}">
                <a16:creationId xmlns:a16="http://schemas.microsoft.com/office/drawing/2014/main" id="{A1C1F6E3-5805-7D4A-968C-F53B13624EC8}"/>
              </a:ext>
            </a:extLst>
          </p:cNvPr>
          <p:cNvSpPr/>
          <p:nvPr/>
        </p:nvSpPr>
        <p:spPr>
          <a:xfrm>
            <a:off x="524657" y="2480872"/>
            <a:ext cx="2480872" cy="517161"/>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5" name="Content Placeholder 2">
            <a:extLst>
              <a:ext uri="{FF2B5EF4-FFF2-40B4-BE49-F238E27FC236}">
                <a16:creationId xmlns:a16="http://schemas.microsoft.com/office/drawing/2014/main" id="{9A52B4F8-ED54-56AB-2828-FB565B9BAC58}"/>
              </a:ext>
            </a:extLst>
          </p:cNvPr>
          <p:cNvSpPr>
            <a:spLocks noGrp="1"/>
          </p:cNvSpPr>
          <p:nvPr>
            <p:ph idx="1"/>
          </p:nvPr>
        </p:nvSpPr>
        <p:spPr>
          <a:xfrm>
            <a:off x="801973" y="3425252"/>
            <a:ext cx="1828800" cy="1083039"/>
          </a:xfrm>
        </p:spPr>
        <p:txBody>
          <a:bodyPr wrap="square" tIns="0" bIns="0">
            <a:noAutofit/>
          </a:bodyPr>
          <a:lstStyle/>
          <a:p>
            <a:pPr marL="0" indent="0">
              <a:lnSpc>
                <a:spcPct val="100000"/>
              </a:lnSpc>
              <a:spcBef>
                <a:spcPts val="600"/>
              </a:spcBef>
              <a:buNone/>
            </a:pPr>
            <a:r>
              <a:rPr lang="en-GB" sz="1600" dirty="0"/>
              <a:t>One transition can not be realised</a:t>
            </a:r>
          </a:p>
        </p:txBody>
      </p:sp>
      <p:cxnSp>
        <p:nvCxnSpPr>
          <p:cNvPr id="6" name="Straight Arrow Connector 5">
            <a:extLst>
              <a:ext uri="{FF2B5EF4-FFF2-40B4-BE49-F238E27FC236}">
                <a16:creationId xmlns:a16="http://schemas.microsoft.com/office/drawing/2014/main" id="{D79C966E-C794-5739-8DD1-F20DCC8E3308}"/>
              </a:ext>
            </a:extLst>
          </p:cNvPr>
          <p:cNvCxnSpPr>
            <a:cxnSpLocks/>
          </p:cNvCxnSpPr>
          <p:nvPr/>
        </p:nvCxnSpPr>
        <p:spPr>
          <a:xfrm flipH="1">
            <a:off x="1139252" y="3984899"/>
            <a:ext cx="262328" cy="1191718"/>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1CA506-8137-AF1E-D317-B2CF3B06FBF3}"/>
              </a:ext>
            </a:extLst>
          </p:cNvPr>
          <p:cNvCxnSpPr>
            <a:cxnSpLocks/>
          </p:cNvCxnSpPr>
          <p:nvPr/>
        </p:nvCxnSpPr>
        <p:spPr>
          <a:xfrm flipV="1">
            <a:off x="2299835" y="2635634"/>
            <a:ext cx="2759345" cy="1111907"/>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8220646-5FEF-05C9-5FFF-8B7B16BDD557}"/>
              </a:ext>
            </a:extLst>
          </p:cNvPr>
          <p:cNvCxnSpPr>
            <a:cxnSpLocks/>
          </p:cNvCxnSpPr>
          <p:nvPr/>
        </p:nvCxnSpPr>
        <p:spPr>
          <a:xfrm>
            <a:off x="2299835" y="3823741"/>
            <a:ext cx="2833719" cy="684550"/>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481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As said before, the BR provide more flexibility than the old RF flattops. </a:t>
            </a:r>
          </a:p>
          <a:p>
            <a:pPr>
              <a:lnSpc>
                <a:spcPct val="100000"/>
              </a:lnSpc>
              <a:spcBef>
                <a:spcPts val="600"/>
              </a:spcBef>
              <a:buFont typeface="Arial" panose="020B0604020202020204" pitchFamily="34" charset="0"/>
              <a:buChar char="•"/>
            </a:pPr>
            <a:r>
              <a:rPr lang="en-GB" sz="1600" dirty="0"/>
              <a:t>You can add additional functions to the individual Beam Regions in order to compensate e.g. different compressions along the bunch train. Those values are stored in tables of the RF system. </a:t>
            </a:r>
          </a:p>
          <a:p>
            <a:pPr>
              <a:lnSpc>
                <a:spcPct val="100000"/>
              </a:lnSpc>
              <a:spcBef>
                <a:spcPts val="600"/>
              </a:spcBef>
              <a:buFont typeface="Arial" panose="020B0604020202020204" pitchFamily="34" charset="0"/>
              <a:buChar char="•"/>
            </a:pPr>
            <a:r>
              <a:rPr lang="en-GB" sz="1600" dirty="0"/>
              <a:t>Here we see additional sin-functions in BR2 and 3. </a:t>
            </a:r>
          </a:p>
          <a:p>
            <a:pPr>
              <a:lnSpc>
                <a:spcPct val="100000"/>
              </a:lnSpc>
              <a:spcBef>
                <a:spcPts val="600"/>
              </a:spcBef>
              <a:buFont typeface="Arial" panose="020B0604020202020204" pitchFamily="34" charset="0"/>
              <a:buChar char="•"/>
            </a:pPr>
            <a:r>
              <a:rPr lang="en-GB" sz="1600" dirty="0"/>
              <a:t>BR1 and BR4 did not change at all. </a:t>
            </a:r>
          </a:p>
          <a:p>
            <a:pPr>
              <a:lnSpc>
                <a:spcPct val="100000"/>
              </a:lnSpc>
              <a:spcBef>
                <a:spcPts val="600"/>
              </a:spcBef>
              <a:buFont typeface="Arial" panose="020B0604020202020204" pitchFamily="34" charset="0"/>
              <a:buChar char="•"/>
            </a:pPr>
            <a:r>
              <a:rPr lang="en-GB" sz="1600" dirty="0"/>
              <a:t>These functions can be applied via </a:t>
            </a:r>
            <a:r>
              <a:rPr lang="en-GB" sz="1600" dirty="0" err="1"/>
              <a:t>doocs</a:t>
            </a:r>
            <a:r>
              <a:rPr lang="en-GB" sz="1600" dirty="0"/>
              <a:t> channels. In most cases, that will be a functionality of a slow FB that takes care of e.g. compression along the bunch train. </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4" cy="5922576"/>
          </a:xfrm>
          <a:prstGeom prst="rect">
            <a:avLst/>
          </a:prstGeom>
        </p:spPr>
      </p:pic>
      <p:sp>
        <p:nvSpPr>
          <p:cNvPr id="3" name="Rounded Rectangle 2">
            <a:extLst>
              <a:ext uri="{FF2B5EF4-FFF2-40B4-BE49-F238E27FC236}">
                <a16:creationId xmlns:a16="http://schemas.microsoft.com/office/drawing/2014/main" id="{A1C1F6E3-5805-7D4A-968C-F53B13624EC8}"/>
              </a:ext>
            </a:extLst>
          </p:cNvPr>
          <p:cNvSpPr/>
          <p:nvPr/>
        </p:nvSpPr>
        <p:spPr>
          <a:xfrm>
            <a:off x="4302179" y="1924713"/>
            <a:ext cx="944378" cy="458723"/>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0" name="Rounded Rectangle 9">
            <a:extLst>
              <a:ext uri="{FF2B5EF4-FFF2-40B4-BE49-F238E27FC236}">
                <a16:creationId xmlns:a16="http://schemas.microsoft.com/office/drawing/2014/main" id="{7762FD7F-D973-BD79-7F1E-BB8B960B13A2}"/>
              </a:ext>
            </a:extLst>
          </p:cNvPr>
          <p:cNvSpPr/>
          <p:nvPr/>
        </p:nvSpPr>
        <p:spPr>
          <a:xfrm>
            <a:off x="5246557" y="3005528"/>
            <a:ext cx="1768840" cy="347272"/>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1" name="Rounded Rectangle 10">
            <a:extLst>
              <a:ext uri="{FF2B5EF4-FFF2-40B4-BE49-F238E27FC236}">
                <a16:creationId xmlns:a16="http://schemas.microsoft.com/office/drawing/2014/main" id="{91F5E144-F8E1-0014-DA5C-A1A0DB07FE2D}"/>
              </a:ext>
            </a:extLst>
          </p:cNvPr>
          <p:cNvSpPr/>
          <p:nvPr/>
        </p:nvSpPr>
        <p:spPr>
          <a:xfrm>
            <a:off x="4302179" y="3831677"/>
            <a:ext cx="944378" cy="770303"/>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Tree>
    <p:extLst>
      <p:ext uri="{BB962C8B-B14F-4D97-AF65-F5344CB8AC3E}">
        <p14:creationId xmlns:p14="http://schemas.microsoft.com/office/powerpoint/2010/main" val="4150564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There is the possibility to reset the individual Beam Regions. </a:t>
            </a:r>
          </a:p>
          <a:p>
            <a:pPr>
              <a:lnSpc>
                <a:spcPct val="100000"/>
              </a:lnSpc>
              <a:spcBef>
                <a:spcPts val="600"/>
              </a:spcBef>
              <a:buFont typeface="Arial" panose="020B0604020202020204" pitchFamily="34" charset="0"/>
              <a:buChar char="•"/>
            </a:pPr>
            <a:r>
              <a:rPr lang="en-GB" sz="1600" dirty="0"/>
              <a:t>In this case all positions in the BR will be set to the same value that was at the first position of the respective BR before. </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3" cy="5922576"/>
          </a:xfrm>
          <a:prstGeom prst="rect">
            <a:avLst/>
          </a:prstGeom>
        </p:spPr>
      </p:pic>
      <p:sp>
        <p:nvSpPr>
          <p:cNvPr id="3" name="Rounded Rectangle 2">
            <a:extLst>
              <a:ext uri="{FF2B5EF4-FFF2-40B4-BE49-F238E27FC236}">
                <a16:creationId xmlns:a16="http://schemas.microsoft.com/office/drawing/2014/main" id="{A1C1F6E3-5805-7D4A-968C-F53B13624EC8}"/>
              </a:ext>
            </a:extLst>
          </p:cNvPr>
          <p:cNvSpPr/>
          <p:nvPr/>
        </p:nvSpPr>
        <p:spPr>
          <a:xfrm>
            <a:off x="4302179" y="1924713"/>
            <a:ext cx="944378" cy="458723"/>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0" name="Rounded Rectangle 9">
            <a:extLst>
              <a:ext uri="{FF2B5EF4-FFF2-40B4-BE49-F238E27FC236}">
                <a16:creationId xmlns:a16="http://schemas.microsoft.com/office/drawing/2014/main" id="{7762FD7F-D973-BD79-7F1E-BB8B960B13A2}"/>
              </a:ext>
            </a:extLst>
          </p:cNvPr>
          <p:cNvSpPr/>
          <p:nvPr/>
        </p:nvSpPr>
        <p:spPr>
          <a:xfrm>
            <a:off x="5246557" y="3005528"/>
            <a:ext cx="1768840" cy="347272"/>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1" name="Rounded Rectangle 10">
            <a:extLst>
              <a:ext uri="{FF2B5EF4-FFF2-40B4-BE49-F238E27FC236}">
                <a16:creationId xmlns:a16="http://schemas.microsoft.com/office/drawing/2014/main" id="{91F5E144-F8E1-0014-DA5C-A1A0DB07FE2D}"/>
              </a:ext>
            </a:extLst>
          </p:cNvPr>
          <p:cNvSpPr/>
          <p:nvPr/>
        </p:nvSpPr>
        <p:spPr>
          <a:xfrm>
            <a:off x="4302179" y="3831677"/>
            <a:ext cx="944378" cy="770303"/>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5" name="Rounded Rectangle 4">
            <a:extLst>
              <a:ext uri="{FF2B5EF4-FFF2-40B4-BE49-F238E27FC236}">
                <a16:creationId xmlns:a16="http://schemas.microsoft.com/office/drawing/2014/main" id="{DD2D0D42-F589-946B-FDE8-888592FE1350}"/>
              </a:ext>
            </a:extLst>
          </p:cNvPr>
          <p:cNvSpPr/>
          <p:nvPr/>
        </p:nvSpPr>
        <p:spPr>
          <a:xfrm>
            <a:off x="2577662" y="2191408"/>
            <a:ext cx="244366" cy="1103586"/>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Tree>
    <p:extLst>
      <p:ext uri="{BB962C8B-B14F-4D97-AF65-F5344CB8AC3E}">
        <p14:creationId xmlns:p14="http://schemas.microsoft.com/office/powerpoint/2010/main" val="374918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There is the possibility to reset the individual Beam Regions. </a:t>
            </a:r>
          </a:p>
          <a:p>
            <a:pPr>
              <a:lnSpc>
                <a:spcPct val="100000"/>
              </a:lnSpc>
              <a:spcBef>
                <a:spcPts val="600"/>
              </a:spcBef>
              <a:buFont typeface="Arial" panose="020B0604020202020204" pitchFamily="34" charset="0"/>
              <a:buChar char="•"/>
            </a:pPr>
            <a:r>
              <a:rPr lang="en-GB" sz="1600" dirty="0"/>
              <a:t>In this case all positions in the BR will be set to the same value that was at the first position of the respective BR before. </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3" cy="5922576"/>
          </a:xfrm>
          <a:prstGeom prst="rect">
            <a:avLst/>
          </a:prstGeom>
        </p:spPr>
      </p:pic>
      <p:sp>
        <p:nvSpPr>
          <p:cNvPr id="3" name="Rounded Rectangle 2">
            <a:extLst>
              <a:ext uri="{FF2B5EF4-FFF2-40B4-BE49-F238E27FC236}">
                <a16:creationId xmlns:a16="http://schemas.microsoft.com/office/drawing/2014/main" id="{A1C1F6E3-5805-7D4A-968C-F53B13624EC8}"/>
              </a:ext>
            </a:extLst>
          </p:cNvPr>
          <p:cNvSpPr/>
          <p:nvPr/>
        </p:nvSpPr>
        <p:spPr>
          <a:xfrm>
            <a:off x="4302179" y="1924713"/>
            <a:ext cx="944378" cy="458723"/>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0" name="Rounded Rectangle 9">
            <a:extLst>
              <a:ext uri="{FF2B5EF4-FFF2-40B4-BE49-F238E27FC236}">
                <a16:creationId xmlns:a16="http://schemas.microsoft.com/office/drawing/2014/main" id="{7762FD7F-D973-BD79-7F1E-BB8B960B13A2}"/>
              </a:ext>
            </a:extLst>
          </p:cNvPr>
          <p:cNvSpPr/>
          <p:nvPr/>
        </p:nvSpPr>
        <p:spPr>
          <a:xfrm>
            <a:off x="5246557" y="3005528"/>
            <a:ext cx="1768840" cy="347272"/>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1" name="Rounded Rectangle 10">
            <a:extLst>
              <a:ext uri="{FF2B5EF4-FFF2-40B4-BE49-F238E27FC236}">
                <a16:creationId xmlns:a16="http://schemas.microsoft.com/office/drawing/2014/main" id="{91F5E144-F8E1-0014-DA5C-A1A0DB07FE2D}"/>
              </a:ext>
            </a:extLst>
          </p:cNvPr>
          <p:cNvSpPr/>
          <p:nvPr/>
        </p:nvSpPr>
        <p:spPr>
          <a:xfrm>
            <a:off x="4302179" y="3831677"/>
            <a:ext cx="944378" cy="770303"/>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5" name="Rounded Rectangle 4">
            <a:extLst>
              <a:ext uri="{FF2B5EF4-FFF2-40B4-BE49-F238E27FC236}">
                <a16:creationId xmlns:a16="http://schemas.microsoft.com/office/drawing/2014/main" id="{DD2D0D42-F589-946B-FDE8-888592FE1350}"/>
              </a:ext>
            </a:extLst>
          </p:cNvPr>
          <p:cNvSpPr/>
          <p:nvPr/>
        </p:nvSpPr>
        <p:spPr>
          <a:xfrm>
            <a:off x="2577662" y="2191408"/>
            <a:ext cx="244366" cy="1103586"/>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9" name="Rectangle 8">
            <a:extLst>
              <a:ext uri="{FF2B5EF4-FFF2-40B4-BE49-F238E27FC236}">
                <a16:creationId xmlns:a16="http://schemas.microsoft.com/office/drawing/2014/main" id="{575B3770-2DC6-729A-98AC-20432ACFAC03}"/>
              </a:ext>
            </a:extLst>
          </p:cNvPr>
          <p:cNvSpPr/>
          <p:nvPr/>
        </p:nvSpPr>
        <p:spPr>
          <a:xfrm>
            <a:off x="64168" y="1203158"/>
            <a:ext cx="7903106" cy="5654842"/>
          </a:xfrm>
          <a:prstGeom prst="rect">
            <a:avLst/>
          </a:prstGeom>
          <a:solidFill>
            <a:schemeClr val="accent6">
              <a:alpha val="57000"/>
            </a:schemeClr>
          </a:solidFill>
        </p:spPr>
        <p:txBody>
          <a:bodyPr rtlCol="0" anchor="ctr">
            <a:noAutofit/>
          </a:bodyPr>
          <a:lstStyle/>
          <a:p>
            <a:pPr algn="ctr">
              <a:lnSpc>
                <a:spcPct val="113000"/>
              </a:lnSpc>
            </a:pPr>
            <a:endParaRPr lang="en-US" sz="1400" dirty="0" err="1"/>
          </a:p>
        </p:txBody>
      </p:sp>
      <p:pic>
        <p:nvPicPr>
          <p:cNvPr id="8" name="Picture 7">
            <a:extLst>
              <a:ext uri="{FF2B5EF4-FFF2-40B4-BE49-F238E27FC236}">
                <a16:creationId xmlns:a16="http://schemas.microsoft.com/office/drawing/2014/main" id="{E5980B5E-0588-C4C7-E491-C5E2EE0A80CE}"/>
              </a:ext>
            </a:extLst>
          </p:cNvPr>
          <p:cNvPicPr>
            <a:picLocks noChangeAspect="1"/>
          </p:cNvPicPr>
          <p:nvPr/>
        </p:nvPicPr>
        <p:blipFill rotWithShape="1">
          <a:blip r:embed="rId5">
            <a:extLst>
              <a:ext uri="{28A0092B-C50C-407E-A947-70E740481C1C}">
                <a14:useLocalDpi xmlns:a14="http://schemas.microsoft.com/office/drawing/2010/main" val="0"/>
              </a:ext>
            </a:extLst>
          </a:blip>
          <a:srcRect l="24948" t="17636" r="3277" b="24379"/>
          <a:stretch/>
        </p:blipFill>
        <p:spPr>
          <a:xfrm>
            <a:off x="3761509" y="3468322"/>
            <a:ext cx="4205765" cy="22899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6C655FB1-D96B-BBA0-C2D4-4E6A9CAAF190}"/>
              </a:ext>
            </a:extLst>
          </p:cNvPr>
          <p:cNvSpPr/>
          <p:nvPr/>
        </p:nvSpPr>
        <p:spPr>
          <a:xfrm>
            <a:off x="4394927" y="4235116"/>
            <a:ext cx="468000" cy="468000"/>
          </a:xfrm>
          <a:prstGeom prst="ellipse">
            <a:avLst/>
          </a:prstGeom>
          <a:noFill/>
          <a:ln w="31750">
            <a:solidFill>
              <a:schemeClr val="bg2"/>
            </a:solidFill>
          </a:ln>
        </p:spPr>
        <p:txBody>
          <a:bodyPr rtlCol="0" anchor="ctr">
            <a:noAutofit/>
          </a:bodyPr>
          <a:lstStyle/>
          <a:p>
            <a:pPr algn="ctr">
              <a:lnSpc>
                <a:spcPct val="113000"/>
              </a:lnSpc>
            </a:pPr>
            <a:endParaRPr lang="en-US" sz="1400" dirty="0" err="1"/>
          </a:p>
        </p:txBody>
      </p:sp>
      <p:cxnSp>
        <p:nvCxnSpPr>
          <p:cNvPr id="12" name="Straight Arrow Connector 11">
            <a:extLst>
              <a:ext uri="{FF2B5EF4-FFF2-40B4-BE49-F238E27FC236}">
                <a16:creationId xmlns:a16="http://schemas.microsoft.com/office/drawing/2014/main" id="{3115A4F0-A123-0872-7527-CC05A796713B}"/>
              </a:ext>
            </a:extLst>
          </p:cNvPr>
          <p:cNvCxnSpPr>
            <a:cxnSpLocks/>
          </p:cNvCxnSpPr>
          <p:nvPr/>
        </p:nvCxnSpPr>
        <p:spPr>
          <a:xfrm flipH="1">
            <a:off x="4862927" y="2679032"/>
            <a:ext cx="3222294" cy="1652336"/>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33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The two operation modes of the RF stations </a:t>
            </a:r>
          </a:p>
        </p:txBody>
      </p:sp>
      <p:pic>
        <p:nvPicPr>
          <p:cNvPr id="8" name="Picture 7">
            <a:extLst>
              <a:ext uri="{FF2B5EF4-FFF2-40B4-BE49-F238E27FC236}">
                <a16:creationId xmlns:a16="http://schemas.microsoft.com/office/drawing/2014/main" id="{4844D1E0-3E01-197A-21A4-01962A846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29" y="2430904"/>
            <a:ext cx="4983933" cy="5832000"/>
          </a:xfrm>
          <a:prstGeom prst="rect">
            <a:avLst/>
          </a:prstGeom>
        </p:spPr>
      </p:pic>
      <p:pic>
        <p:nvPicPr>
          <p:cNvPr id="13" name="Picture 12">
            <a:extLst>
              <a:ext uri="{FF2B5EF4-FFF2-40B4-BE49-F238E27FC236}">
                <a16:creationId xmlns:a16="http://schemas.microsoft.com/office/drawing/2014/main" id="{DF4FC695-394D-B151-49BF-6AA34787F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017" y="2430904"/>
            <a:ext cx="4983933" cy="5832000"/>
          </a:xfrm>
          <a:prstGeom prst="rect">
            <a:avLst/>
          </a:prstGeom>
        </p:spPr>
      </p:pic>
      <p:pic>
        <p:nvPicPr>
          <p:cNvPr id="12" name="Picture 11">
            <a:extLst>
              <a:ext uri="{FF2B5EF4-FFF2-40B4-BE49-F238E27FC236}">
                <a16:creationId xmlns:a16="http://schemas.microsoft.com/office/drawing/2014/main" id="{9BBD257A-FACB-16B8-3B11-34A3EF7A8AC9}"/>
              </a:ext>
            </a:extLst>
          </p:cNvPr>
          <p:cNvPicPr>
            <a:picLocks noChangeAspect="1"/>
          </p:cNvPicPr>
          <p:nvPr/>
        </p:nvPicPr>
        <p:blipFill rotWithShape="1">
          <a:blip r:embed="rId4">
            <a:extLst>
              <a:ext uri="{28A0092B-C50C-407E-A947-70E740481C1C}">
                <a14:useLocalDpi xmlns:a14="http://schemas.microsoft.com/office/drawing/2010/main" val="0"/>
              </a:ext>
            </a:extLst>
          </a:blip>
          <a:srcRect l="8255" t="17992" r="65624" b="64658"/>
          <a:stretch/>
        </p:blipFill>
        <p:spPr>
          <a:xfrm>
            <a:off x="6215977" y="3449001"/>
            <a:ext cx="1376666" cy="1062000"/>
          </a:xfrm>
          <a:prstGeom prst="rect">
            <a:avLst/>
          </a:prstGeom>
        </p:spPr>
      </p:pic>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457201" y="1274164"/>
            <a:ext cx="4669436" cy="4926798"/>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GB" sz="1600" dirty="0">
                <a:solidFill>
                  <a:srgbClr val="00B0F0"/>
                </a:solidFill>
              </a:rPr>
              <a:t>The table mode</a:t>
            </a:r>
          </a:p>
          <a:p>
            <a:pPr>
              <a:lnSpc>
                <a:spcPct val="100000"/>
              </a:lnSpc>
              <a:spcBef>
                <a:spcPts val="600"/>
              </a:spcBef>
              <a:buFont typeface="Arial" panose="020B0604020202020204" pitchFamily="34" charset="0"/>
              <a:buChar char="•"/>
            </a:pPr>
            <a:r>
              <a:rPr lang="en-GB" sz="1600" dirty="0"/>
              <a:t>Default during operation</a:t>
            </a:r>
          </a:p>
          <a:p>
            <a:pPr>
              <a:lnSpc>
                <a:spcPct val="100000"/>
              </a:lnSpc>
              <a:spcBef>
                <a:spcPts val="600"/>
              </a:spcBef>
              <a:buFont typeface="Arial" panose="020B0604020202020204" pitchFamily="34" charset="0"/>
              <a:buChar char="•"/>
            </a:pPr>
            <a:r>
              <a:rPr lang="en-GB" sz="1600" dirty="0"/>
              <a:t>Enables the discussed flexibility</a:t>
            </a:r>
          </a:p>
          <a:p>
            <a:pPr>
              <a:lnSpc>
                <a:spcPct val="100000"/>
              </a:lnSpc>
              <a:spcBef>
                <a:spcPts val="600"/>
              </a:spcBef>
              <a:buFont typeface="Arial" panose="020B0604020202020204" pitchFamily="34" charset="0"/>
              <a:buChar char="•"/>
            </a:pPr>
            <a:r>
              <a:rPr lang="en-GB" sz="1600" dirty="0"/>
              <a:t>No direct operation of phases and amplitudes  </a:t>
            </a:r>
          </a:p>
        </p:txBody>
      </p:sp>
      <p:sp>
        <p:nvSpPr>
          <p:cNvPr id="14" name="Rounded Rectangle 13">
            <a:extLst>
              <a:ext uri="{FF2B5EF4-FFF2-40B4-BE49-F238E27FC236}">
                <a16:creationId xmlns:a16="http://schemas.microsoft.com/office/drawing/2014/main" id="{4DDE7D2C-AD04-84BF-352D-BD500AF2B799}"/>
              </a:ext>
            </a:extLst>
          </p:cNvPr>
          <p:cNvSpPr/>
          <p:nvPr/>
        </p:nvSpPr>
        <p:spPr>
          <a:xfrm>
            <a:off x="524657" y="3372787"/>
            <a:ext cx="1491520" cy="1693888"/>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5" name="Rounded Rectangle 14">
            <a:extLst>
              <a:ext uri="{FF2B5EF4-FFF2-40B4-BE49-F238E27FC236}">
                <a16:creationId xmlns:a16="http://schemas.microsoft.com/office/drawing/2014/main" id="{486EA410-9F08-DFD8-CF50-7D77B62AAC92}"/>
              </a:ext>
            </a:extLst>
          </p:cNvPr>
          <p:cNvSpPr/>
          <p:nvPr/>
        </p:nvSpPr>
        <p:spPr>
          <a:xfrm>
            <a:off x="6158550" y="3372787"/>
            <a:ext cx="1491520" cy="1693888"/>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6" name="TextBox 15">
            <a:extLst>
              <a:ext uri="{FF2B5EF4-FFF2-40B4-BE49-F238E27FC236}">
                <a16:creationId xmlns:a16="http://schemas.microsoft.com/office/drawing/2014/main" id="{793B7158-1290-28B1-43C9-D9633123A22E}"/>
              </a:ext>
            </a:extLst>
          </p:cNvPr>
          <p:cNvSpPr txBox="1"/>
          <p:nvPr/>
        </p:nvSpPr>
        <p:spPr>
          <a:xfrm>
            <a:off x="3005528" y="1678898"/>
            <a:ext cx="0" cy="0"/>
          </a:xfrm>
          <a:prstGeom prst="rect">
            <a:avLst/>
          </a:prstGeom>
          <a:noFill/>
        </p:spPr>
        <p:txBody>
          <a:bodyPr wrap="none" rtlCol="0">
            <a:noAutofit/>
          </a:bodyPr>
          <a:lstStyle/>
          <a:p>
            <a:pPr marL="269875" indent="-269875">
              <a:lnSpc>
                <a:spcPct val="112000"/>
              </a:lnSpc>
              <a:buBlip>
                <a:blip r:embed="rId5"/>
              </a:buBlip>
            </a:pPr>
            <a:endParaRPr lang="en-US" sz="1400" dirty="0" err="1"/>
          </a:p>
        </p:txBody>
      </p:sp>
      <p:sp>
        <p:nvSpPr>
          <p:cNvPr id="17" name="Content Placeholder 2">
            <a:extLst>
              <a:ext uri="{FF2B5EF4-FFF2-40B4-BE49-F238E27FC236}">
                <a16:creationId xmlns:a16="http://schemas.microsoft.com/office/drawing/2014/main" id="{225C7E8E-EF42-00D7-1191-A42D2B4F80AC}"/>
              </a:ext>
            </a:extLst>
          </p:cNvPr>
          <p:cNvSpPr txBox="1">
            <a:spLocks/>
          </p:cNvSpPr>
          <p:nvPr/>
        </p:nvSpPr>
        <p:spPr>
          <a:xfrm>
            <a:off x="6096000" y="1274164"/>
            <a:ext cx="5154117" cy="4926798"/>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GB" sz="1600" dirty="0">
                <a:solidFill>
                  <a:srgbClr val="00B0F0"/>
                </a:solidFill>
              </a:rPr>
              <a:t>The scalar mode</a:t>
            </a:r>
          </a:p>
          <a:p>
            <a:pPr>
              <a:lnSpc>
                <a:spcPct val="100000"/>
              </a:lnSpc>
              <a:spcBef>
                <a:spcPts val="600"/>
              </a:spcBef>
              <a:buFont typeface="Arial" panose="020B0604020202020204" pitchFamily="34" charset="0"/>
              <a:buChar char="•"/>
            </a:pPr>
            <a:r>
              <a:rPr lang="en-GB" sz="1600" dirty="0"/>
              <a:t>One setting over the complete flattop. </a:t>
            </a:r>
          </a:p>
          <a:p>
            <a:pPr>
              <a:lnSpc>
                <a:spcPct val="100000"/>
              </a:lnSpc>
              <a:spcBef>
                <a:spcPts val="600"/>
              </a:spcBef>
              <a:buFont typeface="Arial" panose="020B0604020202020204" pitchFamily="34" charset="0"/>
              <a:buChar char="•"/>
            </a:pPr>
            <a:r>
              <a:rPr lang="en-GB" sz="1600" dirty="0"/>
              <a:t>Only for the gun, L3, LLRF experts, FSM during ramp up and during on-crest phase measurements. </a:t>
            </a:r>
          </a:p>
        </p:txBody>
      </p:sp>
      <p:sp>
        <p:nvSpPr>
          <p:cNvPr id="18" name="Arc 17">
            <a:extLst>
              <a:ext uri="{FF2B5EF4-FFF2-40B4-BE49-F238E27FC236}">
                <a16:creationId xmlns:a16="http://schemas.microsoft.com/office/drawing/2014/main" id="{5B615700-E515-1970-630D-50CB70339F16}"/>
              </a:ext>
            </a:extLst>
          </p:cNvPr>
          <p:cNvSpPr/>
          <p:nvPr/>
        </p:nvSpPr>
        <p:spPr>
          <a:xfrm rot="5105465">
            <a:off x="910698" y="619831"/>
            <a:ext cx="2368447" cy="4174760"/>
          </a:xfrm>
          <a:prstGeom prst="arc">
            <a:avLst/>
          </a:prstGeom>
          <a:ln w="53975">
            <a:solidFill>
              <a:schemeClr val="bg2"/>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65053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How to switch between the two modes</a:t>
            </a:r>
          </a:p>
        </p:txBody>
      </p:sp>
      <p:pic>
        <p:nvPicPr>
          <p:cNvPr id="13" name="Picture 12">
            <a:extLst>
              <a:ext uri="{FF2B5EF4-FFF2-40B4-BE49-F238E27FC236}">
                <a16:creationId xmlns:a16="http://schemas.microsoft.com/office/drawing/2014/main" id="{DF4FC695-394D-B151-49BF-6AA34787F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3" y="3229768"/>
            <a:ext cx="4983933" cy="5832000"/>
          </a:xfrm>
          <a:prstGeom prst="rect">
            <a:avLst/>
          </a:prstGeom>
        </p:spPr>
      </p:pic>
      <p:pic>
        <p:nvPicPr>
          <p:cNvPr id="12" name="Picture 11">
            <a:extLst>
              <a:ext uri="{FF2B5EF4-FFF2-40B4-BE49-F238E27FC236}">
                <a16:creationId xmlns:a16="http://schemas.microsoft.com/office/drawing/2014/main" id="{9BBD257A-FACB-16B8-3B11-34A3EF7A8AC9}"/>
              </a:ext>
            </a:extLst>
          </p:cNvPr>
          <p:cNvPicPr>
            <a:picLocks noChangeAspect="1"/>
          </p:cNvPicPr>
          <p:nvPr/>
        </p:nvPicPr>
        <p:blipFill rotWithShape="1">
          <a:blip r:embed="rId4">
            <a:extLst>
              <a:ext uri="{28A0092B-C50C-407E-A947-70E740481C1C}">
                <a14:useLocalDpi xmlns:a14="http://schemas.microsoft.com/office/drawing/2010/main" val="0"/>
              </a:ext>
            </a:extLst>
          </a:blip>
          <a:srcRect l="8255" t="17992" r="65624" b="64658"/>
          <a:stretch/>
        </p:blipFill>
        <p:spPr>
          <a:xfrm>
            <a:off x="384803" y="4247865"/>
            <a:ext cx="1376666" cy="1062000"/>
          </a:xfrm>
          <a:prstGeom prst="rect">
            <a:avLst/>
          </a:prstGeom>
        </p:spPr>
      </p:pic>
      <p:sp>
        <p:nvSpPr>
          <p:cNvPr id="15" name="Rounded Rectangle 14">
            <a:extLst>
              <a:ext uri="{FF2B5EF4-FFF2-40B4-BE49-F238E27FC236}">
                <a16:creationId xmlns:a16="http://schemas.microsoft.com/office/drawing/2014/main" id="{486EA410-9F08-DFD8-CF50-7D77B62AAC92}"/>
              </a:ext>
            </a:extLst>
          </p:cNvPr>
          <p:cNvSpPr/>
          <p:nvPr/>
        </p:nvSpPr>
        <p:spPr>
          <a:xfrm>
            <a:off x="327376" y="4171651"/>
            <a:ext cx="1491520" cy="320836"/>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16" name="TextBox 15">
            <a:extLst>
              <a:ext uri="{FF2B5EF4-FFF2-40B4-BE49-F238E27FC236}">
                <a16:creationId xmlns:a16="http://schemas.microsoft.com/office/drawing/2014/main" id="{793B7158-1290-28B1-43C9-D9633123A22E}"/>
              </a:ext>
            </a:extLst>
          </p:cNvPr>
          <p:cNvSpPr txBox="1"/>
          <p:nvPr/>
        </p:nvSpPr>
        <p:spPr>
          <a:xfrm>
            <a:off x="3005528" y="1678898"/>
            <a:ext cx="0" cy="0"/>
          </a:xfrm>
          <a:prstGeom prst="rect">
            <a:avLst/>
          </a:prstGeom>
          <a:noFill/>
        </p:spPr>
        <p:txBody>
          <a:bodyPr wrap="none" rtlCol="0">
            <a:noAutofit/>
          </a:bodyPr>
          <a:lstStyle/>
          <a:p>
            <a:pPr marL="269875" indent="-269875">
              <a:lnSpc>
                <a:spcPct val="112000"/>
              </a:lnSpc>
              <a:buBlip>
                <a:blip r:embed="rId5"/>
              </a:buBlip>
            </a:pPr>
            <a:endParaRPr lang="en-US" sz="1400" dirty="0" err="1"/>
          </a:p>
        </p:txBody>
      </p:sp>
      <p:sp>
        <p:nvSpPr>
          <p:cNvPr id="17" name="Content Placeholder 2">
            <a:extLst>
              <a:ext uri="{FF2B5EF4-FFF2-40B4-BE49-F238E27FC236}">
                <a16:creationId xmlns:a16="http://schemas.microsoft.com/office/drawing/2014/main" id="{225C7E8E-EF42-00D7-1191-A42D2B4F80AC}"/>
              </a:ext>
            </a:extLst>
          </p:cNvPr>
          <p:cNvSpPr txBox="1">
            <a:spLocks/>
          </p:cNvSpPr>
          <p:nvPr/>
        </p:nvSpPr>
        <p:spPr>
          <a:xfrm>
            <a:off x="384803" y="1548135"/>
            <a:ext cx="4576941" cy="5309865"/>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GB" sz="1600" dirty="0">
                <a:solidFill>
                  <a:srgbClr val="00B0F0"/>
                </a:solidFill>
              </a:rPr>
              <a:t>Switching individual stations via the LLRF-panel</a:t>
            </a:r>
          </a:p>
          <a:p>
            <a:pPr>
              <a:lnSpc>
                <a:spcPct val="100000"/>
              </a:lnSpc>
              <a:spcBef>
                <a:spcPts val="600"/>
              </a:spcBef>
              <a:buFont typeface="Arial" panose="020B0604020202020204" pitchFamily="34" charset="0"/>
              <a:buChar char="•"/>
            </a:pPr>
            <a:r>
              <a:rPr lang="en-GB" sz="1600" dirty="0"/>
              <a:t>There is a button available that allows to switch between both modes. Button-text changes if you do so. </a:t>
            </a:r>
          </a:p>
          <a:p>
            <a:pPr>
              <a:lnSpc>
                <a:spcPct val="100000"/>
              </a:lnSpc>
              <a:spcBef>
                <a:spcPts val="600"/>
              </a:spcBef>
              <a:buFont typeface="Arial" panose="020B0604020202020204" pitchFamily="34" charset="0"/>
              <a:buChar char="•"/>
            </a:pPr>
            <a:r>
              <a:rPr lang="en-GB" sz="1600" dirty="0"/>
              <a:t>In Scalar mode it says ”Set Table mode” and vice versa. </a:t>
            </a:r>
          </a:p>
        </p:txBody>
      </p:sp>
      <p:pic>
        <p:nvPicPr>
          <p:cNvPr id="5" name="Picture 4">
            <a:extLst>
              <a:ext uri="{FF2B5EF4-FFF2-40B4-BE49-F238E27FC236}">
                <a16:creationId xmlns:a16="http://schemas.microsoft.com/office/drawing/2014/main" id="{69936469-C8EA-29AD-7392-789F51165A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9171" y="2668250"/>
            <a:ext cx="5818510" cy="4392868"/>
          </a:xfrm>
          <a:prstGeom prst="rect">
            <a:avLst/>
          </a:prstGeom>
        </p:spPr>
      </p:pic>
      <p:sp>
        <p:nvSpPr>
          <p:cNvPr id="6" name="Content Placeholder 2">
            <a:extLst>
              <a:ext uri="{FF2B5EF4-FFF2-40B4-BE49-F238E27FC236}">
                <a16:creationId xmlns:a16="http://schemas.microsoft.com/office/drawing/2014/main" id="{9F9E1A5F-D5E4-F7A7-BD34-868A1F28CAFC}"/>
              </a:ext>
            </a:extLst>
          </p:cNvPr>
          <p:cNvSpPr txBox="1">
            <a:spLocks/>
          </p:cNvSpPr>
          <p:nvPr/>
        </p:nvSpPr>
        <p:spPr>
          <a:xfrm>
            <a:off x="6595670" y="712232"/>
            <a:ext cx="5591331" cy="2083434"/>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GB" sz="1600" dirty="0">
                <a:solidFill>
                  <a:srgbClr val="00B0F0"/>
                </a:solidFill>
              </a:rPr>
              <a:t>Switching via the Sum Voltage Server panel</a:t>
            </a:r>
          </a:p>
          <a:p>
            <a:pPr>
              <a:lnSpc>
                <a:spcPct val="100000"/>
              </a:lnSpc>
              <a:spcBef>
                <a:spcPts val="600"/>
              </a:spcBef>
              <a:buFont typeface="Arial" panose="020B0604020202020204" pitchFamily="34" charset="0"/>
              <a:buChar char="•"/>
            </a:pPr>
            <a:r>
              <a:rPr lang="en-GB" sz="1600" dirty="0"/>
              <a:t>It is best practice to use this panel. </a:t>
            </a:r>
          </a:p>
          <a:p>
            <a:pPr>
              <a:lnSpc>
                <a:spcPct val="100000"/>
              </a:lnSpc>
              <a:spcBef>
                <a:spcPts val="600"/>
              </a:spcBef>
              <a:buFont typeface="Arial" panose="020B0604020202020204" pitchFamily="34" charset="0"/>
              <a:buChar char="•"/>
            </a:pPr>
            <a:r>
              <a:rPr lang="en-GB" sz="1600" dirty="0"/>
              <a:t>You can find a button in the bottom left part of the panel that is only there if you are in scalar mode and that switches the named station to table mode. </a:t>
            </a:r>
          </a:p>
          <a:p>
            <a:pPr>
              <a:lnSpc>
                <a:spcPct val="100000"/>
              </a:lnSpc>
              <a:spcBef>
                <a:spcPts val="600"/>
              </a:spcBef>
              <a:buFont typeface="Arial" panose="020B0604020202020204" pitchFamily="34" charset="0"/>
              <a:buChar char="•"/>
            </a:pPr>
            <a:r>
              <a:rPr lang="en-GB" sz="1600" dirty="0"/>
              <a:t>This works only if the requested setup can be achieved. Otherwise it helps to reset the BR settings first.  </a:t>
            </a:r>
          </a:p>
        </p:txBody>
      </p:sp>
      <p:sp>
        <p:nvSpPr>
          <p:cNvPr id="7" name="Arc 6">
            <a:extLst>
              <a:ext uri="{FF2B5EF4-FFF2-40B4-BE49-F238E27FC236}">
                <a16:creationId xmlns:a16="http://schemas.microsoft.com/office/drawing/2014/main" id="{56E357F7-B019-DE87-F68B-63C4B4C6D7F9}"/>
              </a:ext>
            </a:extLst>
          </p:cNvPr>
          <p:cNvSpPr/>
          <p:nvPr/>
        </p:nvSpPr>
        <p:spPr>
          <a:xfrm rot="20134601" flipH="1">
            <a:off x="6223092" y="1398400"/>
            <a:ext cx="3238820" cy="5698930"/>
          </a:xfrm>
          <a:prstGeom prst="arc">
            <a:avLst>
              <a:gd name="adj1" fmla="val 16374965"/>
              <a:gd name="adj2" fmla="val 1849535"/>
            </a:avLst>
          </a:prstGeom>
          <a:ln w="53975">
            <a:solidFill>
              <a:schemeClr val="bg2"/>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69011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910352"/>
            <a:ext cx="10013633" cy="387519"/>
          </a:xfrm>
        </p:spPr>
        <p:txBody>
          <a:bodyPr/>
          <a:lstStyle/>
          <a:p>
            <a:r>
              <a:rPr lang="en-GB" dirty="0">
                <a:solidFill>
                  <a:schemeClr val="bg2"/>
                </a:solidFill>
              </a:rPr>
              <a:t>Please do not forget: </a:t>
            </a:r>
          </a:p>
        </p:txBody>
      </p:sp>
      <p:sp>
        <p:nvSpPr>
          <p:cNvPr id="3" name="Content Placeholder 2"/>
          <p:cNvSpPr>
            <a:spLocks noGrp="1"/>
          </p:cNvSpPr>
          <p:nvPr>
            <p:ph idx="1"/>
          </p:nvPr>
        </p:nvSpPr>
        <p:spPr>
          <a:xfrm>
            <a:off x="3871628" y="1016570"/>
            <a:ext cx="4769452" cy="387519"/>
          </a:xfrm>
        </p:spPr>
        <p:txBody>
          <a:bodyPr wrap="square" tIns="0" bIns="0">
            <a:noAutofit/>
          </a:bodyPr>
          <a:lstStyle/>
          <a:p>
            <a:pPr marL="0" indent="0">
              <a:lnSpc>
                <a:spcPct val="100000"/>
              </a:lnSpc>
              <a:spcBef>
                <a:spcPts val="600"/>
              </a:spcBef>
              <a:buNone/>
            </a:pPr>
            <a:r>
              <a:rPr lang="en-GB" sz="1600" dirty="0"/>
              <a:t>News are usually announced in the Operations Blog!</a:t>
            </a:r>
          </a:p>
          <a:p>
            <a:pPr marL="0" indent="0">
              <a:lnSpc>
                <a:spcPct val="100000"/>
              </a:lnSpc>
              <a:spcBef>
                <a:spcPts val="600"/>
              </a:spcBef>
              <a:buNone/>
            </a:pPr>
            <a:endParaRPr lang="en-GB" sz="1600" dirty="0"/>
          </a:p>
          <a:p>
            <a:pPr marL="0" indent="0">
              <a:lnSpc>
                <a:spcPct val="100000"/>
              </a:lnSpc>
              <a:spcBef>
                <a:spcPts val="600"/>
              </a:spcBef>
              <a:buNone/>
            </a:pPr>
            <a:endParaRPr lang="en-GB" sz="1600" dirty="0"/>
          </a:p>
        </p:txBody>
      </p:sp>
      <p:pic>
        <p:nvPicPr>
          <p:cNvPr id="5" name="Picture 4">
            <a:extLst>
              <a:ext uri="{FF2B5EF4-FFF2-40B4-BE49-F238E27FC236}">
                <a16:creationId xmlns:a16="http://schemas.microsoft.com/office/drawing/2014/main" id="{1811E6F6-C40C-F84E-9337-25A925C13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43" y="2607787"/>
            <a:ext cx="2362200" cy="2362200"/>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FCFC4654-AF17-994B-A5CD-6B7E885ECE93}"/>
              </a:ext>
            </a:extLst>
          </p:cNvPr>
          <p:cNvSpPr txBox="1">
            <a:spLocks/>
          </p:cNvSpPr>
          <p:nvPr/>
        </p:nvSpPr>
        <p:spPr>
          <a:xfrm>
            <a:off x="8147400" y="1924734"/>
            <a:ext cx="3352132" cy="516925"/>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Tx/>
              <a:buNone/>
            </a:pPr>
            <a:r>
              <a:rPr lang="en-GB" sz="1600" dirty="0">
                <a:hlinkClick r:id="rId5"/>
              </a:rPr>
              <a:t>XFEL Operations on Confluence </a:t>
            </a:r>
            <a:endParaRPr lang="en-GB" sz="1600" dirty="0"/>
          </a:p>
          <a:p>
            <a:pPr marL="0" indent="0">
              <a:lnSpc>
                <a:spcPct val="100000"/>
              </a:lnSpc>
              <a:spcBef>
                <a:spcPts val="600"/>
              </a:spcBef>
              <a:buFontTx/>
              <a:buNone/>
            </a:pPr>
            <a:endParaRPr lang="en-GB" sz="1600" dirty="0"/>
          </a:p>
          <a:p>
            <a:pPr marL="0" indent="0">
              <a:lnSpc>
                <a:spcPct val="100000"/>
              </a:lnSpc>
              <a:spcBef>
                <a:spcPts val="600"/>
              </a:spcBef>
              <a:buFontTx/>
              <a:buNone/>
            </a:pPr>
            <a:endParaRPr lang="en-GB" sz="1600" dirty="0"/>
          </a:p>
          <a:p>
            <a:pPr marL="0" indent="0">
              <a:lnSpc>
                <a:spcPct val="100000"/>
              </a:lnSpc>
              <a:spcBef>
                <a:spcPts val="600"/>
              </a:spcBef>
              <a:buFontTx/>
              <a:buNone/>
            </a:pPr>
            <a:endParaRPr lang="en-GB" sz="1600" dirty="0"/>
          </a:p>
        </p:txBody>
      </p:sp>
      <p:pic>
        <p:nvPicPr>
          <p:cNvPr id="6" name="Picture 5">
            <a:extLst>
              <a:ext uri="{FF2B5EF4-FFF2-40B4-BE49-F238E27FC236}">
                <a16:creationId xmlns:a16="http://schemas.microsoft.com/office/drawing/2014/main" id="{DAE0B7E0-2741-FC36-8C6D-F1FD12395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96" y="1566472"/>
            <a:ext cx="8233892" cy="5463915"/>
          </a:xfrm>
          <a:prstGeom prst="rect">
            <a:avLst/>
          </a:prstGeom>
        </p:spPr>
      </p:pic>
    </p:spTree>
    <p:extLst>
      <p:ext uri="{BB962C8B-B14F-4D97-AF65-F5344CB8AC3E}">
        <p14:creationId xmlns:p14="http://schemas.microsoft.com/office/powerpoint/2010/main" val="309059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Beam Regions</a:t>
            </a:r>
            <a:endParaRPr lang="en-GB" dirty="0">
              <a:solidFill>
                <a:srgbClr val="FFC000"/>
              </a:solidFill>
            </a:endParaRPr>
          </a:p>
        </p:txBody>
      </p:sp>
      <p:sp>
        <p:nvSpPr>
          <p:cNvPr id="3" name="Content Placeholder 2"/>
          <p:cNvSpPr>
            <a:spLocks noGrp="1"/>
          </p:cNvSpPr>
          <p:nvPr>
            <p:ph idx="1"/>
          </p:nvPr>
        </p:nvSpPr>
        <p:spPr>
          <a:xfrm>
            <a:off x="396907" y="1765889"/>
            <a:ext cx="4350705" cy="4878751"/>
          </a:xfrm>
        </p:spPr>
        <p:txBody>
          <a:bodyPr wrap="square" tIns="0" bIns="0">
            <a:noAutofit/>
          </a:bodyPr>
          <a:lstStyle/>
          <a:p>
            <a:pPr>
              <a:lnSpc>
                <a:spcPct val="100000"/>
              </a:lnSpc>
              <a:spcBef>
                <a:spcPts val="600"/>
              </a:spcBef>
              <a:buFont typeface="Arial" panose="020B0604020202020204" pitchFamily="34" charset="0"/>
              <a:buChar char="•"/>
            </a:pPr>
            <a:r>
              <a:rPr lang="en-GB" sz="1600" dirty="0"/>
              <a:t>The Beam Regions will replace the RF flattops as we used them so far. </a:t>
            </a:r>
          </a:p>
          <a:p>
            <a:pPr>
              <a:lnSpc>
                <a:spcPct val="100000"/>
              </a:lnSpc>
              <a:spcBef>
                <a:spcPts val="600"/>
              </a:spcBef>
              <a:buFont typeface="Arial" panose="020B0604020202020204" pitchFamily="34" charset="0"/>
              <a:buChar char="•"/>
            </a:pPr>
            <a:r>
              <a:rPr lang="en-GB" sz="1600" dirty="0"/>
              <a:t>The advantage of the BRs is that we can not only add slopes on the RF amplitudes and/or phases but basically any “continuous” function (within limits, of course). </a:t>
            </a:r>
          </a:p>
          <a:p>
            <a:pPr>
              <a:lnSpc>
                <a:spcPct val="100000"/>
              </a:lnSpc>
              <a:spcBef>
                <a:spcPts val="600"/>
              </a:spcBef>
              <a:buFont typeface="Arial" panose="020B0604020202020204" pitchFamily="34" charset="0"/>
              <a:buChar char="•"/>
            </a:pPr>
            <a:r>
              <a:rPr lang="en-GB" sz="1600" dirty="0"/>
              <a:t>That allows us to compensate e.g. energy or compression variations over a bunch train even then when they are </a:t>
            </a:r>
            <a:r>
              <a:rPr lang="en-GB" sz="1600" dirty="0">
                <a:solidFill>
                  <a:schemeClr val="bg2"/>
                </a:solidFill>
              </a:rPr>
              <a:t>not linear</a:t>
            </a:r>
            <a:r>
              <a:rPr lang="en-GB" sz="1600" dirty="0"/>
              <a:t>. </a:t>
            </a:r>
          </a:p>
          <a:p>
            <a:pPr>
              <a:lnSpc>
                <a:spcPct val="100000"/>
              </a:lnSpc>
              <a:spcBef>
                <a:spcPts val="600"/>
              </a:spcBef>
              <a:buFont typeface="Arial" panose="020B0604020202020204" pitchFamily="34" charset="0"/>
              <a:buChar char="•"/>
            </a:pPr>
            <a:endParaRPr lang="en-GB" sz="1600" dirty="0"/>
          </a:p>
          <a:p>
            <a:pPr>
              <a:lnSpc>
                <a:spcPct val="100000"/>
              </a:lnSpc>
              <a:spcBef>
                <a:spcPts val="600"/>
              </a:spcBef>
              <a:buFont typeface="Arial" panose="020B0604020202020204" pitchFamily="34" charset="0"/>
              <a:buChar char="•"/>
            </a:pPr>
            <a:r>
              <a:rPr lang="en-GB" sz="1600" dirty="0"/>
              <a:t>The good thing is: From the operation point of view, not much will change, as we will see in the following slides. </a:t>
            </a:r>
          </a:p>
        </p:txBody>
      </p:sp>
      <p:pic>
        <p:nvPicPr>
          <p:cNvPr id="8" name="Picture 7">
            <a:extLst>
              <a:ext uri="{FF2B5EF4-FFF2-40B4-BE49-F238E27FC236}">
                <a16:creationId xmlns:a16="http://schemas.microsoft.com/office/drawing/2014/main" id="{B756B9D3-F007-A1FC-2E14-3390DB463905}"/>
              </a:ext>
            </a:extLst>
          </p:cNvPr>
          <p:cNvPicPr>
            <a:picLocks noChangeAspect="1"/>
          </p:cNvPicPr>
          <p:nvPr/>
        </p:nvPicPr>
        <p:blipFill rotWithShape="1">
          <a:blip r:embed="rId3">
            <a:extLst>
              <a:ext uri="{28A0092B-C50C-407E-A947-70E740481C1C}">
                <a14:useLocalDpi xmlns:a14="http://schemas.microsoft.com/office/drawing/2010/main" val="0"/>
              </a:ext>
            </a:extLst>
          </a:blip>
          <a:srcRect t="61476" r="41546"/>
          <a:stretch/>
        </p:blipFill>
        <p:spPr>
          <a:xfrm>
            <a:off x="5359530" y="1187575"/>
            <a:ext cx="5971720" cy="2333771"/>
          </a:xfrm>
          <a:prstGeom prst="rect">
            <a:avLst/>
          </a:prstGeom>
          <a:ln>
            <a:noFill/>
          </a:ln>
          <a:effectLst>
            <a:outerShdw blurRad="292100" dist="139700" dir="2700000" algn="tl" rotWithShape="0">
              <a:srgbClr val="333333">
                <a:alpha val="65000"/>
              </a:srgbClr>
            </a:outerShdw>
          </a:effectLst>
        </p:spPr>
      </p:pic>
      <p:sp>
        <p:nvSpPr>
          <p:cNvPr id="11" name="Arc 10">
            <a:extLst>
              <a:ext uri="{FF2B5EF4-FFF2-40B4-BE49-F238E27FC236}">
                <a16:creationId xmlns:a16="http://schemas.microsoft.com/office/drawing/2014/main" id="{2D5CEA6D-FE38-062E-2019-EF2612B9E3C8}"/>
              </a:ext>
            </a:extLst>
          </p:cNvPr>
          <p:cNvSpPr/>
          <p:nvPr/>
        </p:nvSpPr>
        <p:spPr>
          <a:xfrm rot="8995664">
            <a:off x="4232618" y="1480201"/>
            <a:ext cx="4375449" cy="2511334"/>
          </a:xfrm>
          <a:prstGeom prst="arc">
            <a:avLst>
              <a:gd name="adj1" fmla="val 15394448"/>
              <a:gd name="adj2" fmla="val 21004398"/>
            </a:avLst>
          </a:prstGeom>
          <a:ln w="41275">
            <a:solidFill>
              <a:schemeClr val="bg2"/>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9DA7C75-C787-1D28-D019-3F6AB9DB61F2}"/>
              </a:ext>
            </a:extLst>
          </p:cNvPr>
          <p:cNvCxnSpPr/>
          <p:nvPr/>
        </p:nvCxnSpPr>
        <p:spPr>
          <a:xfrm>
            <a:off x="6195121" y="1907381"/>
            <a:ext cx="4300537" cy="1021557"/>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6B319FF-C013-30E9-B032-C61BF5B5D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219" y="4769907"/>
            <a:ext cx="6388894" cy="868665"/>
          </a:xfrm>
          <a:prstGeom prst="rect">
            <a:avLst/>
          </a:prstGeom>
          <a:ln>
            <a:noFill/>
          </a:ln>
          <a:effectLst>
            <a:outerShdw blurRad="292100" dist="139700" dir="2700000" algn="tl" rotWithShape="0">
              <a:srgbClr val="333333">
                <a:alpha val="65000"/>
              </a:srgbClr>
            </a:outerShdw>
          </a:effectLst>
        </p:spPr>
      </p:pic>
      <p:sp>
        <p:nvSpPr>
          <p:cNvPr id="16" name="Content Placeholder 2">
            <a:extLst>
              <a:ext uri="{FF2B5EF4-FFF2-40B4-BE49-F238E27FC236}">
                <a16:creationId xmlns:a16="http://schemas.microsoft.com/office/drawing/2014/main" id="{ED877025-6F87-90C7-D41D-8404824F8EF3}"/>
              </a:ext>
            </a:extLst>
          </p:cNvPr>
          <p:cNvSpPr txBox="1">
            <a:spLocks/>
          </p:cNvSpPr>
          <p:nvPr/>
        </p:nvSpPr>
        <p:spPr>
          <a:xfrm>
            <a:off x="5193727" y="5723006"/>
            <a:ext cx="4501325" cy="582024"/>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GB" sz="1600" dirty="0"/>
              <a:t>The BRs are in use for A1, AH1 and A2-A5</a:t>
            </a:r>
          </a:p>
        </p:txBody>
      </p:sp>
    </p:spTree>
    <p:extLst>
      <p:ext uri="{BB962C8B-B14F-4D97-AF65-F5344CB8AC3E}">
        <p14:creationId xmlns:p14="http://schemas.microsoft.com/office/powerpoint/2010/main" val="5018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3282631" cy="387519"/>
          </a:xfrm>
        </p:spPr>
        <p:txBody>
          <a:bodyPr/>
          <a:lstStyle/>
          <a:p>
            <a:r>
              <a:rPr lang="en-GB" dirty="0"/>
              <a:t>How to define BR</a:t>
            </a:r>
            <a:endParaRPr lang="en-GB" dirty="0">
              <a:solidFill>
                <a:srgbClr val="FFC000"/>
              </a:solidFill>
            </a:endParaRPr>
          </a:p>
        </p:txBody>
      </p:sp>
      <p:sp>
        <p:nvSpPr>
          <p:cNvPr id="3" name="Content Placeholder 2"/>
          <p:cNvSpPr>
            <a:spLocks noGrp="1"/>
          </p:cNvSpPr>
          <p:nvPr>
            <p:ph idx="1"/>
          </p:nvPr>
        </p:nvSpPr>
        <p:spPr>
          <a:xfrm>
            <a:off x="396908" y="1334347"/>
            <a:ext cx="3174967" cy="5310294"/>
          </a:xfrm>
        </p:spPr>
        <p:txBody>
          <a:bodyPr wrap="square" tIns="0" bIns="0">
            <a:noAutofit/>
          </a:bodyPr>
          <a:lstStyle/>
          <a:p>
            <a:pPr>
              <a:lnSpc>
                <a:spcPct val="100000"/>
              </a:lnSpc>
              <a:spcBef>
                <a:spcPts val="600"/>
              </a:spcBef>
              <a:buFont typeface="Arial" panose="020B0604020202020204" pitchFamily="34" charset="0"/>
              <a:buChar char="•"/>
            </a:pPr>
            <a:r>
              <a:rPr lang="en-GB" sz="1600" dirty="0"/>
              <a:t>The BRs will be used by default for the RF stations A1, AH1 and A2-A5. </a:t>
            </a:r>
          </a:p>
          <a:p>
            <a:pPr>
              <a:lnSpc>
                <a:spcPct val="100000"/>
              </a:lnSpc>
              <a:spcBef>
                <a:spcPts val="600"/>
              </a:spcBef>
              <a:buFont typeface="Arial" panose="020B0604020202020204" pitchFamily="34" charset="0"/>
              <a:buChar char="•"/>
            </a:pPr>
            <a:r>
              <a:rPr lang="en-GB" sz="1600" dirty="0"/>
              <a:t>They are defined via the bunch pattern builder. </a:t>
            </a:r>
          </a:p>
          <a:p>
            <a:pPr>
              <a:lnSpc>
                <a:spcPct val="100000"/>
              </a:lnSpc>
              <a:spcBef>
                <a:spcPts val="600"/>
              </a:spcBef>
              <a:buFont typeface="Arial" panose="020B0604020202020204" pitchFamily="34" charset="0"/>
              <a:buChar char="•"/>
            </a:pPr>
            <a:r>
              <a:rPr lang="en-GB" sz="1600" dirty="0"/>
              <a:t>A BR is always behind a transition time, which is defined (as in the past) by the respective checkboxes. </a:t>
            </a:r>
          </a:p>
          <a:p>
            <a:pPr>
              <a:lnSpc>
                <a:spcPct val="100000"/>
              </a:lnSpc>
              <a:spcBef>
                <a:spcPts val="600"/>
              </a:spcBef>
              <a:buFont typeface="Arial" panose="020B0604020202020204" pitchFamily="34" charset="0"/>
              <a:buChar char="•"/>
            </a:pPr>
            <a:r>
              <a:rPr lang="en-GB" sz="1600" dirty="0"/>
              <a:t>The maximum number of Beam Regions is 16. </a:t>
            </a:r>
          </a:p>
          <a:p>
            <a:pPr>
              <a:lnSpc>
                <a:spcPct val="100000"/>
              </a:lnSpc>
              <a:spcBef>
                <a:spcPts val="600"/>
              </a:spcBef>
              <a:buFont typeface="Arial" panose="020B0604020202020204" pitchFamily="34" charset="0"/>
              <a:buChar char="•"/>
            </a:pPr>
            <a:endParaRPr lang="en-GB" sz="1600" dirty="0"/>
          </a:p>
        </p:txBody>
      </p:sp>
      <p:pic>
        <p:nvPicPr>
          <p:cNvPr id="6" name="Picture 5">
            <a:extLst>
              <a:ext uri="{FF2B5EF4-FFF2-40B4-BE49-F238E27FC236}">
                <a16:creationId xmlns:a16="http://schemas.microsoft.com/office/drawing/2014/main" id="{7BAE0AF4-68B1-B827-5694-7C8EF78AB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926" y="712232"/>
            <a:ext cx="9520726" cy="5260401"/>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700410EE-3307-41CF-A008-CDD74F6B15A4}"/>
              </a:ext>
            </a:extLst>
          </p:cNvPr>
          <p:cNvCxnSpPr>
            <a:cxnSpLocks/>
          </p:cNvCxnSpPr>
          <p:nvPr/>
        </p:nvCxnSpPr>
        <p:spPr>
          <a:xfrm flipV="1">
            <a:off x="2938072" y="3479006"/>
            <a:ext cx="1154243" cy="96148"/>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11CB107-F00C-BB41-6A90-CE5EB68D6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808" y="345628"/>
            <a:ext cx="5284255" cy="4993481"/>
          </a:xfrm>
          <a:prstGeom prst="rect">
            <a:avLst/>
          </a:prstGeom>
        </p:spPr>
      </p:pic>
      <p:cxnSp>
        <p:nvCxnSpPr>
          <p:cNvPr id="19" name="Straight Arrow Connector 18">
            <a:extLst>
              <a:ext uri="{FF2B5EF4-FFF2-40B4-BE49-F238E27FC236}">
                <a16:creationId xmlns:a16="http://schemas.microsoft.com/office/drawing/2014/main" id="{1DDF3022-E68D-0218-C274-D615746C8585}"/>
              </a:ext>
            </a:extLst>
          </p:cNvPr>
          <p:cNvCxnSpPr>
            <a:cxnSpLocks/>
          </p:cNvCxnSpPr>
          <p:nvPr/>
        </p:nvCxnSpPr>
        <p:spPr>
          <a:xfrm>
            <a:off x="7914086" y="2920645"/>
            <a:ext cx="4416027" cy="558361"/>
          </a:xfrm>
          <a:prstGeom prst="straightConnector1">
            <a:avLst/>
          </a:prstGeom>
          <a:ln w="47625">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0C431B-76A1-6745-5767-5B1C649E3056}"/>
              </a:ext>
            </a:extLst>
          </p:cNvPr>
          <p:cNvCxnSpPr>
            <a:cxnSpLocks/>
          </p:cNvCxnSpPr>
          <p:nvPr/>
        </p:nvCxnSpPr>
        <p:spPr>
          <a:xfrm flipV="1">
            <a:off x="7914086" y="2986088"/>
            <a:ext cx="4337445" cy="492918"/>
          </a:xfrm>
          <a:prstGeom prst="straightConnector1">
            <a:avLst/>
          </a:prstGeom>
          <a:ln w="47625">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DE4FD82-5828-752B-163E-9819EAACD446}"/>
              </a:ext>
            </a:extLst>
          </p:cNvPr>
          <p:cNvSpPr/>
          <p:nvPr/>
        </p:nvSpPr>
        <p:spPr>
          <a:xfrm>
            <a:off x="4792494" y="3073941"/>
            <a:ext cx="564204" cy="100519"/>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35" name="Rectangle 34">
            <a:extLst>
              <a:ext uri="{FF2B5EF4-FFF2-40B4-BE49-F238E27FC236}">
                <a16:creationId xmlns:a16="http://schemas.microsoft.com/office/drawing/2014/main" id="{94535F70-F5A0-6AE6-86A8-30B23A627F09}"/>
              </a:ext>
            </a:extLst>
          </p:cNvPr>
          <p:cNvSpPr/>
          <p:nvPr/>
        </p:nvSpPr>
        <p:spPr>
          <a:xfrm>
            <a:off x="5471404" y="3073941"/>
            <a:ext cx="564204" cy="100519"/>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36" name="Rectangle 35">
            <a:extLst>
              <a:ext uri="{FF2B5EF4-FFF2-40B4-BE49-F238E27FC236}">
                <a16:creationId xmlns:a16="http://schemas.microsoft.com/office/drawing/2014/main" id="{5362BC6D-550F-F6E4-B69B-4C09D1D7423B}"/>
              </a:ext>
            </a:extLst>
          </p:cNvPr>
          <p:cNvSpPr/>
          <p:nvPr/>
        </p:nvSpPr>
        <p:spPr>
          <a:xfrm>
            <a:off x="4792494" y="3630038"/>
            <a:ext cx="564204" cy="100519"/>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37" name="Rectangle 36">
            <a:extLst>
              <a:ext uri="{FF2B5EF4-FFF2-40B4-BE49-F238E27FC236}">
                <a16:creationId xmlns:a16="http://schemas.microsoft.com/office/drawing/2014/main" id="{3AB3A1CB-4270-1539-B2D4-83B21562771C}"/>
              </a:ext>
            </a:extLst>
          </p:cNvPr>
          <p:cNvSpPr/>
          <p:nvPr/>
        </p:nvSpPr>
        <p:spPr>
          <a:xfrm>
            <a:off x="5471404" y="3626794"/>
            <a:ext cx="564204" cy="100519"/>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38" name="Rectangle 37">
            <a:extLst>
              <a:ext uri="{FF2B5EF4-FFF2-40B4-BE49-F238E27FC236}">
                <a16:creationId xmlns:a16="http://schemas.microsoft.com/office/drawing/2014/main" id="{50163DC3-D058-0189-6073-48AD4E289931}"/>
              </a:ext>
            </a:extLst>
          </p:cNvPr>
          <p:cNvSpPr/>
          <p:nvPr/>
        </p:nvSpPr>
        <p:spPr>
          <a:xfrm>
            <a:off x="5471404" y="3346465"/>
            <a:ext cx="564204" cy="100519"/>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39" name="Rectangle 38">
            <a:extLst>
              <a:ext uri="{FF2B5EF4-FFF2-40B4-BE49-F238E27FC236}">
                <a16:creationId xmlns:a16="http://schemas.microsoft.com/office/drawing/2014/main" id="{7BEA0A53-2533-98FF-272B-2ABEE4D0B36B}"/>
              </a:ext>
            </a:extLst>
          </p:cNvPr>
          <p:cNvSpPr/>
          <p:nvPr/>
        </p:nvSpPr>
        <p:spPr>
          <a:xfrm>
            <a:off x="4795472" y="2794618"/>
            <a:ext cx="564204" cy="100519"/>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40" name="Rectangle 39">
            <a:extLst>
              <a:ext uri="{FF2B5EF4-FFF2-40B4-BE49-F238E27FC236}">
                <a16:creationId xmlns:a16="http://schemas.microsoft.com/office/drawing/2014/main" id="{97EE07F9-F5CE-9BCA-7B7A-472D6A63F6CF}"/>
              </a:ext>
            </a:extLst>
          </p:cNvPr>
          <p:cNvSpPr/>
          <p:nvPr/>
        </p:nvSpPr>
        <p:spPr>
          <a:xfrm>
            <a:off x="5467156" y="2793612"/>
            <a:ext cx="564204" cy="100519"/>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32" name="TextBox 31">
            <a:extLst>
              <a:ext uri="{FF2B5EF4-FFF2-40B4-BE49-F238E27FC236}">
                <a16:creationId xmlns:a16="http://schemas.microsoft.com/office/drawing/2014/main" id="{48DB5743-B95F-B903-9D7C-FC27762250FE}"/>
              </a:ext>
            </a:extLst>
          </p:cNvPr>
          <p:cNvSpPr txBox="1"/>
          <p:nvPr/>
        </p:nvSpPr>
        <p:spPr>
          <a:xfrm>
            <a:off x="4706135" y="2752929"/>
            <a:ext cx="551488" cy="134716"/>
          </a:xfrm>
          <a:prstGeom prst="rect">
            <a:avLst/>
          </a:prstGeom>
          <a:noFill/>
        </p:spPr>
        <p:txBody>
          <a:bodyPr wrap="none" rtlCol="0">
            <a:noAutofit/>
          </a:bodyPr>
          <a:lstStyle/>
          <a:p>
            <a:pPr>
              <a:lnSpc>
                <a:spcPct val="112000"/>
              </a:lnSpc>
            </a:pPr>
            <a:r>
              <a:rPr lang="en-US" sz="600" dirty="0">
                <a:solidFill>
                  <a:schemeClr val="tx1">
                    <a:lumMod val="85000"/>
                    <a:lumOff val="15000"/>
                  </a:schemeClr>
                </a:solidFill>
              </a:rPr>
              <a:t>Pre-bunches</a:t>
            </a:r>
          </a:p>
        </p:txBody>
      </p:sp>
      <p:sp>
        <p:nvSpPr>
          <p:cNvPr id="41" name="TextBox 40">
            <a:extLst>
              <a:ext uri="{FF2B5EF4-FFF2-40B4-BE49-F238E27FC236}">
                <a16:creationId xmlns:a16="http://schemas.microsoft.com/office/drawing/2014/main" id="{A9AED7FD-6166-ED6D-69E8-B9F6E4743AF6}"/>
              </a:ext>
            </a:extLst>
          </p:cNvPr>
          <p:cNvSpPr txBox="1"/>
          <p:nvPr/>
        </p:nvSpPr>
        <p:spPr>
          <a:xfrm>
            <a:off x="4713912" y="3033258"/>
            <a:ext cx="551488" cy="134716"/>
          </a:xfrm>
          <a:prstGeom prst="rect">
            <a:avLst/>
          </a:prstGeom>
          <a:noFill/>
        </p:spPr>
        <p:txBody>
          <a:bodyPr wrap="none" rtlCol="0">
            <a:noAutofit/>
          </a:bodyPr>
          <a:lstStyle/>
          <a:p>
            <a:pPr>
              <a:lnSpc>
                <a:spcPct val="112000"/>
              </a:lnSpc>
            </a:pPr>
            <a:r>
              <a:rPr lang="en-US" sz="600" dirty="0">
                <a:solidFill>
                  <a:schemeClr val="tx1">
                    <a:lumMod val="85000"/>
                    <a:lumOff val="15000"/>
                  </a:schemeClr>
                </a:solidFill>
              </a:rPr>
              <a:t>SASE2</a:t>
            </a:r>
          </a:p>
        </p:txBody>
      </p:sp>
      <p:sp>
        <p:nvSpPr>
          <p:cNvPr id="42" name="TextBox 41">
            <a:extLst>
              <a:ext uri="{FF2B5EF4-FFF2-40B4-BE49-F238E27FC236}">
                <a16:creationId xmlns:a16="http://schemas.microsoft.com/office/drawing/2014/main" id="{42BDA836-94E8-B5B1-F433-11C87F74941D}"/>
              </a:ext>
            </a:extLst>
          </p:cNvPr>
          <p:cNvSpPr txBox="1"/>
          <p:nvPr/>
        </p:nvSpPr>
        <p:spPr>
          <a:xfrm>
            <a:off x="4713912" y="3578397"/>
            <a:ext cx="551488" cy="134716"/>
          </a:xfrm>
          <a:prstGeom prst="rect">
            <a:avLst/>
          </a:prstGeom>
          <a:noFill/>
        </p:spPr>
        <p:txBody>
          <a:bodyPr wrap="none" rtlCol="0">
            <a:noAutofit/>
          </a:bodyPr>
          <a:lstStyle/>
          <a:p>
            <a:pPr>
              <a:lnSpc>
                <a:spcPct val="112000"/>
              </a:lnSpc>
            </a:pPr>
            <a:r>
              <a:rPr lang="en-US" sz="600" dirty="0">
                <a:solidFill>
                  <a:schemeClr val="tx1">
                    <a:lumMod val="85000"/>
                    <a:lumOff val="15000"/>
                  </a:schemeClr>
                </a:solidFill>
              </a:rPr>
              <a:t>SASE1/3</a:t>
            </a:r>
          </a:p>
        </p:txBody>
      </p:sp>
      <p:sp>
        <p:nvSpPr>
          <p:cNvPr id="33" name="TextBox 32">
            <a:extLst>
              <a:ext uri="{FF2B5EF4-FFF2-40B4-BE49-F238E27FC236}">
                <a16:creationId xmlns:a16="http://schemas.microsoft.com/office/drawing/2014/main" id="{7798D210-A76E-A96A-F3A6-829174347676}"/>
              </a:ext>
            </a:extLst>
          </p:cNvPr>
          <p:cNvSpPr txBox="1"/>
          <p:nvPr/>
        </p:nvSpPr>
        <p:spPr>
          <a:xfrm>
            <a:off x="5387611" y="2759415"/>
            <a:ext cx="551488" cy="134716"/>
          </a:xfrm>
          <a:prstGeom prst="rect">
            <a:avLst/>
          </a:prstGeom>
          <a:noFill/>
        </p:spPr>
        <p:txBody>
          <a:bodyPr wrap="none" rtlCol="0">
            <a:noAutofit/>
          </a:bodyPr>
          <a:lstStyle/>
          <a:p>
            <a:pPr>
              <a:lnSpc>
                <a:spcPct val="112000"/>
              </a:lnSpc>
            </a:pPr>
            <a:r>
              <a:rPr lang="en-US" sz="600" b="1" dirty="0">
                <a:solidFill>
                  <a:srgbClr val="095509"/>
                </a:solidFill>
              </a:rPr>
              <a:t>D</a:t>
            </a:r>
          </a:p>
        </p:txBody>
      </p:sp>
      <p:sp>
        <p:nvSpPr>
          <p:cNvPr id="43" name="TextBox 42">
            <a:extLst>
              <a:ext uri="{FF2B5EF4-FFF2-40B4-BE49-F238E27FC236}">
                <a16:creationId xmlns:a16="http://schemas.microsoft.com/office/drawing/2014/main" id="{A2AF032B-B5D8-8BB8-0C0D-264BEEDAFF82}"/>
              </a:ext>
            </a:extLst>
          </p:cNvPr>
          <p:cNvSpPr txBox="1"/>
          <p:nvPr/>
        </p:nvSpPr>
        <p:spPr>
          <a:xfrm>
            <a:off x="5395775" y="3031690"/>
            <a:ext cx="551488" cy="134716"/>
          </a:xfrm>
          <a:prstGeom prst="rect">
            <a:avLst/>
          </a:prstGeom>
          <a:noFill/>
        </p:spPr>
        <p:txBody>
          <a:bodyPr wrap="none" rtlCol="0">
            <a:noAutofit/>
          </a:bodyPr>
          <a:lstStyle/>
          <a:p>
            <a:pPr>
              <a:lnSpc>
                <a:spcPct val="112000"/>
              </a:lnSpc>
            </a:pPr>
            <a:r>
              <a:rPr lang="en-US" sz="600" b="1" dirty="0">
                <a:solidFill>
                  <a:srgbClr val="095509"/>
                </a:solidFill>
              </a:rPr>
              <a:t>2</a:t>
            </a:r>
          </a:p>
        </p:txBody>
      </p:sp>
      <p:sp>
        <p:nvSpPr>
          <p:cNvPr id="44" name="TextBox 43">
            <a:extLst>
              <a:ext uri="{FF2B5EF4-FFF2-40B4-BE49-F238E27FC236}">
                <a16:creationId xmlns:a16="http://schemas.microsoft.com/office/drawing/2014/main" id="{A1715E98-408A-049F-9A1B-011A956123E2}"/>
              </a:ext>
            </a:extLst>
          </p:cNvPr>
          <p:cNvSpPr txBox="1"/>
          <p:nvPr/>
        </p:nvSpPr>
        <p:spPr>
          <a:xfrm>
            <a:off x="5392532" y="3306494"/>
            <a:ext cx="551488" cy="134716"/>
          </a:xfrm>
          <a:prstGeom prst="rect">
            <a:avLst/>
          </a:prstGeom>
          <a:noFill/>
        </p:spPr>
        <p:txBody>
          <a:bodyPr wrap="none" rtlCol="0">
            <a:noAutofit/>
          </a:bodyPr>
          <a:lstStyle/>
          <a:p>
            <a:pPr>
              <a:lnSpc>
                <a:spcPct val="112000"/>
              </a:lnSpc>
            </a:pPr>
            <a:r>
              <a:rPr lang="en-US" sz="600" b="1" dirty="0">
                <a:solidFill>
                  <a:srgbClr val="095509"/>
                </a:solidFill>
              </a:rPr>
              <a:t>D</a:t>
            </a:r>
          </a:p>
        </p:txBody>
      </p:sp>
      <p:sp>
        <p:nvSpPr>
          <p:cNvPr id="45" name="TextBox 44">
            <a:extLst>
              <a:ext uri="{FF2B5EF4-FFF2-40B4-BE49-F238E27FC236}">
                <a16:creationId xmlns:a16="http://schemas.microsoft.com/office/drawing/2014/main" id="{63F5F3BB-A0D5-B13C-B7D5-C7005AF06836}"/>
              </a:ext>
            </a:extLst>
          </p:cNvPr>
          <p:cNvSpPr txBox="1"/>
          <p:nvPr/>
        </p:nvSpPr>
        <p:spPr>
          <a:xfrm>
            <a:off x="5395775" y="3581298"/>
            <a:ext cx="551488" cy="134716"/>
          </a:xfrm>
          <a:prstGeom prst="rect">
            <a:avLst/>
          </a:prstGeom>
          <a:noFill/>
        </p:spPr>
        <p:txBody>
          <a:bodyPr wrap="none" rtlCol="0">
            <a:noAutofit/>
          </a:bodyPr>
          <a:lstStyle/>
          <a:p>
            <a:pPr>
              <a:lnSpc>
                <a:spcPct val="112000"/>
              </a:lnSpc>
            </a:pPr>
            <a:r>
              <a:rPr lang="en-US" sz="600" b="1" dirty="0">
                <a:solidFill>
                  <a:srgbClr val="095509"/>
                </a:solidFill>
              </a:rPr>
              <a:t>13</a:t>
            </a:r>
          </a:p>
        </p:txBody>
      </p:sp>
    </p:spTree>
    <p:extLst>
      <p:ext uri="{BB962C8B-B14F-4D97-AF65-F5344CB8AC3E}">
        <p14:creationId xmlns:p14="http://schemas.microsoft.com/office/powerpoint/2010/main" val="365738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712232"/>
            <a:ext cx="10956924" cy="387519"/>
          </a:xfrm>
        </p:spPr>
        <p:txBody>
          <a:bodyPr/>
          <a:lstStyle/>
          <a:p>
            <a:pPr>
              <a:spcBef>
                <a:spcPts val="600"/>
              </a:spcBef>
            </a:pPr>
            <a:r>
              <a:rPr lang="en-GB" dirty="0"/>
              <a:t>Operation of Beam Regions</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96" y="1099751"/>
            <a:ext cx="7844666" cy="5922578"/>
          </a:xfrm>
          <a:prstGeom prst="rect">
            <a:avLst/>
          </a:prstGeom>
        </p:spPr>
      </p:pic>
      <p:sp>
        <p:nvSpPr>
          <p:cNvPr id="3" name="Content Placeholder 2"/>
          <p:cNvSpPr>
            <a:spLocks noGrp="1"/>
          </p:cNvSpPr>
          <p:nvPr>
            <p:ph idx="1"/>
          </p:nvPr>
        </p:nvSpPr>
        <p:spPr>
          <a:xfrm>
            <a:off x="1090874" y="3593892"/>
            <a:ext cx="2589211" cy="5220353"/>
          </a:xfrm>
        </p:spPr>
        <p:txBody>
          <a:bodyPr wrap="square" tIns="0" bIns="0">
            <a:noAutofit/>
          </a:bodyPr>
          <a:lstStyle/>
          <a:p>
            <a:pPr marL="0" indent="0">
              <a:lnSpc>
                <a:spcPct val="100000"/>
              </a:lnSpc>
              <a:spcBef>
                <a:spcPts val="600"/>
              </a:spcBef>
              <a:buNone/>
            </a:pPr>
            <a:r>
              <a:rPr lang="en-GB" sz="1600" dirty="0"/>
              <a:t>Sum voltage and chirp etc. for 4 Beam Regions in I1</a:t>
            </a:r>
          </a:p>
        </p:txBody>
      </p:sp>
      <p:sp>
        <p:nvSpPr>
          <p:cNvPr id="8" name="Content Placeholder 2">
            <a:extLst>
              <a:ext uri="{FF2B5EF4-FFF2-40B4-BE49-F238E27FC236}">
                <a16:creationId xmlns:a16="http://schemas.microsoft.com/office/drawing/2014/main" id="{BD5D1824-D0D7-A6F5-797B-4146F64BA597}"/>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Like for the RF steps, we have individual parameters for sum voltage and chirp in I1, L1 and L2. In the injector, we have, of course, also curvature and cub. coefficient. </a:t>
            </a:r>
          </a:p>
          <a:p>
            <a:pPr>
              <a:lnSpc>
                <a:spcPct val="100000"/>
              </a:lnSpc>
              <a:spcBef>
                <a:spcPts val="600"/>
              </a:spcBef>
              <a:buFont typeface="Arial" panose="020B0604020202020204" pitchFamily="34" charset="0"/>
              <a:buChar char="•"/>
            </a:pPr>
            <a:r>
              <a:rPr lang="en-GB" sz="1600" dirty="0"/>
              <a:t>These parameters can be found in the new Sum Voltage Server panel as shown on the left hand side. </a:t>
            </a:r>
          </a:p>
          <a:p>
            <a:pPr>
              <a:lnSpc>
                <a:spcPct val="100000"/>
              </a:lnSpc>
              <a:spcBef>
                <a:spcPts val="600"/>
              </a:spcBef>
              <a:buFont typeface="Arial" panose="020B0604020202020204" pitchFamily="34" charset="0"/>
              <a:buChar char="•"/>
            </a:pPr>
            <a:r>
              <a:rPr lang="en-GB" sz="1600" dirty="0"/>
              <a:t>They will also be available again on the SASE tuning panels as before. </a:t>
            </a:r>
          </a:p>
          <a:p>
            <a:pPr>
              <a:lnSpc>
                <a:spcPct val="100000"/>
              </a:lnSpc>
              <a:spcBef>
                <a:spcPts val="600"/>
              </a:spcBef>
              <a:buFont typeface="Arial" panose="020B0604020202020204" pitchFamily="34" charset="0"/>
              <a:buChar char="•"/>
            </a:pPr>
            <a:endParaRPr lang="en-GB" sz="1600" dirty="0"/>
          </a:p>
          <a:p>
            <a:pPr>
              <a:lnSpc>
                <a:spcPct val="100000"/>
              </a:lnSpc>
              <a:spcBef>
                <a:spcPts val="600"/>
              </a:spcBef>
              <a:buFont typeface="Arial" panose="020B0604020202020204" pitchFamily="34" charset="0"/>
              <a:buChar char="•"/>
            </a:pPr>
            <a:r>
              <a:rPr lang="en-GB" sz="1600" dirty="0"/>
              <a:t>All BR have the same parameters in the case shown here. More complexity will follow </a:t>
            </a:r>
            <a:r>
              <a:rPr lang="en-GB" sz="1600" dirty="0">
                <a:sym typeface="Wingdings" pitchFamily="2" charset="2"/>
              </a:rPr>
              <a:t></a:t>
            </a:r>
            <a:endParaRPr lang="en-GB" sz="1600" dirty="0"/>
          </a:p>
        </p:txBody>
      </p:sp>
    </p:spTree>
    <p:extLst>
      <p:ext uri="{BB962C8B-B14F-4D97-AF65-F5344CB8AC3E}">
        <p14:creationId xmlns:p14="http://schemas.microsoft.com/office/powerpoint/2010/main" val="592204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Like for the RF steps, we have individual parameters for sum voltage and chirp in I1, L1 and L2. In the injector, we have, of course, also curvature and cub. coefficient. </a:t>
            </a:r>
          </a:p>
          <a:p>
            <a:pPr>
              <a:lnSpc>
                <a:spcPct val="100000"/>
              </a:lnSpc>
              <a:spcBef>
                <a:spcPts val="600"/>
              </a:spcBef>
              <a:buFont typeface="Arial" panose="020B0604020202020204" pitchFamily="34" charset="0"/>
              <a:buChar char="•"/>
            </a:pPr>
            <a:r>
              <a:rPr lang="en-GB" sz="1600" dirty="0"/>
              <a:t>These parameters can be found in the new Sum Voltage Server panel as shown on the left hand side. </a:t>
            </a:r>
          </a:p>
          <a:p>
            <a:pPr>
              <a:lnSpc>
                <a:spcPct val="100000"/>
              </a:lnSpc>
              <a:spcBef>
                <a:spcPts val="600"/>
              </a:spcBef>
              <a:buFont typeface="Arial" panose="020B0604020202020204" pitchFamily="34" charset="0"/>
              <a:buChar char="•"/>
            </a:pPr>
            <a:r>
              <a:rPr lang="en-GB" sz="1600" dirty="0"/>
              <a:t>They will also be available again on the SASE tuning panels as before. </a:t>
            </a:r>
          </a:p>
          <a:p>
            <a:pPr>
              <a:lnSpc>
                <a:spcPct val="100000"/>
              </a:lnSpc>
              <a:spcBef>
                <a:spcPts val="600"/>
              </a:spcBef>
              <a:buFont typeface="Arial" panose="020B0604020202020204" pitchFamily="34" charset="0"/>
              <a:buChar char="•"/>
            </a:pPr>
            <a:endParaRPr lang="en-GB" sz="1600" dirty="0"/>
          </a:p>
          <a:p>
            <a:pPr>
              <a:lnSpc>
                <a:spcPct val="100000"/>
              </a:lnSpc>
              <a:spcBef>
                <a:spcPts val="600"/>
              </a:spcBef>
              <a:buFont typeface="Arial" panose="020B0604020202020204" pitchFamily="34" charset="0"/>
              <a:buChar char="•"/>
            </a:pPr>
            <a:r>
              <a:rPr lang="en-GB" sz="1600" dirty="0"/>
              <a:t>All BR have the same parameters in the case shown here. More complexity will follow </a:t>
            </a:r>
            <a:r>
              <a:rPr lang="en-GB" sz="1600" dirty="0">
                <a:sym typeface="Wingdings" pitchFamily="2" charset="2"/>
              </a:rPr>
              <a:t></a:t>
            </a:r>
            <a:endParaRPr lang="en-GB" sz="1600" dirty="0"/>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5" cy="5922578"/>
          </a:xfrm>
          <a:prstGeom prst="rect">
            <a:avLst/>
          </a:prstGeom>
        </p:spPr>
      </p:pic>
      <p:sp>
        <p:nvSpPr>
          <p:cNvPr id="3" name="Content Placeholder 2"/>
          <p:cNvSpPr>
            <a:spLocks noGrp="1"/>
          </p:cNvSpPr>
          <p:nvPr>
            <p:ph idx="1"/>
          </p:nvPr>
        </p:nvSpPr>
        <p:spPr>
          <a:xfrm>
            <a:off x="801973" y="3425252"/>
            <a:ext cx="1828800" cy="1083039"/>
          </a:xfrm>
        </p:spPr>
        <p:txBody>
          <a:bodyPr wrap="square" tIns="0" bIns="0">
            <a:noAutofit/>
          </a:bodyPr>
          <a:lstStyle/>
          <a:p>
            <a:pPr marL="0" indent="0">
              <a:lnSpc>
                <a:spcPct val="100000"/>
              </a:lnSpc>
              <a:spcBef>
                <a:spcPts val="600"/>
              </a:spcBef>
              <a:buNone/>
            </a:pPr>
            <a:r>
              <a:rPr lang="en-GB" sz="1600" dirty="0"/>
              <a:t>Sum voltage and chirp for 4 Beam Regions in L1</a:t>
            </a:r>
          </a:p>
        </p:txBody>
      </p:sp>
    </p:spTree>
    <p:extLst>
      <p:ext uri="{BB962C8B-B14F-4D97-AF65-F5344CB8AC3E}">
        <p14:creationId xmlns:p14="http://schemas.microsoft.com/office/powerpoint/2010/main" val="2204410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Now with different sum voltages and chirps for all Beam Regions in L1. </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5" cy="5922577"/>
          </a:xfrm>
          <a:prstGeom prst="rect">
            <a:avLst/>
          </a:prstGeom>
        </p:spPr>
      </p:pic>
    </p:spTree>
    <p:extLst>
      <p:ext uri="{BB962C8B-B14F-4D97-AF65-F5344CB8AC3E}">
        <p14:creationId xmlns:p14="http://schemas.microsoft.com/office/powerpoint/2010/main" val="218081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Now with different sum voltages and chirps for all Beam Regions in L1. </a:t>
            </a:r>
          </a:p>
          <a:p>
            <a:pPr>
              <a:lnSpc>
                <a:spcPct val="100000"/>
              </a:lnSpc>
              <a:spcBef>
                <a:spcPts val="600"/>
              </a:spcBef>
              <a:buFont typeface="Arial" panose="020B0604020202020204" pitchFamily="34" charset="0"/>
              <a:buChar char="•"/>
            </a:pPr>
            <a:r>
              <a:rPr lang="en-GB" sz="1600" dirty="0"/>
              <a:t>It is possible to link BRs to each other. After that, they will change sum voltage and chirp synchronously if one of the regions’ parameter is changed. </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4" cy="5922577"/>
          </a:xfrm>
          <a:prstGeom prst="rect">
            <a:avLst/>
          </a:prstGeom>
        </p:spPr>
      </p:pic>
      <p:sp>
        <p:nvSpPr>
          <p:cNvPr id="3" name="Rounded Rectangle 2">
            <a:extLst>
              <a:ext uri="{FF2B5EF4-FFF2-40B4-BE49-F238E27FC236}">
                <a16:creationId xmlns:a16="http://schemas.microsoft.com/office/drawing/2014/main" id="{A1C1F6E3-5805-7D4A-968C-F53B13624EC8}"/>
              </a:ext>
            </a:extLst>
          </p:cNvPr>
          <p:cNvSpPr/>
          <p:nvPr/>
        </p:nvSpPr>
        <p:spPr>
          <a:xfrm>
            <a:off x="2705725" y="2746948"/>
            <a:ext cx="299803" cy="595859"/>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5" name="Content Placeholder 2">
            <a:extLst>
              <a:ext uri="{FF2B5EF4-FFF2-40B4-BE49-F238E27FC236}">
                <a16:creationId xmlns:a16="http://schemas.microsoft.com/office/drawing/2014/main" id="{9A52B4F8-ED54-56AB-2828-FB565B9BAC58}"/>
              </a:ext>
            </a:extLst>
          </p:cNvPr>
          <p:cNvSpPr>
            <a:spLocks noGrp="1"/>
          </p:cNvSpPr>
          <p:nvPr>
            <p:ph idx="1"/>
          </p:nvPr>
        </p:nvSpPr>
        <p:spPr>
          <a:xfrm>
            <a:off x="801973" y="3425252"/>
            <a:ext cx="1828800" cy="1083039"/>
          </a:xfrm>
        </p:spPr>
        <p:txBody>
          <a:bodyPr wrap="square" tIns="0" bIns="0">
            <a:noAutofit/>
          </a:bodyPr>
          <a:lstStyle/>
          <a:p>
            <a:pPr marL="0" indent="0">
              <a:lnSpc>
                <a:spcPct val="100000"/>
              </a:lnSpc>
              <a:spcBef>
                <a:spcPts val="600"/>
              </a:spcBef>
              <a:buNone/>
            </a:pPr>
            <a:r>
              <a:rPr lang="en-GB" sz="1600" dirty="0"/>
              <a:t>Link between two Beam Regions</a:t>
            </a:r>
          </a:p>
        </p:txBody>
      </p:sp>
      <p:cxnSp>
        <p:nvCxnSpPr>
          <p:cNvPr id="6" name="Straight Arrow Connector 5">
            <a:extLst>
              <a:ext uri="{FF2B5EF4-FFF2-40B4-BE49-F238E27FC236}">
                <a16:creationId xmlns:a16="http://schemas.microsoft.com/office/drawing/2014/main" id="{D79C966E-C794-5739-8DD1-F20DCC8E3308}"/>
              </a:ext>
            </a:extLst>
          </p:cNvPr>
          <p:cNvCxnSpPr>
            <a:cxnSpLocks/>
          </p:cNvCxnSpPr>
          <p:nvPr/>
        </p:nvCxnSpPr>
        <p:spPr>
          <a:xfrm flipV="1">
            <a:off x="2233534" y="3425252"/>
            <a:ext cx="554636" cy="374755"/>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D47EFDE-187C-7F50-9E77-6385ACB469AF}"/>
              </a:ext>
            </a:extLst>
          </p:cNvPr>
          <p:cNvCxnSpPr>
            <a:cxnSpLocks/>
          </p:cNvCxnSpPr>
          <p:nvPr/>
        </p:nvCxnSpPr>
        <p:spPr>
          <a:xfrm flipH="1">
            <a:off x="6678118" y="2746948"/>
            <a:ext cx="1401580" cy="116173"/>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57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2"/>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3"/>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Now with different sum voltages and chirps for all Beam Regions in L1. </a:t>
            </a:r>
          </a:p>
          <a:p>
            <a:pPr>
              <a:lnSpc>
                <a:spcPct val="100000"/>
              </a:lnSpc>
              <a:spcBef>
                <a:spcPts val="600"/>
              </a:spcBef>
              <a:buFont typeface="Arial" panose="020B0604020202020204" pitchFamily="34" charset="0"/>
              <a:buChar char="•"/>
            </a:pPr>
            <a:r>
              <a:rPr lang="en-GB" sz="1600" dirty="0"/>
              <a:t>It is possible to link BRs to each other. After that, they will change sum voltage and chirp synchronously if one of the regions’ parameter is changed. </a:t>
            </a:r>
          </a:p>
          <a:p>
            <a:pPr>
              <a:lnSpc>
                <a:spcPct val="100000"/>
              </a:lnSpc>
              <a:spcBef>
                <a:spcPts val="600"/>
              </a:spcBef>
              <a:buFont typeface="Arial" panose="020B0604020202020204" pitchFamily="34" charset="0"/>
              <a:buChar char="•"/>
            </a:pPr>
            <a:r>
              <a:rPr lang="en-GB" sz="1600" dirty="0"/>
              <a:t>In case you have several bunch trains defined for SA1-SA3 but all of them should have the same RF parameters, use the “Reset all Beam Regions” button and link the regions. </a:t>
            </a:r>
          </a:p>
          <a:p>
            <a:pPr>
              <a:lnSpc>
                <a:spcPct val="100000"/>
              </a:lnSpc>
              <a:spcBef>
                <a:spcPts val="600"/>
              </a:spcBef>
              <a:buFont typeface="Arial" panose="020B0604020202020204" pitchFamily="34" charset="0"/>
              <a:buChar char="•"/>
            </a:pPr>
            <a:r>
              <a:rPr lang="en-GB" sz="1600" dirty="0"/>
              <a:t>This reset button sets the parameters for all bunches to the same value that was applied to the first bunch so far. </a:t>
            </a:r>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96" y="1099751"/>
            <a:ext cx="7844664" cy="5922576"/>
          </a:xfrm>
          <a:prstGeom prst="rect">
            <a:avLst/>
          </a:prstGeom>
        </p:spPr>
      </p:pic>
      <p:sp>
        <p:nvSpPr>
          <p:cNvPr id="3" name="Rounded Rectangle 2">
            <a:extLst>
              <a:ext uri="{FF2B5EF4-FFF2-40B4-BE49-F238E27FC236}">
                <a16:creationId xmlns:a16="http://schemas.microsoft.com/office/drawing/2014/main" id="{A1C1F6E3-5805-7D4A-968C-F53B13624EC8}"/>
              </a:ext>
            </a:extLst>
          </p:cNvPr>
          <p:cNvSpPr/>
          <p:nvPr/>
        </p:nvSpPr>
        <p:spPr>
          <a:xfrm flipV="1">
            <a:off x="1734207" y="4895810"/>
            <a:ext cx="1371600" cy="298928"/>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5" name="Content Placeholder 2">
            <a:extLst>
              <a:ext uri="{FF2B5EF4-FFF2-40B4-BE49-F238E27FC236}">
                <a16:creationId xmlns:a16="http://schemas.microsoft.com/office/drawing/2014/main" id="{9A52B4F8-ED54-56AB-2828-FB565B9BAC58}"/>
              </a:ext>
            </a:extLst>
          </p:cNvPr>
          <p:cNvSpPr>
            <a:spLocks noGrp="1"/>
          </p:cNvSpPr>
          <p:nvPr>
            <p:ph idx="1"/>
          </p:nvPr>
        </p:nvSpPr>
        <p:spPr>
          <a:xfrm>
            <a:off x="801973" y="3425252"/>
            <a:ext cx="1828800" cy="1083039"/>
          </a:xfrm>
        </p:spPr>
        <p:txBody>
          <a:bodyPr wrap="square" tIns="0" bIns="0">
            <a:noAutofit/>
          </a:bodyPr>
          <a:lstStyle/>
          <a:p>
            <a:pPr marL="0" indent="0">
              <a:lnSpc>
                <a:spcPct val="100000"/>
              </a:lnSpc>
              <a:spcBef>
                <a:spcPts val="600"/>
              </a:spcBef>
              <a:buNone/>
            </a:pPr>
            <a:r>
              <a:rPr lang="en-GB" sz="1600" dirty="0"/>
              <a:t>Resets all</a:t>
            </a:r>
          </a:p>
        </p:txBody>
      </p:sp>
      <p:cxnSp>
        <p:nvCxnSpPr>
          <p:cNvPr id="6" name="Straight Arrow Connector 5">
            <a:extLst>
              <a:ext uri="{FF2B5EF4-FFF2-40B4-BE49-F238E27FC236}">
                <a16:creationId xmlns:a16="http://schemas.microsoft.com/office/drawing/2014/main" id="{D79C966E-C794-5739-8DD1-F20DCC8E3308}"/>
              </a:ext>
            </a:extLst>
          </p:cNvPr>
          <p:cNvCxnSpPr>
            <a:cxnSpLocks/>
          </p:cNvCxnSpPr>
          <p:nvPr/>
        </p:nvCxnSpPr>
        <p:spPr>
          <a:xfrm>
            <a:off x="1808764" y="3594538"/>
            <a:ext cx="447130" cy="1260681"/>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CB18999-14B5-CBD3-184A-B2CAB3A02FFF}"/>
              </a:ext>
            </a:extLst>
          </p:cNvPr>
          <p:cNvSpPr/>
          <p:nvPr/>
        </p:nvSpPr>
        <p:spPr>
          <a:xfrm>
            <a:off x="3234657" y="2300463"/>
            <a:ext cx="288000" cy="288000"/>
          </a:xfrm>
          <a:prstGeom prst="ellipse">
            <a:avLst/>
          </a:prstGeom>
          <a:noFill/>
          <a:ln w="31750">
            <a:solidFill>
              <a:schemeClr val="bg2"/>
            </a:solidFill>
          </a:ln>
        </p:spPr>
        <p:txBody>
          <a:bodyPr rtlCol="0" anchor="ctr">
            <a:noAutofit/>
          </a:bodyPr>
          <a:lstStyle/>
          <a:p>
            <a:pPr algn="ctr">
              <a:lnSpc>
                <a:spcPct val="113000"/>
              </a:lnSpc>
            </a:pPr>
            <a:endParaRPr lang="en-US" sz="1400" dirty="0" err="1"/>
          </a:p>
        </p:txBody>
      </p:sp>
      <p:cxnSp>
        <p:nvCxnSpPr>
          <p:cNvPr id="10" name="Straight Arrow Connector 9">
            <a:extLst>
              <a:ext uri="{FF2B5EF4-FFF2-40B4-BE49-F238E27FC236}">
                <a16:creationId xmlns:a16="http://schemas.microsoft.com/office/drawing/2014/main" id="{224DA0FD-6A7B-1ED9-1972-294265E9D42D}"/>
              </a:ext>
            </a:extLst>
          </p:cNvPr>
          <p:cNvCxnSpPr>
            <a:cxnSpLocks/>
          </p:cNvCxnSpPr>
          <p:nvPr/>
        </p:nvCxnSpPr>
        <p:spPr>
          <a:xfrm flipH="1" flipV="1">
            <a:off x="3522657" y="2510589"/>
            <a:ext cx="4459603" cy="2458650"/>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22FA8EE-A249-271C-D6CF-9848B696DBE4}"/>
              </a:ext>
            </a:extLst>
          </p:cNvPr>
          <p:cNvCxnSpPr>
            <a:cxnSpLocks/>
          </p:cNvCxnSpPr>
          <p:nvPr/>
        </p:nvCxnSpPr>
        <p:spPr>
          <a:xfrm flipH="1" flipV="1">
            <a:off x="3522657" y="4895810"/>
            <a:ext cx="4459603" cy="148380"/>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7F6A62D-0186-BB8D-7EB1-E0E84A2FDF8A}"/>
              </a:ext>
            </a:extLst>
          </p:cNvPr>
          <p:cNvSpPr/>
          <p:nvPr/>
        </p:nvSpPr>
        <p:spPr>
          <a:xfrm>
            <a:off x="3234657" y="4712797"/>
            <a:ext cx="288000" cy="288000"/>
          </a:xfrm>
          <a:prstGeom prst="ellipse">
            <a:avLst/>
          </a:prstGeom>
          <a:noFill/>
          <a:ln w="31750">
            <a:solidFill>
              <a:schemeClr val="bg2"/>
            </a:solidFill>
          </a:ln>
        </p:spPr>
        <p:txBody>
          <a:bodyPr rtlCol="0" anchor="ctr">
            <a:noAutofit/>
          </a:bodyPr>
          <a:lstStyle/>
          <a:p>
            <a:pPr algn="ctr">
              <a:lnSpc>
                <a:spcPct val="113000"/>
              </a:lnSpc>
            </a:pPr>
            <a:endParaRPr lang="en-US" sz="1400" dirty="0" err="1"/>
          </a:p>
        </p:txBody>
      </p:sp>
    </p:spTree>
    <p:extLst>
      <p:ext uri="{BB962C8B-B14F-4D97-AF65-F5344CB8AC3E}">
        <p14:creationId xmlns:p14="http://schemas.microsoft.com/office/powerpoint/2010/main" val="940093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pPr>
            <a:r>
              <a:rPr lang="en-GB" dirty="0"/>
              <a:t>Operation of Beam Regions</a:t>
            </a:r>
          </a:p>
        </p:txBody>
      </p:sp>
      <p:sp>
        <p:nvSpPr>
          <p:cNvPr id="4" name="Content Placeholder 2">
            <a:extLst>
              <a:ext uri="{FF2B5EF4-FFF2-40B4-BE49-F238E27FC236}">
                <a16:creationId xmlns:a16="http://schemas.microsoft.com/office/drawing/2014/main" id="{2FF7AAB7-0341-75CD-0BA3-11D22D2E27D9}"/>
              </a:ext>
            </a:extLst>
          </p:cNvPr>
          <p:cNvSpPr txBox="1">
            <a:spLocks/>
          </p:cNvSpPr>
          <p:nvPr/>
        </p:nvSpPr>
        <p:spPr>
          <a:xfrm>
            <a:off x="7967274" y="1686393"/>
            <a:ext cx="3960697" cy="4597012"/>
          </a:xfrm>
          <a:prstGeom prst="rect">
            <a:avLst/>
          </a:prstGeom>
        </p:spPr>
        <p:txBody>
          <a:bodyPr vert="horz" wrap="square"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20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20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20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en-GB" sz="1600" dirty="0"/>
              <a:t>If you now also link all Beam Regions to each other, you can operate the RF like before with only one RF step. </a:t>
            </a:r>
          </a:p>
          <a:p>
            <a:pPr>
              <a:lnSpc>
                <a:spcPct val="100000"/>
              </a:lnSpc>
              <a:spcBef>
                <a:spcPts val="600"/>
              </a:spcBef>
              <a:buFont typeface="Arial" panose="020B0604020202020204" pitchFamily="34" charset="0"/>
              <a:buChar char="•"/>
            </a:pPr>
            <a:r>
              <a:rPr lang="en-GB" sz="1600" dirty="0"/>
              <a:t>That is handy for setup etc. </a:t>
            </a:r>
          </a:p>
          <a:p>
            <a:pPr>
              <a:lnSpc>
                <a:spcPct val="100000"/>
              </a:lnSpc>
              <a:spcBef>
                <a:spcPts val="600"/>
              </a:spcBef>
              <a:buFont typeface="Arial" panose="020B0604020202020204" pitchFamily="34" charset="0"/>
              <a:buChar char="•"/>
            </a:pPr>
            <a:endParaRPr lang="en-GB" sz="1600" dirty="0"/>
          </a:p>
          <a:p>
            <a:pPr>
              <a:lnSpc>
                <a:spcPct val="100000"/>
              </a:lnSpc>
              <a:spcBef>
                <a:spcPts val="600"/>
              </a:spcBef>
              <a:buFont typeface="Arial" panose="020B0604020202020204" pitchFamily="34" charset="0"/>
              <a:buChar char="•"/>
            </a:pPr>
            <a:endParaRPr lang="en-GB" sz="1600" dirty="0"/>
          </a:p>
          <a:p>
            <a:pPr>
              <a:lnSpc>
                <a:spcPct val="100000"/>
              </a:lnSpc>
              <a:spcBef>
                <a:spcPts val="600"/>
              </a:spcBef>
              <a:buFont typeface="Arial" panose="020B0604020202020204" pitchFamily="34" charset="0"/>
              <a:buChar char="•"/>
            </a:pPr>
            <a:endParaRPr lang="en-GB" sz="1600" dirty="0"/>
          </a:p>
          <a:p>
            <a:pPr>
              <a:lnSpc>
                <a:spcPct val="100000"/>
              </a:lnSpc>
              <a:spcBef>
                <a:spcPts val="600"/>
              </a:spcBef>
              <a:buFont typeface="Arial" panose="020B0604020202020204" pitchFamily="34" charset="0"/>
              <a:buChar char="•"/>
            </a:pPr>
            <a:endParaRPr lang="en-GB" sz="1600" dirty="0"/>
          </a:p>
          <a:p>
            <a:pPr marL="0" indent="0">
              <a:lnSpc>
                <a:spcPct val="100000"/>
              </a:lnSpc>
              <a:spcBef>
                <a:spcPts val="600"/>
              </a:spcBef>
              <a:buNone/>
            </a:pPr>
            <a:endParaRPr lang="en-GB" sz="1600" dirty="0"/>
          </a:p>
        </p:txBody>
      </p:sp>
      <p:pic>
        <p:nvPicPr>
          <p:cNvPr id="7" name="Picture 6">
            <a:extLst>
              <a:ext uri="{FF2B5EF4-FFF2-40B4-BE49-F238E27FC236}">
                <a16:creationId xmlns:a16="http://schemas.microsoft.com/office/drawing/2014/main" id="{3A473467-F2D3-E96D-B8E7-F246117F99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7596" y="1099751"/>
            <a:ext cx="7844664" cy="5922576"/>
          </a:xfrm>
          <a:prstGeom prst="rect">
            <a:avLst/>
          </a:prstGeom>
        </p:spPr>
      </p:pic>
      <p:sp>
        <p:nvSpPr>
          <p:cNvPr id="3" name="Rounded Rectangle 2">
            <a:extLst>
              <a:ext uri="{FF2B5EF4-FFF2-40B4-BE49-F238E27FC236}">
                <a16:creationId xmlns:a16="http://schemas.microsoft.com/office/drawing/2014/main" id="{A1C1F6E3-5805-7D4A-968C-F53B13624EC8}"/>
              </a:ext>
            </a:extLst>
          </p:cNvPr>
          <p:cNvSpPr/>
          <p:nvPr/>
        </p:nvSpPr>
        <p:spPr>
          <a:xfrm>
            <a:off x="2705725" y="2211050"/>
            <a:ext cx="299803" cy="1131758"/>
          </a:xfrm>
          <a:prstGeom prst="roundRect">
            <a:avLst/>
          </a:prstGeom>
          <a:noFill/>
          <a:ln w="57150">
            <a:solidFill>
              <a:schemeClr val="bg2"/>
            </a:solidFill>
          </a:ln>
        </p:spPr>
        <p:txBody>
          <a:bodyPr rtlCol="0" anchor="ctr">
            <a:noAutofit/>
          </a:bodyPr>
          <a:lstStyle/>
          <a:p>
            <a:pPr algn="ctr">
              <a:lnSpc>
                <a:spcPct val="113000"/>
              </a:lnSpc>
            </a:pPr>
            <a:endParaRPr lang="en-US" sz="1400" dirty="0" err="1"/>
          </a:p>
        </p:txBody>
      </p:sp>
      <p:sp>
        <p:nvSpPr>
          <p:cNvPr id="5" name="Content Placeholder 2">
            <a:extLst>
              <a:ext uri="{FF2B5EF4-FFF2-40B4-BE49-F238E27FC236}">
                <a16:creationId xmlns:a16="http://schemas.microsoft.com/office/drawing/2014/main" id="{9A52B4F8-ED54-56AB-2828-FB565B9BAC58}"/>
              </a:ext>
            </a:extLst>
          </p:cNvPr>
          <p:cNvSpPr>
            <a:spLocks noGrp="1"/>
          </p:cNvSpPr>
          <p:nvPr>
            <p:ph idx="1"/>
          </p:nvPr>
        </p:nvSpPr>
        <p:spPr>
          <a:xfrm>
            <a:off x="801973" y="3425252"/>
            <a:ext cx="1828800" cy="1083039"/>
          </a:xfrm>
        </p:spPr>
        <p:txBody>
          <a:bodyPr wrap="square" tIns="0" bIns="0">
            <a:noAutofit/>
          </a:bodyPr>
          <a:lstStyle/>
          <a:p>
            <a:pPr marL="0" indent="0">
              <a:lnSpc>
                <a:spcPct val="100000"/>
              </a:lnSpc>
              <a:spcBef>
                <a:spcPts val="600"/>
              </a:spcBef>
              <a:buNone/>
            </a:pPr>
            <a:r>
              <a:rPr lang="en-GB" sz="1600" dirty="0"/>
              <a:t>Link between all Beam Regions</a:t>
            </a:r>
          </a:p>
        </p:txBody>
      </p:sp>
      <p:cxnSp>
        <p:nvCxnSpPr>
          <p:cNvPr id="6" name="Straight Arrow Connector 5">
            <a:extLst>
              <a:ext uri="{FF2B5EF4-FFF2-40B4-BE49-F238E27FC236}">
                <a16:creationId xmlns:a16="http://schemas.microsoft.com/office/drawing/2014/main" id="{D79C966E-C794-5739-8DD1-F20DCC8E3308}"/>
              </a:ext>
            </a:extLst>
          </p:cNvPr>
          <p:cNvCxnSpPr>
            <a:cxnSpLocks/>
          </p:cNvCxnSpPr>
          <p:nvPr/>
        </p:nvCxnSpPr>
        <p:spPr>
          <a:xfrm flipV="1">
            <a:off x="2233534" y="3425252"/>
            <a:ext cx="554636" cy="374755"/>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589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template-european-xfel-DESY-new">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_PowerPoint_16x9.potx" id="{5D9E4C7F-CF90-47AA-9B5A-D1B8A1F64B49}" vid="{107EC11D-EED3-47DC-89A2-C8C245B9F565}"/>
    </a:ext>
  </a:extLst>
</a:theme>
</file>

<file path=ppt/theme/theme2.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template-european-xfel-DESY-new</Template>
  <TotalTime>2996</TotalTime>
  <Words>1071</Words>
  <Application>Microsoft Macintosh PowerPoint</Application>
  <PresentationFormat>Widescreen</PresentationFormat>
  <Paragraphs>97</Paragraphs>
  <Slides>16</Slides>
  <Notes>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16</vt:i4>
      </vt:variant>
    </vt:vector>
  </HeadingPairs>
  <TitlesOfParts>
    <vt:vector size="18" baseType="lpstr">
      <vt:lpstr>Arial</vt:lpstr>
      <vt:lpstr>template-european-xfel-DESY-new</vt:lpstr>
      <vt:lpstr>EuXFEL Beam Regions</vt:lpstr>
      <vt:lpstr>Why Beam Regions</vt:lpstr>
      <vt:lpstr>How to define BR</vt:lpstr>
      <vt:lpstr>Operation of Beam Regions</vt:lpstr>
      <vt:lpstr>Operation of Beam Regions</vt:lpstr>
      <vt:lpstr>Operation of Beam Regions</vt:lpstr>
      <vt:lpstr>Operation of Beam Regions</vt:lpstr>
      <vt:lpstr>Operation of Beam Regions</vt:lpstr>
      <vt:lpstr>Operation of Beam Regions</vt:lpstr>
      <vt:lpstr>Operation of Beam Regions</vt:lpstr>
      <vt:lpstr>Operation of Beam Regions</vt:lpstr>
      <vt:lpstr>Operation of Beam Regions</vt:lpstr>
      <vt:lpstr>Operation of Beam Regions</vt:lpstr>
      <vt:lpstr>The two operation modes of the RF stations </vt:lpstr>
      <vt:lpstr>How to switch between the two modes</vt:lpstr>
      <vt:lpstr>Please do not forget: </vt:lpstr>
    </vt:vector>
  </TitlesOfParts>
  <Company>DESY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Status</dc:title>
  <dc:creator>wdecking</dc:creator>
  <cp:lastModifiedBy>Matthias Scholz</cp:lastModifiedBy>
  <cp:revision>680</cp:revision>
  <dcterms:created xsi:type="dcterms:W3CDTF">2017-11-20T16:25:28Z</dcterms:created>
  <dcterms:modified xsi:type="dcterms:W3CDTF">2022-07-19T09:01:33Z</dcterms:modified>
</cp:coreProperties>
</file>