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0"/>
  </p:notesMasterIdLst>
  <p:sldIdLst>
    <p:sldId id="260" r:id="rId3"/>
    <p:sldId id="257" r:id="rId4"/>
    <p:sldId id="378" r:id="rId5"/>
    <p:sldId id="263" r:id="rId6"/>
    <p:sldId id="387" r:id="rId7"/>
    <p:sldId id="385" r:id="rId8"/>
    <p:sldId id="376" r:id="rId9"/>
  </p:sldIdLst>
  <p:sldSz cx="12190413" cy="6859588"/>
  <p:notesSz cx="6858000" cy="9144000"/>
  <p:defaultTextStyle>
    <a:defPPr>
      <a:defRPr lang="en-US"/>
    </a:defPPr>
    <a:lvl1pPr marL="0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6F50-02F6-4BB0-ADC8-F9C1E90CFAD2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70C9B-E1AA-4AFE-9ECA-6CB2A9D7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3936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67872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1808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35743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19679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03615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87551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71487" algn="l" defTabSz="11678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9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7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0C9B-E1AA-4AFE-9ECA-6CB2A9D72A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099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9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1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5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ARES operation meeting 22.02.2021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3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35" y="349692"/>
            <a:ext cx="11374544" cy="1855684"/>
          </a:xfrm>
        </p:spPr>
        <p:txBody>
          <a:bodyPr anchor="t"/>
          <a:lstStyle>
            <a:lvl1pPr algn="l">
              <a:lnSpc>
                <a:spcPct val="100000"/>
              </a:lnSpc>
              <a:defRPr sz="5999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35" y="2335555"/>
            <a:ext cx="11374544" cy="152614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43" y="4097729"/>
            <a:ext cx="11368069" cy="70053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6" y="6260082"/>
            <a:ext cx="1188089" cy="161850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93" y="5586592"/>
            <a:ext cx="899381" cy="90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2"/>
            <a:ext cx="12190410" cy="342979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35" y="349693"/>
            <a:ext cx="11374544" cy="1100032"/>
          </a:xfrm>
        </p:spPr>
        <p:txBody>
          <a:bodyPr anchor="t"/>
          <a:lstStyle>
            <a:lvl1pPr algn="l">
              <a:lnSpc>
                <a:spcPct val="100000"/>
              </a:lnSpc>
              <a:defRPr sz="5999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35" y="2335555"/>
            <a:ext cx="11374544" cy="889545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42" y="4097729"/>
            <a:ext cx="11368068" cy="70053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893" y="5586592"/>
            <a:ext cx="899381" cy="900208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6" y="6260082"/>
            <a:ext cx="1188089" cy="1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35" y="349691"/>
            <a:ext cx="11374544" cy="3512003"/>
          </a:xfrm>
        </p:spPr>
        <p:txBody>
          <a:bodyPr anchor="t"/>
          <a:lstStyle>
            <a:lvl1pPr algn="l">
              <a:lnSpc>
                <a:spcPct val="100000"/>
              </a:lnSpc>
              <a:defRPr sz="5999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561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35" y="349691"/>
            <a:ext cx="11374544" cy="3512003"/>
          </a:xfrm>
        </p:spPr>
        <p:txBody>
          <a:bodyPr anchor="t"/>
          <a:lstStyle>
            <a:lvl1pPr algn="l">
              <a:lnSpc>
                <a:spcPct val="100000"/>
              </a:lnSpc>
              <a:defRPr sz="5999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2422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3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937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35" y="1406753"/>
            <a:ext cx="5615844" cy="501140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6636" y="1406753"/>
            <a:ext cx="5615843" cy="501140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932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36" y="1406753"/>
            <a:ext cx="3707917" cy="501140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8709" y="1406753"/>
            <a:ext cx="3672997" cy="501140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4561" y="1406753"/>
            <a:ext cx="3707916" cy="501140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087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8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35" y="1406753"/>
            <a:ext cx="5615844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35" y="3964451"/>
            <a:ext cx="5615844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6634" y="1449725"/>
            <a:ext cx="5615845" cy="241197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6635" y="4006190"/>
            <a:ext cx="5615845" cy="241320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82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35" y="1406753"/>
            <a:ext cx="5615844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35" y="3964451"/>
            <a:ext cx="5615844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6635" y="1449724"/>
            <a:ext cx="5615843" cy="2411970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6635" y="4006191"/>
            <a:ext cx="5615843" cy="2411970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762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35" y="1406753"/>
            <a:ext cx="7523771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35" y="3964451"/>
            <a:ext cx="7523771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4560" y="1449725"/>
            <a:ext cx="3707918" cy="241197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4561" y="4006190"/>
            <a:ext cx="3707918" cy="241320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2284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35" y="1406753"/>
            <a:ext cx="7523771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35" y="3964451"/>
            <a:ext cx="7523771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4561" y="1449724"/>
            <a:ext cx="3707916" cy="2411970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4561" y="4006191"/>
            <a:ext cx="3707916" cy="2411970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1587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36" y="1406753"/>
            <a:ext cx="3707917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36" y="3964451"/>
            <a:ext cx="3707917" cy="245494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8708" y="1449725"/>
            <a:ext cx="3672997" cy="241197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8709" y="4006190"/>
            <a:ext cx="3672997" cy="241320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4560" y="1449725"/>
            <a:ext cx="3707918" cy="241197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4561" y="4006190"/>
            <a:ext cx="3707918" cy="241320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51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36" y="1449725"/>
            <a:ext cx="11374543" cy="496843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3191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36" y="1449725"/>
            <a:ext cx="5615843" cy="496843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6635" y="1449725"/>
            <a:ext cx="5615844" cy="496843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9365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37" y="1449725"/>
            <a:ext cx="3707916" cy="496843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8709" y="1449725"/>
            <a:ext cx="7523770" cy="496843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14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35" y="817689"/>
            <a:ext cx="11374544" cy="37934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673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3229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241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39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18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7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6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5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14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34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36" y="3981053"/>
            <a:ext cx="4571405" cy="37319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300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37" y="4517785"/>
            <a:ext cx="2700196" cy="19003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sz="2300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sz="2300" dirty="0"/>
              <a:t>Synchrotron DESY</a:t>
            </a:r>
          </a:p>
          <a:p>
            <a:pPr>
              <a:lnSpc>
                <a:spcPct val="120000"/>
              </a:lnSpc>
            </a:pPr>
            <a:endParaRPr lang="de-DE" sz="2300" dirty="0"/>
          </a:p>
          <a:p>
            <a:pPr>
              <a:lnSpc>
                <a:spcPct val="120000"/>
              </a:lnSpc>
            </a:pPr>
            <a:r>
              <a:rPr lang="de-DE" sz="2300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423" y="4517785"/>
            <a:ext cx="5148151" cy="190037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14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85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8"/>
            <a:ext cx="5388332" cy="6399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936" indent="0">
              <a:buNone/>
              <a:defRPr sz="2600" b="1"/>
            </a:lvl2pPr>
            <a:lvl3pPr marL="1167872" indent="0">
              <a:buNone/>
              <a:defRPr sz="2300" b="1"/>
            </a:lvl3pPr>
            <a:lvl4pPr marL="1751808" indent="0">
              <a:buNone/>
              <a:defRPr sz="2000" b="1"/>
            </a:lvl4pPr>
            <a:lvl5pPr marL="2335743" indent="0">
              <a:buNone/>
              <a:defRPr sz="2000" b="1"/>
            </a:lvl5pPr>
            <a:lvl6pPr marL="2919679" indent="0">
              <a:buNone/>
              <a:defRPr sz="2000" b="1"/>
            </a:lvl6pPr>
            <a:lvl7pPr marL="3503615" indent="0">
              <a:buNone/>
              <a:defRPr sz="2000" b="1"/>
            </a:lvl7pPr>
            <a:lvl8pPr marL="4087551" indent="0">
              <a:buNone/>
              <a:defRPr sz="2000" b="1"/>
            </a:lvl8pPr>
            <a:lvl9pPr marL="467148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4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4100"/>
            </a:lvl1pPr>
            <a:lvl2pPr marL="583936" indent="0">
              <a:buNone/>
              <a:defRPr sz="3600"/>
            </a:lvl2pPr>
            <a:lvl3pPr marL="1167872" indent="0">
              <a:buNone/>
              <a:defRPr sz="3100"/>
            </a:lvl3pPr>
            <a:lvl4pPr marL="1751808" indent="0">
              <a:buNone/>
              <a:defRPr sz="2600"/>
            </a:lvl4pPr>
            <a:lvl5pPr marL="2335743" indent="0">
              <a:buNone/>
              <a:defRPr sz="2600"/>
            </a:lvl5pPr>
            <a:lvl6pPr marL="2919679" indent="0">
              <a:buNone/>
              <a:defRPr sz="2600"/>
            </a:lvl6pPr>
            <a:lvl7pPr marL="3503615" indent="0">
              <a:buNone/>
              <a:defRPr sz="2600"/>
            </a:lvl7pPr>
            <a:lvl8pPr marL="4087551" indent="0">
              <a:buNone/>
              <a:defRPr sz="2600"/>
            </a:lvl8pPr>
            <a:lvl9pPr marL="4671487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2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583936" indent="0">
              <a:buNone/>
              <a:defRPr sz="1500"/>
            </a:lvl2pPr>
            <a:lvl3pPr marL="1167872" indent="0">
              <a:buNone/>
              <a:defRPr sz="1300"/>
            </a:lvl3pPr>
            <a:lvl4pPr marL="1751808" indent="0">
              <a:buNone/>
              <a:defRPr sz="1100"/>
            </a:lvl4pPr>
            <a:lvl5pPr marL="2335743" indent="0">
              <a:buNone/>
              <a:defRPr sz="1100"/>
            </a:lvl5pPr>
            <a:lvl6pPr marL="2919679" indent="0">
              <a:buNone/>
              <a:defRPr sz="1100"/>
            </a:lvl6pPr>
            <a:lvl7pPr marL="3503615" indent="0">
              <a:buNone/>
              <a:defRPr sz="1100"/>
            </a:lvl7pPr>
            <a:lvl8pPr marL="4087551" indent="0">
              <a:buNone/>
              <a:defRPr sz="1100"/>
            </a:lvl8pPr>
            <a:lvl9pPr marL="467148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116787" tIns="58394" rIns="116787" bIns="583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0"/>
          </a:xfrm>
          <a:prstGeom prst="rect">
            <a:avLst/>
          </a:prstGeom>
        </p:spPr>
        <p:txBody>
          <a:bodyPr vert="horz" lIns="116787" tIns="58394" rIns="116787" bIns="583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D4EB-98CB-41A6-AD4E-090390A44E3E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3"/>
            <a:ext cx="3860298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29" cy="365210"/>
          </a:xfrm>
          <a:prstGeom prst="rect">
            <a:avLst/>
          </a:prstGeom>
        </p:spPr>
        <p:txBody>
          <a:bodyPr vert="horz" lIns="116787" tIns="58394" rIns="116787" bIns="58394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7513-BE20-4BA1-8929-FD7624E64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6787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7952" indent="-437952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8896" indent="-364960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9840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77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711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647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583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9519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455" indent="-291968" algn="l" defTabSz="11678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936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872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808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743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679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615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551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1487" algn="l" defTabSz="11678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35" y="349692"/>
            <a:ext cx="11374543" cy="4512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35" y="1406753"/>
            <a:ext cx="11374544" cy="5011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060" y="6582324"/>
            <a:ext cx="436247" cy="186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sz="1000" b="1" dirty="0">
                <a:solidFill>
                  <a:schemeClr val="accent1"/>
                </a:solidFill>
              </a:rPr>
              <a:t>DESY</a:t>
            </a:r>
            <a:r>
              <a:rPr lang="de-DE" sz="10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307" y="6582324"/>
            <a:ext cx="9899810" cy="1868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Operations Meeting | Hannes Dinter, 2022-07-18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7116" y="6582324"/>
            <a:ext cx="935363" cy="1868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311737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14" indent="-361914" algn="l" defTabSz="914309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14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587" indent="-266673" algn="l" defTabSz="91430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260" indent="-266673" algn="l" defTabSz="91430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934" indent="-266673" algn="l" defTabSz="91430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131" indent="-276197" algn="l" defTabSz="91430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1041258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ARES </a:t>
            </a:r>
            <a:r>
              <a:rPr lang="de-DE" sz="3600" b="1" dirty="0" err="1"/>
              <a:t>operation</a:t>
            </a:r>
            <a:r>
              <a:rPr lang="de-DE" sz="3600" b="1" dirty="0"/>
              <a:t> </a:t>
            </a:r>
            <a:r>
              <a:rPr lang="de-DE" sz="3600" b="1" dirty="0" err="1"/>
              <a:t>meeting</a:t>
            </a:r>
            <a:r>
              <a:rPr lang="de-DE" sz="3600" b="1" dirty="0"/>
              <a:t>, Monday 18</a:t>
            </a:r>
            <a:r>
              <a:rPr lang="de-DE" sz="3600" b="1" baseline="30000" dirty="0"/>
              <a:t>th</a:t>
            </a:r>
            <a:r>
              <a:rPr lang="de-DE" sz="3600" b="1" dirty="0"/>
              <a:t> </a:t>
            </a:r>
            <a:r>
              <a:rPr lang="de-DE" sz="3600" b="1" dirty="0" err="1"/>
              <a:t>July</a:t>
            </a:r>
            <a:endParaRPr lang="de-DE" sz="3600" b="1" dirty="0"/>
          </a:p>
          <a:p>
            <a:pPr algn="ctr"/>
            <a:r>
              <a:rPr lang="de-DE" sz="2400" b="1" i="1" dirty="0" err="1"/>
              <a:t>by</a:t>
            </a:r>
            <a:r>
              <a:rPr lang="de-DE" sz="2400" b="1" i="1" dirty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ARES </a:t>
            </a:r>
            <a:r>
              <a:rPr lang="de-DE" sz="2400" b="1" i="1" dirty="0" err="1"/>
              <a:t>shift</a:t>
            </a:r>
            <a:r>
              <a:rPr lang="de-DE" sz="2400" b="1" i="1" dirty="0"/>
              <a:t> </a:t>
            </a:r>
            <a:r>
              <a:rPr lang="de-DE" sz="2400" b="1" i="1" dirty="0" err="1"/>
              <a:t>crew</a:t>
            </a:r>
            <a:endParaRPr lang="en-US" sz="2400" b="1" i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0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-26590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Summary </a:t>
            </a:r>
            <a:r>
              <a:rPr lang="de-DE" sz="3600" b="1" dirty="0" err="1"/>
              <a:t>of</a:t>
            </a:r>
            <a:r>
              <a:rPr lang="de-DE" sz="3600" b="1" dirty="0"/>
              <a:t> KW 28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551833"/>
              </p:ext>
            </p:extLst>
          </p:nvPr>
        </p:nvGraphicFramePr>
        <p:xfrm>
          <a:off x="118540" y="745714"/>
          <a:ext cx="11953330" cy="5852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66835408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Monday 11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Tuesday 12</a:t>
                      </a:r>
                      <a:r>
                        <a:rPr lang="de-DE" sz="1600" baseline="30000" dirty="0"/>
                        <a:t>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July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Wednesday 13</a:t>
                      </a:r>
                      <a:r>
                        <a:rPr lang="de-DE" sz="1600" baseline="30000" dirty="0"/>
                        <a:t>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July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Thursday</a:t>
                      </a:r>
                      <a:r>
                        <a:rPr lang="de-DE" sz="1600" dirty="0"/>
                        <a:t> 14</a:t>
                      </a:r>
                      <a:r>
                        <a:rPr lang="de-DE" sz="1600" baseline="30000" dirty="0"/>
                        <a:t>th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July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Friday 15</a:t>
                      </a:r>
                      <a:r>
                        <a:rPr lang="de-DE" sz="1600" baseline="30000" dirty="0"/>
                        <a:t>th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July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Achievements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* Tunnel open for maintenance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</a:t>
                      </a:r>
                      <a:r>
                        <a:rPr lang="de-DE" sz="1100" b="1" baseline="0" dirty="0" err="1"/>
                        <a:t>Putting</a:t>
                      </a:r>
                      <a:r>
                        <a:rPr lang="de-DE" sz="1100" b="1" baseline="0" dirty="0"/>
                        <a:t> ARES back on track (</a:t>
                      </a:r>
                      <a:r>
                        <a:rPr lang="de-DE" sz="1100" b="1" baseline="0" dirty="0" err="1"/>
                        <a:t>see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below</a:t>
                      </a:r>
                      <a:r>
                        <a:rPr lang="de-DE" sz="1100" b="1" baseline="0" dirty="0"/>
                        <a:t>)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AA shift: </a:t>
                      </a:r>
                      <a:r>
                        <a:rPr lang="de-DE" sz="1100" b="1" baseline="0" dirty="0" err="1"/>
                        <a:t>work</a:t>
                      </a:r>
                      <a:r>
                        <a:rPr lang="de-DE" sz="1100" b="1" baseline="0" dirty="0"/>
                        <a:t> on </a:t>
                      </a:r>
                      <a:r>
                        <a:rPr lang="de-DE" sz="1100" b="1" baseline="0" dirty="0" err="1"/>
                        <a:t>quadrupoles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misalignment</a:t>
                      </a:r>
                      <a:r>
                        <a:rPr lang="de-DE" sz="1100" b="1" baseline="0" dirty="0"/>
                        <a:t>, </a:t>
                      </a:r>
                      <a:r>
                        <a:rPr lang="de-DE" sz="1100" b="1" baseline="0" dirty="0" err="1"/>
                        <a:t>agent-based</a:t>
                      </a:r>
                      <a:r>
                        <a:rPr lang="de-DE" sz="1100" b="1" baseline="0" dirty="0"/>
                        <a:t> beam </a:t>
                      </a:r>
                      <a:r>
                        <a:rPr lang="de-DE" sz="1100" b="1" baseline="0" dirty="0" err="1"/>
                        <a:t>optimization</a:t>
                      </a:r>
                      <a:r>
                        <a:rPr lang="de-DE" sz="1100" b="1" baseline="0" dirty="0"/>
                        <a:t> (</a:t>
                      </a:r>
                      <a:r>
                        <a:rPr lang="de-DE" sz="1100" b="1" baseline="0" dirty="0" err="1"/>
                        <a:t>centering</a:t>
                      </a:r>
                      <a:r>
                        <a:rPr lang="de-DE" sz="1100" b="1" baseline="0" dirty="0"/>
                        <a:t>/</a:t>
                      </a:r>
                      <a:r>
                        <a:rPr lang="de-DE" sz="1100" b="1" baseline="0" dirty="0" err="1"/>
                        <a:t>focusing</a:t>
                      </a:r>
                      <a:r>
                        <a:rPr lang="de-DE" sz="1100" b="1" baseline="0" dirty="0"/>
                        <a:t>), </a:t>
                      </a:r>
                      <a:r>
                        <a:rPr lang="de-DE" sz="1100" b="1" baseline="0" dirty="0" err="1"/>
                        <a:t>automated</a:t>
                      </a:r>
                      <a:r>
                        <a:rPr lang="de-DE" sz="1100" b="1" baseline="0" dirty="0"/>
                        <a:t> beam/</a:t>
                      </a:r>
                      <a:r>
                        <a:rPr lang="de-DE" sz="1100" b="1" baseline="0" dirty="0" err="1"/>
                        <a:t>quad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alignment</a:t>
                      </a:r>
                      <a:endParaRPr lang="de-DE" sz="1100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Dispersion </a:t>
                      </a:r>
                      <a:r>
                        <a:rPr lang="de-DE" sz="1100" b="1" baseline="0" dirty="0" err="1"/>
                        <a:t>measurement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along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the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beamline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for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dispersion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closure</a:t>
                      </a:r>
                      <a:r>
                        <a:rPr lang="de-DE" sz="1100" b="1" baseline="0" dirty="0"/>
                        <a:t> in </a:t>
                      </a:r>
                      <a:r>
                        <a:rPr lang="de-DE" sz="1100" b="1" baseline="0" dirty="0" err="1"/>
                        <a:t>the</a:t>
                      </a:r>
                      <a:r>
                        <a:rPr lang="de-DE" sz="1100" b="1" baseline="0" dirty="0"/>
                        <a:t> BC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EAQZM3 </a:t>
                      </a:r>
                      <a:r>
                        <a:rPr lang="de-DE" sz="1100" b="1" baseline="0" dirty="0" err="1"/>
                        <a:t>readback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deviation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fixed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by</a:t>
                      </a:r>
                      <a:r>
                        <a:rPr lang="de-DE" sz="1100" b="1" baseline="0" dirty="0"/>
                        <a:t> MPC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</a:t>
                      </a:r>
                      <a:r>
                        <a:rPr lang="de-DE" sz="1100" b="1" baseline="0" dirty="0" err="1"/>
                        <a:t>Gun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solenoid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can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cycle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again</a:t>
                      </a:r>
                      <a:r>
                        <a:rPr lang="de-DE" sz="1100" b="1" baseline="0" dirty="0"/>
                        <a:t> (</a:t>
                      </a:r>
                      <a:r>
                        <a:rPr lang="de-DE" sz="1100" b="1" baseline="0" dirty="0" err="1"/>
                        <a:t>accuracy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adjusted</a:t>
                      </a:r>
                      <a:r>
                        <a:rPr lang="de-DE" sz="1100" b="1" baseline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AA shift: </a:t>
                      </a:r>
                      <a:r>
                        <a:rPr lang="de-DE" sz="1100" b="1" baseline="0" dirty="0" err="1"/>
                        <a:t>Measuring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quadrupoles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misalignments</a:t>
                      </a:r>
                      <a:r>
                        <a:rPr lang="de-DE" sz="1100" b="1" baseline="0" dirty="0"/>
                        <a:t>, </a:t>
                      </a:r>
                      <a:r>
                        <a:rPr lang="de-DE" sz="1100" b="1" baseline="0" dirty="0" err="1"/>
                        <a:t>testing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agent</a:t>
                      </a:r>
                      <a:r>
                        <a:rPr lang="de-DE" sz="1100" b="1" baseline="0" dirty="0"/>
                        <a:t> user interface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Position </a:t>
                      </a:r>
                      <a:r>
                        <a:rPr lang="de-DE" sz="1100" b="1" baseline="0" dirty="0" err="1"/>
                        <a:t>feedback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studies</a:t>
                      </a:r>
                      <a:r>
                        <a:rPr lang="de-DE" sz="1100" b="1" baseline="0" dirty="0"/>
                        <a:t> on SH.E2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</a:t>
                      </a:r>
                      <a:r>
                        <a:rPr lang="de-DE" sz="1100" b="1" dirty="0" err="1"/>
                        <a:t>Comparison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momentum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measurement</a:t>
                      </a:r>
                      <a:r>
                        <a:rPr lang="de-DE" sz="1100" b="1" dirty="0"/>
                        <a:t> LE </a:t>
                      </a:r>
                      <a:r>
                        <a:rPr lang="de-DE" sz="1100" b="1" dirty="0" err="1"/>
                        <a:t>dipole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vs</a:t>
                      </a:r>
                      <a:r>
                        <a:rPr lang="de-DE" sz="1100" b="1" dirty="0"/>
                        <a:t> PCB </a:t>
                      </a:r>
                      <a:r>
                        <a:rPr lang="de-DE" sz="1100" b="1" dirty="0" err="1"/>
                        <a:t>steerers</a:t>
                      </a:r>
                      <a:endParaRPr lang="de-DE" sz="1100" b="1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</a:t>
                      </a:r>
                      <a:r>
                        <a:rPr lang="de-DE" sz="1100" b="1" dirty="0" err="1"/>
                        <a:t>Trying</a:t>
                      </a:r>
                      <a:r>
                        <a:rPr lang="de-DE" sz="1100" b="1" dirty="0"/>
                        <a:t> a </a:t>
                      </a:r>
                      <a:r>
                        <a:rPr lang="de-DE" sz="1100" b="1" dirty="0" err="1"/>
                        <a:t>momentum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measurement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comparison</a:t>
                      </a:r>
                      <a:r>
                        <a:rPr lang="de-DE" sz="1100" b="1" dirty="0"/>
                        <a:t> PDE </a:t>
                      </a:r>
                      <a:r>
                        <a:rPr lang="de-DE" sz="1100" b="1" dirty="0" err="1"/>
                        <a:t>dipole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vs</a:t>
                      </a:r>
                      <a:r>
                        <a:rPr lang="de-DE" sz="1100" b="1" dirty="0"/>
                        <a:t> PCB </a:t>
                      </a:r>
                      <a:r>
                        <a:rPr lang="de-DE" sz="1100" b="1" dirty="0" err="1"/>
                        <a:t>steerer</a:t>
                      </a:r>
                      <a:endParaRPr lang="de-DE" sz="1100" b="1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</a:t>
                      </a:r>
                      <a:r>
                        <a:rPr lang="de-DE" sz="1100" b="1" dirty="0" err="1"/>
                        <a:t>Taking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one</a:t>
                      </a:r>
                      <a:r>
                        <a:rPr lang="de-DE" sz="1100" b="1" dirty="0"/>
                        <a:t> last </a:t>
                      </a:r>
                      <a:r>
                        <a:rPr lang="de-DE" sz="1100" b="1" dirty="0" err="1"/>
                        <a:t>point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for</a:t>
                      </a:r>
                      <a:r>
                        <a:rPr lang="de-DE" sz="1100" b="1" dirty="0"/>
                        <a:t> TWS1 </a:t>
                      </a:r>
                      <a:r>
                        <a:rPr lang="de-DE" sz="1100" b="1" dirty="0" err="1"/>
                        <a:t>compression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curve</a:t>
                      </a:r>
                      <a:endParaRPr lang="en-US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20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err="1"/>
                        <a:t>Perturbating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events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1" dirty="0"/>
                        <a:t>* High voltage event in the power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DIO.0 </a:t>
                      </a:r>
                      <a:r>
                        <a:rPr lang="de-DE" sz="1100" b="1" dirty="0" err="1"/>
                        <a:t>cannot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be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switched</a:t>
                      </a:r>
                      <a:r>
                        <a:rPr lang="de-DE" sz="1100" b="1" dirty="0"/>
                        <a:t> on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PHAROS off </a:t>
                      </a:r>
                      <a:r>
                        <a:rPr lang="de-DE" sz="1100" b="1" dirty="0" err="1"/>
                        <a:t>with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errors</a:t>
                      </a:r>
                      <a:endParaRPr lang="de-DE" sz="1100" b="1" dirty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Power </a:t>
                      </a:r>
                      <a:r>
                        <a:rPr lang="de-DE" sz="1100" b="1" dirty="0" err="1"/>
                        <a:t>supply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of</a:t>
                      </a:r>
                      <a:r>
                        <a:rPr lang="de-DE" sz="1100" b="1" dirty="0"/>
                        <a:t> EAQZM1 </a:t>
                      </a:r>
                      <a:r>
                        <a:rPr lang="de-DE" sz="1100" b="1" dirty="0" err="1"/>
                        <a:t>needed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to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be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exchanged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</a:t>
                      </a:r>
                      <a:r>
                        <a:rPr lang="de-DE" sz="1100" b="1" baseline="0" dirty="0" err="1"/>
                        <a:t>Automated</a:t>
                      </a:r>
                      <a:r>
                        <a:rPr lang="de-DE" sz="1100" b="1" baseline="0" dirty="0"/>
                        <a:t> beam/</a:t>
                      </a:r>
                      <a:r>
                        <a:rPr lang="de-DE" sz="1100" b="1" baseline="0" dirty="0" err="1"/>
                        <a:t>quad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alignment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crashed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over</a:t>
                      </a:r>
                      <a:r>
                        <a:rPr lang="de-DE" sz="1100" b="1" baseline="0" dirty="0"/>
                        <a:t> lunch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LI.R3 </a:t>
                      </a:r>
                      <a:r>
                        <a:rPr lang="de-DE" sz="1100" b="1" baseline="0" dirty="0" err="1"/>
                        <a:t>camera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is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unstable</a:t>
                      </a:r>
                      <a:r>
                        <a:rPr lang="de-DE" sz="1100" b="1" baseline="0" dirty="0"/>
                        <a:t> (</a:t>
                      </a:r>
                      <a:r>
                        <a:rPr lang="de-DE" sz="1100" b="1" baseline="0" dirty="0" err="1"/>
                        <a:t>crashed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several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times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when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using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it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alone</a:t>
                      </a:r>
                      <a:r>
                        <a:rPr lang="de-DE" sz="1100" b="1" baseline="0" dirty="0"/>
                        <a:t>)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de-DE" sz="1100" b="1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baseline="0" dirty="0"/>
                        <a:t>* </a:t>
                      </a:r>
                      <a:r>
                        <a:rPr lang="de-DE" sz="1100" b="1" baseline="0" dirty="0" err="1"/>
                        <a:t>Discrepancy</a:t>
                      </a:r>
                      <a:r>
                        <a:rPr lang="de-DE" sz="1100" b="1" baseline="0" dirty="0"/>
                        <a:t> ASTRA/</a:t>
                      </a:r>
                      <a:r>
                        <a:rPr lang="de-DE" sz="1100" b="1" baseline="0" dirty="0" err="1"/>
                        <a:t>experiment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for</a:t>
                      </a:r>
                      <a:r>
                        <a:rPr lang="de-DE" sz="1100" b="1" baseline="0" dirty="0"/>
                        <a:t> off-</a:t>
                      </a:r>
                      <a:r>
                        <a:rPr lang="de-DE" sz="1100" b="1" baseline="0" dirty="0" err="1"/>
                        <a:t>crest</a:t>
                      </a:r>
                      <a:r>
                        <a:rPr lang="de-DE" sz="1100" b="1" baseline="0" dirty="0"/>
                        <a:t> </a:t>
                      </a:r>
                      <a:r>
                        <a:rPr lang="de-DE" sz="1100" b="1" baseline="0" dirty="0" err="1"/>
                        <a:t>momentum</a:t>
                      </a:r>
                      <a:endParaRPr lang="de-DE" sz="11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952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Notes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de-DE" sz="1100" b="1" dirty="0"/>
                        <a:t>-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MEA </a:t>
                      </a:r>
                      <a:r>
                        <a:rPr lang="de-DE" sz="1100" b="1" dirty="0" err="1"/>
                        <a:t>work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brought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improvement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for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quad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alignment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100" b="1" dirty="0"/>
                        <a:t>* </a:t>
                      </a:r>
                      <a:r>
                        <a:rPr lang="de-DE" sz="1100" b="1" dirty="0" err="1"/>
                        <a:t>Might</a:t>
                      </a:r>
                      <a:r>
                        <a:rPr lang="de-DE" sz="1100" b="1" dirty="0"/>
                        <a:t> </a:t>
                      </a:r>
                      <a:r>
                        <a:rPr lang="de-DE" sz="1100" b="1" dirty="0" err="1"/>
                        <a:t>look</a:t>
                      </a:r>
                      <a:r>
                        <a:rPr lang="de-DE" sz="1100" b="1" dirty="0"/>
                        <a:t> at LI.R1 </a:t>
                      </a:r>
                      <a:r>
                        <a:rPr lang="de-DE" sz="1100" b="1" dirty="0" err="1"/>
                        <a:t>calibration</a:t>
                      </a:r>
                      <a:endParaRPr lang="de-DE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0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AA </a:t>
            </a:r>
            <a:r>
              <a:rPr lang="de-DE" sz="3600" b="1" dirty="0" err="1"/>
              <a:t>shifts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85A12FB-0277-42F3-BE51-0C2138E0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515"/>
            <a:ext cx="5950073" cy="5950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191BA6-26C6-46D9-8394-24240106C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142" y="1485578"/>
            <a:ext cx="6599262" cy="1625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163094-3879-4460-92BB-EAC13D7B1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142" y="3174256"/>
            <a:ext cx="6599262" cy="2199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FC6EA9-BEB9-425F-BD4E-DBD7E766B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310" y="5229994"/>
            <a:ext cx="3672408" cy="15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Dispersion </a:t>
            </a:r>
            <a:r>
              <a:rPr lang="de-DE" sz="3600" b="1" dirty="0" err="1"/>
              <a:t>studies</a:t>
            </a:r>
            <a:endParaRPr lang="en-US" sz="36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98862" y="3501802"/>
            <a:ext cx="93610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8640429-2835-4E55-8976-C9CFA1683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0" y="693490"/>
            <a:ext cx="4351960" cy="2864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7F8FC9-886C-409D-9D3F-5699E886B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0" y="3626700"/>
            <a:ext cx="4369810" cy="31801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E3AEB2-964D-401F-B78A-8B516FB1A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9302" y="693490"/>
            <a:ext cx="4581618" cy="28648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504B2F-1593-4ACC-BD1D-BD19A1362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302" y="3621084"/>
            <a:ext cx="4634194" cy="31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3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tfinfo.desy.de/SINBAD-ARESelog/data/2022/28/14.07/2022-07-14T16:46:00-00.png">
            <a:extLst>
              <a:ext uri="{FF2B5EF4-FFF2-40B4-BE49-F238E27FC236}">
                <a16:creationId xmlns:a16="http://schemas.microsoft.com/office/drawing/2014/main" id="{D894D5B5-776E-4833-9A41-0275ECDA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966" y="3481231"/>
            <a:ext cx="2665512" cy="295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3E4A7D7-3732-4A5A-B731-C23D74DB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Operations Meeting | Hannes Dinter, 2022-07-18</a:t>
            </a:r>
            <a:endParaRPr lang="en-US" noProof="0" dirty="0"/>
          </a:p>
        </p:txBody>
      </p:sp>
      <p:pic>
        <p:nvPicPr>
          <p:cNvPr id="1032" name="Picture 8" descr="https://ttfinfo.desy.de/SINBAD-ARESelog/data/2022/26/30.06/2022-06-30T19:32:59.jpg">
            <a:extLst>
              <a:ext uri="{FF2B5EF4-FFF2-40B4-BE49-F238E27FC236}">
                <a16:creationId xmlns:a16="http://schemas.microsoft.com/office/drawing/2014/main" id="{CB8D8446-B4D3-47DA-8CB2-F05B09CA5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t="14266" r="3347" b="30927"/>
          <a:stretch/>
        </p:blipFill>
        <p:spPr bwMode="auto">
          <a:xfrm>
            <a:off x="6383200" y="1241"/>
            <a:ext cx="5807212" cy="326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61F42337-ACFF-49B5-A2AF-21F948D07B52}"/>
              </a:ext>
            </a:extLst>
          </p:cNvPr>
          <p:cNvSpPr/>
          <p:nvPr/>
        </p:nvSpPr>
        <p:spPr>
          <a:xfrm>
            <a:off x="5591215" y="1241"/>
            <a:ext cx="3832544" cy="151618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C13F016-EF92-4338-8CD8-94CF86F5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Discrete</a:t>
            </a:r>
            <a:r>
              <a:rPr lang="de-DE" dirty="0"/>
              <a:t> horizontal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feedback</a:t>
            </a:r>
            <a:r>
              <a:rPr lang="de-DE" dirty="0"/>
              <a:t> on SH.E2</a:t>
            </a:r>
            <a:endParaRPr lang="en-US" dirty="0"/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9F3DDCF-0583-445E-9E5E-DAFD830C9DB8}"/>
              </a:ext>
            </a:extLst>
          </p:cNvPr>
          <p:cNvGrpSpPr/>
          <p:nvPr/>
        </p:nvGrpSpPr>
        <p:grpSpPr>
          <a:xfrm>
            <a:off x="283569" y="1198296"/>
            <a:ext cx="5307647" cy="5242106"/>
            <a:chOff x="1246158" y="1197211"/>
            <a:chExt cx="5308338" cy="5242789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B9E0398-8AC6-49A7-BB8F-C72B73424E1A}"/>
                </a:ext>
              </a:extLst>
            </p:cNvPr>
            <p:cNvSpPr txBox="1"/>
            <p:nvPr/>
          </p:nvSpPr>
          <p:spPr>
            <a:xfrm>
              <a:off x="2959483" y="1197211"/>
              <a:ext cx="1367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Feedback off</a:t>
              </a:r>
              <a:endParaRPr lang="en-US" sz="1600" dirty="0" err="1"/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C285967F-A3C7-4780-9927-748DEBA2B93E}"/>
                </a:ext>
              </a:extLst>
            </p:cNvPr>
            <p:cNvSpPr txBox="1"/>
            <p:nvPr/>
          </p:nvSpPr>
          <p:spPr>
            <a:xfrm>
              <a:off x="4898380" y="1197211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/>
                <a:t>Feedback on</a:t>
              </a:r>
              <a:endParaRPr lang="en-US" sz="1600" dirty="0" err="1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3E4CE18D-1E91-4DC0-A421-96B6632B6DBA}"/>
                </a:ext>
              </a:extLst>
            </p:cNvPr>
            <p:cNvSpPr txBox="1"/>
            <p:nvPr/>
          </p:nvSpPr>
          <p:spPr>
            <a:xfrm>
              <a:off x="1315890" y="1974514"/>
              <a:ext cx="1326004" cy="830997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de-DE" sz="1600" dirty="0"/>
                <a:t>GUN_VC:</a:t>
              </a:r>
              <a:br>
                <a:rPr lang="de-DE" sz="1600" dirty="0"/>
              </a:br>
              <a:r>
                <a:rPr lang="de-DE" sz="1600" dirty="0"/>
                <a:t>x vs. y (µm)</a:t>
              </a:r>
              <a:br>
                <a:rPr lang="de-DE" sz="1600" dirty="0"/>
              </a:br>
              <a:r>
                <a:rPr lang="de-DE" sz="1600" dirty="0" err="1"/>
                <a:t>as</a:t>
              </a:r>
              <a:r>
                <a:rPr lang="de-DE" sz="1600" dirty="0"/>
                <a:t> </a:t>
              </a:r>
              <a:r>
                <a:rPr lang="de-DE" sz="1600" dirty="0" err="1"/>
                <a:t>reference</a:t>
              </a:r>
              <a:endParaRPr lang="de-DE" sz="1600" dirty="0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FC56C8B-517E-4A13-A1D1-2B1A50E98726}"/>
                </a:ext>
              </a:extLst>
            </p:cNvPr>
            <p:cNvSpPr txBox="1"/>
            <p:nvPr/>
          </p:nvSpPr>
          <p:spPr>
            <a:xfrm>
              <a:off x="1351957" y="3847615"/>
              <a:ext cx="1253869" cy="584775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de-DE" sz="1600" dirty="0"/>
                <a:t>SH.E2:</a:t>
              </a:r>
              <a:br>
                <a:rPr lang="de-DE" sz="1600" dirty="0"/>
              </a:br>
              <a:r>
                <a:rPr lang="de-DE" sz="1600" dirty="0"/>
                <a:t>x vs. y (µm)</a:t>
              </a:r>
              <a:endParaRPr lang="en-US" sz="1600" dirty="0" err="1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578B8C4-7777-449D-9CAE-833E54E2E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65627"/>
            <a:stretch/>
          </p:blipFill>
          <p:spPr>
            <a:xfrm>
              <a:off x="2740703" y="1516838"/>
              <a:ext cx="3813792" cy="1746348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E441D225-5715-405A-B7FA-23EF5A5D6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5627"/>
            <a:stretch/>
          </p:blipFill>
          <p:spPr>
            <a:xfrm>
              <a:off x="2740703" y="3266828"/>
              <a:ext cx="3813793" cy="1746348"/>
            </a:xfrm>
            <a:prstGeom prst="rect">
              <a:avLst/>
            </a:prstGeom>
          </p:spPr>
        </p:pic>
        <p:pic>
          <p:nvPicPr>
            <p:cNvPr id="1030" name="Picture 6" descr="https://ttfinfo.desy.de/SINBAD-ARESelog/data/2022/28/14.07/2022-07-14T17:34:35-01.png">
              <a:extLst>
                <a:ext uri="{FF2B5EF4-FFF2-40B4-BE49-F238E27FC236}">
                  <a16:creationId xmlns:a16="http://schemas.microsoft.com/office/drawing/2014/main" id="{5E718E83-2BDA-4D0F-80F5-666FE47C72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055"/>
            <a:stretch/>
          </p:blipFill>
          <p:spPr bwMode="auto">
            <a:xfrm>
              <a:off x="4611549" y="5012717"/>
              <a:ext cx="1942947" cy="1427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https://ttfinfo.desy.de/SINBAD-ARESelog/data/2022/28/14.07/2022-07-14T17:34:35-01.png">
              <a:extLst>
                <a:ext uri="{FF2B5EF4-FFF2-40B4-BE49-F238E27FC236}">
                  <a16:creationId xmlns:a16="http://schemas.microsoft.com/office/drawing/2014/main" id="{1599D9ED-93A4-4B32-8A28-64D3412D0B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79"/>
            <a:stretch/>
          </p:blipFill>
          <p:spPr bwMode="auto">
            <a:xfrm>
              <a:off x="2740703" y="5012717"/>
              <a:ext cx="1804724" cy="1427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BD1A701E-C255-4BD5-B4B7-91921C8D475F}"/>
                </a:ext>
              </a:extLst>
            </p:cNvPr>
            <p:cNvSpPr txBox="1"/>
            <p:nvPr/>
          </p:nvSpPr>
          <p:spPr>
            <a:xfrm>
              <a:off x="1246158" y="5433971"/>
              <a:ext cx="1465466" cy="584775"/>
            </a:xfrm>
            <a:prstGeom prst="rect">
              <a:avLst/>
            </a:prstGeom>
            <a:noFill/>
          </p:spPr>
          <p:txBody>
            <a:bodyPr vert="horz" wrap="none" rtlCol="0" anchor="ctr">
              <a:spAutoFit/>
            </a:bodyPr>
            <a:lstStyle/>
            <a:p>
              <a:pPr algn="ctr"/>
              <a:r>
                <a:rPr lang="de-DE" sz="1600" dirty="0"/>
                <a:t>SH.E2:</a:t>
              </a:r>
              <a:br>
                <a:rPr lang="de-DE" sz="1600" dirty="0"/>
              </a:br>
              <a:r>
                <a:rPr lang="de-DE" sz="1600" dirty="0"/>
                <a:t>x vs. time (</a:t>
              </a:r>
              <a:r>
                <a:rPr lang="de-DE" sz="1600" dirty="0" err="1"/>
                <a:t>px</a:t>
              </a:r>
              <a:r>
                <a:rPr lang="de-DE" sz="1600" dirty="0"/>
                <a:t>)</a:t>
              </a:r>
              <a:endParaRPr lang="en-US" sz="1600" dirty="0" err="1"/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228C62-B659-4C55-B415-13ABFA98D6BF}"/>
              </a:ext>
            </a:extLst>
          </p:cNvPr>
          <p:cNvSpPr txBox="1"/>
          <p:nvPr/>
        </p:nvSpPr>
        <p:spPr>
          <a:xfrm>
            <a:off x="9551140" y="5078168"/>
            <a:ext cx="1519770" cy="5846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de-DE" sz="1600" dirty="0"/>
              <a:t>PID </a:t>
            </a:r>
            <a:r>
              <a:rPr lang="de-DE" sz="1600" dirty="0" err="1"/>
              <a:t>parameter</a:t>
            </a:r>
            <a:br>
              <a:rPr lang="de-DE" sz="1600" dirty="0"/>
            </a:br>
            <a:r>
              <a:rPr lang="de-DE" sz="1600" dirty="0" err="1"/>
              <a:t>tuning</a:t>
            </a:r>
            <a:r>
              <a:rPr lang="de-DE" sz="1600" dirty="0"/>
              <a:t> </a:t>
            </a:r>
            <a:r>
              <a:rPr lang="de-DE" sz="1600" dirty="0" err="1"/>
              <a:t>tool</a:t>
            </a:r>
            <a:endParaRPr lang="en-US" sz="1600" dirty="0" err="1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DCADD8D-BF90-470F-8A24-9A015CC39AA3}"/>
              </a:ext>
            </a:extLst>
          </p:cNvPr>
          <p:cNvSpPr/>
          <p:nvPr/>
        </p:nvSpPr>
        <p:spPr>
          <a:xfrm>
            <a:off x="10631119" y="2061820"/>
            <a:ext cx="439791" cy="50399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3DABA498-8C52-4D79-88BB-7FEAC9769C7B}"/>
              </a:ext>
            </a:extLst>
          </p:cNvPr>
          <p:cNvSpPr/>
          <p:nvPr/>
        </p:nvSpPr>
        <p:spPr>
          <a:xfrm>
            <a:off x="9138394" y="1941208"/>
            <a:ext cx="439791" cy="50399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35" name="Verbinder: gewinkelt 34">
            <a:extLst>
              <a:ext uri="{FF2B5EF4-FFF2-40B4-BE49-F238E27FC236}">
                <a16:creationId xmlns:a16="http://schemas.microsoft.com/office/drawing/2014/main" id="{9E87ED05-01F4-4310-AF75-EED75B5A4E67}"/>
              </a:ext>
            </a:extLst>
          </p:cNvPr>
          <p:cNvCxnSpPr>
            <a:cxnSpLocks/>
            <a:stCxn id="32" idx="4"/>
            <a:endCxn id="38" idx="4"/>
          </p:cNvCxnSpPr>
          <p:nvPr/>
        </p:nvCxnSpPr>
        <p:spPr>
          <a:xfrm rot="5400000" flipH="1">
            <a:off x="10044346" y="1759141"/>
            <a:ext cx="120612" cy="1492726"/>
          </a:xfrm>
          <a:prstGeom prst="bentConnector3">
            <a:avLst>
              <a:gd name="adj1" fmla="val -87588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707A6D49-675A-434D-9422-7158E2DCB4E6}"/>
              </a:ext>
            </a:extLst>
          </p:cNvPr>
          <p:cNvSpPr txBox="1"/>
          <p:nvPr/>
        </p:nvSpPr>
        <p:spPr>
          <a:xfrm>
            <a:off x="5807211" y="3560617"/>
            <a:ext cx="3095941" cy="280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1" indent="-285721">
              <a:buFont typeface="Arial" panose="020B0604020202020204" pitchFamily="34" charset="0"/>
              <a:buChar char="•"/>
            </a:pPr>
            <a:r>
              <a:rPr lang="de-DE" sz="1600" dirty="0" err="1"/>
              <a:t>Measure</a:t>
            </a:r>
            <a:r>
              <a:rPr lang="de-DE" sz="1600" dirty="0"/>
              <a:t> beam </a:t>
            </a:r>
            <a:r>
              <a:rPr lang="de-DE" sz="1600" dirty="0" err="1"/>
              <a:t>position</a:t>
            </a:r>
            <a:r>
              <a:rPr lang="de-DE" sz="1600" dirty="0"/>
              <a:t> on screen, </a:t>
            </a:r>
            <a:r>
              <a:rPr lang="de-DE" sz="1600" dirty="0" err="1"/>
              <a:t>correct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upstream</a:t>
            </a:r>
            <a:r>
              <a:rPr lang="de-DE" sz="1600" dirty="0"/>
              <a:t> </a:t>
            </a:r>
            <a:r>
              <a:rPr lang="de-DE" sz="1600" dirty="0" err="1"/>
              <a:t>steerer</a:t>
            </a:r>
            <a:endParaRPr lang="de-DE" sz="16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e-DE" sz="1600" dirty="0" err="1"/>
              <a:t>Tried</a:t>
            </a:r>
            <a:r>
              <a:rPr lang="de-DE" sz="1600" dirty="0"/>
              <a:t> </a:t>
            </a:r>
            <a:r>
              <a:rPr lang="de-DE" sz="1600" dirty="0" err="1"/>
              <a:t>only</a:t>
            </a:r>
            <a:r>
              <a:rPr lang="de-DE" sz="1600" dirty="0"/>
              <a:t> horizontal </a:t>
            </a:r>
            <a:r>
              <a:rPr lang="de-DE" sz="1600" dirty="0" err="1"/>
              <a:t>direction</a:t>
            </a:r>
            <a:r>
              <a:rPr lang="de-DE" sz="1600" dirty="0"/>
              <a:t> so </a:t>
            </a:r>
            <a:r>
              <a:rPr lang="de-DE" sz="1600" dirty="0" err="1"/>
              <a:t>far</a:t>
            </a:r>
            <a:endParaRPr lang="de-DE" sz="16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e-DE" sz="1600" dirty="0" err="1"/>
              <a:t>rms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 </a:t>
            </a:r>
            <a:r>
              <a:rPr lang="de-DE" sz="1600" dirty="0" err="1"/>
              <a:t>jitter</a:t>
            </a:r>
            <a:r>
              <a:rPr lang="de-DE" sz="1600" dirty="0"/>
              <a:t> </a:t>
            </a:r>
            <a:r>
              <a:rPr lang="de-DE" sz="1600" dirty="0" err="1"/>
              <a:t>reduced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13.88 µm (1.41 </a:t>
            </a:r>
            <a:r>
              <a:rPr lang="de-DE" sz="1600" dirty="0" err="1"/>
              <a:t>px</a:t>
            </a:r>
            <a:r>
              <a:rPr lang="de-DE" sz="1600" dirty="0"/>
              <a:t>) </a:t>
            </a:r>
            <a:br>
              <a:rPr lang="de-DE" sz="1600" dirty="0"/>
            </a:br>
            <a:r>
              <a:rPr lang="de-DE" sz="1600" dirty="0" err="1"/>
              <a:t>to</a:t>
            </a:r>
            <a:r>
              <a:rPr lang="de-DE" sz="1600" dirty="0"/>
              <a:t> 5.48 µm (0.56 </a:t>
            </a:r>
            <a:r>
              <a:rPr lang="de-DE" sz="1600" dirty="0" err="1"/>
              <a:t>px</a:t>
            </a:r>
            <a:r>
              <a:rPr lang="de-DE" sz="1600" dirty="0"/>
              <a:t>) </a:t>
            </a:r>
            <a:br>
              <a:rPr lang="de-DE" sz="1600" dirty="0"/>
            </a:b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de-DE" sz="1600" dirty="0" err="1">
                <a:sym typeface="Wingdings" panose="05000000000000000000" pitchFamily="2" charset="2"/>
              </a:rPr>
              <a:t>factor</a:t>
            </a:r>
            <a:r>
              <a:rPr lang="de-DE" sz="1600" dirty="0">
                <a:sym typeface="Wingdings" panose="05000000000000000000" pitchFamily="2" charset="2"/>
              </a:rPr>
              <a:t> 2.5 </a:t>
            </a:r>
            <a:r>
              <a:rPr lang="de-DE" sz="1600" dirty="0" err="1">
                <a:sym typeface="Wingdings" panose="05000000000000000000" pitchFamily="2" charset="2"/>
              </a:rPr>
              <a:t>improvement</a:t>
            </a:r>
            <a:endParaRPr lang="de-DE" sz="1600" dirty="0">
              <a:sym typeface="Wingdings" panose="05000000000000000000" pitchFamily="2" charset="2"/>
            </a:endParaRP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e-DE" sz="1600" dirty="0" err="1">
                <a:sym typeface="Wingdings" panose="05000000000000000000" pitchFamily="2" charset="2"/>
              </a:rPr>
              <a:t>rms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laser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position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jitter</a:t>
            </a:r>
            <a:r>
              <a:rPr lang="de-DE" sz="1600" dirty="0">
                <a:sym typeface="Wingdings" panose="05000000000000000000" pitchFamily="2" charset="2"/>
              </a:rPr>
              <a:t> on virtual </a:t>
            </a:r>
            <a:r>
              <a:rPr lang="de-DE" sz="1600" dirty="0" err="1">
                <a:sym typeface="Wingdings" panose="05000000000000000000" pitchFamily="2" charset="2"/>
              </a:rPr>
              <a:t>cathode</a:t>
            </a:r>
            <a:r>
              <a:rPr lang="de-DE" sz="1600" dirty="0">
                <a:sym typeface="Wingdings" panose="05000000000000000000" pitchFamily="2" charset="2"/>
              </a:rPr>
              <a:t>: 4 µm (7 </a:t>
            </a:r>
            <a:r>
              <a:rPr lang="de-DE" sz="1600" dirty="0" err="1">
                <a:sym typeface="Wingdings" panose="05000000000000000000" pitchFamily="2" charset="2"/>
              </a:rPr>
              <a:t>px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D192CD-E03F-468A-8D01-15CD286C4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34" y="818634"/>
            <a:ext cx="11374544" cy="379203"/>
          </a:xfrm>
        </p:spPr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ARDLMCHM2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actuator</a:t>
            </a:r>
            <a:r>
              <a:rPr lang="de-DE" dirty="0"/>
              <a:t> (5 </a:t>
            </a:r>
            <a:r>
              <a:rPr lang="de-DE" dirty="0" err="1"/>
              <a:t>minute</a:t>
            </a:r>
            <a:r>
              <a:rPr lang="de-DE" dirty="0"/>
              <a:t> </a:t>
            </a:r>
            <a:r>
              <a:rPr lang="de-DE" dirty="0" err="1"/>
              <a:t>datasets</a:t>
            </a:r>
            <a:r>
              <a:rPr lang="de-DE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13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5FC8D5-4D74-4694-AD6A-F16CCC0036E2}"/>
              </a:ext>
            </a:extLst>
          </p:cNvPr>
          <p:cNvSpPr txBox="1"/>
          <p:nvPr/>
        </p:nvSpPr>
        <p:spPr>
          <a:xfrm>
            <a:off x="0" y="837506"/>
            <a:ext cx="121904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/>
              <a:t>LE </a:t>
            </a:r>
            <a:r>
              <a:rPr lang="de-DE" sz="2000" dirty="0" err="1"/>
              <a:t>dipole</a:t>
            </a:r>
            <a:r>
              <a:rPr lang="de-DE" sz="2000" dirty="0"/>
              <a:t> </a:t>
            </a:r>
            <a:r>
              <a:rPr lang="de-DE" sz="2000" dirty="0" err="1"/>
              <a:t>momentum</a:t>
            </a:r>
            <a:r>
              <a:rPr lang="de-DE" sz="2000" dirty="0"/>
              <a:t> </a:t>
            </a:r>
            <a:r>
              <a:rPr lang="de-DE" sz="2000" dirty="0" err="1"/>
              <a:t>measurement</a:t>
            </a:r>
            <a:r>
              <a:rPr lang="de-DE" sz="2000" dirty="0"/>
              <a:t>: 3.8513 +/- 0.0002 </a:t>
            </a:r>
            <a:r>
              <a:rPr lang="de-DE" sz="2000" dirty="0" err="1"/>
              <a:t>MeV</a:t>
            </a:r>
            <a:r>
              <a:rPr lang="de-DE" sz="2000" dirty="0"/>
              <a:t>/c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/>
              <a:t>Slight</a:t>
            </a:r>
            <a:r>
              <a:rPr lang="de-DE" sz="2000" dirty="0"/>
              <a:t> </a:t>
            </a:r>
            <a:r>
              <a:rPr lang="de-DE" sz="2000" dirty="0" err="1"/>
              <a:t>discrepancy</a:t>
            </a:r>
            <a:r>
              <a:rPr lang="de-DE" sz="2000" dirty="0"/>
              <a:t>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/>
              <a:t>measuring</a:t>
            </a:r>
            <a:r>
              <a:rPr lang="de-DE" sz="2000" dirty="0"/>
              <a:t> on LI.R1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de-DE" sz="2000" dirty="0" err="1">
                <a:sym typeface="Wingdings" panose="05000000000000000000" pitchFamily="2" charset="2"/>
              </a:rPr>
              <a:t>Might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worth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check </a:t>
            </a:r>
            <a:r>
              <a:rPr lang="de-DE" sz="2000" dirty="0" err="1">
                <a:sym typeface="Wingdings" panose="05000000000000000000" pitchFamily="2" charset="2"/>
              </a:rPr>
              <a:t>again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calibration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when</a:t>
            </a:r>
            <a:r>
              <a:rPr lang="de-DE" sz="2000" dirty="0">
                <a:sym typeface="Wingdings" panose="05000000000000000000" pitchFamily="2" charset="2"/>
              </a:rPr>
              <a:t> time </a:t>
            </a:r>
            <a:r>
              <a:rPr lang="de-DE" sz="2000" dirty="0" err="1">
                <a:sym typeface="Wingdings" panose="05000000000000000000" pitchFamily="2" charset="2"/>
              </a:rPr>
              <a:t>allows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it</a:t>
            </a:r>
            <a:r>
              <a:rPr lang="de-DE" sz="2000" dirty="0">
                <a:sym typeface="Wingdings" panose="05000000000000000000" pitchFamily="2" charset="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sym typeface="Wingdings" panose="05000000000000000000" pitchFamily="2" charset="2"/>
              </a:rPr>
              <a:t>Momentum </a:t>
            </a:r>
            <a:r>
              <a:rPr lang="de-DE" sz="2000" dirty="0" err="1">
                <a:sym typeface="Wingdings" panose="05000000000000000000" pitchFamily="2" charset="2"/>
              </a:rPr>
              <a:t>discrepancy</a:t>
            </a:r>
            <a:r>
              <a:rPr lang="de-DE" sz="2000" dirty="0">
                <a:sym typeface="Wingdings" panose="05000000000000000000" pitchFamily="2" charset="2"/>
              </a:rPr>
              <a:t> (</a:t>
            </a:r>
            <a:r>
              <a:rPr lang="de-DE" sz="2000" dirty="0" err="1">
                <a:sym typeface="Wingdings" panose="05000000000000000000" pitchFamily="2" charset="2"/>
              </a:rPr>
              <a:t>around</a:t>
            </a:r>
            <a:r>
              <a:rPr lang="de-DE" sz="2000" dirty="0">
                <a:sym typeface="Wingdings" panose="05000000000000000000" pitchFamily="2" charset="2"/>
              </a:rPr>
              <a:t> 3-2.5 </a:t>
            </a:r>
            <a:r>
              <a:rPr lang="de-DE" sz="2000" dirty="0" err="1">
                <a:sym typeface="Wingdings" panose="05000000000000000000" pitchFamily="2" charset="2"/>
              </a:rPr>
              <a:t>MeV</a:t>
            </a:r>
            <a:r>
              <a:rPr lang="de-DE" sz="2000" dirty="0">
                <a:sym typeface="Wingdings" panose="05000000000000000000" pitchFamily="2" charset="2"/>
              </a:rPr>
              <a:t>/c at max.) </a:t>
            </a:r>
            <a:r>
              <a:rPr lang="de-DE" sz="2000" dirty="0" err="1">
                <a:sym typeface="Wingdings" panose="05000000000000000000" pitchFamily="2" charset="2"/>
              </a:rPr>
              <a:t>observed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between</a:t>
            </a:r>
            <a:r>
              <a:rPr lang="de-DE" sz="2000" dirty="0">
                <a:sym typeface="Wingdings" panose="05000000000000000000" pitchFamily="2" charset="2"/>
              </a:rPr>
              <a:t> ASTRA </a:t>
            </a:r>
            <a:r>
              <a:rPr lang="de-DE" sz="2000" dirty="0" err="1">
                <a:sym typeface="Wingdings" panose="05000000000000000000" pitchFamily="2" charset="2"/>
              </a:rPr>
              <a:t>predictions</a:t>
            </a:r>
            <a:r>
              <a:rPr lang="de-DE" sz="2000" dirty="0">
                <a:sym typeface="Wingdings" panose="05000000000000000000" pitchFamily="2" charset="2"/>
              </a:rPr>
              <a:t> and experimental </a:t>
            </a:r>
            <a:r>
              <a:rPr lang="de-DE" sz="2000" dirty="0" err="1">
                <a:sym typeface="Wingdings" panose="05000000000000000000" pitchFamily="2" charset="2"/>
              </a:rPr>
              <a:t>measurements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for</a:t>
            </a:r>
            <a:r>
              <a:rPr lang="de-DE" sz="2000" dirty="0">
                <a:sym typeface="Wingdings" panose="05000000000000000000" pitchFamily="2" charset="2"/>
              </a:rPr>
              <a:t> off-</a:t>
            </a:r>
            <a:r>
              <a:rPr lang="de-DE" sz="2000" dirty="0" err="1">
                <a:sym typeface="Wingdings" panose="05000000000000000000" pitchFamily="2" charset="2"/>
              </a:rPr>
              <a:t>crest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settings</a:t>
            </a:r>
            <a:r>
              <a:rPr lang="de-DE" sz="2000" dirty="0">
                <a:sym typeface="Wingdings" panose="05000000000000000000" pitchFamily="2" charset="2"/>
              </a:rPr>
              <a:t> in TWS (</a:t>
            </a:r>
            <a:r>
              <a:rPr lang="de-DE" sz="2000" dirty="0" err="1">
                <a:sym typeface="Wingdings" panose="05000000000000000000" pitchFamily="2" charset="2"/>
              </a:rPr>
              <a:t>namely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anything</a:t>
            </a:r>
            <a:r>
              <a:rPr lang="de-DE" sz="2000" dirty="0">
                <a:sym typeface="Wingdings" panose="05000000000000000000" pitchFamily="2" charset="2"/>
              </a:rPr>
              <a:t> different </a:t>
            </a:r>
            <a:r>
              <a:rPr lang="de-DE" sz="2000" dirty="0" err="1">
                <a:sym typeface="Wingdings" panose="05000000000000000000" pitchFamily="2" charset="2"/>
              </a:rPr>
              <a:t>from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triple</a:t>
            </a:r>
            <a:r>
              <a:rPr lang="de-DE" sz="2000" dirty="0">
                <a:sym typeface="Wingdings" panose="05000000000000000000" pitchFamily="2" charset="2"/>
              </a:rPr>
              <a:t> on-</a:t>
            </a:r>
            <a:r>
              <a:rPr lang="de-DE" sz="2000" dirty="0" err="1">
                <a:sym typeface="Wingdings" panose="05000000000000000000" pitchFamily="2" charset="2"/>
              </a:rPr>
              <a:t>crest</a:t>
            </a:r>
            <a:r>
              <a:rPr lang="de-DE" sz="2000" dirty="0">
                <a:sym typeface="Wingdings" panose="05000000000000000000" pitchFamily="2" charset="2"/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>
                <a:sym typeface="Wingdings" panose="05000000000000000000" pitchFamily="2" charset="2"/>
              </a:rPr>
              <a:t>Might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be</a:t>
            </a:r>
            <a:r>
              <a:rPr lang="de-DE" sz="2000" dirty="0">
                <a:sym typeface="Wingdings" panose="05000000000000000000" pitchFamily="2" charset="2"/>
              </a:rPr>
              <a:t> due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TWS </a:t>
            </a:r>
            <a:r>
              <a:rPr lang="de-DE" sz="2000" dirty="0" err="1">
                <a:sym typeface="Wingdings" panose="05000000000000000000" pitchFamily="2" charset="2"/>
              </a:rPr>
              <a:t>field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incorrect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modeling</a:t>
            </a:r>
            <a:r>
              <a:rPr lang="de-DE" sz="2000" dirty="0">
                <a:sym typeface="Wingdings" panose="05000000000000000000" pitchFamily="2" charset="2"/>
              </a:rPr>
              <a:t> in ASTRA </a:t>
            </a:r>
            <a:r>
              <a:rPr lang="de-DE" sz="2000" dirty="0" err="1">
                <a:sym typeface="Wingdings" panose="05000000000000000000" pitchFamily="2" charset="2"/>
              </a:rPr>
              <a:t>input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or</a:t>
            </a:r>
            <a:r>
              <a:rPr lang="de-DE" sz="2000" dirty="0">
                <a:sym typeface="Wingdings" panose="05000000000000000000" pitchFamily="2" charset="2"/>
              </a:rPr>
              <a:t> not </a:t>
            </a:r>
            <a:r>
              <a:rPr lang="de-DE" sz="2000" dirty="0" err="1">
                <a:sym typeface="Wingdings" panose="05000000000000000000" pitchFamily="2" charset="2"/>
              </a:rPr>
              <a:t>yet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understood</a:t>
            </a:r>
            <a:r>
              <a:rPr lang="de-DE" sz="2000" dirty="0">
                <a:sym typeface="Wingdings" panose="05000000000000000000" pitchFamily="2" charset="2"/>
              </a:rPr>
              <a:t> PDE </a:t>
            </a:r>
            <a:r>
              <a:rPr lang="de-DE" sz="2000" dirty="0" err="1">
                <a:sym typeface="Wingdings" panose="05000000000000000000" pitchFamily="2" charset="2"/>
              </a:rPr>
              <a:t>features</a:t>
            </a:r>
            <a:r>
              <a:rPr lang="de-DE" sz="2000" dirty="0">
                <a:sym typeface="Wingdings" panose="05000000000000000000" pitchFamily="2" charset="2"/>
              </a:rPr>
              <a:t>  Try </a:t>
            </a: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investigate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latter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one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with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comparison</a:t>
            </a:r>
            <a:r>
              <a:rPr lang="de-DE" sz="2000" dirty="0">
                <a:sym typeface="Wingdings" panose="05000000000000000000" pitchFamily="2" charset="2"/>
              </a:rPr>
              <a:t> PDE/steerer </a:t>
            </a:r>
            <a:r>
              <a:rPr lang="de-DE" sz="2000" dirty="0" err="1">
                <a:sym typeface="Wingdings" panose="05000000000000000000" pitchFamily="2" charset="2"/>
              </a:rPr>
              <a:t>for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momentum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measurement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>
                <a:sym typeface="Wingdings" panose="05000000000000000000" pitchFamily="2" charset="2"/>
              </a:rPr>
              <a:t>Conclusion</a:t>
            </a:r>
            <a:r>
              <a:rPr lang="de-DE" sz="2000" dirty="0">
                <a:sym typeface="Wingdings" panose="05000000000000000000" pitchFamily="2" charset="2"/>
              </a:rPr>
              <a:t> not possible </a:t>
            </a:r>
            <a:r>
              <a:rPr lang="de-DE" sz="2000" dirty="0" err="1">
                <a:sym typeface="Wingdings" panose="05000000000000000000" pitchFamily="2" charset="2"/>
              </a:rPr>
              <a:t>because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errorbars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are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of</a:t>
            </a:r>
            <a:r>
              <a:rPr lang="de-DE" sz="2000" dirty="0">
                <a:sym typeface="Wingdings" panose="05000000000000000000" pitchFamily="2" charset="2"/>
              </a:rPr>
              <a:t> 3-4 </a:t>
            </a:r>
            <a:r>
              <a:rPr lang="de-DE" sz="2000" dirty="0" err="1">
                <a:sym typeface="Wingdings" panose="05000000000000000000" pitchFamily="2" charset="2"/>
              </a:rPr>
              <a:t>MeV</a:t>
            </a:r>
            <a:r>
              <a:rPr lang="de-DE" sz="2000" dirty="0">
                <a:sym typeface="Wingdings" panose="05000000000000000000" pitchFamily="2" charset="2"/>
              </a:rPr>
              <a:t>/c </a:t>
            </a:r>
            <a:r>
              <a:rPr lang="de-DE" sz="2000" dirty="0" err="1">
                <a:sym typeface="Wingdings" panose="05000000000000000000" pitchFamily="2" charset="2"/>
              </a:rPr>
              <a:t>with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the</a:t>
            </a:r>
            <a:r>
              <a:rPr lang="de-DE" sz="2000" dirty="0">
                <a:sym typeface="Wingdings" panose="05000000000000000000" pitchFamily="2" charset="2"/>
              </a:rPr>
              <a:t> PCB steerer </a:t>
            </a:r>
            <a:r>
              <a:rPr lang="de-DE" sz="2000" dirty="0" err="1">
                <a:sym typeface="Wingdings" panose="05000000000000000000" pitchFamily="2" charset="2"/>
              </a:rPr>
              <a:t>measurement</a:t>
            </a:r>
            <a:r>
              <a:rPr lang="de-DE" sz="2000" dirty="0"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4634"/>
            <a:ext cx="12190413" cy="671926"/>
          </a:xfrm>
          <a:prstGeom prst="rect">
            <a:avLst/>
          </a:prstGeom>
          <a:noFill/>
        </p:spPr>
        <p:txBody>
          <a:bodyPr wrap="square" lIns="116787" tIns="58394" rIns="116787" bIns="58394" rtlCol="0">
            <a:spAutoFit/>
          </a:bodyPr>
          <a:lstStyle/>
          <a:p>
            <a:pPr algn="ctr"/>
            <a:r>
              <a:rPr lang="de-DE" sz="3600" b="1" dirty="0"/>
              <a:t>Dipole/steerer </a:t>
            </a:r>
            <a:r>
              <a:rPr lang="de-DE" sz="3600" b="1" dirty="0" err="1"/>
              <a:t>momentum</a:t>
            </a:r>
            <a:r>
              <a:rPr lang="de-DE" sz="3600" b="1" dirty="0"/>
              <a:t> </a:t>
            </a:r>
            <a:r>
              <a:rPr lang="de-DE" sz="3600" b="1" dirty="0" err="1"/>
              <a:t>measurement</a:t>
            </a:r>
            <a:endParaRPr lang="en-US" sz="36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EFB8B8-DD6C-4A65-AC5D-860A0FB0F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61195"/>
              </p:ext>
            </p:extLst>
          </p:nvPr>
        </p:nvGraphicFramePr>
        <p:xfrm>
          <a:off x="118542" y="1465754"/>
          <a:ext cx="8126944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36">
                  <a:extLst>
                    <a:ext uri="{9D8B030D-6E8A-4147-A177-3AD203B41FA5}">
                      <a16:colId xmlns:a16="http://schemas.microsoft.com/office/drawing/2014/main" val="4243782146"/>
                    </a:ext>
                  </a:extLst>
                </a:gridCol>
                <a:gridCol w="2031736">
                  <a:extLst>
                    <a:ext uri="{9D8B030D-6E8A-4147-A177-3AD203B41FA5}">
                      <a16:colId xmlns:a16="http://schemas.microsoft.com/office/drawing/2014/main" val="751020670"/>
                    </a:ext>
                  </a:extLst>
                </a:gridCol>
                <a:gridCol w="2031736">
                  <a:extLst>
                    <a:ext uri="{9D8B030D-6E8A-4147-A177-3AD203B41FA5}">
                      <a16:colId xmlns:a16="http://schemas.microsoft.com/office/drawing/2014/main" val="2059873275"/>
                    </a:ext>
                  </a:extLst>
                </a:gridCol>
                <a:gridCol w="2031736">
                  <a:extLst>
                    <a:ext uri="{9D8B030D-6E8A-4147-A177-3AD203B41FA5}">
                      <a16:colId xmlns:a16="http://schemas.microsoft.com/office/drawing/2014/main" val="293901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LI.X1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LI.R1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LI.R2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1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CVG1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B050"/>
                          </a:solidFill>
                        </a:rPr>
                        <a:t>3.825 +/- 0.050</a:t>
                      </a:r>
                      <a:endParaRPr lang="en-DE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</a:rPr>
                        <a:t>3.915 +/- 0.051</a:t>
                      </a:r>
                      <a:endParaRPr lang="en-DE" sz="20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B050"/>
                          </a:solidFill>
                        </a:rPr>
                        <a:t>3.88 +/- 0.23</a:t>
                      </a:r>
                      <a:endParaRPr lang="en-DE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7338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2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ummary"/>
          <p:cNvSpPr txBox="1">
            <a:spLocks noGrp="1"/>
          </p:cNvSpPr>
          <p:nvPr>
            <p:ph type="title"/>
          </p:nvPr>
        </p:nvSpPr>
        <p:spPr>
          <a:xfrm>
            <a:off x="609521" y="45418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Schedule</a:t>
            </a:r>
            <a:endParaRPr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E586F0-A928-4E7E-9DEE-952EA962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" name="Textplatzhalt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fontScale="47500" lnSpcReduction="2000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r>
              <a:rPr dirty="0"/>
              <a:t>Week </a:t>
            </a:r>
            <a:r>
              <a:rPr lang="de-DE" dirty="0"/>
              <a:t>29</a:t>
            </a:r>
            <a:endParaRPr dirty="0"/>
          </a:p>
        </p:txBody>
      </p:sp>
      <p:graphicFrame>
        <p:nvGraphicFramePr>
          <p:cNvPr id="135" name="Tabelle"/>
          <p:cNvGraphicFramePr/>
          <p:nvPr>
            <p:extLst>
              <p:ext uri="{D42A27DB-BD31-4B8C-83A1-F6EECF244321}">
                <p14:modId xmlns:p14="http://schemas.microsoft.com/office/powerpoint/2010/main" val="2521725843"/>
              </p:ext>
            </p:extLst>
          </p:nvPr>
        </p:nvGraphicFramePr>
        <p:xfrm>
          <a:off x="378608" y="1197837"/>
          <a:ext cx="11403868" cy="4471704"/>
        </p:xfrm>
        <a:graphic>
          <a:graphicData uri="http://schemas.openxmlformats.org/drawingml/2006/table">
            <a:tbl>
              <a:tblPr bandRow="1"/>
              <a:tblGrid>
                <a:gridCol w="392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3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Shift</a:t>
                      </a:r>
                      <a:r>
                        <a:rPr lang="de-DE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leader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50800">
                      <a:solidFill>
                        <a:srgbClr val="FFFFFF"/>
                      </a:solidFill>
                      <a:miter lim="400000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Florian (Tunnel open)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508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r>
                        <a:rPr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  <a:r>
                        <a:rPr lang="de-DE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/Willi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Willi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Hannes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203">
                <a:tc>
                  <a:txBody>
                    <a:bodyPr/>
                    <a:lstStyle/>
                    <a:p>
                      <a:pPr algn="l">
                        <a:lnSpc>
                          <a:spcPts val="5700"/>
                        </a:lnSpc>
                        <a:defRPr sz="1800"/>
                      </a:pPr>
                      <a:r>
                        <a:rPr lang="de-DE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22.7.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de-DE" sz="2400" b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Thomas</a:t>
                      </a:r>
                    </a:p>
                  </a:txBody>
                  <a:tcPr marL="121904" marR="121904" marT="60952" marB="60952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D5D9F60-1448-4DE9-873B-AE1212E14704}"/>
              </a:ext>
            </a:extLst>
          </p:cNvPr>
          <p:cNvSpPr/>
          <p:nvPr/>
        </p:nvSpPr>
        <p:spPr>
          <a:xfrm>
            <a:off x="378609" y="6039628"/>
            <a:ext cx="11403868" cy="377454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</p:spTree>
    <p:extLst>
      <p:ext uri="{BB962C8B-B14F-4D97-AF65-F5344CB8AC3E}">
        <p14:creationId xmlns:p14="http://schemas.microsoft.com/office/powerpoint/2010/main" val="164475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-01.potx" id="{87397F7F-104D-4D5A-9DB8-1856CE05A8C5}" vid="{185B9A77-8D56-4E51-A395-88EEB5CE716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Custom</PresentationFormat>
  <Paragraphs>100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DESY</vt:lpstr>
      <vt:lpstr>PowerPoint Presentation</vt:lpstr>
      <vt:lpstr>PowerPoint Presentation</vt:lpstr>
      <vt:lpstr>PowerPoint Presentation</vt:lpstr>
      <vt:lpstr>PowerPoint Presentation</vt:lpstr>
      <vt:lpstr>Discrete horizontal position feedback on SH.E2</vt:lpstr>
      <vt:lpstr>PowerPoint Presentation</vt:lpstr>
      <vt:lpstr>Schedule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465</cp:revision>
  <dcterms:created xsi:type="dcterms:W3CDTF">2020-01-31T16:09:51Z</dcterms:created>
  <dcterms:modified xsi:type="dcterms:W3CDTF">2022-07-18T11:29:49Z</dcterms:modified>
</cp:coreProperties>
</file>