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270" r:id="rId4"/>
    <p:sldId id="271" r:id="rId5"/>
    <p:sldId id="272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32" autoAdjust="0"/>
    <p:restoredTop sz="96327" autoAdjust="0"/>
  </p:normalViewPr>
  <p:slideViewPr>
    <p:cSldViewPr showGuides="1">
      <p:cViewPr varScale="1">
        <p:scale>
          <a:sx n="131" d="100"/>
          <a:sy n="131" d="100"/>
        </p:scale>
        <p:origin x="348" y="11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25.07.2022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25.07.2022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2022-05-16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29 /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Hannes Dinter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week 29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29243BD-5AAF-4B6C-AD2D-AC1FC421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133DD-D40F-4697-8D53-570C62959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52416"/>
              </p:ext>
            </p:extLst>
          </p:nvPr>
        </p:nvGraphicFramePr>
        <p:xfrm>
          <a:off x="407988" y="991236"/>
          <a:ext cx="1137602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314118428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Mon. 18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Tue. 19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Wed. 20</a:t>
                      </a:r>
                      <a:r>
                        <a:rPr lang="en-US" sz="1400" b="1" baseline="30000" noProof="0" dirty="0"/>
                        <a:t>th</a:t>
                      </a:r>
                      <a:r>
                        <a:rPr lang="en-US" sz="1400" b="1" noProof="0" dirty="0"/>
                        <a:t>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Thu. 21</a:t>
                      </a:r>
                      <a:r>
                        <a:rPr lang="en-US" sz="1400" b="1" baseline="30000" noProof="0" dirty="0"/>
                        <a:t>st</a:t>
                      </a:r>
                      <a:r>
                        <a:rPr lang="en-US" sz="1400" b="1" noProof="0" dirty="0"/>
                        <a:t>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Fri. 22</a:t>
                      </a:r>
                      <a:r>
                        <a:rPr lang="en-US" sz="1400" b="1" baseline="30000" noProof="0" dirty="0"/>
                        <a:t>nd</a:t>
                      </a:r>
                      <a:r>
                        <a:rPr lang="en-US" sz="1400" b="1" noProof="0" dirty="0"/>
                        <a:t>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Achievements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200" noProof="0" dirty="0"/>
                        <a:t>(Tunnel open)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noProof="0" dirty="0"/>
                        <a:t>Start </a:t>
                      </a:r>
                      <a:r>
                        <a:rPr lang="de-DE" sz="1200" noProof="0" dirty="0" err="1"/>
                        <a:t>up</a:t>
                      </a:r>
                      <a:endParaRPr lang="de-DE" sz="12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noProof="0" dirty="0"/>
                        <a:t>Operator </a:t>
                      </a:r>
                      <a:r>
                        <a:rPr lang="de-DE" sz="1200" noProof="0" dirty="0" err="1"/>
                        <a:t>training</a:t>
                      </a:r>
                      <a:endParaRPr lang="de-DE" sz="12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noProof="0" dirty="0"/>
                        <a:t>Dispersion </a:t>
                      </a:r>
                      <a:r>
                        <a:rPr lang="de-DE" sz="1200" noProof="0" dirty="0" err="1"/>
                        <a:t>measurement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Dispersion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measurement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including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BC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>
                          <a:sym typeface="Wingdings" pitchFamily="2" charset="2"/>
                        </a:rPr>
                        <a:t>Automating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dispersion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measurement</a:t>
                      </a:r>
                      <a:endParaRPr lang="de-DE" sz="1200" noProof="0" dirty="0">
                        <a:sym typeface="Wingdings" pitchFamily="2" charset="2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Checking quadrupole settings vs. ocelot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>
                          <a:sym typeface="Wingdings" pitchFamily="2" charset="2"/>
                        </a:rPr>
                        <a:t>Autonomous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ARES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Test quad misalignment measurement notebook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beam-to-quads auto-alignment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Tunnel open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for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visit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&amp;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quadrupole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position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measurement</a:t>
                      </a:r>
                      <a:endParaRPr lang="de-DE" sz="1200" noProof="0" dirty="0">
                        <a:sym typeface="Wingdings" pitchFamily="2" charset="2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>
                          <a:sym typeface="Wingdings" pitchFamily="2" charset="2"/>
                        </a:rPr>
                        <a:t>Operator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training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during</a:t>
                      </a:r>
                      <a:r>
                        <a:rPr lang="de-DE" sz="1200" noProof="0" dirty="0">
                          <a:sym typeface="Wingdings" pitchFamily="2" charset="2"/>
                        </a:rPr>
                        <a:t> </a:t>
                      </a:r>
                      <a:r>
                        <a:rPr lang="de-DE" sz="1200" noProof="0" dirty="0" err="1">
                          <a:sym typeface="Wingdings" pitchFamily="2" charset="2"/>
                        </a:rPr>
                        <a:t>start-up</a:t>
                      </a:r>
                      <a:endParaRPr lang="de-DE" sz="1200" noProof="0" dirty="0">
                        <a:sym typeface="Wingdings" pitchFamily="2" charset="2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>
                          <a:sym typeface="Wingdings" pitchFamily="2" charset="2"/>
                        </a:rPr>
                        <a:t>Over night: stability measurement on LI.R1 including Gun OVC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Trying geometrical alignment with TWS1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Velocity bunching measurements</a:t>
                      </a:r>
                      <a:endParaRPr lang="de-DE" sz="1200" noProof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Over </a:t>
                      </a:r>
                      <a:r>
                        <a:rPr lang="de-DE" sz="1200" noProof="0" dirty="0" err="1"/>
                        <a:t>weekend</a:t>
                      </a:r>
                      <a:r>
                        <a:rPr lang="de-DE" sz="1200" noProof="0" dirty="0"/>
                        <a:t>: </a:t>
                      </a:r>
                      <a:r>
                        <a:rPr lang="de-DE" sz="1200" noProof="0" dirty="0" err="1"/>
                        <a:t>detailed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charge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map</a:t>
                      </a:r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noProof="0" dirty="0">
                          <a:sym typeface="Wingdings" pitchFamily="2" charset="2"/>
                        </a:rPr>
                        <a:t>Power glitch (restarting TWS RF stations was necessary)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Camera SL.S1 not reachable, restarted server, serials were scrambled (fixed by expert)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Screen station MR.R3 calibration coefficients were off (missing a zero), corrected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0" dirty="0"/>
                        <a:t>Rightmost Linux console frozen (not even pingable), restarted without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 err="1"/>
                        <a:t>No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signal</a:t>
                      </a:r>
                      <a:r>
                        <a:rPr lang="de-DE" sz="1200" noProof="0" dirty="0"/>
                        <a:t> on BPM </a:t>
                      </a:r>
                      <a:r>
                        <a:rPr lang="de-DE" sz="1200" noProof="0" dirty="0" err="1"/>
                        <a:t>for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this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low</a:t>
                      </a:r>
                      <a:r>
                        <a:rPr lang="de-DE" sz="1200" noProof="0" dirty="0"/>
                        <a:t> </a:t>
                      </a:r>
                      <a:r>
                        <a:rPr lang="de-DE" sz="1200" noProof="0" dirty="0" err="1"/>
                        <a:t>charge</a:t>
                      </a:r>
                      <a:endParaRPr lang="de-DE" sz="1200" noProof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noProof="0" dirty="0"/>
                        <a:t>Saturday: c</a:t>
                      </a:r>
                      <a:r>
                        <a:rPr lang="en-US" sz="1200" noProof="0" dirty="0" err="1"/>
                        <a:t>ard</a:t>
                      </a:r>
                      <a:r>
                        <a:rPr lang="en-US" sz="1200" noProof="0" dirty="0"/>
                        <a:t> in MPS SPS crashed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45B4B39-3F45-4307-B25E-D5828F2B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Dispersion </a:t>
            </a:r>
            <a:r>
              <a:rPr lang="de-DE" dirty="0" err="1"/>
              <a:t>measurements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43DED9F-177E-4720-905D-77107CE0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2022-07-19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56D6A3-DDA2-47E5-B756-210F7B7F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5D5CF09-F5F4-4095-A6C3-55F26BEFB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79AB60D-8272-43DA-AD55-B89344FF7D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2022-07-20</a:t>
            </a:r>
            <a:endParaRPr lang="en-US" dirty="0"/>
          </a:p>
        </p:txBody>
      </p:sp>
      <p:pic>
        <p:nvPicPr>
          <p:cNvPr id="1026" name="Picture 2" descr="2022-07-19T17:01:48-00.png (405×282)">
            <a:extLst>
              <a:ext uri="{FF2B5EF4-FFF2-40B4-BE49-F238E27FC236}">
                <a16:creationId xmlns:a16="http://schemas.microsoft.com/office/drawing/2014/main" id="{03F2114B-F3F8-4C89-8D12-3F4CC982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568526"/>
            <a:ext cx="38576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-07-20T13:35:56-01.png (405×282)">
            <a:extLst>
              <a:ext uri="{FF2B5EF4-FFF2-40B4-BE49-F238E27FC236}">
                <a16:creationId xmlns:a16="http://schemas.microsoft.com/office/drawing/2014/main" id="{2B4D18C7-C3AE-4460-A3EA-5F1230155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2568526"/>
            <a:ext cx="38576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8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DE832-03F0-4BA7-B021-93651F0A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Automated</a:t>
            </a:r>
            <a:r>
              <a:rPr lang="de-DE" dirty="0"/>
              <a:t> beam </a:t>
            </a:r>
            <a:r>
              <a:rPr lang="de-DE" dirty="0" err="1"/>
              <a:t>quadrupole</a:t>
            </a:r>
            <a:r>
              <a:rPr lang="de-DE" dirty="0"/>
              <a:t> </a:t>
            </a:r>
            <a:r>
              <a:rPr lang="de-DE" dirty="0" err="1"/>
              <a:t>alignment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59543D-57EF-4C19-8F9C-D7FE85D7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89B3350-824A-40E5-9DC2-9D047F3AD3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8A15B33-FCAD-4303-BDD2-8342BC2A98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791467" cy="2454374"/>
          </a:xfrm>
        </p:spPr>
        <p:txBody>
          <a:bodyPr anchor="ctr"/>
          <a:lstStyle/>
          <a:p>
            <a:pPr marL="0" indent="0">
              <a:buNone/>
            </a:pPr>
            <a:r>
              <a:rPr lang="de-DE" dirty="0" err="1"/>
              <a:t>Before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90B4F30-0AD3-4D46-B0A8-243B17542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575443" cy="2454374"/>
          </a:xfrm>
        </p:spPr>
        <p:txBody>
          <a:bodyPr anchor="ctr"/>
          <a:lstStyle/>
          <a:p>
            <a:pPr marL="0" indent="0">
              <a:buNone/>
            </a:pPr>
            <a:r>
              <a:rPr lang="de-DE"/>
              <a:t>After:</a:t>
            </a:r>
            <a:endParaRPr lang="en-US" dirty="0"/>
          </a:p>
        </p:txBody>
      </p:sp>
      <p:pic>
        <p:nvPicPr>
          <p:cNvPr id="2050" name="Picture 2" descr="2022-07-21T13:29:48.jpg (3000×3000)">
            <a:extLst>
              <a:ext uri="{FF2B5EF4-FFF2-40B4-BE49-F238E27FC236}">
                <a16:creationId xmlns:a16="http://schemas.microsoft.com/office/drawing/2014/main" id="{D1991777-BB09-4203-B597-F5CA817FB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9230130" y="4005907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22-07-21T13:19:35.jpg (3000×3000)">
            <a:extLst>
              <a:ext uri="{FF2B5EF4-FFF2-40B4-BE49-F238E27FC236}">
                <a16:creationId xmlns:a16="http://schemas.microsoft.com/office/drawing/2014/main" id="{E966BA95-EC4E-4538-A3FF-7735D2A5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5701944" y="4005907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22-07-21T13:09:21.jpg (3000×3000)">
            <a:extLst>
              <a:ext uri="{FF2B5EF4-FFF2-40B4-BE49-F238E27FC236}">
                <a16:creationId xmlns:a16="http://schemas.microsoft.com/office/drawing/2014/main" id="{DB2B095B-345F-4075-876B-B72165012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2173759" y="4005907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022-07-21T11:40:45.jpg (3000×3000)">
            <a:extLst>
              <a:ext uri="{FF2B5EF4-FFF2-40B4-BE49-F238E27FC236}">
                <a16:creationId xmlns:a16="http://schemas.microsoft.com/office/drawing/2014/main" id="{F52FBCFA-64FC-40C8-A92B-728A81717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9230130" y="1448801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022-07-21T11:30:32.jpg (3000×3000)">
            <a:extLst>
              <a:ext uri="{FF2B5EF4-FFF2-40B4-BE49-F238E27FC236}">
                <a16:creationId xmlns:a16="http://schemas.microsoft.com/office/drawing/2014/main" id="{402C5605-990A-4C4E-864A-41BEDECE7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5701944" y="1448801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022-07-21T11:20:19.jpg (3000×3000)">
            <a:extLst>
              <a:ext uri="{FF2B5EF4-FFF2-40B4-BE49-F238E27FC236}">
                <a16:creationId xmlns:a16="http://schemas.microsoft.com/office/drawing/2014/main" id="{FE12BB01-430C-4D65-88E3-F60A21C52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675" r="9051" b="8001"/>
          <a:stretch/>
        </p:blipFill>
        <p:spPr bwMode="auto">
          <a:xfrm>
            <a:off x="2173759" y="1448801"/>
            <a:ext cx="2553882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CF62DBB6-A25E-4E47-8F33-D176089611E6}"/>
              </a:ext>
            </a:extLst>
          </p:cNvPr>
          <p:cNvSpPr txBox="1"/>
          <p:nvPr/>
        </p:nvSpPr>
        <p:spPr>
          <a:xfrm>
            <a:off x="2709151" y="975329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AREAMQZM1</a:t>
            </a:r>
            <a:endParaRPr lang="en-US" sz="1600" dirty="0" err="1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727C177-30CE-4D6D-A685-22D072D1DE4B}"/>
              </a:ext>
            </a:extLst>
          </p:cNvPr>
          <p:cNvSpPr txBox="1"/>
          <p:nvPr/>
        </p:nvSpPr>
        <p:spPr>
          <a:xfrm>
            <a:off x="6237336" y="975329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AREAMQZM2</a:t>
            </a:r>
            <a:endParaRPr lang="en-US" sz="1600" dirty="0" err="1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FD19078-EF55-4BAF-B92B-60AA4FBB99FD}"/>
              </a:ext>
            </a:extLst>
          </p:cNvPr>
          <p:cNvSpPr txBox="1"/>
          <p:nvPr/>
        </p:nvSpPr>
        <p:spPr>
          <a:xfrm>
            <a:off x="9765522" y="975329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AREAMQZM3</a:t>
            </a:r>
            <a:endParaRPr lang="en-US" sz="1600" dirty="0" err="1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54BF5E-6F6F-4747-AFC9-67B6A0B593D5}"/>
              </a:ext>
            </a:extLst>
          </p:cNvPr>
          <p:cNvSpPr txBox="1"/>
          <p:nvPr/>
        </p:nvSpPr>
        <p:spPr>
          <a:xfrm>
            <a:off x="1542978" y="177281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x:</a:t>
            </a:r>
            <a:endParaRPr lang="en-US" sz="1600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09AE223-89E5-46A4-8CCE-820E6037FA70}"/>
              </a:ext>
            </a:extLst>
          </p:cNvPr>
          <p:cNvSpPr txBox="1"/>
          <p:nvPr/>
        </p:nvSpPr>
        <p:spPr>
          <a:xfrm>
            <a:off x="1542978" y="4365104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x:</a:t>
            </a:r>
            <a:endParaRPr lang="en-US" sz="1600" dirty="0" err="1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EDDD214-92E0-4D04-BD4B-99C89B786F2C}"/>
              </a:ext>
            </a:extLst>
          </p:cNvPr>
          <p:cNvSpPr txBox="1"/>
          <p:nvPr/>
        </p:nvSpPr>
        <p:spPr>
          <a:xfrm>
            <a:off x="1548220" y="3054443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y:</a:t>
            </a:r>
            <a:endParaRPr lang="en-US" sz="1600" dirty="0" err="1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29E349D-AB2A-45C8-86D5-7666EF0960FC}"/>
              </a:ext>
            </a:extLst>
          </p:cNvPr>
          <p:cNvSpPr txBox="1"/>
          <p:nvPr/>
        </p:nvSpPr>
        <p:spPr>
          <a:xfrm>
            <a:off x="1548220" y="558924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y: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8071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06DA6963-C872-457D-AC87-ADC6804B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Charge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50µm </a:t>
            </a:r>
            <a:r>
              <a:rPr lang="de-DE" dirty="0" err="1"/>
              <a:t>aperture</a:t>
            </a:r>
            <a:endParaRPr lang="en-US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1FC74DA-C706-4889-92CD-88A10F45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45E92A-E896-4452-9A3F-833AA035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E39BFB0-6605-4EAB-BC0D-810B9C7FB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incomplete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MPS SPS </a:t>
            </a:r>
            <a:r>
              <a:rPr lang="de-DE" dirty="0" err="1"/>
              <a:t>failure</a:t>
            </a:r>
            <a:r>
              <a:rPr lang="de-DE" dirty="0"/>
              <a:t> on Saturday)</a:t>
            </a:r>
            <a:endParaRPr lang="en-US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5685E33-C291-4D5E-A53B-62A4F2F9585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2022-07-25T12:37:45-00.png (877×579)">
            <a:extLst>
              <a:ext uri="{FF2B5EF4-FFF2-40B4-BE49-F238E27FC236}">
                <a16:creationId xmlns:a16="http://schemas.microsoft.com/office/drawing/2014/main" id="{050A6AEF-4E32-4B60-BBBD-DD8E43247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1689" r="1727" b="2647"/>
          <a:stretch/>
        </p:blipFill>
        <p:spPr bwMode="auto">
          <a:xfrm>
            <a:off x="407988" y="1933348"/>
            <a:ext cx="5616000" cy="39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22-07-25T12:38:21-00.png (877×610)">
            <a:extLst>
              <a:ext uri="{FF2B5EF4-FFF2-40B4-BE49-F238E27FC236}">
                <a16:creationId xmlns:a16="http://schemas.microsoft.com/office/drawing/2014/main" id="{7CB62003-7CCA-41C7-9DED-369710640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1666" r="864" b="2570"/>
          <a:stretch/>
        </p:blipFill>
        <p:spPr bwMode="auto">
          <a:xfrm>
            <a:off x="6168013" y="1864621"/>
            <a:ext cx="5616000" cy="409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63A3DC-8E07-4B8A-B8FD-C9270268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2022-05-16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30</a:t>
            </a:r>
          </a:p>
        </p:txBody>
      </p:sp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830E68D4-1DA3-CA46-B346-9EA45DD18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060886"/>
              </p:ext>
            </p:extLst>
          </p:nvPr>
        </p:nvGraphicFramePr>
        <p:xfrm>
          <a:off x="407986" y="1406426"/>
          <a:ext cx="11376024" cy="4326828"/>
        </p:xfrm>
        <a:graphic>
          <a:graphicData uri="http://schemas.openxmlformats.org/drawingml/2006/table">
            <a:tbl>
              <a:tblPr bandRow="1"/>
              <a:tblGrid>
                <a:gridCol w="3887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b="1" noProof="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Schedule</a:t>
                      </a:r>
                      <a:endParaRPr sz="2400" b="1" noProof="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25.07.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Tunnel open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r>
                        <a:rPr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27.07.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28.07.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endParaRPr lang="de-DE" sz="2400" b="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29.07.</a:t>
                      </a:r>
                      <a:endParaRPr sz="2400" noProof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lang="de-DE" sz="2400" noProof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</a:p>
                  </a:txBody>
                  <a:tcPr marL="121920" marR="121920" marT="60960" marB="6096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07987" y="6039173"/>
            <a:ext cx="11376024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303</Words>
  <Application>Microsoft Office PowerPoint</Application>
  <PresentationFormat>Breitbild</PresentationFormat>
  <Paragraphs>68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DESY</vt:lpstr>
      <vt:lpstr>ARES Operation Meeting</vt:lpstr>
      <vt:lpstr>Summary of week 29</vt:lpstr>
      <vt:lpstr>Dispersion measurements</vt:lpstr>
      <vt:lpstr>Automated beam quadrupole alignment</vt:lpstr>
      <vt:lpstr>Charge map using 50µm aperture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Dinter, Hannes</cp:lastModifiedBy>
  <cp:revision>503</cp:revision>
  <dcterms:created xsi:type="dcterms:W3CDTF">2021-08-09T09:06:11Z</dcterms:created>
  <dcterms:modified xsi:type="dcterms:W3CDTF">2022-07-25T11:29:07Z</dcterms:modified>
</cp:coreProperties>
</file>