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fif" ContentType="image/jpeg"/>
  <Default Extension="emf" ContentType="image/x-emf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26" r:id="rId2"/>
  </p:sldMasterIdLst>
  <p:notesMasterIdLst>
    <p:notesMasterId r:id="rId22"/>
  </p:notesMasterIdLst>
  <p:sldIdLst>
    <p:sldId id="318" r:id="rId3"/>
    <p:sldId id="356" r:id="rId4"/>
    <p:sldId id="357" r:id="rId5"/>
    <p:sldId id="344" r:id="rId6"/>
    <p:sldId id="358" r:id="rId7"/>
    <p:sldId id="359" r:id="rId8"/>
    <p:sldId id="349" r:id="rId9"/>
    <p:sldId id="351" r:id="rId10"/>
    <p:sldId id="355" r:id="rId11"/>
    <p:sldId id="646" r:id="rId12"/>
    <p:sldId id="353" r:id="rId13"/>
    <p:sldId id="352" r:id="rId14"/>
    <p:sldId id="523" r:id="rId15"/>
    <p:sldId id="520" r:id="rId16"/>
    <p:sldId id="521" r:id="rId17"/>
    <p:sldId id="522" r:id="rId18"/>
    <p:sldId id="519" r:id="rId19"/>
    <p:sldId id="345" r:id="rId20"/>
    <p:sldId id="61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Holzapfel" initials="TH" lastIdx="1" clrIdx="0">
    <p:extLst>
      <p:ext uri="{19B8F6BF-5375-455C-9EA6-DF929625EA0E}">
        <p15:presenceInfo xmlns:p15="http://schemas.microsoft.com/office/powerpoint/2012/main" userId="S-1-5-21-3886105257-1755181997-2473877098-1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9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7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FD42827-B3BF-4423-8902-474F2656C6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E1C24C2-9447-4026-8EC1-C4861AF230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9424037-B634-4B89-945E-ABA3154852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CA7654F-40AA-4E8C-AA34-D6F2B48E2A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1EE66DF-FF5D-4971-B57F-DCDABE6C19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E42EF04-6ED0-4574-85F4-D18ECBA2C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EC3D59-46BF-4390-A2FB-91FC206C4554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0122">
              <a:defRPr/>
            </a:pPr>
            <a:fld id="{73E036AC-89BD-480B-9A33-C7155B3ACEAB}" type="slidenum">
              <a:rPr lang="de-CH" altLang="de-DE">
                <a:solidFill>
                  <a:prstClr val="black"/>
                </a:solidFill>
              </a:rPr>
              <a:pPr defTabSz="960122">
                <a:defRPr/>
              </a:pPr>
              <a:t>17</a:t>
            </a:fld>
            <a:endParaRPr lang="de-CH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4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7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Friedrich Fix powerBridge GmbH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32259-4B4C-4529-B4B9-1D0857D006D3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986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F2482-21DE-44C4-9350-4DFA4274B464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376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9BC95-9411-4ED0-BB61-C2A1A9158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AA1BF4-F445-43C7-9488-ECF3BB175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174BD2-299A-45A7-B384-A34FCDEBE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B4CAE-2D69-45AE-9FD2-72B6D0A77CB7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698654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7728" y="332656"/>
            <a:ext cx="7934672" cy="72008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972800" cy="4929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5809A-B699-4D86-AEB8-75204AC562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184CF6-DF78-4172-B3A2-72A70570A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9533ED-8443-4901-9D01-7EB0FFE84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694B94-53A9-49E5-8088-89D1F2AD8BC0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288938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47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ctr">
              <a:defRPr sz="3692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F47E14-1AEA-4838-81CF-DAFC427126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C6892D-F1C6-4083-B151-DAD7C8C920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F3DAEB-9949-4E54-AC8A-B2DA60A0C7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0733F-90A5-4A84-82A3-D1B2A8289DF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945468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5720" y="274638"/>
            <a:ext cx="8006680" cy="778098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268760"/>
            <a:ext cx="5392616" cy="4857405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4" y="1268760"/>
            <a:ext cx="5392616" cy="4857405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8253A-F135-442E-A9C8-E9B159CBE0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1BF42-AFF0-4B44-9ABC-5401142A8D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48B1BE-3C6D-4D1A-8DDA-4767E96FFC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B987F-FB4A-4204-8585-8BC67E8CAA9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410420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5720" y="274638"/>
            <a:ext cx="8006680" cy="7780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5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94" y="1535113"/>
            <a:ext cx="538870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694" y="2174875"/>
            <a:ext cx="5388708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1669A61-5958-4E77-899A-AE0A55116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6585CE-70F4-4D83-95CD-15A7DAF82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6B5FFCF-9229-4E6A-A230-1389A86E7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01623-5A5D-463B-A8D7-5E3F47C4341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574966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5720" y="241387"/>
            <a:ext cx="8006680" cy="8113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45B939-C5B7-4F4A-9576-5BF6964E1F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EBE009-039C-48CE-87B4-35E3AA226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98D2C2-93AD-45D8-BB0E-DA1973BC9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E5867-3FD3-4A3E-9DDB-F3054541C6B6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951257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18E5A4-86E7-4455-A3C8-DB9516EF47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67B68A-4D3F-446C-A6F1-F9381F116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080BFD-01A1-4933-9A1C-012FB6B178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2F1941-7965-4671-928A-76698BFD1B0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16035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384" y="273052"/>
            <a:ext cx="6815016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2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7902B2-002F-480C-B22A-68F5EF297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253C5-2A39-4E90-AFCD-88C12C356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052F2-8ECF-47A2-AAF2-967AE07FBA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EDAB6-29D2-4BA2-855D-D8FAB782D81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437862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BF785-83EC-47C6-ACB5-CC456AAC2B31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6675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555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555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555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89C9A-ED59-4991-AF62-8FF8A0ED6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7F9B3-FB14-43C1-A322-69E253C5E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596604-2E57-4EBB-BC5D-0A15B53B0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CB0EF-5241-4C9D-A1FF-EB1A3AA35D3D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39148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6B8AA7-0A71-4162-A7A6-0674963E7F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C78436-AB5C-496A-87CF-55F060D25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030349-9F96-4B5D-9D79-4DB83BBFD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0BE75-E3BF-431F-B0AB-B5869A58982A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781466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783294-33DF-4F29-AB0B-E869658EA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4B00A5-A3C8-4A55-B68A-5219CF1AE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9E1B10-4166-4EB0-829E-C3AA2D92D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74772-00DB-4AF2-933F-D0001F4E570E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844367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9261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89784" y="1600202"/>
            <a:ext cx="5392616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03E9B3-B581-4AF9-8CAA-4C64F5770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A09C6-A46D-40D6-8562-794B97E250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2035C5-5ADC-4DD7-93D2-F8C45CD3F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7C9B4-686A-41E4-A48E-0048BA8F7BF2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313588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6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719666" y="1628775"/>
            <a:ext cx="5384800" cy="485298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buClr>
                <a:srgbClr val="FF9900"/>
              </a:buClr>
              <a:defRPr sz="2800"/>
            </a:lvl1pPr>
            <a:lvl2pPr marL="790575" indent="-333375">
              <a:spcBef>
                <a:spcPts val="600"/>
              </a:spcBef>
              <a:buClr>
                <a:srgbClr val="FF9900"/>
              </a:buClr>
              <a:defRPr sz="2800"/>
            </a:lvl2pPr>
            <a:lvl3pPr marL="1234438" indent="-320038">
              <a:spcBef>
                <a:spcPts val="600"/>
              </a:spcBef>
              <a:buClr>
                <a:srgbClr val="FF9900"/>
              </a:buClr>
              <a:defRPr sz="2800"/>
            </a:lvl3pPr>
            <a:lvl4pPr marL="1727200" indent="-355600">
              <a:spcBef>
                <a:spcPts val="600"/>
              </a:spcBef>
              <a:buClr>
                <a:srgbClr val="FF9900"/>
              </a:buClr>
              <a:defRPr sz="2800"/>
            </a:lvl4pPr>
            <a:lvl5pPr marL="2184400" indent="-355600">
              <a:spcBef>
                <a:spcPts val="600"/>
              </a:spcBef>
              <a:buClr>
                <a:srgbClr val="FF9900"/>
              </a:buClr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>
            <a:extLst>
              <a:ext uri="{FF2B5EF4-FFF2-40B4-BE49-F238E27FC236}">
                <a16:creationId xmlns:a16="http://schemas.microsoft.com/office/drawing/2014/main" id="{D3FDB347-E5AC-4A40-BC11-09CAFA004F0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1209431" y="6508751"/>
            <a:ext cx="406400" cy="3095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11C2-C4F1-4917-844C-689928CC538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570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319F1-4662-4617-97F5-DD4288E5F04E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7844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FB681-B185-462E-B512-E8B90164B9A5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706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C1D30-6886-427E-8B3A-5C312D3C98D9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8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4FC9A-1D5B-4813-8102-A84689BF181B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346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BCE2F-2497-4F26-B87F-D334DECC8F41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929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FD0E0-0CB1-40D5-B56C-635832FD5115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1991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73AE5-4C64-4A3B-B2F9-713081362361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576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powerBridge Computer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91A690-C62A-4F47-9800-1552770C31CC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7" name="Picture 7" descr="Zahnrad">
            <a:extLst>
              <a:ext uri="{FF2B5EF4-FFF2-40B4-BE49-F238E27FC236}">
                <a16:creationId xmlns:a16="http://schemas.microsoft.com/office/drawing/2014/main" id="{981D1438-B090-4ACC-7B17-14FCE3C642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3547133A-B06D-0574-88B5-8C2EC42E4F20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2927195"/>
              </p:ext>
            </p:extLst>
          </p:nvPr>
        </p:nvGraphicFramePr>
        <p:xfrm>
          <a:off x="270933" y="188914"/>
          <a:ext cx="30887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15" imgW="13294043" imgH="3161824" progId="CorelDRAW.Graphic.9">
                  <p:embed/>
                </p:oleObj>
              </mc:Choice>
              <mc:Fallback>
                <p:oleObj name="CorelDRAW" r:id="rId15" imgW="13294043" imgH="3161824" progId="CorelDRAW.Graphic.9">
                  <p:embed/>
                  <p:pic>
                    <p:nvPicPr>
                      <p:cNvPr id="1032" name="Object 8">
                        <a:extLst>
                          <a:ext uri="{FF2B5EF4-FFF2-40B4-BE49-F238E27FC236}">
                            <a16:creationId xmlns:a16="http://schemas.microsoft.com/office/drawing/2014/main" id="{29F0A781-D05E-46E6-83CA-9F5DA71679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33" y="188914"/>
                        <a:ext cx="30887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hnrad">
            <a:extLst>
              <a:ext uri="{FF2B5EF4-FFF2-40B4-BE49-F238E27FC236}">
                <a16:creationId xmlns:a16="http://schemas.microsoft.com/office/drawing/2014/main" id="{4EF7E7BD-B926-46E0-8622-618EF2093F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05929AA4-3C0E-4AF1-A19B-F5064C1FB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63752" y="333374"/>
            <a:ext cx="7718648" cy="68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F0D9B392-C748-4167-A31A-E9AD840F7C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68761"/>
            <a:ext cx="10972800" cy="485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16E366B-CB6D-4FBC-8D2A-1EAACBB8AB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FB4675E-B9E1-43FE-8588-5BF955437F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8D5934D3-247C-44B6-9FCE-F621717748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6234096-BBA7-4E00-A686-5B7E02E756E4}" type="slidenum">
              <a:rPr lang="de-DE" altLang="de-DE"/>
              <a:pPr/>
              <a:t>‹#›</a:t>
            </a:fld>
            <a:endParaRPr lang="de-DE" altLang="de-DE"/>
          </a:p>
        </p:txBody>
      </p:sp>
      <p:graphicFrame>
        <p:nvGraphicFramePr>
          <p:cNvPr id="1032" name="Object 8">
            <a:extLst>
              <a:ext uri="{FF2B5EF4-FFF2-40B4-BE49-F238E27FC236}">
                <a16:creationId xmlns:a16="http://schemas.microsoft.com/office/drawing/2014/main" id="{1FB94CB1-0AA7-4E17-A7AB-5B129A35EEF6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57916843"/>
              </p:ext>
            </p:extLst>
          </p:nvPr>
        </p:nvGraphicFramePr>
        <p:xfrm>
          <a:off x="601133" y="333374"/>
          <a:ext cx="2853267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orelDRAW" r:id="rId17" imgW="13294043" imgH="3161824" progId="CorelDRAW.Graphic.9">
                  <p:embed/>
                </p:oleObj>
              </mc:Choice>
              <mc:Fallback>
                <p:oleObj name="CorelDRAW" r:id="rId17" imgW="13294043" imgH="3161824" progId="CorelDRAW.Graphic.9">
                  <p:embed/>
                  <p:pic>
                    <p:nvPicPr>
                      <p:cNvPr id="1032" name="Object 8">
                        <a:extLst>
                          <a:ext uri="{FF2B5EF4-FFF2-40B4-BE49-F238E27FC236}">
                            <a16:creationId xmlns:a16="http://schemas.microsoft.com/office/drawing/2014/main" id="{1FB94CB1-0AA7-4E17-A7AB-5B129A35EE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33" y="333374"/>
                        <a:ext cx="2853267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41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altLang="de-DE" sz="2400" b="1" kern="1200" dirty="0">
          <a:solidFill>
            <a:srgbClr val="24498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22041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6pPr>
      <a:lvl7pPr marL="844083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7pPr>
      <a:lvl8pPr marL="1266124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8pPr>
      <a:lvl9pPr marL="1688165" algn="ctr" rtl="0" fontAlgn="base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Arial" charset="0"/>
        </a:defRPr>
      </a:lvl9pPr>
    </p:titleStyle>
    <p:bodyStyle>
      <a:lvl1pPr marL="315913" indent="-31591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63525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54100" indent="-2095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76375" indent="-2095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98650" indent="-2095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linktech.com/PD/web/PD_detail.php?cKind=&amp;pid=1513&amp;seq=&amp;id=&amp;sid=&amp;source=&amp;utm_source=&amp;category=Motion-Control_EtherCA" TargetMode="External"/><Relationship Id="rId7" Type="http://schemas.openxmlformats.org/officeDocument/2006/relationships/image" Target="../media/image18.gif"/><Relationship Id="rId2" Type="http://schemas.openxmlformats.org/officeDocument/2006/relationships/hyperlink" Target="http://www.adlinktech.com/PD/web/PD_detail.php?cKind=&amp;pid=1502&amp;seq=&amp;id=&amp;sid=&amp;source=&amp;utm_source=&amp;category=Motion-Control_Ether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Friedrich.fix@powerbridge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roboter">
            <a:extLst>
              <a:ext uri="{FF2B5EF4-FFF2-40B4-BE49-F238E27FC236}">
                <a16:creationId xmlns:a16="http://schemas.microsoft.com/office/drawing/2014/main" id="{0764789C-B6AC-4E04-BD27-E38323EA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91" y="1655341"/>
            <a:ext cx="1143000" cy="14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autobahn">
            <a:extLst>
              <a:ext uri="{FF2B5EF4-FFF2-40B4-BE49-F238E27FC236}">
                <a16:creationId xmlns:a16="http://schemas.microsoft.com/office/drawing/2014/main" id="{4D0F06EE-636B-44F4-8AEF-EED20B497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22" y="1655341"/>
            <a:ext cx="1134208" cy="14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 descr="ISS">
            <a:extLst>
              <a:ext uri="{FF2B5EF4-FFF2-40B4-BE49-F238E27FC236}">
                <a16:creationId xmlns:a16="http://schemas.microsoft.com/office/drawing/2014/main" id="{CB52EC31-3CF1-48C4-8C9F-00022AE4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05" y="1662190"/>
            <a:ext cx="1143000" cy="14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plant-night-gruen">
            <a:extLst>
              <a:ext uri="{FF2B5EF4-FFF2-40B4-BE49-F238E27FC236}">
                <a16:creationId xmlns:a16="http://schemas.microsoft.com/office/drawing/2014/main" id="{0DC9C3B1-B0BA-4671-8EB2-31DDE2CB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47" y="1655341"/>
            <a:ext cx="1143000" cy="14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 descr="sendemast">
            <a:extLst>
              <a:ext uri="{FF2B5EF4-FFF2-40B4-BE49-F238E27FC236}">
                <a16:creationId xmlns:a16="http://schemas.microsoft.com/office/drawing/2014/main" id="{5B8B214A-267E-44E3-9612-460B0EE6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05" y="1655341"/>
            <a:ext cx="1143000" cy="14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22">
            <a:extLst>
              <a:ext uri="{FF2B5EF4-FFF2-40B4-BE49-F238E27FC236}">
                <a16:creationId xmlns:a16="http://schemas.microsoft.com/office/drawing/2014/main" id="{F74FAEA6-EE91-4B84-B6CC-F2396A264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985" y="3789041"/>
            <a:ext cx="72720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>
                <a:solidFill>
                  <a:srgbClr val="24498F"/>
                </a:solidFill>
              </a:rPr>
              <a:t>MTCA </a:t>
            </a:r>
            <a:r>
              <a:rPr lang="de-DE" altLang="de-DE" sz="3600" b="1" dirty="0" err="1">
                <a:solidFill>
                  <a:srgbClr val="24498F"/>
                </a:solidFill>
              </a:rPr>
              <a:t>for</a:t>
            </a:r>
            <a:r>
              <a:rPr lang="de-DE" altLang="de-DE" sz="3600" b="1" dirty="0">
                <a:solidFill>
                  <a:srgbClr val="24498F"/>
                </a:solidFill>
              </a:rPr>
              <a:t> Industrial </a:t>
            </a:r>
            <a:r>
              <a:rPr lang="de-DE" altLang="de-DE" sz="3600" b="1" dirty="0" err="1">
                <a:solidFill>
                  <a:srgbClr val="24498F"/>
                </a:solidFill>
              </a:rPr>
              <a:t>applications</a:t>
            </a:r>
            <a:endParaRPr lang="de-DE" altLang="de-DE" sz="3600" b="1" dirty="0">
              <a:solidFill>
                <a:srgbClr val="24498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FD2A9-258A-4F2A-BEF7-435BA796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EtherCAT</a:t>
            </a:r>
            <a:r>
              <a:rPr lang="en-US" dirty="0"/>
              <a:t> with NAT-AMC-ZYNQUP-ECAT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419F71-D86D-4E29-DD7C-2348B4AD5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166CAB-01BA-47B2-B45A-5626060BFF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432" y="1556792"/>
            <a:ext cx="10416480" cy="466852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06C918-DCF6-4DCF-8490-AF20C82B33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6280" y="4973041"/>
            <a:ext cx="3082526" cy="154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C690A3B-B390-7F86-6CA3-F5F4E011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0FAA5E3E-BC22-B54B-C63E-9BB6CD202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89" y="3374945"/>
            <a:ext cx="6983412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spcBef>
                <a:spcPct val="20000"/>
              </a:spcBef>
              <a:spcAft>
                <a:spcPct val="25000"/>
              </a:spcAft>
              <a:buClr>
                <a:srgbClr val="24498F"/>
              </a:buClr>
              <a:buFont typeface="Wingdings" panose="05000000000000000000" pitchFamily="2" charset="2"/>
              <a:buChar char="n"/>
              <a:defRPr sz="1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rgbClr val="24498F"/>
              </a:buClr>
              <a:buFont typeface="Wingdings" panose="05000000000000000000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96963" indent="-103188">
              <a:spcBef>
                <a:spcPct val="20000"/>
              </a:spcBef>
              <a:buClr>
                <a:srgbClr val="24498F"/>
              </a:buClr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97013" indent="-2016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8650" indent="-201613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55850" indent="-201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13050" indent="-201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270250" indent="-201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27450" indent="-201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>
                <a:solidFill>
                  <a:srgbClr val="24498F"/>
                </a:solidFill>
              </a:rPr>
              <a:t>EtherCAT Slave </a:t>
            </a:r>
            <a:r>
              <a:rPr lang="de-DE" altLang="de-DE" sz="2000" b="1" dirty="0" err="1">
                <a:solidFill>
                  <a:srgbClr val="24498F"/>
                </a:solidFill>
              </a:rPr>
              <a:t>modules</a:t>
            </a:r>
            <a:endParaRPr lang="de-DE" altLang="de-DE" sz="2000" b="1" dirty="0">
              <a:solidFill>
                <a:srgbClr val="24498F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000" b="1" dirty="0">
              <a:solidFill>
                <a:srgbClr val="24498F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 EPS-9905 6-slot DIN </a:t>
            </a:r>
            <a:r>
              <a:rPr lang="de-DE" altLang="de-DE" sz="1600" dirty="0" err="1"/>
              <a:t>rail</a:t>
            </a:r>
            <a:r>
              <a:rPr lang="de-DE" altLang="de-DE" sz="1600" dirty="0"/>
              <a:t> mount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EPS-6000 EtherCAT </a:t>
            </a:r>
            <a:r>
              <a:rPr lang="de-DE" altLang="de-DE" sz="1600" dirty="0" err="1"/>
              <a:t>bus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coupler</a:t>
            </a:r>
            <a:br>
              <a:rPr lang="de-DE" altLang="de-DE" sz="1600" dirty="0"/>
            </a:br>
            <a:endParaRPr lang="de-DE" altLang="de-DE" sz="1600" dirty="0">
              <a:hlinkClick r:id="rId2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 EPS-1132 digital </a:t>
            </a:r>
            <a:r>
              <a:rPr lang="de-DE" altLang="de-DE" sz="1600" dirty="0" err="1"/>
              <a:t>input</a:t>
            </a:r>
            <a:r>
              <a:rPr lang="de-DE" altLang="de-DE" sz="1600" dirty="0"/>
              <a:t> 32 </a:t>
            </a:r>
            <a:r>
              <a:rPr lang="de-DE" altLang="de-DE" sz="1600" dirty="0" err="1"/>
              <a:t>channel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SPI interface (</a:t>
            </a:r>
            <a:r>
              <a:rPr lang="de-DE" altLang="de-DE" sz="1600" dirty="0" err="1"/>
              <a:t>sinking</a:t>
            </a:r>
            <a:r>
              <a:rPr lang="de-DE" altLang="de-DE" sz="1600" dirty="0"/>
              <a:t> type)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 EPS-2032 digital </a:t>
            </a:r>
            <a:r>
              <a:rPr lang="de-DE" altLang="de-DE" sz="1600" dirty="0" err="1"/>
              <a:t>output</a:t>
            </a:r>
            <a:r>
              <a:rPr lang="de-DE" altLang="de-DE" sz="1600" dirty="0"/>
              <a:t> 32 </a:t>
            </a:r>
            <a:r>
              <a:rPr lang="de-DE" altLang="de-DE" sz="1600" dirty="0" err="1"/>
              <a:t>channel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SPI interface (</a:t>
            </a:r>
            <a:r>
              <a:rPr lang="de-DE" altLang="de-DE" sz="1600" dirty="0" err="1"/>
              <a:t>sourcing</a:t>
            </a:r>
            <a:r>
              <a:rPr lang="de-DE" altLang="de-DE" sz="1600" dirty="0"/>
              <a:t> type)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 EPS-2308 </a:t>
            </a:r>
            <a:r>
              <a:rPr lang="de-DE" altLang="de-DE" sz="1600" dirty="0" err="1"/>
              <a:t>relay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output</a:t>
            </a:r>
            <a:r>
              <a:rPr lang="de-DE" altLang="de-DE" sz="1600" dirty="0"/>
              <a:t> 8 </a:t>
            </a:r>
            <a:r>
              <a:rPr lang="de-DE" altLang="de-DE" sz="1600" dirty="0" err="1"/>
              <a:t>channel</a:t>
            </a:r>
            <a:r>
              <a:rPr lang="de-DE" altLang="de-DE" sz="1600" dirty="0"/>
              <a:t> and 8 digital </a:t>
            </a:r>
            <a:r>
              <a:rPr lang="de-DE" altLang="de-DE" sz="1600" dirty="0" err="1"/>
              <a:t>input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SPI interface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 EPS-3032 </a:t>
            </a:r>
            <a:r>
              <a:rPr lang="de-DE" altLang="de-DE" sz="1600" dirty="0" err="1"/>
              <a:t>analogue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input</a:t>
            </a:r>
            <a:r>
              <a:rPr lang="de-DE" altLang="de-DE" sz="1600" dirty="0"/>
              <a:t> 32 </a:t>
            </a:r>
            <a:r>
              <a:rPr lang="de-DE" altLang="de-DE" sz="1600" dirty="0" err="1"/>
              <a:t>channel</a:t>
            </a:r>
            <a:r>
              <a:rPr lang="de-DE" altLang="de-DE" sz="1600" dirty="0"/>
              <a:t> (+/-10V)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SPI interface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 EPS-3216 </a:t>
            </a:r>
            <a:r>
              <a:rPr lang="de-DE" altLang="de-DE" sz="1600" dirty="0" err="1"/>
              <a:t>analogue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input</a:t>
            </a:r>
            <a:r>
              <a:rPr lang="de-DE" altLang="de-DE" sz="1600" dirty="0"/>
              <a:t> 16 </a:t>
            </a:r>
            <a:r>
              <a:rPr lang="de-DE" altLang="de-DE" sz="1600" dirty="0" err="1"/>
              <a:t>channel</a:t>
            </a:r>
            <a:r>
              <a:rPr lang="de-DE" altLang="de-DE" sz="1600" dirty="0"/>
              <a:t> (0~20mA)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SPI interface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 EPS-3504 RTD </a:t>
            </a:r>
            <a:r>
              <a:rPr lang="de-DE" altLang="de-DE" sz="1600" dirty="0" err="1"/>
              <a:t>input</a:t>
            </a:r>
            <a:r>
              <a:rPr lang="de-DE" altLang="de-DE" sz="1600" dirty="0"/>
              <a:t> thermal 4 </a:t>
            </a:r>
            <a:r>
              <a:rPr lang="de-DE" altLang="de-DE" sz="1600" dirty="0" err="1"/>
              <a:t>channel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SPI interface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/>
              <a:t> EPS-4008 </a:t>
            </a:r>
            <a:r>
              <a:rPr lang="de-DE" altLang="de-DE" sz="1600" dirty="0" err="1"/>
              <a:t>analogue</a:t>
            </a:r>
            <a:r>
              <a:rPr lang="de-DE" altLang="de-DE" sz="1600" dirty="0"/>
              <a:t> </a:t>
            </a:r>
            <a:r>
              <a:rPr lang="de-DE" altLang="de-DE" sz="1600" dirty="0" err="1"/>
              <a:t>output</a:t>
            </a:r>
            <a:r>
              <a:rPr lang="de-DE" altLang="de-DE" sz="1600" dirty="0"/>
              <a:t> 8 </a:t>
            </a:r>
            <a:r>
              <a:rPr lang="de-DE" altLang="de-DE" sz="1600" dirty="0" err="1"/>
              <a:t>channel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SPI interface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altLang="de-DE" sz="1600" dirty="0">
                <a:hlinkClick r:id="rId2"/>
              </a:rPr>
              <a:t> </a:t>
            </a:r>
            <a:r>
              <a:rPr lang="de-DE" altLang="de-DE" sz="1600" dirty="0"/>
              <a:t>EPS-7002 pulse </a:t>
            </a:r>
            <a:r>
              <a:rPr lang="de-DE" altLang="de-DE" sz="1600" dirty="0" err="1"/>
              <a:t>output</a:t>
            </a:r>
            <a:r>
              <a:rPr lang="de-DE" altLang="de-DE" sz="1600" dirty="0"/>
              <a:t> </a:t>
            </a:r>
            <a:r>
              <a:rPr lang="de-DE" altLang="de-DE" sz="1600" dirty="0" err="1"/>
              <a:t>motion</a:t>
            </a:r>
            <a:r>
              <a:rPr lang="de-DE" altLang="de-DE" sz="1600" dirty="0"/>
              <a:t> </a:t>
            </a:r>
            <a:r>
              <a:rPr lang="de-DE" altLang="de-DE" sz="1600" dirty="0" err="1"/>
              <a:t>controller</a:t>
            </a:r>
            <a:r>
              <a:rPr lang="de-DE" altLang="de-DE" sz="1600" dirty="0"/>
              <a:t> 2 </a:t>
            </a:r>
            <a:r>
              <a:rPr lang="de-DE" altLang="de-DE" sz="1600" dirty="0" err="1"/>
              <a:t>channel</a:t>
            </a:r>
            <a:r>
              <a:rPr lang="de-DE" altLang="de-DE" sz="1600" dirty="0"/>
              <a:t> </a:t>
            </a:r>
            <a:r>
              <a:rPr lang="de-DE" altLang="de-DE" sz="1600" dirty="0" err="1"/>
              <a:t>with</a:t>
            </a:r>
            <a:r>
              <a:rPr lang="de-DE" altLang="de-DE" sz="1600" dirty="0"/>
              <a:t> SPI interface</a:t>
            </a:r>
            <a:r>
              <a:rPr lang="de-DE" altLang="de-DE" sz="1600" dirty="0">
                <a:hlinkClick r:id="rId3"/>
              </a:rPr>
              <a:t> </a:t>
            </a:r>
            <a:endParaRPr lang="de-DE" altLang="de-DE" sz="1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87D73F-77B2-C5CD-1FA7-FCA78F29F0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5589" y="3733467"/>
            <a:ext cx="1868544" cy="210211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5CC10F4-0D18-4BB6-2778-4865D55D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696" y="349170"/>
            <a:ext cx="577056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Fieldbus</a:t>
            </a:r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EtherCAT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DACBEA-CB26-9ED3-E22F-93ABEF86E9F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49" y="4077072"/>
            <a:ext cx="2975951" cy="29759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67363E-CEC0-B280-DF10-6CCB88C42B9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32" y="818355"/>
            <a:ext cx="4248472" cy="26944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595B77B-E2AA-653F-2105-28D2E8AF84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0" y="1283072"/>
            <a:ext cx="5735960" cy="12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9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577056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 in Industry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2A10E-3D68-7BCB-35EC-293008BA3B80}"/>
              </a:ext>
            </a:extLst>
          </p:cNvPr>
          <p:cNvSpPr txBox="1"/>
          <p:nvPr/>
        </p:nvSpPr>
        <p:spPr>
          <a:xfrm>
            <a:off x="407368" y="1772816"/>
            <a:ext cx="10801227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MTCA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(EtherCAT Master)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Adlink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EtherCAT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slave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shown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 DESY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2013)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4498F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multiple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b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DESY 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2014)</a:t>
            </a:r>
          </a:p>
          <a:p>
            <a:pPr marL="285750" indent="-285750">
              <a:buClr>
                <a:srgbClr val="24498F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4498F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(DDS) (MTCA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24498F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support GPGPU (powerBridge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exhibition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dual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rackmount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HIL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(different root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rgbClr val="24498F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automotive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(different root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complexes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lvl="0" indent="-285750">
              <a:buClr>
                <a:srgbClr val="24498F"/>
              </a:buClr>
              <a:buFont typeface="Wingdings" panose="05000000000000000000" pitchFamily="2" charset="2"/>
              <a:buChar char="§"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crossing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loops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MTCA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98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1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C2BADE1-7FA2-4D1C-954E-32AC56BBA8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72063" y="4293097"/>
            <a:ext cx="5118311" cy="219688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0E07A8E-8D5E-499E-8439-8D965FBEA2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2924944"/>
            <a:ext cx="3456384" cy="194030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17F9588-B55D-49D0-9460-FE4073FA7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158" y="1354234"/>
            <a:ext cx="4853216" cy="21968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5FC1387-C03E-4E47-BCD9-B4233BAFD5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846" l="4620" r="99505">
                        <a14:foregroundMark x1="28218" y1="18028" x2="63696" y2="18490"/>
                        <a14:foregroundMark x1="95380" y1="45146" x2="97690" y2="146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600" y="1228425"/>
            <a:ext cx="5256584" cy="562957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C943F0F-27A9-42DA-9413-59EBE725256B}"/>
              </a:ext>
            </a:extLst>
          </p:cNvPr>
          <p:cNvSpPr txBox="1">
            <a:spLocks/>
          </p:cNvSpPr>
          <p:nvPr/>
        </p:nvSpPr>
        <p:spPr>
          <a:xfrm>
            <a:off x="3359696" y="349170"/>
            <a:ext cx="5770562" cy="54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066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E348E88-BBD9-46ED-B541-DADB703B3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3125194"/>
            <a:ext cx="6031133" cy="3387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D4F4493-F1A5-49DC-B5A6-106432986C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85" y="1280924"/>
            <a:ext cx="5496844" cy="2642493"/>
          </a:xfrm>
          <a:prstGeom prst="rect">
            <a:avLst/>
          </a:prstGeom>
        </p:spPr>
      </p:pic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61D7DB9-7DCB-4576-9C43-47FAF368FC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960" y="1990999"/>
            <a:ext cx="6456040" cy="484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69DD981-E803-C5D5-E627-4CABAAAE4A7B}"/>
              </a:ext>
            </a:extLst>
          </p:cNvPr>
          <p:cNvSpPr txBox="1">
            <a:spLocks/>
          </p:cNvSpPr>
          <p:nvPr/>
        </p:nvSpPr>
        <p:spPr>
          <a:xfrm>
            <a:off x="3359696" y="349170"/>
            <a:ext cx="5770562" cy="54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Automation</a:t>
            </a:r>
          </a:p>
        </p:txBody>
      </p:sp>
    </p:spTree>
    <p:extLst>
      <p:ext uri="{BB962C8B-B14F-4D97-AF65-F5344CB8AC3E}">
        <p14:creationId xmlns:p14="http://schemas.microsoft.com/office/powerpoint/2010/main" val="371665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A7109DB-2BA9-4E04-8631-4459857AB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2137" y="1246203"/>
            <a:ext cx="4722865" cy="3312368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39918BF-A293-485C-B81D-A187A95140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008" y="1246203"/>
            <a:ext cx="4751650" cy="28091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86BA7F3-28A9-40AE-BBA8-0CEB1DFCE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473" y="4055367"/>
            <a:ext cx="7134071" cy="2511997"/>
          </a:xfrm>
          <a:prstGeom prst="rect">
            <a:avLst/>
          </a:prstGeom>
        </p:spPr>
      </p:pic>
      <p:pic>
        <p:nvPicPr>
          <p:cNvPr id="6" name="Picture 9" descr="MRF">
            <a:extLst>
              <a:ext uri="{FF2B5EF4-FFF2-40B4-BE49-F238E27FC236}">
                <a16:creationId xmlns:a16="http://schemas.microsoft.com/office/drawing/2014/main" id="{D4A14D05-2DE6-4274-B651-72A3D5BF5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905" y="3054626"/>
            <a:ext cx="5703097" cy="380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3F163BE-9B78-4364-F49D-2E0C5555F8CA}"/>
              </a:ext>
            </a:extLst>
          </p:cNvPr>
          <p:cNvSpPr txBox="1">
            <a:spLocks/>
          </p:cNvSpPr>
          <p:nvPr/>
        </p:nvSpPr>
        <p:spPr>
          <a:xfrm>
            <a:off x="3359696" y="349170"/>
            <a:ext cx="5770562" cy="54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/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47173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FDDC32A-B3ED-451C-8732-6ECE315660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0" y="1164111"/>
            <a:ext cx="5013130" cy="334294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49CF14E-D9D4-4B32-9546-1D0EAF10D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2" y="1153535"/>
            <a:ext cx="5806008" cy="445656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2FD076-EF66-4D81-B26F-AF51EAE93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40" y="4149080"/>
            <a:ext cx="3780420" cy="2520280"/>
          </a:xfrm>
          <a:prstGeom prst="rect">
            <a:avLst/>
          </a:prstGeom>
        </p:spPr>
      </p:pic>
      <p:pic>
        <p:nvPicPr>
          <p:cNvPr id="6" name="Inhaltsplatzhalter 3">
            <a:extLst>
              <a:ext uri="{FF2B5EF4-FFF2-40B4-BE49-F238E27FC236}">
                <a16:creationId xmlns:a16="http://schemas.microsoft.com/office/drawing/2014/main" id="{DE8A009E-E9FB-4DA8-816B-EF17DE2B2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2460" y="4149080"/>
            <a:ext cx="7156222" cy="27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950151D-F77C-BBB0-9B2C-22FF878B7757}"/>
              </a:ext>
            </a:extLst>
          </p:cNvPr>
          <p:cNvSpPr txBox="1">
            <a:spLocks/>
          </p:cNvSpPr>
          <p:nvPr/>
        </p:nvSpPr>
        <p:spPr>
          <a:xfrm>
            <a:off x="3359696" y="349170"/>
            <a:ext cx="5770562" cy="54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1737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22C9C75-724B-44B6-85BA-F56C3B6F1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898777"/>
            <a:ext cx="5139690" cy="25784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0B51E1-6B32-409B-A98F-5CFE1B3B8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1157816"/>
            <a:ext cx="5257169" cy="306501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7117874-BA7D-4901-8B4F-492E045EDE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659" y="1228167"/>
            <a:ext cx="5569502" cy="371300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A15A211-168F-4EAF-80EE-AECCEB96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7065" y="3217523"/>
            <a:ext cx="5557096" cy="364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19904DA5-3EBD-7D88-6F58-1A48269D7858}"/>
              </a:ext>
            </a:extLst>
          </p:cNvPr>
          <p:cNvSpPr txBox="1">
            <a:spLocks/>
          </p:cNvSpPr>
          <p:nvPr/>
        </p:nvSpPr>
        <p:spPr>
          <a:xfrm>
            <a:off x="3359696" y="349170"/>
            <a:ext cx="5770562" cy="54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278047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577056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AMC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2A10E-3D68-7BCB-35EC-293008BA3B80}"/>
              </a:ext>
            </a:extLst>
          </p:cNvPr>
          <p:cNvSpPr txBox="1"/>
          <p:nvPr/>
        </p:nvSpPr>
        <p:spPr>
          <a:xfrm>
            <a:off x="407368" y="1772816"/>
            <a:ext cx="56092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XMC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carrier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double)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M.2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 M.2, 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 x PCIe x4 oder 1 x PCIe x8,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maybe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RAID?</a:t>
            </a:r>
          </a:p>
          <a:p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Multiserial AMC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(RS232/422/485)</a:t>
            </a:r>
          </a:p>
          <a:p>
            <a:pPr lvl="1"/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4/8/16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A/D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converter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AMC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+/-10V; 0-10V,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12-bit, 14-bit, 16-bit</a:t>
            </a:r>
          </a:p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FPGA AMC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fieldbusses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USB?</a:t>
            </a:r>
          </a:p>
        </p:txBody>
      </p:sp>
    </p:spTree>
    <p:extLst>
      <p:ext uri="{BB962C8B-B14F-4D97-AF65-F5344CB8AC3E}">
        <p14:creationId xmlns:p14="http://schemas.microsoft.com/office/powerpoint/2010/main" val="3389759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A7FE3364-1BD3-43E5-AA8D-39A64C3E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332656"/>
            <a:ext cx="7934672" cy="720080"/>
          </a:xfrm>
        </p:spPr>
        <p:txBody>
          <a:bodyPr>
            <a:normAutofit/>
          </a:bodyPr>
          <a:lstStyle/>
          <a:p>
            <a:r>
              <a:rPr lang="de-DE" sz="36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</a:t>
            </a:r>
            <a:r>
              <a:rPr lang="de-DE" sz="3600" b="1" kern="1200" dirty="0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sz="3600" b="1" kern="1200" dirty="0" err="1">
                <a:solidFill>
                  <a:srgbClr val="24498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</a:t>
            </a:r>
            <a:endParaRPr lang="de-DE" sz="3600" b="1" kern="1200" dirty="0">
              <a:solidFill>
                <a:srgbClr val="24498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A6B4BBE5-562F-4C65-80A8-78C9623F0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1340768"/>
            <a:ext cx="7388225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228" tIns="43617" rIns="87228" bIns="43617"/>
          <a:lstStyle>
            <a:lvl1pPr marL="168275" indent="-168275" defTabSz="873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50875" indent="-250825" defTabSz="873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1713" indent="-200025" defTabSz="873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03350" indent="-201613" defTabSz="873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indent="-200025" defTabSz="873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indent="-200025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indent="-200025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indent="-200025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indent="-200025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24498F"/>
              </a:buClr>
              <a:buFont typeface="Wingdings" panose="05000000000000000000" pitchFamily="2" charset="2"/>
              <a:buNone/>
            </a:pPr>
            <a:r>
              <a:rPr lang="de-DE" altLang="de-DE"/>
              <a:t>Thomas Holzapfel</a:t>
            </a:r>
            <a:endParaRPr lang="de-DE" altLang="de-DE" dirty="0"/>
          </a:p>
          <a:p>
            <a:pPr eaLnBrk="1" hangingPunct="1">
              <a:spcBef>
                <a:spcPct val="50000"/>
              </a:spcBef>
              <a:buClr>
                <a:srgbClr val="24498F"/>
              </a:buClr>
              <a:buFont typeface="Wingdings" panose="05000000000000000000" pitchFamily="2" charset="2"/>
              <a:buNone/>
            </a:pPr>
            <a:r>
              <a:rPr lang="de-DE" altLang="de-DE">
                <a:hlinkClick r:id="rId2"/>
              </a:rPr>
              <a:t>Thomas.Holzapfel@</a:t>
            </a:r>
            <a:r>
              <a:rPr lang="de-DE" altLang="de-DE" dirty="0">
                <a:hlinkClick r:id="rId2"/>
              </a:rPr>
              <a:t>powerbridge.de</a:t>
            </a:r>
            <a:endParaRPr lang="de-DE" altLang="de-DE" dirty="0"/>
          </a:p>
          <a:p>
            <a:pPr eaLnBrk="1" hangingPunct="1">
              <a:spcBef>
                <a:spcPct val="50000"/>
              </a:spcBef>
              <a:buClr>
                <a:srgbClr val="24498F"/>
              </a:buClr>
              <a:buFont typeface="Wingdings" panose="05000000000000000000" pitchFamily="2" charset="2"/>
              <a:buNone/>
            </a:pPr>
            <a:r>
              <a:rPr lang="de-DE" altLang="de-DE" dirty="0"/>
              <a:t>Tel: </a:t>
            </a:r>
            <a:r>
              <a:rPr lang="de-DE" altLang="de-DE"/>
              <a:t>+49-5139-9980-21</a:t>
            </a:r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  <a:p>
            <a:pPr eaLnBrk="1" hangingPunct="1"/>
            <a:r>
              <a:rPr lang="de-DE" altLang="de-DE" dirty="0" err="1"/>
              <a:t>powerBridge</a:t>
            </a:r>
            <a:r>
              <a:rPr lang="de-DE" altLang="de-DE" dirty="0"/>
              <a:t> Computer Vertriebs GmbH </a:t>
            </a:r>
          </a:p>
          <a:p>
            <a:pPr eaLnBrk="1" hangingPunct="1"/>
            <a:r>
              <a:rPr lang="de-DE" altLang="de-DE" dirty="0" err="1"/>
              <a:t>Ehlbeek</a:t>
            </a:r>
            <a:r>
              <a:rPr lang="de-DE" altLang="de-DE" dirty="0"/>
              <a:t> 15a </a:t>
            </a:r>
          </a:p>
          <a:p>
            <a:pPr eaLnBrk="1" hangingPunct="1"/>
            <a:r>
              <a:rPr lang="de-DE" altLang="de-DE" dirty="0"/>
              <a:t>30938 Burgwedel, Germany</a:t>
            </a:r>
          </a:p>
          <a:p>
            <a:pPr eaLnBrk="1" hangingPunct="1"/>
            <a:r>
              <a:rPr lang="de-DE" altLang="de-DE" sz="1000" dirty="0"/>
              <a:t> </a:t>
            </a:r>
          </a:p>
          <a:p>
            <a:pPr eaLnBrk="1" hangingPunct="1"/>
            <a:r>
              <a:rPr lang="de-DE" altLang="de-DE" dirty="0"/>
              <a:t>www.powerbridge.de</a:t>
            </a:r>
          </a:p>
        </p:txBody>
      </p:sp>
    </p:spTree>
    <p:extLst>
      <p:ext uri="{BB962C8B-B14F-4D97-AF65-F5344CB8AC3E}">
        <p14:creationId xmlns:p14="http://schemas.microsoft.com/office/powerpoint/2010/main" val="346702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D5C4CB-2C3F-4A6D-12AB-1392EC2B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088F458-444A-C422-E621-8BDC23F80B65}"/>
              </a:ext>
            </a:extLst>
          </p:cNvPr>
          <p:cNvSpPr txBox="1"/>
          <p:nvPr/>
        </p:nvSpPr>
        <p:spPr>
          <a:xfrm>
            <a:off x="767408" y="1484784"/>
            <a:ext cx="101104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 PC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centralized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acquisition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factory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automation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operate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</a:p>
          <a:p>
            <a:pPr lvl="1"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</a:p>
          <a:p>
            <a:pPr lvl="1"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-term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availibility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A99E351-2FA8-04D7-A39D-1F8AE04F88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34" y="2097619"/>
            <a:ext cx="3067707" cy="21449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6DE37AE-3AFE-22CA-8F68-747DDC6D25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03" y="4242520"/>
            <a:ext cx="2651787" cy="19888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1BF6E65-EE45-63D6-252C-551D5FFCA6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340768"/>
            <a:ext cx="3590507" cy="359050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F31C06C-8801-87C3-8458-FEB30288DC0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51" y="4247429"/>
            <a:ext cx="2291483" cy="2291483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C9FA973B-1016-6B41-A8DA-1307B4CF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660499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660499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2A10E-3D68-7BCB-35EC-293008BA3B80}"/>
              </a:ext>
            </a:extLst>
          </p:cNvPr>
          <p:cNvSpPr txBox="1"/>
          <p:nvPr/>
        </p:nvSpPr>
        <p:spPr>
          <a:xfrm>
            <a:off x="767408" y="2078846"/>
            <a:ext cx="48910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Industrial PC lack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features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easy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not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easy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limited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beyond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Max. 3 PCI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slots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Components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not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easily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exchangeable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3BCD72-DEBF-C841-00FD-356F84967C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34" y="2097619"/>
            <a:ext cx="3067707" cy="214490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265E993-9047-775F-8031-9AC1134471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03" y="4242520"/>
            <a:ext cx="2651787" cy="19888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38FF9AB-13BA-68AE-A8FA-80694C64B6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340768"/>
            <a:ext cx="3590507" cy="359050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83AAE83-5121-66C2-A555-67E1537A63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51" y="4247429"/>
            <a:ext cx="2291483" cy="22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6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660499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MTCA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2A10E-3D68-7BCB-35EC-293008BA3B80}"/>
              </a:ext>
            </a:extLst>
          </p:cNvPr>
          <p:cNvSpPr txBox="1"/>
          <p:nvPr/>
        </p:nvSpPr>
        <p:spPr>
          <a:xfrm>
            <a:off x="407368" y="1772816"/>
            <a:ext cx="41345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MTCA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easy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6 AMC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modules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PCIe links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AMC (x4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3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660499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MTCA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2A10E-3D68-7BCB-35EC-293008BA3B80}"/>
              </a:ext>
            </a:extLst>
          </p:cNvPr>
          <p:cNvSpPr txBox="1"/>
          <p:nvPr/>
        </p:nvSpPr>
        <p:spPr>
          <a:xfrm>
            <a:off x="407368" y="1772816"/>
            <a:ext cx="41345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simplified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MTCA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easy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AMC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PCIe links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AMC (x4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enough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simplified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MCH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eMCH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backplane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backplane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4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660499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MTCA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2A10E-3D68-7BCB-35EC-293008BA3B80}"/>
              </a:ext>
            </a:extLst>
          </p:cNvPr>
          <p:cNvSpPr txBox="1"/>
          <p:nvPr/>
        </p:nvSpPr>
        <p:spPr>
          <a:xfrm>
            <a:off x="407368" y="1772816"/>
            <a:ext cx="68532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simplified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MTCA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operate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easy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AMC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modules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PCIe links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AMC (x4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enough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simplified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MCH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eMCH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backplane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integrated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backplane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feature MTCA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Microchip PM8532 (181,00 EUR; 26.9.2022)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Broadcom PM40028B1-F3EI (190,01,00 EUR; 26.9.2022)</a:t>
            </a:r>
          </a:p>
          <a:p>
            <a:pPr marL="91440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AMC Slots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PCIe x4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95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577056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2A10E-3D68-7BCB-35EC-293008BA3B80}"/>
              </a:ext>
            </a:extLst>
          </p:cNvPr>
          <p:cNvSpPr txBox="1"/>
          <p:nvPr/>
        </p:nvSpPr>
        <p:spPr>
          <a:xfrm>
            <a:off x="368796" y="1997839"/>
            <a:ext cx="45576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19“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wall mount)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Flexible</a:t>
            </a: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Expandable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operate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Easy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neccessarily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expansion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slots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slots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Maybe 6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slots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41ADD2-78A6-70F8-FB42-4D7F62E419DC}"/>
              </a:ext>
            </a:extLst>
          </p:cNvPr>
          <p:cNvGrpSpPr/>
          <p:nvPr/>
        </p:nvGrpSpPr>
        <p:grpSpPr>
          <a:xfrm>
            <a:off x="3760912" y="4797152"/>
            <a:ext cx="6223520" cy="1584176"/>
            <a:chOff x="1559496" y="2492896"/>
            <a:chExt cx="7920880" cy="158417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5779D33C-25DF-FA1D-81FB-9FAE2FB474F0}"/>
                </a:ext>
              </a:extLst>
            </p:cNvPr>
            <p:cNvSpPr/>
            <p:nvPr/>
          </p:nvSpPr>
          <p:spPr>
            <a:xfrm>
              <a:off x="1559496" y="2492896"/>
              <a:ext cx="7920880" cy="1584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DDA0963-8D10-8D01-EEF2-C50B2BB445F7}"/>
                </a:ext>
              </a:extLst>
            </p:cNvPr>
            <p:cNvSpPr/>
            <p:nvPr/>
          </p:nvSpPr>
          <p:spPr>
            <a:xfrm>
              <a:off x="4007768" y="263691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7F5D828-2DFB-1C80-398B-D35C7F8947B8}"/>
                </a:ext>
              </a:extLst>
            </p:cNvPr>
            <p:cNvSpPr/>
            <p:nvPr/>
          </p:nvSpPr>
          <p:spPr>
            <a:xfrm>
              <a:off x="4007768" y="335699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AF6742E-7D09-4B7A-CB7C-DCC586AE83D7}"/>
                </a:ext>
              </a:extLst>
            </p:cNvPr>
            <p:cNvSpPr/>
            <p:nvPr/>
          </p:nvSpPr>
          <p:spPr>
            <a:xfrm>
              <a:off x="5705992" y="335699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991B898-E1CA-7965-F881-AC6FBB36C2BA}"/>
                </a:ext>
              </a:extLst>
            </p:cNvPr>
            <p:cNvSpPr/>
            <p:nvPr/>
          </p:nvSpPr>
          <p:spPr>
            <a:xfrm>
              <a:off x="5707538" y="263691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55F6BD9-AFD7-9942-5C01-2B1F41CBDAD6}"/>
                </a:ext>
              </a:extLst>
            </p:cNvPr>
            <p:cNvSpPr/>
            <p:nvPr/>
          </p:nvSpPr>
          <p:spPr>
            <a:xfrm>
              <a:off x="7405192" y="263691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5098684-FCCE-BD27-C5F6-F71296A7539D}"/>
                </a:ext>
              </a:extLst>
            </p:cNvPr>
            <p:cNvSpPr/>
            <p:nvPr/>
          </p:nvSpPr>
          <p:spPr>
            <a:xfrm>
              <a:off x="7404492" y="3356993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FEBA660-3AA0-7AB9-89D3-228D3BB866AC}"/>
              </a:ext>
            </a:extLst>
          </p:cNvPr>
          <p:cNvGrpSpPr/>
          <p:nvPr/>
        </p:nvGrpSpPr>
        <p:grpSpPr>
          <a:xfrm>
            <a:off x="3791744" y="2852936"/>
            <a:ext cx="6223520" cy="936104"/>
            <a:chOff x="1631504" y="1268760"/>
            <a:chExt cx="7920880" cy="936104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A3FCD21-9AF9-7B15-C855-7AED7EC6332E}"/>
                </a:ext>
              </a:extLst>
            </p:cNvPr>
            <p:cNvSpPr/>
            <p:nvPr/>
          </p:nvSpPr>
          <p:spPr>
            <a:xfrm>
              <a:off x="1631504" y="1268760"/>
              <a:ext cx="7920880" cy="9361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3E34410-D439-4284-4044-6E8914E45CA4}"/>
                </a:ext>
              </a:extLst>
            </p:cNvPr>
            <p:cNvSpPr/>
            <p:nvPr/>
          </p:nvSpPr>
          <p:spPr>
            <a:xfrm>
              <a:off x="4124743" y="1340768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8172A3E-64BD-0961-1F79-D1822D894E21}"/>
                </a:ext>
              </a:extLst>
            </p:cNvPr>
            <p:cNvSpPr/>
            <p:nvPr/>
          </p:nvSpPr>
          <p:spPr>
            <a:xfrm>
              <a:off x="5814000" y="1340768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A3060CA-2BAC-87C1-CA15-15C53B5F4257}"/>
                </a:ext>
              </a:extLst>
            </p:cNvPr>
            <p:cNvSpPr/>
            <p:nvPr/>
          </p:nvSpPr>
          <p:spPr>
            <a:xfrm>
              <a:off x="7506000" y="1340768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8A91841-DFFD-31FE-AA2E-56BDF1A87E74}"/>
                </a:ext>
              </a:extLst>
            </p:cNvPr>
            <p:cNvSpPr/>
            <p:nvPr/>
          </p:nvSpPr>
          <p:spPr>
            <a:xfrm>
              <a:off x="4124743" y="1772816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ACD0A91-22D0-D478-5F12-CDEBFD54BDB5}"/>
                </a:ext>
              </a:extLst>
            </p:cNvPr>
            <p:cNvSpPr/>
            <p:nvPr/>
          </p:nvSpPr>
          <p:spPr>
            <a:xfrm>
              <a:off x="5814804" y="1772816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35E4CA3-A6ED-FC3D-062F-37CA5D86C360}"/>
                </a:ext>
              </a:extLst>
            </p:cNvPr>
            <p:cNvSpPr/>
            <p:nvPr/>
          </p:nvSpPr>
          <p:spPr>
            <a:xfrm>
              <a:off x="7504865" y="1772816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F816117-D50E-0CAF-5AF7-01E8661526A3}"/>
              </a:ext>
            </a:extLst>
          </p:cNvPr>
          <p:cNvGrpSpPr/>
          <p:nvPr/>
        </p:nvGrpSpPr>
        <p:grpSpPr>
          <a:xfrm>
            <a:off x="10112365" y="2914580"/>
            <a:ext cx="1910410" cy="3466748"/>
            <a:chOff x="4480743" y="1350295"/>
            <a:chExt cx="2453595" cy="415740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835A75B-CF19-A3C5-F6E5-B1F8EC27461F}"/>
                </a:ext>
              </a:extLst>
            </p:cNvPr>
            <p:cNvSpPr/>
            <p:nvPr/>
          </p:nvSpPr>
          <p:spPr>
            <a:xfrm rot="16200000">
              <a:off x="3628838" y="2202200"/>
              <a:ext cx="4157406" cy="24535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E4D936C-E192-ABDE-CF07-C0B26E003E0F}"/>
                </a:ext>
              </a:extLst>
            </p:cNvPr>
            <p:cNvSpPr/>
            <p:nvPr/>
          </p:nvSpPr>
          <p:spPr>
            <a:xfrm rot="16200000">
              <a:off x="4474441" y="2276873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77E904E-61BD-B61A-4DB0-F2569E93A74A}"/>
                </a:ext>
              </a:extLst>
            </p:cNvPr>
            <p:cNvSpPr/>
            <p:nvPr/>
          </p:nvSpPr>
          <p:spPr>
            <a:xfrm rot="16200000">
              <a:off x="4879448" y="2276873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DEB4F26-E113-1CDA-D9DD-44873A439A25}"/>
                </a:ext>
              </a:extLst>
            </p:cNvPr>
            <p:cNvSpPr/>
            <p:nvPr/>
          </p:nvSpPr>
          <p:spPr>
            <a:xfrm rot="16200000">
              <a:off x="5267908" y="2276872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AA3EC2C-C571-39B3-390B-C80AC063B08D}"/>
                </a:ext>
              </a:extLst>
            </p:cNvPr>
            <p:cNvSpPr/>
            <p:nvPr/>
          </p:nvSpPr>
          <p:spPr>
            <a:xfrm rot="16200000">
              <a:off x="4474441" y="4077072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7CF49A2-1963-1037-AA04-D236E53A5C18}"/>
                </a:ext>
              </a:extLst>
            </p:cNvPr>
            <p:cNvSpPr/>
            <p:nvPr/>
          </p:nvSpPr>
          <p:spPr>
            <a:xfrm rot="16200000">
              <a:off x="4879448" y="4077072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B0D134D-F6C9-A489-F527-FA07B9822922}"/>
                </a:ext>
              </a:extLst>
            </p:cNvPr>
            <p:cNvSpPr/>
            <p:nvPr/>
          </p:nvSpPr>
          <p:spPr>
            <a:xfrm rot="16200000">
              <a:off x="5267908" y="4077071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BF1598E-A742-4E26-EBCF-1A10E9F22417}"/>
              </a:ext>
            </a:extLst>
          </p:cNvPr>
          <p:cNvGrpSpPr/>
          <p:nvPr/>
        </p:nvGrpSpPr>
        <p:grpSpPr>
          <a:xfrm>
            <a:off x="9389123" y="828997"/>
            <a:ext cx="2613586" cy="1949398"/>
            <a:chOff x="8616280" y="39442"/>
            <a:chExt cx="2613586" cy="1949398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B5AD58C2-08A6-05B2-9C15-E8A45D5E8EC2}"/>
                </a:ext>
              </a:extLst>
            </p:cNvPr>
            <p:cNvSpPr/>
            <p:nvPr/>
          </p:nvSpPr>
          <p:spPr>
            <a:xfrm rot="16200000">
              <a:off x="8948374" y="-292652"/>
              <a:ext cx="1949398" cy="26135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0A293ED-A5C0-2C15-ABD2-E12AF74BFEC6}"/>
                </a:ext>
              </a:extLst>
            </p:cNvPr>
            <p:cNvSpPr/>
            <p:nvPr/>
          </p:nvSpPr>
          <p:spPr>
            <a:xfrm rot="16200000">
              <a:off x="8344074" y="822037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806C3E0-FDFA-B26D-01E8-118FE302BD9A}"/>
                </a:ext>
              </a:extLst>
            </p:cNvPr>
            <p:cNvSpPr/>
            <p:nvPr/>
          </p:nvSpPr>
          <p:spPr>
            <a:xfrm rot="16200000">
              <a:off x="8659419" y="822037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FE3FBCE9-8F93-9BF0-89D2-ABB3EA9F368E}"/>
                </a:ext>
              </a:extLst>
            </p:cNvPr>
            <p:cNvSpPr/>
            <p:nvPr/>
          </p:nvSpPr>
          <p:spPr>
            <a:xfrm rot="16200000">
              <a:off x="8976170" y="822037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74D6EF73-D3C2-2B62-2C0C-B703EA312749}"/>
                </a:ext>
              </a:extLst>
            </p:cNvPr>
            <p:cNvSpPr/>
            <p:nvPr/>
          </p:nvSpPr>
          <p:spPr>
            <a:xfrm rot="16200000">
              <a:off x="9287707" y="820176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3A0DAB86-0F4F-7445-5AF6-22C7339917FA}"/>
                </a:ext>
              </a:extLst>
            </p:cNvPr>
            <p:cNvSpPr/>
            <p:nvPr/>
          </p:nvSpPr>
          <p:spPr>
            <a:xfrm rot="16200000">
              <a:off x="9603052" y="820177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7684B1AC-AE2D-C75E-27A4-312FA69B8F1B}"/>
                </a:ext>
              </a:extLst>
            </p:cNvPr>
            <p:cNvSpPr/>
            <p:nvPr/>
          </p:nvSpPr>
          <p:spPr>
            <a:xfrm rot="16200000">
              <a:off x="9919803" y="820176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8532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577056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AE2A10E-3D68-7BCB-35EC-293008BA3B80}"/>
              </a:ext>
            </a:extLst>
          </p:cNvPr>
          <p:cNvSpPr txBox="1"/>
          <p:nvPr/>
        </p:nvSpPr>
        <p:spPr>
          <a:xfrm>
            <a:off x="407368" y="1772816"/>
            <a:ext cx="41473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high-end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Open frame AC power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DC optional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Max. 6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slots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PCIe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fabric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x4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lanes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AMC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D41ADD2-78A6-70F8-FB42-4D7F62E419DC}"/>
              </a:ext>
            </a:extLst>
          </p:cNvPr>
          <p:cNvGrpSpPr/>
          <p:nvPr/>
        </p:nvGrpSpPr>
        <p:grpSpPr>
          <a:xfrm>
            <a:off x="3760912" y="4797152"/>
            <a:ext cx="6223520" cy="1584176"/>
            <a:chOff x="1559496" y="2492896"/>
            <a:chExt cx="7920880" cy="158417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5779D33C-25DF-FA1D-81FB-9FAE2FB474F0}"/>
                </a:ext>
              </a:extLst>
            </p:cNvPr>
            <p:cNvSpPr/>
            <p:nvPr/>
          </p:nvSpPr>
          <p:spPr>
            <a:xfrm>
              <a:off x="1559496" y="2492896"/>
              <a:ext cx="7920880" cy="158417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DDA0963-8D10-8D01-EEF2-C50B2BB445F7}"/>
                </a:ext>
              </a:extLst>
            </p:cNvPr>
            <p:cNvSpPr/>
            <p:nvPr/>
          </p:nvSpPr>
          <p:spPr>
            <a:xfrm>
              <a:off x="4007768" y="263691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7F5D828-2DFB-1C80-398B-D35C7F8947B8}"/>
                </a:ext>
              </a:extLst>
            </p:cNvPr>
            <p:cNvSpPr/>
            <p:nvPr/>
          </p:nvSpPr>
          <p:spPr>
            <a:xfrm>
              <a:off x="4007768" y="335699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3AF6742E-7D09-4B7A-CB7C-DCC586AE83D7}"/>
                </a:ext>
              </a:extLst>
            </p:cNvPr>
            <p:cNvSpPr/>
            <p:nvPr/>
          </p:nvSpPr>
          <p:spPr>
            <a:xfrm>
              <a:off x="5705992" y="335699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1991B898-E1CA-7965-F881-AC6FBB36C2BA}"/>
                </a:ext>
              </a:extLst>
            </p:cNvPr>
            <p:cNvSpPr/>
            <p:nvPr/>
          </p:nvSpPr>
          <p:spPr>
            <a:xfrm>
              <a:off x="5707538" y="263691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55F6BD9-AFD7-9942-5C01-2B1F41CBDAD6}"/>
                </a:ext>
              </a:extLst>
            </p:cNvPr>
            <p:cNvSpPr/>
            <p:nvPr/>
          </p:nvSpPr>
          <p:spPr>
            <a:xfrm>
              <a:off x="7405192" y="2636912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25098684-FCCE-BD27-C5F6-F71296A7539D}"/>
                </a:ext>
              </a:extLst>
            </p:cNvPr>
            <p:cNvSpPr/>
            <p:nvPr/>
          </p:nvSpPr>
          <p:spPr>
            <a:xfrm>
              <a:off x="7404492" y="3356993"/>
              <a:ext cx="1656184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FEBA660-3AA0-7AB9-89D3-228D3BB866AC}"/>
              </a:ext>
            </a:extLst>
          </p:cNvPr>
          <p:cNvGrpSpPr/>
          <p:nvPr/>
        </p:nvGrpSpPr>
        <p:grpSpPr>
          <a:xfrm>
            <a:off x="3760912" y="3717032"/>
            <a:ext cx="6223520" cy="936104"/>
            <a:chOff x="1631504" y="1268760"/>
            <a:chExt cx="7920880" cy="936104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A3FCD21-9AF9-7B15-C855-7AED7EC6332E}"/>
                </a:ext>
              </a:extLst>
            </p:cNvPr>
            <p:cNvSpPr/>
            <p:nvPr/>
          </p:nvSpPr>
          <p:spPr>
            <a:xfrm>
              <a:off x="1631504" y="1268760"/>
              <a:ext cx="7920880" cy="93610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3E34410-D439-4284-4044-6E8914E45CA4}"/>
                </a:ext>
              </a:extLst>
            </p:cNvPr>
            <p:cNvSpPr/>
            <p:nvPr/>
          </p:nvSpPr>
          <p:spPr>
            <a:xfrm>
              <a:off x="4124743" y="1340768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8172A3E-64BD-0961-1F79-D1822D894E21}"/>
                </a:ext>
              </a:extLst>
            </p:cNvPr>
            <p:cNvSpPr/>
            <p:nvPr/>
          </p:nvSpPr>
          <p:spPr>
            <a:xfrm>
              <a:off x="5814000" y="1340768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A3060CA-2BAC-87C1-CA15-15C53B5F4257}"/>
                </a:ext>
              </a:extLst>
            </p:cNvPr>
            <p:cNvSpPr/>
            <p:nvPr/>
          </p:nvSpPr>
          <p:spPr>
            <a:xfrm>
              <a:off x="7506000" y="1340768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8A91841-DFFD-31FE-AA2E-56BDF1A87E74}"/>
                </a:ext>
              </a:extLst>
            </p:cNvPr>
            <p:cNvSpPr/>
            <p:nvPr/>
          </p:nvSpPr>
          <p:spPr>
            <a:xfrm>
              <a:off x="4124743" y="1772816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ACD0A91-22D0-D478-5F12-CDEBFD54BDB5}"/>
                </a:ext>
              </a:extLst>
            </p:cNvPr>
            <p:cNvSpPr/>
            <p:nvPr/>
          </p:nvSpPr>
          <p:spPr>
            <a:xfrm>
              <a:off x="5814804" y="1772816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35E4CA3-A6ED-FC3D-062F-37CA5D86C360}"/>
                </a:ext>
              </a:extLst>
            </p:cNvPr>
            <p:cNvSpPr/>
            <p:nvPr/>
          </p:nvSpPr>
          <p:spPr>
            <a:xfrm>
              <a:off x="7504865" y="1772816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F816117-D50E-0CAF-5AF7-01E8661526A3}"/>
              </a:ext>
            </a:extLst>
          </p:cNvPr>
          <p:cNvGrpSpPr/>
          <p:nvPr/>
        </p:nvGrpSpPr>
        <p:grpSpPr>
          <a:xfrm>
            <a:off x="10112365" y="2914580"/>
            <a:ext cx="1910410" cy="3466748"/>
            <a:chOff x="4480743" y="1350295"/>
            <a:chExt cx="2453595" cy="4157406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835A75B-CF19-A3C5-F6E5-B1F8EC27461F}"/>
                </a:ext>
              </a:extLst>
            </p:cNvPr>
            <p:cNvSpPr/>
            <p:nvPr/>
          </p:nvSpPr>
          <p:spPr>
            <a:xfrm rot="16200000">
              <a:off x="3628838" y="2202200"/>
              <a:ext cx="4157406" cy="24535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E4D936C-E192-ABDE-CF07-C0B26E003E0F}"/>
                </a:ext>
              </a:extLst>
            </p:cNvPr>
            <p:cNvSpPr/>
            <p:nvPr/>
          </p:nvSpPr>
          <p:spPr>
            <a:xfrm rot="16200000">
              <a:off x="4474441" y="2276873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77E904E-61BD-B61A-4DB0-F2569E93A74A}"/>
                </a:ext>
              </a:extLst>
            </p:cNvPr>
            <p:cNvSpPr/>
            <p:nvPr/>
          </p:nvSpPr>
          <p:spPr>
            <a:xfrm rot="16200000">
              <a:off x="4879448" y="2276873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0DEB4F26-E113-1CDA-D9DD-44873A439A25}"/>
                </a:ext>
              </a:extLst>
            </p:cNvPr>
            <p:cNvSpPr/>
            <p:nvPr/>
          </p:nvSpPr>
          <p:spPr>
            <a:xfrm rot="16200000">
              <a:off x="5267908" y="2276872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AA3EC2C-C571-39B3-390B-C80AC063B08D}"/>
                </a:ext>
              </a:extLst>
            </p:cNvPr>
            <p:cNvSpPr/>
            <p:nvPr/>
          </p:nvSpPr>
          <p:spPr>
            <a:xfrm rot="16200000">
              <a:off x="4474441" y="4077072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A7CF49A2-1963-1037-AA04-D236E53A5C18}"/>
                </a:ext>
              </a:extLst>
            </p:cNvPr>
            <p:cNvSpPr/>
            <p:nvPr/>
          </p:nvSpPr>
          <p:spPr>
            <a:xfrm rot="16200000">
              <a:off x="4879448" y="4077072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0B0D134D-F6C9-A489-F527-FA07B9822922}"/>
                </a:ext>
              </a:extLst>
            </p:cNvPr>
            <p:cNvSpPr/>
            <p:nvPr/>
          </p:nvSpPr>
          <p:spPr>
            <a:xfrm rot="16200000">
              <a:off x="5267908" y="4077071"/>
              <a:ext cx="1656184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E8B372B8-5095-0B0D-AD71-EF92DF4A3960}"/>
              </a:ext>
            </a:extLst>
          </p:cNvPr>
          <p:cNvGrpSpPr/>
          <p:nvPr/>
        </p:nvGrpSpPr>
        <p:grpSpPr>
          <a:xfrm>
            <a:off x="9389123" y="828997"/>
            <a:ext cx="2613586" cy="1949398"/>
            <a:chOff x="8616280" y="39442"/>
            <a:chExt cx="2613586" cy="1949398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DFE9AF42-FF53-1512-5E1E-3C175EBF7C7D}"/>
                </a:ext>
              </a:extLst>
            </p:cNvPr>
            <p:cNvSpPr/>
            <p:nvPr/>
          </p:nvSpPr>
          <p:spPr>
            <a:xfrm rot="16200000">
              <a:off x="8948374" y="-292652"/>
              <a:ext cx="1949398" cy="261358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2D130BF-ACB8-D067-2928-40E1593C23E2}"/>
                </a:ext>
              </a:extLst>
            </p:cNvPr>
            <p:cNvSpPr/>
            <p:nvPr/>
          </p:nvSpPr>
          <p:spPr>
            <a:xfrm rot="16200000">
              <a:off x="8344074" y="822037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A5D35F8E-3A98-A9E8-DF81-6B5D6216FA33}"/>
                </a:ext>
              </a:extLst>
            </p:cNvPr>
            <p:cNvSpPr/>
            <p:nvPr/>
          </p:nvSpPr>
          <p:spPr>
            <a:xfrm rot="16200000">
              <a:off x="8659419" y="822037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98437500-726E-FC68-2478-DAB788530595}"/>
                </a:ext>
              </a:extLst>
            </p:cNvPr>
            <p:cNvSpPr/>
            <p:nvPr/>
          </p:nvSpPr>
          <p:spPr>
            <a:xfrm rot="16200000">
              <a:off x="8976170" y="822037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F5863971-2D42-3750-31D1-1C45AADEF8BC}"/>
                </a:ext>
              </a:extLst>
            </p:cNvPr>
            <p:cNvSpPr/>
            <p:nvPr/>
          </p:nvSpPr>
          <p:spPr>
            <a:xfrm rot="16200000">
              <a:off x="9287707" y="820176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1AEA795D-423B-1F4C-C83A-3C887F749A3A}"/>
                </a:ext>
              </a:extLst>
            </p:cNvPr>
            <p:cNvSpPr/>
            <p:nvPr/>
          </p:nvSpPr>
          <p:spPr>
            <a:xfrm rot="16200000">
              <a:off x="9603052" y="820177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4A4194B-BD05-DDFE-310B-D87F3E9A8826}"/>
                </a:ext>
              </a:extLst>
            </p:cNvPr>
            <p:cNvSpPr/>
            <p:nvPr/>
          </p:nvSpPr>
          <p:spPr>
            <a:xfrm rot="16200000">
              <a:off x="9919803" y="820176"/>
              <a:ext cx="1381047" cy="280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9148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93B27-81BA-9DE0-A7E3-758AC450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 powerBridge Computer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211BB1-73A1-EB4F-D9AC-94BDC365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440" y="366764"/>
            <a:ext cx="5770562" cy="541956"/>
          </a:xfrm>
        </p:spPr>
        <p:txBody>
          <a:bodyPr>
            <a:noAutofit/>
          </a:bodyPr>
          <a:lstStyle/>
          <a:p>
            <a:pPr algn="l"/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</a:t>
            </a:r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3600" b="1" dirty="0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simple MTCA </a:t>
            </a:r>
            <a:r>
              <a:rPr lang="de-DE" sz="3600" b="1" dirty="0" err="1">
                <a:solidFill>
                  <a:srgbClr val="2449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de-DE" sz="3600" b="1" dirty="0">
              <a:solidFill>
                <a:srgbClr val="2449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291F804-F76E-CE8C-C6B1-44DC353088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895847"/>
            <a:ext cx="4030107" cy="58212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1DE8CB7-B802-C2CF-88CA-BE23D8C25605}"/>
              </a:ext>
            </a:extLst>
          </p:cNvPr>
          <p:cNvSpPr txBox="1"/>
          <p:nvPr/>
        </p:nvSpPr>
        <p:spPr>
          <a:xfrm>
            <a:off x="407368" y="1772816"/>
            <a:ext cx="42970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GbE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AMC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slot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Dedicated CPU Slot (AMC1)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PCIe x4 on AMC Ports 4..7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SATA links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AMC1 and AMC2/3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Daisy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chain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AMC1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AMC6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Clock 3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all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slots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Custom backplanes optional</a:t>
            </a:r>
          </a:p>
          <a:p>
            <a:pPr lvl="1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AMC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8..11, AMC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12..15</a:t>
            </a:r>
          </a:p>
        </p:txBody>
      </p:sp>
    </p:spTree>
    <p:extLst>
      <p:ext uri="{BB962C8B-B14F-4D97-AF65-F5344CB8AC3E}">
        <p14:creationId xmlns:p14="http://schemas.microsoft.com/office/powerpoint/2010/main" val="223929979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745</Words>
  <Application>Microsoft Office PowerPoint</Application>
  <PresentationFormat>Widescreen</PresentationFormat>
  <Paragraphs>150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Wingdings</vt:lpstr>
      <vt:lpstr>Standarddesign</vt:lpstr>
      <vt:lpstr>1_Standarddesign</vt:lpstr>
      <vt:lpstr>CorelDRAW</vt:lpstr>
      <vt:lpstr>PowerPoint Presentation</vt:lpstr>
      <vt:lpstr>Industry requirements</vt:lpstr>
      <vt:lpstr>Industry reality</vt:lpstr>
      <vt:lpstr>A simplified MTCA system</vt:lpstr>
      <vt:lpstr>A simplified MTCA system</vt:lpstr>
      <vt:lpstr>A simplified MTCA system</vt:lpstr>
      <vt:lpstr>Industry requirements</vt:lpstr>
      <vt:lpstr>Industry requirements</vt:lpstr>
      <vt:lpstr>Requirement for a simple MTCA system</vt:lpstr>
      <vt:lpstr>EtherCAT with NAT-AMC-ZYNQUP-ECAT</vt:lpstr>
      <vt:lpstr>Fieldbus EtherCAT</vt:lpstr>
      <vt:lpstr>MTCA in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Missing AMC products</vt:lpstr>
      <vt:lpstr>Thank you</vt:lpstr>
    </vt:vector>
  </TitlesOfParts>
  <Company>powerBridge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Friedrich Fix</dc:creator>
  <cp:lastModifiedBy>Ayvazyan, Gohar</cp:lastModifiedBy>
  <cp:revision>99</cp:revision>
  <dcterms:created xsi:type="dcterms:W3CDTF">2017-06-13T12:12:15Z</dcterms:created>
  <dcterms:modified xsi:type="dcterms:W3CDTF">2022-12-05T10:06:37Z</dcterms:modified>
</cp:coreProperties>
</file>