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9" r:id="rId2"/>
    <p:sldId id="257" r:id="rId3"/>
    <p:sldId id="308" r:id="rId4"/>
    <p:sldId id="292" r:id="rId5"/>
    <p:sldId id="310" r:id="rId6"/>
    <p:sldId id="291" r:id="rId7"/>
    <p:sldId id="305" r:id="rId8"/>
    <p:sldId id="276" r:id="rId9"/>
    <p:sldId id="27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5"/>
    <p:restoredTop sz="66277"/>
  </p:normalViewPr>
  <p:slideViewPr>
    <p:cSldViewPr snapToGrid="0" snapToObjects="1">
      <p:cViewPr varScale="1">
        <p:scale>
          <a:sx n="66" d="100"/>
          <a:sy n="66" d="100"/>
        </p:scale>
        <p:origin x="1288" y="192"/>
      </p:cViewPr>
      <p:guideLst/>
    </p:cSldViewPr>
  </p:slideViewPr>
  <p:outlineViewPr>
    <p:cViewPr>
      <p:scale>
        <a:sx n="33" d="100"/>
        <a:sy n="33" d="100"/>
      </p:scale>
      <p:origin x="0" y="-1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077B5-E5B7-004D-92BD-681024132872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58E56-2751-F54C-B493-469073E80E4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0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When</a:t>
            </a:r>
            <a:r>
              <a:rPr lang="en-US" baseline="0" noProof="0" dirty="0"/>
              <a:t> we speak about the requirements for uplink option for  MTCA systems to external system we have to review how everything began.</a:t>
            </a:r>
          </a:p>
          <a:p>
            <a:r>
              <a:rPr lang="en-US" baseline="0" noProof="0" dirty="0"/>
              <a:t>MTCA during the specification process before 2006 was defined around Telco application. </a:t>
            </a:r>
          </a:p>
          <a:p>
            <a:endParaRPr lang="en-US" baseline="0" noProof="0" dirty="0"/>
          </a:p>
          <a:p>
            <a:r>
              <a:rPr lang="en-US" baseline="0" noProof="0" dirty="0"/>
              <a:t>In this was also the interconnect between a MTCA system and the Telco Network was defined around the typical Telco Protocols.</a:t>
            </a:r>
          </a:p>
          <a:p>
            <a:r>
              <a:rPr lang="en-US" baseline="0" noProof="0" dirty="0"/>
              <a:t>TDMA mainly for Input and GbE ,XAUI / 10 GbE as uplink to Telco Network based on ATCA or Telco server.</a:t>
            </a:r>
          </a:p>
          <a:p>
            <a:r>
              <a:rPr lang="en-US" baseline="0" noProof="0" dirty="0"/>
              <a:t>At that time most application worked with dump I/O cards a CPU board for processing and than uplink via ETH to the network.</a:t>
            </a:r>
          </a:p>
          <a:p>
            <a:endParaRPr lang="en-US" baseline="0" noProof="0" dirty="0"/>
          </a:p>
          <a:p>
            <a:r>
              <a:rPr lang="en-US" baseline="0" noProof="0" dirty="0"/>
              <a:t>However the world has changed. MTCA has to serve beside Telco/Com Market also the industrial and Science market. With additional and different requirements. </a:t>
            </a:r>
          </a:p>
          <a:p>
            <a:r>
              <a:rPr lang="en-US" baseline="0" noProof="0" dirty="0"/>
              <a:t>Beside the need for more bandwidth different protocols the impact of intelligent I/O cards / system on Chip/ system on Module have been a major game changer for the requirements.</a:t>
            </a:r>
          </a:p>
          <a:p>
            <a:endParaRPr lang="en-US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General speaking, independent if we talk k about  Science-, Industry- or Com- market. MTCA has its main home in data aggregation.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Analog Data in, pre-processing on AMC cards  ( FPGA etc.)  typical SoC/</a:t>
            </a:r>
            <a:r>
              <a:rPr lang="en-US" dirty="0" err="1"/>
              <a:t>SoM</a:t>
            </a:r>
            <a:r>
              <a:rPr lang="en-US" dirty="0"/>
              <a:t> concept.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the CPU board we see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CPU used just for Control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CPU for further processing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No CPU at all ( ARM CPU on FPGA can handle the 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timing ( here just timing for Data processing ) we can see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real time processing and uplink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- store and forward (not time critical)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58E56-2751-F54C-B493-469073E80E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3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26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soon as DMA is required to Server Memory, </a:t>
            </a:r>
            <a:r>
              <a:rPr lang="en-US" baseline="0" dirty="0" err="1"/>
              <a:t>Grafik</a:t>
            </a:r>
            <a:r>
              <a:rPr lang="en-US" baseline="0" dirty="0"/>
              <a:t> card Memory or a </a:t>
            </a:r>
            <a:r>
              <a:rPr lang="en-US" baseline="0" dirty="0" err="1"/>
              <a:t>NVMe</a:t>
            </a:r>
            <a:r>
              <a:rPr lang="en-US" baseline="0" dirty="0"/>
              <a:t> storage device is required this is a adequate solution.</a:t>
            </a:r>
          </a:p>
          <a:p>
            <a:r>
              <a:rPr lang="en-US" baseline="0" dirty="0"/>
              <a:t>Using already </a:t>
            </a:r>
            <a:r>
              <a:rPr lang="en-US" baseline="0" dirty="0" err="1"/>
              <a:t>Fibre</a:t>
            </a:r>
            <a:r>
              <a:rPr lang="en-US" baseline="0" dirty="0"/>
              <a:t> for the 2*x8 or 1*x16 connection makes this solution flexible in terms of distance.</a:t>
            </a:r>
          </a:p>
          <a:p>
            <a:endParaRPr lang="en-US" baseline="0" dirty="0"/>
          </a:p>
          <a:p>
            <a:r>
              <a:rPr lang="en-US" baseline="0" dirty="0"/>
              <a:t>Future option with PCIe uplink are under validation</a:t>
            </a:r>
          </a:p>
          <a:p>
            <a:r>
              <a:rPr lang="en-US" baseline="0" dirty="0"/>
              <a:t>	- more lanes to support High end server</a:t>
            </a:r>
          </a:p>
          <a:p>
            <a:r>
              <a:rPr lang="en-US" baseline="0" dirty="0"/>
              <a:t>	- versions with PCIe Gen 4 and 5 to allow up to 256 or 512 Gb per PEG port</a:t>
            </a:r>
          </a:p>
          <a:p>
            <a:r>
              <a:rPr lang="en-US" baseline="0" dirty="0"/>
              <a:t>	- uplink function via a PCIe I/O card </a:t>
            </a:r>
          </a:p>
          <a:p>
            <a:endParaRPr lang="en-US" baseline="0" dirty="0"/>
          </a:p>
          <a:p>
            <a:r>
              <a:rPr lang="en-US" baseline="0" dirty="0"/>
              <a:t>Current limit are the max x4/x8 PCIe lanes via backplane FPGA-MCH (32Gb / 64 Gb) however here we will get more flexibility with NG-MTCA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58E56-2751-F54C-B493-469073E80E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0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Uplink via a CPU</a:t>
            </a:r>
            <a:r>
              <a:rPr lang="en-US" baseline="0" noProof="0" dirty="0"/>
              <a:t> card is required and </a:t>
            </a:r>
            <a:r>
              <a:rPr lang="en-US" baseline="0" noProof="0" dirty="0" err="1"/>
              <a:t>usefull</a:t>
            </a:r>
            <a:r>
              <a:rPr lang="en-US" baseline="0" noProof="0" dirty="0"/>
              <a:t> when the CPU is used for Processing / preprocessing inside the MTCA system</a:t>
            </a:r>
          </a:p>
          <a:p>
            <a:r>
              <a:rPr lang="en-US" baseline="0" noProof="0" dirty="0"/>
              <a:t>	current limitation is the available TDP power budget due to current MTCA spec.</a:t>
            </a:r>
          </a:p>
          <a:p>
            <a:r>
              <a:rPr lang="en-US" baseline="0" noProof="0" dirty="0"/>
              <a:t>	CPU in is max 32 -64 Gb via backplane therefore the realistic uplink is limited to 1/ 10 GbE </a:t>
            </a:r>
          </a:p>
          <a:p>
            <a:endParaRPr lang="en-US" baseline="0" noProof="0" dirty="0"/>
          </a:p>
          <a:p>
            <a:r>
              <a:rPr lang="en-US" baseline="0" noProof="0" dirty="0"/>
              <a:t>In the future this situation will change.</a:t>
            </a:r>
          </a:p>
          <a:p>
            <a:r>
              <a:rPr lang="en-US" baseline="0" noProof="0" dirty="0"/>
              <a:t>	we will see in MTCA –CPU cards from 20W via 80W up to 200 W TDP This means server class CPU’S</a:t>
            </a:r>
          </a:p>
          <a:p>
            <a:r>
              <a:rPr lang="en-US" baseline="0" noProof="0" dirty="0"/>
              <a:t>	this means we can use x8 PCIe Lanes for uplink to external server </a:t>
            </a:r>
          </a:p>
          <a:p>
            <a:r>
              <a:rPr lang="en-US" baseline="0" noProof="0" dirty="0"/>
              <a:t>	Ratio up to 16 lanes in via backplane and up to 8 lanes for upstream </a:t>
            </a:r>
          </a:p>
          <a:p>
            <a:r>
              <a:rPr lang="en-US" baseline="0" noProof="0" dirty="0"/>
              <a:t>16 Lanes to backplane are important for smaller systems with </a:t>
            </a:r>
            <a:r>
              <a:rPr lang="en-US" baseline="0" noProof="0" dirty="0" err="1"/>
              <a:t>eg.</a:t>
            </a:r>
            <a:r>
              <a:rPr lang="en-US" baseline="0" noProof="0" dirty="0"/>
              <a:t> 2 FPGA cards connected directly to CPU card.</a:t>
            </a:r>
          </a:p>
          <a:p>
            <a:r>
              <a:rPr lang="en-US" baseline="0" noProof="0" dirty="0"/>
              <a:t>Typical application are here SDR and Vision systems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1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58E56-2751-F54C-B493-469073E80E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far we discussed uplink to server in the second part of this presentation Thursday morning we will cover the requirements for deterministic and reliable Networks </a:t>
            </a:r>
          </a:p>
          <a:p>
            <a:r>
              <a:rPr lang="en-GB" dirty="0"/>
              <a:t>Which means clock, timing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4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E014E-494F-954B-B0C7-BA20A47327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0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E6F75-ABB0-7F4D-9E8F-2FA651A8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1E3E91-C5FF-1A46-973F-25DA7BDC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BAC05A-3F96-164F-A0F8-65E50DE6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0E441A-712E-2048-93D8-B4E65C6A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25F2E-4374-F448-8163-C7EB74F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BACF284-6E4E-402D-BE29-47A5FF380D99}"/>
              </a:ext>
            </a:extLst>
          </p:cNvPr>
          <p:cNvCxnSpPr/>
          <p:nvPr userDrawn="1"/>
        </p:nvCxnSpPr>
        <p:spPr>
          <a:xfrm>
            <a:off x="838200" y="3522322"/>
            <a:ext cx="105156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3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DEE49-6F17-8848-A53D-DAA47ED09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ABB27E-F373-1B41-B3FB-F67E10D3C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42B67F-9C36-3346-AC03-D0158890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65BA7D-E2A1-E641-8AE4-04B562D2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396469-F7AA-F141-BC29-6A588D34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EF4688A-04DD-5949-8A90-B143D795B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0DA6A5-E60E-2248-AD19-964D87271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6189F-8A45-474E-86D6-5B619A60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A2170E-9A4F-E147-9DAE-DD39FCBE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914B61-E8D6-1545-B937-D69744D0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04EB7-5BB6-7A45-8725-6979631E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5D636-84A8-0640-9B9A-925D1FBD2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F39C8-62B2-0E44-9955-7CD9365B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2EC8AA-DA45-D649-8319-11BE0CB7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D10526-1791-1E40-82B7-547D6330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FBACE5D5-8CD7-5E0C-EB04-39C11B8102FC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5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79416-DD21-E545-A4EC-91DC63A0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300EB0-A3EE-4D40-9E86-22564470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C22FE1-02B0-9840-8799-C5113EDA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754EC7-6561-2044-A2EB-00EA319D3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2C8900-481C-2A4F-90F8-C3401A25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1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4F400-6227-5346-A515-226B360A0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13176-9293-1046-9160-24190BB5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927B2D-9E3F-BC41-BAD0-363EC3D3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CD5B05-775C-714A-9010-80F5AB3F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121956-E507-044A-867B-38652270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093BC4-BDD6-E440-9B5F-8F1B2F35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32252150-4B14-9BC0-2FFF-E8134386314D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27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D423B-576B-A246-B169-8CACB566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82025F-851A-C244-A365-09469A01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19304A-EA80-2F46-B9A5-F75F6DD3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EA4693-E1EA-C74E-9639-569FCF8DF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F76BD4-2779-CB45-9335-B1D1E1CF8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0DE6EF-6D86-8B4C-8B22-22F33E0D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691A565-A5BC-0949-A204-9BB03550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2956BA-78D3-6E48-A19F-2315C835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A260738D-F3FA-CC6D-F54A-E8F0CC24229C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4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2A73-C3B9-7743-B182-42D20DE7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9BF76A-7487-054D-BC84-059F9C01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82703-D87C-C84F-9EC6-D8412366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7BCC32-2A7E-9D41-BF3A-D25968FA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B4C8E3B2-A523-8F01-A89B-6F9EDCB09EC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2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2CA715-FD3F-D74C-9781-39C82AF2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554E6B-CFAD-FA48-82B5-8FB914B6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E90C0C9-6A29-6649-B987-59CE5FC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9F93FD3D-3701-B1C2-B117-CAEAADDAB99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309C3-D7CF-E340-AEDF-685A96B2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684AB-39D2-FA44-94C2-D73DE1C2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2E6D70-C864-D242-A67E-86B22D621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22571B-6D2C-4F43-B6B1-D7798630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D57808-DCF0-FA42-B28D-243AA7F9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72FC84-F983-F24E-B7F8-20F4D53A1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3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85B7A-13E4-6147-A1A0-17F87402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ACBDF7D-9215-2047-9E85-7AE29E2A3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CBE5C7-A8A6-3845-BE6C-A55419181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62FCAA-0161-1A4C-B1FB-2AD2E78C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E5EF39-268F-964C-889C-770E22881EEB}" type="datetimeFigureOut">
              <a:rPr lang="en-US" smtClean="0"/>
              <a:t>12/7/22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9DBC3E-845F-554E-9CD0-ECD5862F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108A54-E143-A847-8FF0-92DF4D3E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5A3373-B9B0-7444-8DE1-211042221D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9DB821-9994-6E42-96C5-BACDCF0B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89DCA3-7A77-ED41-964E-2AC79B4E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FFB775A4-0E4D-E14B-ACC5-65E0598B4D49}"/>
              </a:ext>
            </a:extLst>
          </p:cNvPr>
          <p:cNvSpPr txBox="1">
            <a:spLocks/>
          </p:cNvSpPr>
          <p:nvPr userDrawn="1"/>
        </p:nvSpPr>
        <p:spPr>
          <a:xfrm>
            <a:off x="838200" y="6311900"/>
            <a:ext cx="10059035" cy="5388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| </a:t>
            </a:r>
            <a:fld id="{34EC28D8-25F4-FB42-ABA5-22AF0F6CB1A6}" type="slidenum">
              <a:rPr lang="en-GB" smtClean="0"/>
              <a:pPr/>
              <a:t>‹Nr.›</a:t>
            </a:fld>
            <a:r>
              <a:rPr lang="en-GB" dirty="0"/>
              <a:t>| © 2022 N.A.T. GmbH | UNCLASSIFIED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| All trademarks, brands and logos are property of their respective owners</a:t>
            </a:r>
          </a:p>
          <a:p>
            <a:pPr algn="ctr"/>
            <a:r>
              <a:rPr lang="en-GB" b="1" dirty="0"/>
              <a:t>Hamburg 2022   6</a:t>
            </a:r>
            <a:r>
              <a:rPr lang="en-GB" b="1" baseline="30000" dirty="0"/>
              <a:t>th</a:t>
            </a:r>
            <a:r>
              <a:rPr lang="en-GB" b="1" dirty="0"/>
              <a:t>– 8</a:t>
            </a:r>
            <a:r>
              <a:rPr lang="en-GB" b="1" baseline="30000" dirty="0"/>
              <a:t>th</a:t>
            </a:r>
            <a:r>
              <a:rPr lang="en-GB" b="1" dirty="0"/>
              <a:t> of December , Herbert </a:t>
            </a:r>
            <a:r>
              <a:rPr lang="en-GB" b="1" dirty="0" err="1"/>
              <a:t>Erd</a:t>
            </a:r>
            <a:r>
              <a:rPr lang="en-GB" b="1" dirty="0"/>
              <a:t>   11</a:t>
            </a:r>
            <a:r>
              <a:rPr lang="en-GB" b="1" baseline="30000" dirty="0"/>
              <a:t>th</a:t>
            </a:r>
            <a:r>
              <a:rPr lang="en-GB" b="1" dirty="0"/>
              <a:t> DESY MTCA workshop 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049DD5A-1A88-FA4D-88AE-4B123FB53450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18927"/>
            <a:ext cx="9925050" cy="0"/>
          </a:xfrm>
          <a:prstGeom prst="lin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 19">
            <a:extLst>
              <a:ext uri="{FF2B5EF4-FFF2-40B4-BE49-F238E27FC236}">
                <a16:creationId xmlns:a16="http://schemas.microsoft.com/office/drawing/2014/main" id="{6A0C2AA8-9EA1-3944-997A-91BCD4984D04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206" y="6208988"/>
            <a:ext cx="558594" cy="5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nateurope.com/product/npcie-uplink-o/" TargetMode="External"/><Relationship Id="rId4" Type="http://schemas.openxmlformats.org/officeDocument/2006/relationships/image" Target="../media/image6.em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emf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rbert.erd@nateurope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E95D458-507D-C243-9E48-83357101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"/>
            <a:ext cx="12192000" cy="68572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61302BB-FA80-1649-AB56-9108D9062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EF0AD5-48BA-8941-9AB5-C742F542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88" y="2002630"/>
            <a:ext cx="10515600" cy="2852737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US" dirty="0">
                <a:solidFill>
                  <a:schemeClr val="bg1"/>
                </a:solidFill>
              </a:rPr>
              <a:t>µTCA Uplink Options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46C222-FB65-FD47-B564-A766075F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History: µTCA uplink concept 2006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31A631-0F90-134D-B063-59F874E35BB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77500" lnSpcReduction="20000"/>
          </a:bodyPr>
          <a:lstStyle/>
          <a:p>
            <a:r>
              <a:rPr lang="en-US" dirty="0"/>
              <a:t>In 2006 interconnect was defined around Telco Market requirements</a:t>
            </a:r>
          </a:p>
          <a:p>
            <a:pPr lvl="1"/>
            <a:r>
              <a:rPr lang="en-US" dirty="0"/>
              <a:t>CPU centric design concept </a:t>
            </a:r>
          </a:p>
          <a:p>
            <a:pPr lvl="1"/>
            <a:r>
              <a:rPr lang="en-US" dirty="0"/>
              <a:t>1 GbE up to 10 GbE/XAUI to external telco Server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Previous  solution</a:t>
            </a:r>
          </a:p>
          <a:p>
            <a:pPr lvl="1"/>
            <a:r>
              <a:rPr lang="en-US" sz="2200" dirty="0"/>
              <a:t>1 GbE via Base MCH</a:t>
            </a:r>
          </a:p>
          <a:p>
            <a:pPr lvl="1"/>
            <a:r>
              <a:rPr lang="en-US" sz="2200" dirty="0"/>
              <a:t>10 GbE via Fat Pipe switch (MCH)</a:t>
            </a:r>
          </a:p>
          <a:p>
            <a:pPr lvl="1"/>
            <a:r>
              <a:rPr lang="en-US" sz="2200" dirty="0"/>
              <a:t>1GbE/10GbE via CPU card</a:t>
            </a:r>
          </a:p>
          <a:p>
            <a:pPr lvl="1"/>
            <a:r>
              <a:rPr lang="en-US" sz="2200" dirty="0"/>
              <a:t>Other uplink options via dedicated AMC’s / RTM’s/ NIC</a:t>
            </a:r>
            <a:endParaRPr lang="en-US" sz="140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Science, industry and Com Market have additional requirements</a:t>
            </a:r>
          </a:p>
          <a:p>
            <a:pPr lvl="1"/>
            <a:r>
              <a:rPr lang="en-US" sz="2200" dirty="0"/>
              <a:t>More speed/bandwidth</a:t>
            </a:r>
          </a:p>
          <a:p>
            <a:pPr lvl="1"/>
            <a:r>
              <a:rPr lang="en-US" sz="2200" dirty="0"/>
              <a:t>More protocols</a:t>
            </a:r>
          </a:p>
          <a:p>
            <a:pPr lvl="1"/>
            <a:r>
              <a:rPr lang="en-US" sz="2200" dirty="0"/>
              <a:t>Trigger and timing requirements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Systems on Module (</a:t>
            </a:r>
            <a:r>
              <a:rPr lang="en-US" sz="2600" dirty="0" err="1">
                <a:solidFill>
                  <a:srgbClr val="FF0000"/>
                </a:solidFill>
              </a:rPr>
              <a:t>SoM</a:t>
            </a:r>
            <a:r>
              <a:rPr lang="en-US" sz="2600" dirty="0">
                <a:solidFill>
                  <a:srgbClr val="FF0000"/>
                </a:solidFill>
              </a:rPr>
              <a:t>) was a major game changer</a:t>
            </a:r>
          </a:p>
        </p:txBody>
      </p:sp>
    </p:spTree>
    <p:extLst>
      <p:ext uri="{BB962C8B-B14F-4D97-AF65-F5344CB8AC3E}">
        <p14:creationId xmlns:p14="http://schemas.microsoft.com/office/powerpoint/2010/main" val="7097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8EA98-1300-2949-18F1-A0AA52B9B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µTCA uplink option today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ED626A-85B5-0922-8123-A637FB32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General: </a:t>
            </a:r>
          </a:p>
          <a:p>
            <a:pPr lvl="1"/>
            <a:r>
              <a:rPr lang="en-US" dirty="0"/>
              <a:t>Today MTCA is mainly used as data aggregator</a:t>
            </a:r>
          </a:p>
          <a:p>
            <a:pPr lvl="2"/>
            <a:r>
              <a:rPr lang="en-US" dirty="0"/>
              <a:t>Uplink pre-processed data to server/Cloud etc.</a:t>
            </a:r>
          </a:p>
          <a:p>
            <a:pPr lvl="3"/>
            <a:r>
              <a:rPr lang="en-US" dirty="0"/>
              <a:t> Time sensitive data transmissions are getting higher priority</a:t>
            </a:r>
          </a:p>
          <a:p>
            <a:pPr lvl="2"/>
            <a:r>
              <a:rPr lang="en-US" dirty="0"/>
              <a:t>Uplink raw data  </a:t>
            </a:r>
          </a:p>
          <a:p>
            <a:pPr lvl="3"/>
            <a:r>
              <a:rPr lang="en-US" dirty="0"/>
              <a:t>In most cases not time sensitive</a:t>
            </a:r>
          </a:p>
          <a:p>
            <a:pPr lvl="1"/>
            <a:r>
              <a:rPr lang="en-US" sz="2200" dirty="0"/>
              <a:t>1 GbE via base MCH</a:t>
            </a:r>
          </a:p>
          <a:p>
            <a:pPr lvl="1"/>
            <a:r>
              <a:rPr lang="en-US" sz="2200" dirty="0"/>
              <a:t>10 GbE via fat pipe switch (MCH fat pipe)</a:t>
            </a:r>
          </a:p>
          <a:p>
            <a:pPr lvl="1"/>
            <a:r>
              <a:rPr lang="en-US" sz="2200" dirty="0"/>
              <a:t>1GbE/10GbE via CPU or NIC card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Uplink via PCIe </a:t>
            </a:r>
          </a:p>
          <a:p>
            <a:pPr lvl="1"/>
            <a:r>
              <a:rPr lang="en-US" dirty="0"/>
              <a:t>Other uplink options via dedicated AMC’s / RTM’s</a:t>
            </a:r>
          </a:p>
          <a:p>
            <a:endParaRPr lang="en-US" sz="2600" dirty="0"/>
          </a:p>
          <a:p>
            <a:pPr marL="457200" lvl="1" indent="0">
              <a:buNone/>
            </a:pPr>
            <a:endParaRPr lang="en-US" sz="14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5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A2E98-4A8C-BF4F-A0A6-A4E8B9EB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Uplink Ethernet via MCH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09A63A-A6DC-6A42-A140-46005C0F9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39" y="1835899"/>
            <a:ext cx="6246830" cy="4351338"/>
          </a:xfrm>
        </p:spPr>
        <p:txBody>
          <a:bodyPr>
            <a:normAutofit/>
          </a:bodyPr>
          <a:lstStyle/>
          <a:p>
            <a:pPr lvl="1"/>
            <a:endParaRPr lang="en-US" sz="2200" dirty="0"/>
          </a:p>
          <a:p>
            <a:pPr lvl="1"/>
            <a:r>
              <a:rPr lang="en-US" dirty="0"/>
              <a:t>Data aggregation from several AMC’s</a:t>
            </a:r>
          </a:p>
          <a:p>
            <a:pPr lvl="2"/>
            <a:r>
              <a:rPr lang="en-US" dirty="0"/>
              <a:t>Typical </a:t>
            </a:r>
            <a:r>
              <a:rPr lang="en-US" dirty="0" err="1"/>
              <a:t>SoM</a:t>
            </a:r>
            <a:r>
              <a:rPr lang="en-US" dirty="0"/>
              <a:t>* setup with n* AMC’s in 1 Chassis </a:t>
            </a:r>
          </a:p>
          <a:p>
            <a:pPr lvl="3"/>
            <a:r>
              <a:rPr lang="en-US" dirty="0"/>
              <a:t>Dedicated CPU card not required</a:t>
            </a:r>
          </a:p>
          <a:p>
            <a:pPr lvl="3"/>
            <a:r>
              <a:rPr lang="en-US" dirty="0"/>
              <a:t>Or CPU for control path only</a:t>
            </a:r>
          </a:p>
          <a:p>
            <a:pPr lvl="1"/>
            <a:r>
              <a:rPr lang="en-US" dirty="0"/>
              <a:t>10/40/100 GbE uplink </a:t>
            </a:r>
          </a:p>
          <a:p>
            <a:pPr lvl="2"/>
            <a:r>
              <a:rPr lang="en-US" dirty="0"/>
              <a:t>1/10/40 GbE to backplane</a:t>
            </a:r>
          </a:p>
          <a:p>
            <a:pPr lvl="2"/>
            <a:r>
              <a:rPr lang="en-US" dirty="0"/>
              <a:t>Old XAUI AMC</a:t>
            </a:r>
          </a:p>
          <a:p>
            <a:pPr lvl="1"/>
            <a:r>
              <a:rPr lang="en-US" dirty="0"/>
              <a:t>Non time critical application</a:t>
            </a:r>
          </a:p>
          <a:p>
            <a:pPr lvl="1"/>
            <a:r>
              <a:rPr lang="en-US" dirty="0"/>
              <a:t>Or real time ETH (TSN)</a:t>
            </a:r>
          </a:p>
          <a:p>
            <a:pPr lvl="2"/>
            <a:r>
              <a:rPr lang="en-US" dirty="0"/>
              <a:t>Future IEEE1588 support</a:t>
            </a:r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BFF55F-7AAF-A2ED-E09A-37D61A35D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9976" y="1263722"/>
            <a:ext cx="9266125" cy="65514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E265A9D-6F0B-27F6-2892-660415B45A92}"/>
              </a:ext>
            </a:extLst>
          </p:cNvPr>
          <p:cNvSpPr txBox="1"/>
          <p:nvPr/>
        </p:nvSpPr>
        <p:spPr>
          <a:xfrm rot="20271773">
            <a:off x="9429008" y="2303813"/>
            <a:ext cx="209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System on Module</a:t>
            </a:r>
          </a:p>
        </p:txBody>
      </p:sp>
    </p:spTree>
    <p:extLst>
      <p:ext uri="{BB962C8B-B14F-4D97-AF65-F5344CB8AC3E}">
        <p14:creationId xmlns:p14="http://schemas.microsoft.com/office/powerpoint/2010/main" val="3734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E330A-ED5F-A8C4-2D40-C2112D5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Uplink PCIe via MCH</a:t>
            </a:r>
          </a:p>
        </p:txBody>
      </p:sp>
      <p:sp>
        <p:nvSpPr>
          <p:cNvPr id="63" name="Textplatzhalter 62">
            <a:extLst>
              <a:ext uri="{FF2B5EF4-FFF2-40B4-BE49-F238E27FC236}">
                <a16:creationId xmlns:a16="http://schemas.microsoft.com/office/drawing/2014/main" id="{57293B84-98D5-ADDE-537C-AA93BF072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Different PCIe uplink options</a:t>
            </a:r>
          </a:p>
        </p:txBody>
      </p:sp>
      <p:sp>
        <p:nvSpPr>
          <p:cNvPr id="64" name="Inhaltsplatzhalter 63">
            <a:extLst>
              <a:ext uri="{FF2B5EF4-FFF2-40B4-BE49-F238E27FC236}">
                <a16:creationId xmlns:a16="http://schemas.microsoft.com/office/drawing/2014/main" id="{2ED262F9-55C5-1B06-41DF-778BCEF55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386" y="2438587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MTCA seen as server extension</a:t>
            </a:r>
          </a:p>
          <a:p>
            <a:r>
              <a:rPr lang="en-US" sz="2400" dirty="0"/>
              <a:t>Transfer from / to</a:t>
            </a:r>
          </a:p>
          <a:p>
            <a:pPr lvl="1"/>
            <a:r>
              <a:rPr lang="en-US" sz="2000" dirty="0"/>
              <a:t>Memory via DMA</a:t>
            </a:r>
          </a:p>
          <a:p>
            <a:pPr lvl="1"/>
            <a:r>
              <a:rPr lang="en-US" sz="2000" dirty="0"/>
              <a:t>GPU memory via </a:t>
            </a:r>
            <a:r>
              <a:rPr lang="en-US" sz="2000" dirty="0" err="1"/>
              <a:t>xDMA</a:t>
            </a:r>
            <a:r>
              <a:rPr lang="en-US" sz="2000" dirty="0"/>
              <a:t>  </a:t>
            </a:r>
            <a:r>
              <a:rPr lang="en-US" sz="1200" dirty="0"/>
              <a:t>(DMA direct)</a:t>
            </a:r>
          </a:p>
          <a:p>
            <a:pPr lvl="1"/>
            <a:r>
              <a:rPr lang="en-US" sz="2000" dirty="0" err="1"/>
              <a:t>NVMe</a:t>
            </a:r>
            <a:r>
              <a:rPr lang="en-US" sz="2000" dirty="0"/>
              <a:t> via </a:t>
            </a:r>
            <a:r>
              <a:rPr lang="en-US" sz="2000" dirty="0" err="1"/>
              <a:t>xDMA</a:t>
            </a:r>
            <a:r>
              <a:rPr lang="en-US" sz="2000" dirty="0"/>
              <a:t> </a:t>
            </a:r>
            <a:r>
              <a:rPr lang="en-US" sz="1200" dirty="0"/>
              <a:t>(DMA direct)</a:t>
            </a:r>
          </a:p>
          <a:p>
            <a:r>
              <a:rPr lang="en-US" sz="2000" dirty="0"/>
              <a:t>1 MCH to 1 PCIe card </a:t>
            </a:r>
            <a:r>
              <a:rPr lang="en-US" sz="1050" dirty="0"/>
              <a:t>(1*x16)</a:t>
            </a:r>
          </a:p>
          <a:p>
            <a:r>
              <a:rPr lang="en-US" sz="2000" dirty="0"/>
              <a:t>1 MCH to 2 PCIe cards </a:t>
            </a:r>
            <a:r>
              <a:rPr lang="en-US" sz="1050" dirty="0"/>
              <a:t>(2*x8)</a:t>
            </a:r>
          </a:p>
          <a:p>
            <a:r>
              <a:rPr lang="en-US" sz="2000" dirty="0"/>
              <a:t>2 MCH to 1 PCIe card </a:t>
            </a:r>
            <a:r>
              <a:rPr lang="en-US" sz="1050" dirty="0"/>
              <a:t>(2*x8)</a:t>
            </a:r>
          </a:p>
          <a:p>
            <a:pPr lvl="1"/>
            <a:r>
              <a:rPr lang="en-US" sz="1800" dirty="0"/>
              <a:t>Today PCIe Gen3 </a:t>
            </a:r>
            <a:r>
              <a:rPr lang="en-US" sz="1050" dirty="0"/>
              <a:t>(16*8Gb = 128Gb)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Future PCIe Gen 4-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050" dirty="0">
                <a:solidFill>
                  <a:srgbClr val="FF0000"/>
                </a:solidFill>
              </a:rPr>
              <a:t>(256Gb-512Gb)</a:t>
            </a:r>
          </a:p>
          <a:p>
            <a:pPr lvl="2"/>
            <a:r>
              <a:rPr lang="en-US" sz="650" dirty="0">
                <a:solidFill>
                  <a:srgbClr val="FF0000"/>
                </a:solidFill>
              </a:rPr>
              <a:t>2*16, lanes under evaluation for NG-MTCA</a:t>
            </a:r>
            <a:endParaRPr 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43" name="Objekt 42">
            <a:extLst>
              <a:ext uri="{FF2B5EF4-FFF2-40B4-BE49-F238E27FC236}">
                <a16:creationId xmlns:a16="http://schemas.microsoft.com/office/drawing/2014/main" id="{21169FB3-7BEB-5AF7-0441-01BBC46F7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961078"/>
              </p:ext>
            </p:extLst>
          </p:nvPr>
        </p:nvGraphicFramePr>
        <p:xfrm>
          <a:off x="2753648" y="3590407"/>
          <a:ext cx="3266153" cy="144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31300" imgH="3759200" progId="Visio.Drawing.11">
                  <p:embed/>
                </p:oleObj>
              </mc:Choice>
              <mc:Fallback>
                <p:oleObj r:id="rId3" imgW="9131300" imgH="37592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648" y="3590407"/>
                        <a:ext cx="3266153" cy="14481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">
            <a:extLst>
              <a:ext uri="{FF2B5EF4-FFF2-40B4-BE49-F238E27FC236}">
                <a16:creationId xmlns:a16="http://schemas.microsoft.com/office/drawing/2014/main" id="{8AE79530-04BD-FD3C-66A4-61AE58F0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115" y="31906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E166AEB8-878F-B6AC-8E61-74B11881AB57}"/>
              </a:ext>
            </a:extLst>
          </p:cNvPr>
          <p:cNvSpPr txBox="1"/>
          <p:nvPr/>
        </p:nvSpPr>
        <p:spPr>
          <a:xfrm>
            <a:off x="1068779" y="5606988"/>
            <a:ext cx="28199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5"/>
              </a:rPr>
              <a:t>https://</a:t>
            </a:r>
            <a:r>
              <a:rPr lang="en-US" sz="1050" dirty="0" err="1">
                <a:hlinkClick r:id="rId5"/>
              </a:rPr>
              <a:t>nateurope.com</a:t>
            </a:r>
            <a:r>
              <a:rPr lang="en-US" sz="1050" dirty="0">
                <a:hlinkClick r:id="rId5"/>
              </a:rPr>
              <a:t>/product/</a:t>
            </a:r>
            <a:r>
              <a:rPr lang="en-US" sz="1050" dirty="0" err="1">
                <a:hlinkClick r:id="rId5"/>
              </a:rPr>
              <a:t>npcie</a:t>
            </a:r>
            <a:r>
              <a:rPr lang="en-US" sz="1050" dirty="0">
                <a:hlinkClick r:id="rId5"/>
              </a:rPr>
              <a:t>-uplink-o/</a:t>
            </a:r>
            <a:endParaRPr lang="en-US" sz="1050" dirty="0"/>
          </a:p>
        </p:txBody>
      </p:sp>
      <p:sp>
        <p:nvSpPr>
          <p:cNvPr id="68" name="Textplatzhalter 62">
            <a:extLst>
              <a:ext uri="{FF2B5EF4-FFF2-40B4-BE49-F238E27FC236}">
                <a16:creationId xmlns:a16="http://schemas.microsoft.com/office/drawing/2014/main" id="{8E51F7F1-CE64-8C74-1B19-35EA3E98AF1D}"/>
              </a:ext>
            </a:extLst>
          </p:cNvPr>
          <p:cNvSpPr txBox="1">
            <a:spLocks/>
          </p:cNvSpPr>
          <p:nvPr/>
        </p:nvSpPr>
        <p:spPr>
          <a:xfrm>
            <a:off x="1112060" y="164894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Schematics</a:t>
            </a: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0C9F781-AE00-2705-2352-79DBD12E15A8}"/>
              </a:ext>
            </a:extLst>
          </p:cNvPr>
          <p:cNvGrpSpPr/>
          <p:nvPr/>
        </p:nvGrpSpPr>
        <p:grpSpPr>
          <a:xfrm>
            <a:off x="992580" y="2706961"/>
            <a:ext cx="2819995" cy="2862449"/>
            <a:chOff x="992580" y="2706961"/>
            <a:chExt cx="2819995" cy="2862449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FB4FAD1F-A27B-75F7-587C-4D769EF2C2BE}"/>
                </a:ext>
              </a:extLst>
            </p:cNvPr>
            <p:cNvGrpSpPr/>
            <p:nvPr/>
          </p:nvGrpSpPr>
          <p:grpSpPr>
            <a:xfrm>
              <a:off x="992580" y="2706961"/>
              <a:ext cx="2819995" cy="2862449"/>
              <a:chOff x="838200" y="1816924"/>
              <a:chExt cx="5164776" cy="3978233"/>
            </a:xfrm>
          </p:grpSpPr>
          <p:cxnSp>
            <p:nvCxnSpPr>
              <p:cNvPr id="30" name="Gewinkelte Verbindung 29">
                <a:extLst>
                  <a:ext uri="{FF2B5EF4-FFF2-40B4-BE49-F238E27FC236}">
                    <a16:creationId xmlns:a16="http://schemas.microsoft.com/office/drawing/2014/main" id="{229F3C69-877C-E47E-38AB-3A1B2F4FB716}"/>
                  </a:ext>
                </a:extLst>
              </p:cNvPr>
              <p:cNvCxnSpPr>
                <a:cxnSpLocks/>
                <a:stCxn id="11" idx="2"/>
              </p:cNvCxnSpPr>
              <p:nvPr/>
            </p:nvCxnSpPr>
            <p:spPr>
              <a:xfrm rot="16200000" flipH="1">
                <a:off x="3541013" y="3156353"/>
                <a:ext cx="664746" cy="664506"/>
              </a:xfrm>
              <a:prstGeom prst="bentConnector3">
                <a:avLst>
                  <a:gd name="adj1" fmla="val 100898"/>
                </a:avLst>
              </a:prstGeom>
              <a:ln w="57150">
                <a:solidFill>
                  <a:schemeClr val="accent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uppieren 21">
                <a:extLst>
                  <a:ext uri="{FF2B5EF4-FFF2-40B4-BE49-F238E27FC236}">
                    <a16:creationId xmlns:a16="http://schemas.microsoft.com/office/drawing/2014/main" id="{A57134E4-520D-2B70-C54C-0B76D1C7C8E0}"/>
                  </a:ext>
                </a:extLst>
              </p:cNvPr>
              <p:cNvGrpSpPr/>
              <p:nvPr/>
            </p:nvGrpSpPr>
            <p:grpSpPr>
              <a:xfrm>
                <a:off x="906595" y="2079340"/>
                <a:ext cx="1387166" cy="888961"/>
                <a:chOff x="912471" y="2102353"/>
                <a:chExt cx="1387166" cy="888961"/>
              </a:xfrm>
            </p:grpSpPr>
            <p:pic>
              <p:nvPicPr>
                <p:cNvPr id="21" name="Grafik 20">
                  <a:extLst>
                    <a:ext uri="{FF2B5EF4-FFF2-40B4-BE49-F238E27FC236}">
                      <a16:creationId xmlns:a16="http://schemas.microsoft.com/office/drawing/2014/main" id="{34BBFEB1-253C-CAB3-CCF8-1631960545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7248" y="2413712"/>
                  <a:ext cx="1242389" cy="577602"/>
                </a:xfrm>
                <a:prstGeom prst="rect">
                  <a:avLst/>
                </a:prstGeom>
              </p:spPr>
            </p:pic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43732B27-37EA-5B76-4E6D-B04578298C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2471" y="2272912"/>
                  <a:ext cx="1242389" cy="577602"/>
                </a:xfrm>
                <a:prstGeom prst="rect">
                  <a:avLst/>
                </a:prstGeom>
              </p:spPr>
            </p:pic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07DE94D8-F440-A45F-A533-364E052B2CE0}"/>
                    </a:ext>
                  </a:extLst>
                </p:cNvPr>
                <p:cNvSpPr txBox="1"/>
                <p:nvPr/>
              </p:nvSpPr>
              <p:spPr>
                <a:xfrm>
                  <a:off x="918782" y="2102353"/>
                  <a:ext cx="1254330" cy="352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/>
                    <a:t>Memory </a:t>
                  </a:r>
                </a:p>
              </p:txBody>
            </p:sp>
          </p:grpSp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AE096EFC-922F-CF93-3C4F-327BD34FD093}"/>
                  </a:ext>
                </a:extLst>
              </p:cNvPr>
              <p:cNvGrpSpPr/>
              <p:nvPr/>
            </p:nvGrpSpPr>
            <p:grpSpPr>
              <a:xfrm>
                <a:off x="2920823" y="1861201"/>
                <a:ext cx="1240616" cy="1295033"/>
                <a:chOff x="2926699" y="1932372"/>
                <a:chExt cx="1240616" cy="1295033"/>
              </a:xfrm>
            </p:grpSpPr>
            <p:pic>
              <p:nvPicPr>
                <p:cNvPr id="11" name="Grafik 10">
                  <a:extLst>
                    <a:ext uri="{FF2B5EF4-FFF2-40B4-BE49-F238E27FC236}">
                      <a16:creationId xmlns:a16="http://schemas.microsoft.com/office/drawing/2014/main" id="{E992AB19-7C95-653F-02C1-89B77F01C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26699" y="2173305"/>
                  <a:ext cx="1240616" cy="1054100"/>
                </a:xfrm>
                <a:prstGeom prst="rect">
                  <a:avLst/>
                </a:prstGeom>
              </p:spPr>
            </p:pic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F0726CF4-9DCD-370E-8B28-26DEA7FEB370}"/>
                    </a:ext>
                  </a:extLst>
                </p:cNvPr>
                <p:cNvSpPr txBox="1"/>
                <p:nvPr/>
              </p:nvSpPr>
              <p:spPr>
                <a:xfrm>
                  <a:off x="3013238" y="1932372"/>
                  <a:ext cx="1056206" cy="363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CPU</a:t>
                  </a:r>
                </a:p>
              </p:txBody>
            </p:sp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60446290-A1FA-6C45-8E96-9F3DC82097C5}"/>
                  </a:ext>
                </a:extLst>
              </p:cNvPr>
              <p:cNvGrpSpPr/>
              <p:nvPr/>
            </p:nvGrpSpPr>
            <p:grpSpPr>
              <a:xfrm>
                <a:off x="2711282" y="4135508"/>
                <a:ext cx="1054100" cy="1262003"/>
                <a:chOff x="2746863" y="4424601"/>
                <a:chExt cx="1054100" cy="1262003"/>
              </a:xfrm>
            </p:grpSpPr>
            <p:pic>
              <p:nvPicPr>
                <p:cNvPr id="14" name="Grafik 13">
                  <a:extLst>
                    <a:ext uri="{FF2B5EF4-FFF2-40B4-BE49-F238E27FC236}">
                      <a16:creationId xmlns:a16="http://schemas.microsoft.com/office/drawing/2014/main" id="{120D86DE-6235-D13F-5ACD-28680EE7D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46863" y="4424601"/>
                  <a:ext cx="1054100" cy="1041400"/>
                </a:xfrm>
                <a:prstGeom prst="rect">
                  <a:avLst/>
                </a:prstGeom>
              </p:spPr>
            </p:pic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BB77F897-1323-F4C6-5452-ED92A244EA98}"/>
                    </a:ext>
                  </a:extLst>
                </p:cNvPr>
                <p:cNvSpPr txBox="1"/>
                <p:nvPr/>
              </p:nvSpPr>
              <p:spPr>
                <a:xfrm>
                  <a:off x="2829878" y="5438343"/>
                  <a:ext cx="930099" cy="24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/>
                    <a:t>GPU</a:t>
                  </a:r>
                </a:p>
              </p:txBody>
            </p:sp>
          </p:grpSp>
          <p:cxnSp>
            <p:nvCxnSpPr>
              <p:cNvPr id="19" name="Gerade Verbindung mit Pfeil 18">
                <a:extLst>
                  <a:ext uri="{FF2B5EF4-FFF2-40B4-BE49-F238E27FC236}">
                    <a16:creationId xmlns:a16="http://schemas.microsoft.com/office/drawing/2014/main" id="{E1D7CFD1-C0F5-AB60-FA11-8437B4F85AC2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2217199" y="2629019"/>
                <a:ext cx="703623" cy="164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uppieren 27">
                <a:extLst>
                  <a:ext uri="{FF2B5EF4-FFF2-40B4-BE49-F238E27FC236}">
                    <a16:creationId xmlns:a16="http://schemas.microsoft.com/office/drawing/2014/main" id="{B131BEA9-1B0A-BEBE-43C0-4D77069C4D0A}"/>
                  </a:ext>
                </a:extLst>
              </p:cNvPr>
              <p:cNvGrpSpPr/>
              <p:nvPr/>
            </p:nvGrpSpPr>
            <p:grpSpPr>
              <a:xfrm>
                <a:off x="2782324" y="3044292"/>
                <a:ext cx="493583" cy="1137204"/>
                <a:chOff x="2596280" y="3019075"/>
                <a:chExt cx="493583" cy="1393753"/>
              </a:xfrm>
            </p:grpSpPr>
            <p:cxnSp>
              <p:nvCxnSpPr>
                <p:cNvPr id="23" name="Gerade Verbindung mit Pfeil 22">
                  <a:extLst>
                    <a:ext uri="{FF2B5EF4-FFF2-40B4-BE49-F238E27FC236}">
                      <a16:creationId xmlns:a16="http://schemas.microsoft.com/office/drawing/2014/main" id="{A9DBF152-F933-F67A-706D-2956A0C01B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89863" y="3120929"/>
                  <a:ext cx="0" cy="1291899"/>
                </a:xfrm>
                <a:prstGeom prst="straightConnector1">
                  <a:avLst/>
                </a:prstGeom>
                <a:ln w="57150">
                  <a:solidFill>
                    <a:schemeClr val="accent2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6BC037FD-C00D-0B86-9A7A-3539B97579B0}"/>
                    </a:ext>
                  </a:extLst>
                </p:cNvPr>
                <p:cNvSpPr txBox="1"/>
                <p:nvPr/>
              </p:nvSpPr>
              <p:spPr>
                <a:xfrm rot="16200000">
                  <a:off x="2088830" y="3526525"/>
                  <a:ext cx="1291900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PCIe</a:t>
                  </a:r>
                </a:p>
              </p:txBody>
            </p:sp>
          </p:grp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7214F9FD-6B3B-0A87-BBC5-29CBF4BC08EF}"/>
                  </a:ext>
                </a:extLst>
              </p:cNvPr>
              <p:cNvSpPr txBox="1"/>
              <p:nvPr/>
            </p:nvSpPr>
            <p:spPr>
              <a:xfrm>
                <a:off x="3850504" y="4384544"/>
                <a:ext cx="2152472" cy="363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err="1"/>
                  <a:t>NPCIe</a:t>
                </a:r>
                <a:r>
                  <a:rPr lang="en-US" sz="1100" dirty="0"/>
                  <a:t>-Uplink-O</a:t>
                </a: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18DE0C7B-B2E9-18F9-76F1-F2BD5BC82C66}"/>
                  </a:ext>
                </a:extLst>
              </p:cNvPr>
              <p:cNvSpPr/>
              <p:nvPr/>
            </p:nvSpPr>
            <p:spPr>
              <a:xfrm>
                <a:off x="838200" y="1816924"/>
                <a:ext cx="5164776" cy="3978233"/>
              </a:xfrm>
              <a:prstGeom prst="rect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D4DFEBC1-6C50-F73E-0063-01FB1F4A0E25}"/>
                  </a:ext>
                </a:extLst>
              </p:cNvPr>
              <p:cNvSpPr txBox="1"/>
              <p:nvPr/>
            </p:nvSpPr>
            <p:spPr>
              <a:xfrm>
                <a:off x="1669956" y="5386024"/>
                <a:ext cx="160595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External Server</a:t>
                </a:r>
              </a:p>
            </p:txBody>
          </p:sp>
        </p:grpSp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165D0898-A1C0-1B23-536E-A26801536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1152396" y="4473596"/>
              <a:ext cx="754292" cy="507840"/>
            </a:xfrm>
            <a:prstGeom prst="rect">
              <a:avLst/>
            </a:prstGeom>
          </p:spPr>
        </p:pic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D7488806-5365-5CD4-27E2-661FAE542A4F}"/>
                </a:ext>
              </a:extLst>
            </p:cNvPr>
            <p:cNvSpPr txBox="1"/>
            <p:nvPr/>
          </p:nvSpPr>
          <p:spPr>
            <a:xfrm>
              <a:off x="1368741" y="5045970"/>
              <a:ext cx="5469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/>
                <a:t>NVMe</a:t>
              </a:r>
              <a:endParaRPr lang="en-US" sz="1200" dirty="0"/>
            </a:p>
          </p:txBody>
        </p:sp>
        <p:cxnSp>
          <p:nvCxnSpPr>
            <p:cNvPr id="72" name="Gewinkelte Verbindung 71">
              <a:extLst>
                <a:ext uri="{FF2B5EF4-FFF2-40B4-BE49-F238E27FC236}">
                  <a16:creationId xmlns:a16="http://schemas.microsoft.com/office/drawing/2014/main" id="{1E12133D-C894-2ADF-0A33-BC22D655301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585099" y="4156460"/>
              <a:ext cx="1246121" cy="218787"/>
            </a:xfrm>
            <a:prstGeom prst="bentConnector2">
              <a:avLst/>
            </a:prstGeom>
            <a:ln w="571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16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EF32E-64DD-A947-B7E9-D89EB63D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Uplink Ethernet via CPU </a:t>
            </a:r>
            <a:r>
              <a:rPr lang="de-DE" dirty="0" err="1"/>
              <a:t>cards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FFE559-34E2-9D48-90AD-173FE74AE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34000" cy="4351338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Today</a:t>
            </a:r>
          </a:p>
          <a:p>
            <a:pPr lvl="1"/>
            <a:r>
              <a:rPr lang="en-US" sz="1800" dirty="0"/>
              <a:t>CPU card used for processing/ pre-processing</a:t>
            </a:r>
          </a:p>
          <a:p>
            <a:pPr lvl="2"/>
            <a:r>
              <a:rPr lang="en-US" sz="1600" dirty="0"/>
              <a:t>Limited processing power 24/40/60W TDP due to AMC power envelope</a:t>
            </a:r>
          </a:p>
          <a:p>
            <a:pPr lvl="2"/>
            <a:r>
              <a:rPr lang="en-US" sz="1600" dirty="0"/>
              <a:t>Uplink option via 1 or 10 GbE 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</a:t>
            </a:r>
            <a:r>
              <a:rPr lang="en-US" sz="1600" dirty="0">
                <a:solidFill>
                  <a:srgbClr val="FF0000"/>
                </a:solidFill>
                <a:sym typeface="Wingdings" pitchFamily="2" charset="2"/>
              </a:rPr>
              <a:t>limited processing power combined with limited uplink speed</a:t>
            </a:r>
            <a:endParaRPr lang="en-US" sz="1600" dirty="0"/>
          </a:p>
          <a:p>
            <a:r>
              <a:rPr lang="en-US" sz="2000" dirty="0"/>
              <a:t>Future</a:t>
            </a:r>
          </a:p>
          <a:p>
            <a:pPr lvl="1"/>
            <a:r>
              <a:rPr lang="en-US" sz="1800" dirty="0"/>
              <a:t>Server class CPU AMC used for Processing</a:t>
            </a:r>
          </a:p>
          <a:p>
            <a:pPr lvl="1"/>
            <a:r>
              <a:rPr lang="en-US" sz="1800" dirty="0"/>
              <a:t>CPU up to 200 W (Server class) NG-MTCA</a:t>
            </a:r>
          </a:p>
          <a:p>
            <a:pPr lvl="1"/>
            <a:r>
              <a:rPr lang="en-US" sz="1800" dirty="0"/>
              <a:t>24/32+ PCIe lanes available (Gen3-5)</a:t>
            </a:r>
          </a:p>
          <a:p>
            <a:pPr lvl="1"/>
            <a:r>
              <a:rPr lang="en-US" sz="1800" dirty="0"/>
              <a:t>Min x8 PCIe usable for Uplink via ETH Controller</a:t>
            </a:r>
          </a:p>
          <a:p>
            <a:pPr lvl="2"/>
            <a:r>
              <a:rPr lang="en-US" sz="1400" dirty="0"/>
              <a:t>64 Gb based on PCIe Gen 3 x8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128 Gb based on PCIe Gen 4 x8</a:t>
            </a:r>
          </a:p>
          <a:p>
            <a:pPr lvl="2"/>
            <a:r>
              <a:rPr lang="en-US" sz="1400" dirty="0"/>
              <a:t>256 Gb based on PCIe Gen 5 x8</a:t>
            </a:r>
          </a:p>
          <a:p>
            <a:pPr lvl="2"/>
            <a:r>
              <a:rPr lang="en-US" sz="1400" dirty="0"/>
              <a:t>Option for RTM (storage or other I/O functions)</a:t>
            </a:r>
            <a:endParaRPr lang="en-US" sz="1800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7E4903-00DE-8C4D-8E84-C2A6991CBF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/>
              <a:t>NAT-AMC-COMex-V2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5219610-C170-1766-7BF6-AF104572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14" y="2120632"/>
            <a:ext cx="5139286" cy="40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77C50-91BC-4DCA-AAE3-510F3403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Uplink Ethernet via NIC/FPGA Card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83A291B-43E9-D749-A601-16423997FDDE}"/>
              </a:ext>
            </a:extLst>
          </p:cNvPr>
          <p:cNvSpPr txBox="1"/>
          <p:nvPr/>
        </p:nvSpPr>
        <p:spPr>
          <a:xfrm rot="20299300">
            <a:off x="9356259" y="704740"/>
            <a:ext cx="209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under development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2023 release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9F8D0B-1AEF-0668-4834-1063BEB4C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2" y="1726648"/>
            <a:ext cx="10240890" cy="411144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42DBD12-F974-5DB9-82E8-171FE0690B9F}"/>
              </a:ext>
            </a:extLst>
          </p:cNvPr>
          <p:cNvSpPr/>
          <p:nvPr/>
        </p:nvSpPr>
        <p:spPr>
          <a:xfrm>
            <a:off x="984738" y="2022231"/>
            <a:ext cx="3780693" cy="35467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Uplink  FMC</a:t>
            </a:r>
          </a:p>
        </p:txBody>
      </p:sp>
    </p:spTree>
    <p:extLst>
      <p:ext uri="{BB962C8B-B14F-4D97-AF65-F5344CB8AC3E}">
        <p14:creationId xmlns:p14="http://schemas.microsoft.com/office/powerpoint/2010/main" val="290226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FEE09-2A6F-434A-895A-65301E50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Uplink Options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2E2D21-6943-2140-8FD5-AC2F15A07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649175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/>
              <a:t>Uplink 2* (10/25/40/100/ ff. ) Ethernet via MCH</a:t>
            </a:r>
          </a:p>
          <a:p>
            <a:pPr lvl="1"/>
            <a:r>
              <a:rPr lang="en-GB" sz="2200" dirty="0"/>
              <a:t>Data aggregation from several cards</a:t>
            </a:r>
          </a:p>
          <a:p>
            <a:pPr lvl="1"/>
            <a:r>
              <a:rPr lang="en-GB" sz="2200" dirty="0"/>
              <a:t>Typical </a:t>
            </a:r>
            <a:r>
              <a:rPr lang="en-GB" sz="2200" dirty="0" err="1"/>
              <a:t>SoM</a:t>
            </a:r>
            <a:r>
              <a:rPr lang="en-GB" sz="2200" dirty="0"/>
              <a:t> (System on Module) setup</a:t>
            </a:r>
          </a:p>
          <a:p>
            <a:pPr lvl="1"/>
            <a:r>
              <a:rPr lang="en-GB" sz="2200" dirty="0"/>
              <a:t>No (x) DMA required</a:t>
            </a:r>
          </a:p>
          <a:p>
            <a:r>
              <a:rPr lang="en-GB" sz="2600" dirty="0"/>
              <a:t>Uplink PCIe x8/x16 PCIe via MCH</a:t>
            </a:r>
          </a:p>
          <a:p>
            <a:pPr lvl="1"/>
            <a:r>
              <a:rPr lang="en-GB" sz="2200" dirty="0"/>
              <a:t>Data aggregation from several cards</a:t>
            </a:r>
          </a:p>
          <a:p>
            <a:pPr lvl="1"/>
            <a:r>
              <a:rPr lang="en-GB" sz="2200" dirty="0"/>
              <a:t>(x)DMA required</a:t>
            </a:r>
          </a:p>
          <a:p>
            <a:r>
              <a:rPr lang="en-GB" sz="2600" dirty="0"/>
              <a:t>Uplink (1/10/25/40/100)GbE via CPU card </a:t>
            </a:r>
          </a:p>
          <a:p>
            <a:pPr lvl="1"/>
            <a:r>
              <a:rPr lang="en-GB" sz="2200" dirty="0"/>
              <a:t>CPU for pre-processing is required anyway</a:t>
            </a:r>
          </a:p>
          <a:p>
            <a:pPr lvl="1"/>
            <a:r>
              <a:rPr lang="en-GB" sz="2200" dirty="0"/>
              <a:t>CPU as standalone AMC or RTM to MCH</a:t>
            </a:r>
          </a:p>
          <a:p>
            <a:r>
              <a:rPr lang="en-GB" sz="2600" dirty="0"/>
              <a:t>Uplink via NIC cards (10/40/100) GbE</a:t>
            </a:r>
          </a:p>
          <a:p>
            <a:pPr lvl="1"/>
            <a:r>
              <a:rPr lang="en-GB" sz="2200" dirty="0"/>
              <a:t>When only x1 -x8 PCIe on backplane required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0DD3ACD-8547-A04B-BA66-D8FB91443FD2}"/>
              </a:ext>
            </a:extLst>
          </p:cNvPr>
          <p:cNvSpPr txBox="1"/>
          <p:nvPr/>
        </p:nvSpPr>
        <p:spPr>
          <a:xfrm>
            <a:off x="4856005" y="56655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76E3A3F-2906-4DA5-657E-2B0809E5E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290" y="4364835"/>
            <a:ext cx="1435510" cy="1133018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EC52B90-C3A6-31A8-1306-336D4BC44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18796"/>
              </p:ext>
            </p:extLst>
          </p:nvPr>
        </p:nvGraphicFramePr>
        <p:xfrm>
          <a:off x="7631685" y="2788915"/>
          <a:ext cx="3722116" cy="165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131300" imgH="3759200" progId="Visio.Drawing.11">
                  <p:embed/>
                </p:oleObj>
              </mc:Choice>
              <mc:Fallback>
                <p:oleObj r:id="rId4" imgW="9131300" imgH="3759200" progId="Visio.Drawing.11">
                  <p:embed/>
                  <p:pic>
                    <p:nvPicPr>
                      <p:cNvPr id="43" name="Objekt 42">
                        <a:extLst>
                          <a:ext uri="{FF2B5EF4-FFF2-40B4-BE49-F238E27FC236}">
                            <a16:creationId xmlns:a16="http://schemas.microsoft.com/office/drawing/2014/main" id="{21169FB3-7BEB-5AF7-0441-01BBC46F7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685" y="2788915"/>
                        <a:ext cx="3722116" cy="1650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512F4F8D-92D4-7DA8-D32B-65844DA60F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2620" y="995516"/>
            <a:ext cx="3726070" cy="263446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BA9ADE-2C93-198A-AC43-000C646115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7939" y="5547247"/>
            <a:ext cx="1755861" cy="60597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57C4859-F99C-8D4E-15BF-7003EE5B3ED7}"/>
              </a:ext>
            </a:extLst>
          </p:cNvPr>
          <p:cNvSpPr/>
          <p:nvPr/>
        </p:nvSpPr>
        <p:spPr>
          <a:xfrm>
            <a:off x="9597939" y="5614653"/>
            <a:ext cx="648222" cy="49566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FMC</a:t>
            </a:r>
          </a:p>
        </p:txBody>
      </p:sp>
    </p:spTree>
    <p:extLst>
      <p:ext uri="{BB962C8B-B14F-4D97-AF65-F5344CB8AC3E}">
        <p14:creationId xmlns:p14="http://schemas.microsoft.com/office/powerpoint/2010/main" val="12931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0B5969-AF54-7F4C-BE62-C4AF726E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"/>
            <a:ext cx="12192000" cy="685720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950348-3058-A644-95E6-0E967C54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F523DD-6FA0-6D45-A218-1D6CDA85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Thank you very much!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FA9EB21-E6A0-394F-BACB-959BF55DC0DC}"/>
              </a:ext>
            </a:extLst>
          </p:cNvPr>
          <p:cNvSpPr/>
          <p:nvPr/>
        </p:nvSpPr>
        <p:spPr>
          <a:xfrm>
            <a:off x="721360" y="2082442"/>
            <a:ext cx="67056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600" dirty="0"/>
          </a:p>
          <a:p>
            <a:r>
              <a:rPr lang="en-GB" sz="2000" b="1" dirty="0">
                <a:solidFill>
                  <a:schemeClr val="bg1"/>
                </a:solidFill>
              </a:rPr>
              <a:t>Herbert </a:t>
            </a:r>
            <a:r>
              <a:rPr lang="en-GB" sz="2000" b="1" dirty="0" err="1">
                <a:solidFill>
                  <a:schemeClr val="bg1"/>
                </a:solidFill>
              </a:rPr>
              <a:t>Erd</a:t>
            </a:r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Strategic Business Development Manager</a:t>
            </a:r>
          </a:p>
          <a:p>
            <a:r>
              <a:rPr lang="en-GB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herbert.erd@nateurope.com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Tel: +49 228 965 864-42</a:t>
            </a:r>
          </a:p>
          <a:p>
            <a:r>
              <a:rPr lang="en-GB" sz="1600" dirty="0">
                <a:solidFill>
                  <a:schemeClr val="bg1"/>
                </a:solidFill>
              </a:rPr>
              <a:t>Mob: +49 172 521 6162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or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Heiko </a:t>
            </a:r>
            <a:r>
              <a:rPr lang="en-GB" sz="2000" b="1" dirty="0" err="1">
                <a:solidFill>
                  <a:schemeClr val="bg1"/>
                </a:solidFill>
              </a:rPr>
              <a:t>Koerte</a:t>
            </a:r>
            <a:endParaRPr lang="en-GB" sz="2000" b="1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</a:rPr>
              <a:t>VP Sales &amp; Marketing</a:t>
            </a:r>
          </a:p>
          <a:p>
            <a:r>
              <a:rPr lang="de-DE" sz="1600" dirty="0">
                <a:solidFill>
                  <a:schemeClr val="bg1"/>
                </a:solidFill>
              </a:rPr>
              <a:t>Heiko </a:t>
            </a:r>
            <a:r>
              <a:rPr lang="de-DE" sz="1600" dirty="0" err="1">
                <a:solidFill>
                  <a:schemeClr val="bg1"/>
                </a:solidFill>
              </a:rPr>
              <a:t>Koerte@nateurope.com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Tel: +49 172 245  2022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sz="1600" dirty="0"/>
            </a:br>
            <a:endParaRPr lang="en-GB" sz="16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20EF43-5600-E243-830F-0F5F19C077B7}"/>
              </a:ext>
            </a:extLst>
          </p:cNvPr>
          <p:cNvSpPr/>
          <p:nvPr/>
        </p:nvSpPr>
        <p:spPr>
          <a:xfrm>
            <a:off x="7874944" y="3789022"/>
            <a:ext cx="3196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N.A.T. GmbH</a:t>
            </a:r>
          </a:p>
          <a:p>
            <a:r>
              <a:rPr lang="en-GB" sz="2400">
                <a:solidFill>
                  <a:schemeClr val="bg1"/>
                </a:solidFill>
              </a:rPr>
              <a:t>Konrad-</a:t>
            </a:r>
            <a:r>
              <a:rPr lang="en-GB" sz="2400" err="1">
                <a:solidFill>
                  <a:schemeClr val="bg1"/>
                </a:solidFill>
              </a:rPr>
              <a:t>Zuse</a:t>
            </a:r>
            <a:r>
              <a:rPr lang="en-GB" sz="2400">
                <a:solidFill>
                  <a:schemeClr val="bg1"/>
                </a:solidFill>
              </a:rPr>
              <a:t>-Platz 9</a:t>
            </a:r>
          </a:p>
          <a:p>
            <a:r>
              <a:rPr lang="en-GB" sz="2400">
                <a:solidFill>
                  <a:schemeClr val="bg1"/>
                </a:solidFill>
              </a:rPr>
              <a:t>53227 Bonn</a:t>
            </a:r>
          </a:p>
          <a:p>
            <a:r>
              <a:rPr lang="en-GB" sz="2400">
                <a:solidFill>
                  <a:schemeClr val="bg1"/>
                </a:solidFill>
              </a:rPr>
              <a:t>Germany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 b="1" err="1">
                <a:solidFill>
                  <a:schemeClr val="bg1"/>
                </a:solidFill>
              </a:rPr>
              <a:t>www.nateurope.com</a:t>
            </a:r>
            <a:endParaRPr lang="en-GB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Microsoft Macintosh PowerPoint</Application>
  <PresentationFormat>Breitbild</PresentationFormat>
  <Paragraphs>170</Paragraphs>
  <Slides>9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Visio.Drawing.11</vt:lpstr>
      <vt:lpstr> µTCA Uplink Options</vt:lpstr>
      <vt:lpstr>History: µTCA uplink concept 2006</vt:lpstr>
      <vt:lpstr>Current Status: µTCA uplink option today</vt:lpstr>
      <vt:lpstr>Uplink Ethernet via MCH </vt:lpstr>
      <vt:lpstr>Uplink PCIe via MCH</vt:lpstr>
      <vt:lpstr>Uplink Ethernet via CPU cards</vt:lpstr>
      <vt:lpstr>Uplink Ethernet via NIC/FPGA Card</vt:lpstr>
      <vt:lpstr>Summary Uplink Options</vt:lpstr>
      <vt:lpstr>Thank you very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µTCA CPU boards x86 and ARM</dc:title>
  <dc:creator>Herbert Erd</dc:creator>
  <cp:lastModifiedBy>Herbert Erd</cp:lastModifiedBy>
  <cp:revision>15</cp:revision>
  <dcterms:created xsi:type="dcterms:W3CDTF">2021-12-02T11:22:57Z</dcterms:created>
  <dcterms:modified xsi:type="dcterms:W3CDTF">2022-12-07T07:41:56Z</dcterms:modified>
</cp:coreProperties>
</file>