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78" r:id="rId9"/>
    <p:sldId id="279" r:id="rId10"/>
    <p:sldId id="280" r:id="rId11"/>
    <p:sldId id="263" r:id="rId12"/>
    <p:sldId id="266" r:id="rId13"/>
    <p:sldId id="281" r:id="rId14"/>
    <p:sldId id="282" r:id="rId15"/>
    <p:sldId id="26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B63"/>
    <a:srgbClr val="539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/>
    <p:restoredTop sz="94535" autoAdjust="0"/>
  </p:normalViewPr>
  <p:slideViewPr>
    <p:cSldViewPr snapToGrid="0" snapToObjects="1">
      <p:cViewPr varScale="1">
        <p:scale>
          <a:sx n="65" d="100"/>
          <a:sy n="65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382DC-A281-4C6C-858F-FBDB635FA99E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AE132-D7A6-42D9-A63B-C06408B8C3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692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FBEE8-8E92-4E99-932B-918E4A79E505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0AC40-FD6D-403C-B21C-6D7D03575F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53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7/12/2022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2" y="6180408"/>
            <a:ext cx="1263383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2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26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1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L. Stant, </a:t>
            </a:r>
            <a:r>
              <a:rPr lang="en-US" smtClean="0"/>
              <a:t>MTCAWS</a:t>
            </a:r>
            <a:r>
              <a:rPr lang="pl-PL" smtClean="0"/>
              <a:t> 2022, </a:t>
            </a:r>
            <a:r>
              <a:rPr lang="en-US" smtClean="0"/>
              <a:t>DESY, Hamburg, Germany</a:t>
            </a:r>
            <a:r>
              <a:rPr lang="pl-PL" smtClean="0"/>
              <a:t>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19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4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3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12/9/2022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5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20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12/9/2022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0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21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12/9/2022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D56066-B700-9C41-B9FA-B834435A4C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18784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7/12/2022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0892" y="6187843"/>
            <a:ext cx="1717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12B95-9EC4-9549-A171-044945CECD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github.com/EmilioPeJu/epicsmonmtc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milioPeJu/MMCTest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bic2022.vrws.de/papers/mo3c2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Beam Position Monitoring using </a:t>
            </a:r>
            <a:r>
              <a:rPr lang="en-GB" dirty="0" err="1"/>
              <a:t>MicroTCA</a:t>
            </a:r>
            <a:r>
              <a:rPr lang="en-GB" dirty="0"/>
              <a:t> for Diamond-II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MTCAWS – DESY, Hamburg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Laurence Stant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December </a:t>
            </a:r>
            <a:r>
              <a:rPr lang="en-US" dirty="0"/>
              <a:t>7</a:t>
            </a:r>
            <a:r>
              <a:rPr lang="en-US" baseline="30000" dirty="0" smtClean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57006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Work – EPICS MTCA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1691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have developed IOC code to enumerate and poll FRU data via python-</a:t>
            </a:r>
            <a:r>
              <a:rPr lang="en-US" dirty="0" err="1" smtClean="0"/>
              <a:t>softioc</a:t>
            </a:r>
            <a:r>
              <a:rPr lang="en-US" dirty="0" smtClean="0"/>
              <a:t> and python-</a:t>
            </a:r>
            <a:r>
              <a:rPr lang="en-US" dirty="0" err="1" smtClean="0"/>
              <a:t>ipmi</a:t>
            </a:r>
            <a:r>
              <a:rPr lang="en-US" dirty="0" smtClean="0"/>
              <a:t>.</a:t>
            </a:r>
          </a:p>
          <a:p>
            <a:r>
              <a:rPr lang="en-US" dirty="0" smtClean="0"/>
              <a:t>Auto generates </a:t>
            </a:r>
            <a:r>
              <a:rPr lang="en-US" dirty="0"/>
              <a:t>E</a:t>
            </a:r>
            <a:r>
              <a:rPr lang="en-US" dirty="0" smtClean="0"/>
              <a:t>DM screens (could extend for CSS).</a:t>
            </a:r>
          </a:p>
          <a:p>
            <a:r>
              <a:rPr lang="en-US" dirty="0" smtClean="0"/>
              <a:t>Easy to use, just give it an MCH IP address.</a:t>
            </a:r>
          </a:p>
          <a:p>
            <a:r>
              <a:rPr lang="en-US" dirty="0" smtClean="0"/>
              <a:t>This is available as a </a:t>
            </a:r>
            <a:r>
              <a:rPr lang="en-US" dirty="0" err="1" smtClean="0"/>
              <a:t>Github</a:t>
            </a:r>
            <a:r>
              <a:rPr lang="en-US" dirty="0" smtClean="0"/>
              <a:t> repository at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github.com/EmilioPeJu/epicsmonmtca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L. Stant, </a:t>
            </a:r>
            <a:r>
              <a:rPr lang="en-US" smtClean="0"/>
              <a:t>MTCAWS</a:t>
            </a:r>
            <a:r>
              <a:rPr lang="pl-PL" smtClean="0"/>
              <a:t> 2022, </a:t>
            </a:r>
            <a:r>
              <a:rPr lang="en-US" smtClean="0"/>
              <a:t>DESY, Hamburg, Germany</a:t>
            </a:r>
            <a:r>
              <a:rPr lang="pl-PL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146" y="1449238"/>
            <a:ext cx="5746397" cy="460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4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Supporting Work – </a:t>
            </a:r>
            <a:r>
              <a:rPr lang="en-US" dirty="0" err="1" smtClean="0"/>
              <a:t>OpenMMC</a:t>
            </a:r>
            <a:r>
              <a:rPr lang="en-US" dirty="0" smtClean="0"/>
              <a:t> STM32 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For Diamond AMC capability we have been refactoring and adding to the CERN </a:t>
            </a:r>
            <a:r>
              <a:rPr lang="en-US" dirty="0" err="1" smtClean="0"/>
              <a:t>OpenMMC</a:t>
            </a:r>
            <a:r>
              <a:rPr lang="en-US" dirty="0" smtClean="0"/>
              <a:t> STM32 porting effort from Adam </a:t>
            </a:r>
            <a:r>
              <a:rPr lang="en-US" dirty="0" err="1" smtClean="0"/>
              <a:t>Wujek</a:t>
            </a:r>
            <a:r>
              <a:rPr lang="en-US" dirty="0" smtClean="0"/>
              <a:t> and Tomasz </a:t>
            </a:r>
            <a:r>
              <a:rPr lang="en-US" dirty="0" err="1" smtClean="0"/>
              <a:t>Wlostowksi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have a release soon to be added as a branch of the upstream.</a:t>
            </a:r>
          </a:p>
          <a:p>
            <a:r>
              <a:rPr lang="en-US" dirty="0" smtClean="0"/>
              <a:t>We developed a Python MCMC (MCH) simulator which connects to an MMC under test via an Arduino for USB &lt;&gt; IPMB-L </a:t>
            </a:r>
            <a:r>
              <a:rPr lang="en-US" b="1" dirty="0" smtClean="0"/>
              <a:t>and</a:t>
            </a:r>
            <a:r>
              <a:rPr lang="en-US" dirty="0" smtClean="0"/>
              <a:t> hardware-in-the-loop simulation for regression testing of IO and interrupt/event handling.</a:t>
            </a:r>
          </a:p>
          <a:p>
            <a:r>
              <a:rPr lang="en-US" dirty="0"/>
              <a:t>Code at: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github.com/EmilioPeJu/MMCTester</a:t>
            </a:r>
            <a:endParaRPr lang="en-US" dirty="0" smtClean="0"/>
          </a:p>
          <a:p>
            <a:r>
              <a:rPr lang="en-US" dirty="0" smtClean="0"/>
              <a:t>Use latest python-</a:t>
            </a:r>
            <a:r>
              <a:rPr lang="en-US" dirty="0" err="1" smtClean="0"/>
              <a:t>ipmi</a:t>
            </a:r>
            <a:r>
              <a:rPr lang="en-US" dirty="0" smtClean="0"/>
              <a:t> as we had to submit some fixes for better support!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7/12/2022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L. Stant, </a:t>
            </a:r>
            <a:r>
              <a:rPr lang="en-US" smtClean="0"/>
              <a:t>MTCAWS</a:t>
            </a:r>
            <a:r>
              <a:rPr lang="pl-PL" smtClean="0"/>
              <a:t> 2022, </a:t>
            </a:r>
            <a:r>
              <a:rPr lang="en-US" smtClean="0"/>
              <a:t>DESY, Hamburg, Germany</a:t>
            </a:r>
            <a:r>
              <a:rPr lang="pl-PL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12B95-9EC4-9549-A171-044945CECD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9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Diamond-II upgrade involves a largely in-house BPM platform, both for EBPM and XBPMs.</a:t>
            </a:r>
          </a:p>
          <a:p>
            <a:endParaRPr lang="en-GB" sz="2400" dirty="0" smtClean="0"/>
          </a:p>
          <a:p>
            <a:r>
              <a:rPr lang="en-GB" sz="2400" dirty="0" smtClean="0"/>
              <a:t>The </a:t>
            </a:r>
            <a:r>
              <a:rPr lang="en-GB" sz="2400" dirty="0" err="1" smtClean="0"/>
              <a:t>MicroTCA</a:t>
            </a:r>
            <a:r>
              <a:rPr lang="en-GB" sz="2400" dirty="0" smtClean="0"/>
              <a:t> platform has been chosen for data acquisition and processing due to the extensive COTS availability, established community and experience of good reliability from previous projects.</a:t>
            </a:r>
          </a:p>
          <a:p>
            <a:endParaRPr lang="en-GB" sz="2400" dirty="0" smtClean="0"/>
          </a:p>
          <a:p>
            <a:r>
              <a:rPr lang="en-GB" sz="2400" dirty="0" smtClean="0"/>
              <a:t>Full cell deployment is now being tested for reliability and interoperability.</a:t>
            </a:r>
          </a:p>
          <a:p>
            <a:endParaRPr lang="en-US" sz="2400" dirty="0"/>
          </a:p>
          <a:p>
            <a:r>
              <a:rPr lang="en-US" sz="2400" dirty="0" smtClean="0"/>
              <a:t>More details in IBIC 22 paper: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ibic2022.vrws.de/papers/mo3c2.pdf</a:t>
            </a:r>
            <a:r>
              <a:rPr lang="en-US" sz="2400" dirty="0" smtClean="0"/>
              <a:t> </a:t>
            </a:r>
            <a:endParaRPr lang="en-GB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892" y="6187843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12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87843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/12/2022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4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With thanks to my co-authors: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	Michael Abbott, Chris Bloomer, Lorraine Bobb, Emilio Juarez-Perez, </a:t>
            </a:r>
            <a:r>
              <a:rPr lang="en-GB" sz="2400" smtClean="0"/>
              <a:t>and 	Austin </a:t>
            </a:r>
            <a:r>
              <a:rPr lang="en-GB" sz="2400" dirty="0" smtClean="0"/>
              <a:t>Rose.</a:t>
            </a:r>
          </a:p>
          <a:p>
            <a:endParaRPr lang="en-GB" sz="2400" dirty="0" smtClean="0"/>
          </a:p>
          <a:p>
            <a:r>
              <a:rPr lang="en-GB" sz="2400" dirty="0" smtClean="0"/>
              <a:t>We would like to thank </a:t>
            </a:r>
            <a:r>
              <a:rPr lang="en-GB" sz="2400" dirty="0" err="1" smtClean="0"/>
              <a:t>Dr.</a:t>
            </a:r>
            <a:r>
              <a:rPr lang="en-GB" sz="2400" dirty="0" smtClean="0"/>
              <a:t> Guenther Rehm of Helmholtz-</a:t>
            </a:r>
            <a:r>
              <a:rPr lang="en-GB" sz="2400" dirty="0" err="1" smtClean="0"/>
              <a:t>Zentrum</a:t>
            </a:r>
            <a:r>
              <a:rPr lang="en-GB" sz="2400" dirty="0" smtClean="0"/>
              <a:t> Berlin for initial development work on this project.</a:t>
            </a:r>
          </a:p>
          <a:p>
            <a:endParaRPr lang="en-GB" sz="2400" dirty="0"/>
          </a:p>
          <a:p>
            <a:r>
              <a:rPr lang="en-GB" sz="2400" dirty="0" smtClean="0"/>
              <a:t>…and thank you for your attention!</a:t>
            </a:r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892" y="6187843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87843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/12/2022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417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Diamond-II Upgrade</a:t>
            </a:r>
          </a:p>
          <a:p>
            <a:r>
              <a:rPr lang="en-US" dirty="0" smtClean="0"/>
              <a:t>BPM </a:t>
            </a:r>
            <a:r>
              <a:rPr lang="en-US" dirty="0"/>
              <a:t>System Requirements</a:t>
            </a:r>
          </a:p>
          <a:p>
            <a:r>
              <a:rPr lang="en-US" dirty="0" smtClean="0"/>
              <a:t>BPM Cell Overview</a:t>
            </a:r>
            <a:endParaRPr lang="en-US" dirty="0"/>
          </a:p>
          <a:p>
            <a:r>
              <a:rPr lang="en-US" dirty="0" smtClean="0"/>
              <a:t>EBPM Design</a:t>
            </a:r>
            <a:endParaRPr lang="en-US" dirty="0"/>
          </a:p>
          <a:p>
            <a:r>
              <a:rPr lang="en-US" dirty="0" smtClean="0"/>
              <a:t>XBPM Design</a:t>
            </a:r>
          </a:p>
          <a:p>
            <a:r>
              <a:rPr lang="en-US" dirty="0" smtClean="0"/>
              <a:t>Communication </a:t>
            </a:r>
            <a:r>
              <a:rPr lang="en-US" dirty="0" smtClean="0"/>
              <a:t>Architecture</a:t>
            </a:r>
          </a:p>
          <a:p>
            <a:r>
              <a:rPr lang="en-US" smtClean="0"/>
              <a:t>Supporting Work</a:t>
            </a:r>
            <a:endParaRPr lang="en-US" dirty="0"/>
          </a:p>
          <a:p>
            <a:r>
              <a:rPr lang="en-US" dirty="0"/>
              <a:t>Conclusion</a:t>
            </a:r>
          </a:p>
        </p:txBody>
      </p:sp>
      <p:pic>
        <p:nvPicPr>
          <p:cNvPr id="5" name="Picture 4" descr="A picture containing grass, outdoor, old, surrounded&#10;&#10;Description automatically generated">
            <a:extLst>
              <a:ext uri="{FF2B5EF4-FFF2-40B4-BE49-F238E27FC236}">
                <a16:creationId xmlns:a16="http://schemas.microsoft.com/office/drawing/2014/main" id="{941E131B-3945-4128-8546-AB8ED364E8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7812" r="3281"/>
          <a:stretch/>
        </p:blipFill>
        <p:spPr>
          <a:xfrm>
            <a:off x="5958681" y="1825625"/>
            <a:ext cx="5871369" cy="3302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0892" y="6187843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87843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/12/2022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3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Diamond-II </a:t>
            </a:r>
            <a:r>
              <a:rPr lang="en-US" dirty="0" smtClean="0"/>
              <a:t>Upgrade to 4</a:t>
            </a:r>
            <a:r>
              <a:rPr lang="en-US" baseline="30000" dirty="0" smtClean="0"/>
              <a:t>th</a:t>
            </a:r>
            <a:r>
              <a:rPr lang="en-US" dirty="0" smtClean="0"/>
              <a:t> Gen. Light 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215" y="2128866"/>
            <a:ext cx="4595446" cy="3942129"/>
          </a:xfrm>
        </p:spPr>
        <p:txBody>
          <a:bodyPr>
            <a:noAutofit/>
          </a:bodyPr>
          <a:lstStyle/>
          <a:p>
            <a:r>
              <a:rPr lang="en-US" sz="2000" dirty="0"/>
              <a:t>Replacing </a:t>
            </a:r>
            <a:r>
              <a:rPr lang="en-US" sz="2000" dirty="0" smtClean="0"/>
              <a:t>entire machine at </a:t>
            </a:r>
            <a:r>
              <a:rPr lang="en-US" sz="2000" dirty="0"/>
              <a:t>Diamond Light Source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Energy </a:t>
            </a:r>
            <a:r>
              <a:rPr lang="en-US" sz="2000" dirty="0"/>
              <a:t>increased from 3 to </a:t>
            </a:r>
            <a:r>
              <a:rPr lang="en-US" sz="2000" dirty="0" smtClean="0"/>
              <a:t>3.5 GeV</a:t>
            </a:r>
            <a:r>
              <a:rPr lang="en-US" sz="2000" dirty="0"/>
              <a:t>.</a:t>
            </a:r>
          </a:p>
          <a:p>
            <a:r>
              <a:rPr lang="en-US" sz="2000" dirty="0"/>
              <a:t>Horizontal emittance reduced from </a:t>
            </a:r>
            <a:r>
              <a:rPr lang="en-US" sz="2000" dirty="0" smtClean="0"/>
              <a:t>2700 </a:t>
            </a:r>
            <a:r>
              <a:rPr lang="en-US" sz="2000" dirty="0"/>
              <a:t>to 160 pm rad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RF @ </a:t>
            </a:r>
            <a:r>
              <a:rPr lang="en-US" sz="2000" dirty="0" smtClean="0"/>
              <a:t>499.499</a:t>
            </a:r>
            <a:r>
              <a:rPr lang="en-US" sz="2000" dirty="0"/>
              <a:t> MHz</a:t>
            </a:r>
          </a:p>
          <a:p>
            <a:r>
              <a:rPr lang="en-US" sz="2000" dirty="0"/>
              <a:t>Double Triple Bend Achromat cells.</a:t>
            </a:r>
          </a:p>
          <a:p>
            <a:r>
              <a:rPr lang="en-US" sz="2000" dirty="0"/>
              <a:t>24 </a:t>
            </a:r>
            <a:r>
              <a:rPr lang="en-US" sz="2000" dirty="0" smtClean="0"/>
              <a:t>new “mid-straights” available for ID positions: 5 new beamlines and upgrades to bending magnet beamlines.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05" t="46718" b="16485"/>
          <a:stretch/>
        </p:blipFill>
        <p:spPr>
          <a:xfrm>
            <a:off x="5433646" y="1659399"/>
            <a:ext cx="6758354" cy="1543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49" t="7646" r="3490" b="53608"/>
          <a:stretch/>
        </p:blipFill>
        <p:spPr>
          <a:xfrm>
            <a:off x="5341481" y="3666392"/>
            <a:ext cx="6727427" cy="1613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3122" t="82539" r="8577"/>
          <a:stretch/>
        </p:blipFill>
        <p:spPr>
          <a:xfrm>
            <a:off x="6129703" y="5279757"/>
            <a:ext cx="5224097" cy="6818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8599608" y="2773551"/>
            <a:ext cx="430823" cy="685800"/>
          </a:xfrm>
          <a:prstGeom prst="downArrow">
            <a:avLst/>
          </a:prstGeom>
          <a:solidFill>
            <a:schemeClr val="bg1"/>
          </a:solidFill>
          <a:ln w="28575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297615" y="1573459"/>
            <a:ext cx="64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DBA: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513423" y="3556156"/>
            <a:ext cx="1734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M-H6BA </a:t>
            </a:r>
            <a:r>
              <a:rPr lang="en-GB" dirty="0" smtClean="0"/>
              <a:t>(DTBA):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220892" y="6187843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3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87843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/12/2022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5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</a:t>
            </a:r>
            <a:r>
              <a:rPr lang="en-US" dirty="0"/>
              <a:t>System Requirements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64923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Lower emittance requires improved FOFB.</a:t>
            </a:r>
          </a:p>
          <a:p>
            <a:r>
              <a:rPr lang="en-US" dirty="0" smtClean="0"/>
              <a:t>EBPMs </a:t>
            </a:r>
            <a:r>
              <a:rPr lang="en-US" u="sng" dirty="0" smtClean="0"/>
              <a:t>and</a:t>
            </a:r>
            <a:r>
              <a:rPr lang="en-US" dirty="0" smtClean="0"/>
              <a:t> XBPMs included in FOFB.</a:t>
            </a:r>
          </a:p>
          <a:p>
            <a:r>
              <a:rPr lang="en-US" dirty="0"/>
              <a:t>Data rate </a:t>
            </a:r>
            <a:r>
              <a:rPr lang="en-US" dirty="0" smtClean="0"/>
              <a:t>must increase </a:t>
            </a:r>
            <a:r>
              <a:rPr lang="en-US" dirty="0"/>
              <a:t>from 10 to 100 kHz</a:t>
            </a:r>
            <a:r>
              <a:rPr lang="en-US" dirty="0" smtClean="0"/>
              <a:t>.</a:t>
            </a:r>
          </a:p>
          <a:p>
            <a:r>
              <a:rPr lang="en-US" dirty="0" smtClean="0"/>
              <a:t>252 SR EBPMs (11/12 per cell).</a:t>
            </a:r>
          </a:p>
          <a:p>
            <a:r>
              <a:rPr lang="en-US" dirty="0" smtClean="0"/>
              <a:t>60 XBPMs.</a:t>
            </a:r>
          </a:p>
          <a:p>
            <a:r>
              <a:rPr lang="en-US" dirty="0" smtClean="0"/>
              <a:t>Short-term motion (&lt;1 second):</a:t>
            </a:r>
          </a:p>
          <a:p>
            <a:pPr lvl="1"/>
            <a:r>
              <a:rPr lang="en-US" dirty="0" smtClean="0"/>
              <a:t>Commissioning (0.3 mA):   &lt;</a:t>
            </a:r>
            <a:r>
              <a:rPr lang="en-US" dirty="0"/>
              <a:t>130 nm</a:t>
            </a:r>
            <a:r>
              <a:rPr lang="en-US" dirty="0" smtClean="0"/>
              <a:t>/√Hz</a:t>
            </a:r>
          </a:p>
          <a:p>
            <a:pPr lvl="1"/>
            <a:r>
              <a:rPr lang="en-US" dirty="0" smtClean="0"/>
              <a:t>User beam (300 mA):	 &lt;</a:t>
            </a:r>
            <a:r>
              <a:rPr lang="en-US" dirty="0"/>
              <a:t>2 nm/√</a:t>
            </a:r>
            <a:r>
              <a:rPr lang="en-US" dirty="0" smtClean="0"/>
              <a:t>Hz</a:t>
            </a:r>
            <a:endParaRPr lang="en-GB" dirty="0"/>
          </a:p>
          <a:p>
            <a:r>
              <a:rPr lang="en-US" dirty="0" smtClean="0"/>
              <a:t>Long-term motion (&lt;1 </a:t>
            </a:r>
            <a:r>
              <a:rPr lang="en-US" dirty="0" err="1" smtClean="0"/>
              <a:t>wk</a:t>
            </a:r>
            <a:r>
              <a:rPr lang="en-US" dirty="0" smtClean="0"/>
              <a:t>): </a:t>
            </a:r>
            <a:r>
              <a:rPr lang="en-US" sz="2400" dirty="0" smtClean="0"/>
              <a:t>&lt;</a:t>
            </a:r>
            <a:r>
              <a:rPr lang="en-US" sz="2400" dirty="0"/>
              <a:t>1 µm </a:t>
            </a:r>
            <a:r>
              <a:rPr lang="en-US" sz="2400" dirty="0" err="1" smtClean="0"/>
              <a:t>pk</a:t>
            </a:r>
            <a:r>
              <a:rPr lang="en-US" sz="2400" dirty="0" smtClean="0"/>
              <a:t>—</a:t>
            </a:r>
            <a:r>
              <a:rPr lang="en-US" sz="2400" dirty="0" err="1" smtClean="0"/>
              <a:t>pk</a:t>
            </a:r>
            <a:r>
              <a:rPr lang="en-US" sz="2400" dirty="0" smtClean="0"/>
              <a:t> </a:t>
            </a:r>
          </a:p>
          <a:p>
            <a:r>
              <a:rPr lang="en-US" dirty="0" smtClean="0"/>
              <a:t>In-house design chosen due to sufficient technical resource and concern over legacy COTS capability (in 2020) with new data rate requirement.</a:t>
            </a:r>
            <a:endParaRPr lang="en-US" sz="2400" dirty="0"/>
          </a:p>
          <a:p>
            <a:r>
              <a:rPr lang="en-US" sz="2900" dirty="0" err="1" smtClean="0"/>
              <a:t>MicroTCA</a:t>
            </a:r>
            <a:r>
              <a:rPr lang="en-US" sz="2900" dirty="0" smtClean="0"/>
              <a:t> chosen for integrated gigabit backplane, COTS availability and longevity (15 years support from 2027).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77" y="304003"/>
            <a:ext cx="2335403" cy="328325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0892" y="6187843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7017" y="2276636"/>
            <a:ext cx="2343282" cy="331782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87843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/12/2022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5646" y="-5953"/>
            <a:ext cx="31373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https://www.diamond.ac.uk/dam/jcr:ec67b7e1-fb91-4a65-b1ce-f646490b564d/Diamond-II%20Conceptual%20Design%20Report.pdf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90776" y="5610251"/>
            <a:ext cx="29910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https://dlsltd.sharepoint.com/:b:/s/DiamondCommunications/EeZYURxeZQ9BsjSXqsWGd7kBbDWvOjFNAhjiD1mK-N7KIg?e=D9coh2</a:t>
            </a:r>
          </a:p>
        </p:txBody>
      </p:sp>
    </p:spTree>
    <p:extLst>
      <p:ext uri="{BB962C8B-B14F-4D97-AF65-F5344CB8AC3E}">
        <p14:creationId xmlns:p14="http://schemas.microsoft.com/office/powerpoint/2010/main" val="16576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153"/>
          <p:cNvSpPr/>
          <p:nvPr/>
        </p:nvSpPr>
        <p:spPr>
          <a:xfrm>
            <a:off x="6749194" y="2602555"/>
            <a:ext cx="1729772" cy="977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Rectangle 148"/>
          <p:cNvSpPr/>
          <p:nvPr/>
        </p:nvSpPr>
        <p:spPr>
          <a:xfrm>
            <a:off x="8187909" y="2275557"/>
            <a:ext cx="3097311" cy="660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/>
          <p:cNvSpPr/>
          <p:nvPr/>
        </p:nvSpPr>
        <p:spPr>
          <a:xfrm>
            <a:off x="5431599" y="2063751"/>
            <a:ext cx="510132" cy="9779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Cell Overview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892" y="6187843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475903" y="1518635"/>
            <a:ext cx="2105497" cy="403810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837593" y="2844198"/>
            <a:ext cx="1670538" cy="26545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/>
          <p:nvPr/>
        </p:nvCxnSpPr>
        <p:spPr>
          <a:xfrm>
            <a:off x="4667544" y="1518635"/>
            <a:ext cx="0" cy="46617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431599" y="2250834"/>
            <a:ext cx="2546877" cy="121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896100" y="3262938"/>
            <a:ext cx="252046" cy="306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529144" y="3262938"/>
            <a:ext cx="252046" cy="306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322735" y="2433000"/>
            <a:ext cx="91250" cy="12744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ctagon 26"/>
          <p:cNvSpPr/>
          <p:nvPr/>
        </p:nvSpPr>
        <p:spPr>
          <a:xfrm>
            <a:off x="6241804" y="2169230"/>
            <a:ext cx="252046" cy="263770"/>
          </a:xfrm>
          <a:prstGeom prst="oc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ctagon 27"/>
          <p:cNvSpPr/>
          <p:nvPr/>
        </p:nvSpPr>
        <p:spPr>
          <a:xfrm>
            <a:off x="6894635" y="2166757"/>
            <a:ext cx="252046" cy="263770"/>
          </a:xfrm>
          <a:prstGeom prst="oc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ctagon 28"/>
          <p:cNvSpPr/>
          <p:nvPr/>
        </p:nvSpPr>
        <p:spPr>
          <a:xfrm>
            <a:off x="7529144" y="2166757"/>
            <a:ext cx="252046" cy="263770"/>
          </a:xfrm>
          <a:prstGeom prst="oc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021266" y="2436019"/>
            <a:ext cx="0" cy="821734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655167" y="2431256"/>
            <a:ext cx="0" cy="826497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242166" y="3262938"/>
            <a:ext cx="252046" cy="3067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00" dirty="0">
              <a:solidFill>
                <a:sysClr val="windowText" lastClr="000000"/>
              </a:solidFill>
            </a:endParaRPr>
          </a:p>
        </p:txBody>
      </p:sp>
      <p:cxnSp>
        <p:nvCxnSpPr>
          <p:cNvPr id="50" name="Straight Arrow Connector 49"/>
          <p:cNvCxnSpPr>
            <a:stCxn id="25" idx="0"/>
            <a:endCxn id="49" idx="0"/>
          </p:cNvCxnSpPr>
          <p:nvPr/>
        </p:nvCxnSpPr>
        <p:spPr>
          <a:xfrm flipH="1">
            <a:off x="6368189" y="2433000"/>
            <a:ext cx="171" cy="829938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158035" y="327262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AFE</a:t>
            </a:r>
            <a:endParaRPr lang="en-GB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6811885" y="327262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AFE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7445013" y="327262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AFE</a:t>
            </a:r>
            <a:endParaRPr lang="en-GB" sz="1200" dirty="0"/>
          </a:p>
        </p:txBody>
      </p:sp>
      <p:cxnSp>
        <p:nvCxnSpPr>
          <p:cNvPr id="91" name="Straight Connector 90"/>
          <p:cNvCxnSpPr/>
          <p:nvPr/>
        </p:nvCxnSpPr>
        <p:spPr>
          <a:xfrm flipV="1">
            <a:off x="6896282" y="2504009"/>
            <a:ext cx="251684" cy="12382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6773129" y="236512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</a:t>
            </a:r>
            <a:endParaRPr lang="en-GB" sz="1400" dirty="0"/>
          </a:p>
        </p:txBody>
      </p:sp>
      <p:sp>
        <p:nvSpPr>
          <p:cNvPr id="94" name="TextBox 93"/>
          <p:cNvSpPr txBox="1"/>
          <p:nvPr/>
        </p:nvSpPr>
        <p:spPr>
          <a:xfrm rot="19740929">
            <a:off x="8534975" y="1284019"/>
            <a:ext cx="964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Storage Ring</a:t>
            </a:r>
            <a:endParaRPr lang="en-GB" sz="1200" dirty="0"/>
          </a:p>
        </p:txBody>
      </p:sp>
      <p:sp>
        <p:nvSpPr>
          <p:cNvPr id="95" name="TextBox 94"/>
          <p:cNvSpPr txBox="1"/>
          <p:nvPr/>
        </p:nvSpPr>
        <p:spPr>
          <a:xfrm>
            <a:off x="6671277" y="1720089"/>
            <a:ext cx="743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Standard</a:t>
            </a:r>
            <a:br>
              <a:rPr lang="en-US" sz="1200" dirty="0" smtClean="0"/>
            </a:br>
            <a:r>
              <a:rPr lang="en-US" sz="1200" dirty="0" smtClean="0"/>
              <a:t>EBPM</a:t>
            </a:r>
            <a:endParaRPr lang="en-GB" sz="1200" dirty="0"/>
          </a:p>
        </p:txBody>
      </p:sp>
      <p:sp>
        <p:nvSpPr>
          <p:cNvPr id="96" name="TextBox 95"/>
          <p:cNvSpPr txBox="1"/>
          <p:nvPr/>
        </p:nvSpPr>
        <p:spPr>
          <a:xfrm>
            <a:off x="6036766" y="1719893"/>
            <a:ext cx="672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Primary</a:t>
            </a:r>
            <a:br>
              <a:rPr lang="en-US" sz="1200" dirty="0" smtClean="0"/>
            </a:br>
            <a:r>
              <a:rPr lang="en-US" sz="1200" dirty="0" smtClean="0"/>
              <a:t>EBPM</a:t>
            </a:r>
            <a:endParaRPr lang="en-GB" sz="12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004560" y="3707423"/>
            <a:ext cx="52806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491343" y="2479150"/>
            <a:ext cx="3177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ID</a:t>
            </a:r>
            <a:endParaRPr lang="en-GB" sz="1200" dirty="0"/>
          </a:p>
        </p:txBody>
      </p:sp>
      <p:cxnSp>
        <p:nvCxnSpPr>
          <p:cNvPr id="120" name="Elbow Connector 119"/>
          <p:cNvCxnSpPr>
            <a:stCxn id="49" idx="2"/>
          </p:cNvCxnSpPr>
          <p:nvPr/>
        </p:nvCxnSpPr>
        <p:spPr>
          <a:xfrm rot="5400000">
            <a:off x="4643911" y="2433900"/>
            <a:ext cx="588501" cy="2860056"/>
          </a:xfrm>
          <a:prstGeom prst="bentConnector2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>
            <a:stCxn id="17" idx="2"/>
          </p:cNvCxnSpPr>
          <p:nvPr/>
        </p:nvCxnSpPr>
        <p:spPr>
          <a:xfrm rot="5400000">
            <a:off x="4932654" y="2145155"/>
            <a:ext cx="664946" cy="3513992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18" idx="2"/>
          </p:cNvCxnSpPr>
          <p:nvPr/>
        </p:nvCxnSpPr>
        <p:spPr>
          <a:xfrm rot="5400000">
            <a:off x="5211429" y="1866380"/>
            <a:ext cx="740440" cy="4147037"/>
          </a:xfrm>
          <a:prstGeom prst="bentConnector2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1" name="TextBox 310"/>
          <p:cNvSpPr txBox="1"/>
          <p:nvPr/>
        </p:nvSpPr>
        <p:spPr>
          <a:xfrm>
            <a:off x="2108914" y="2894622"/>
            <a:ext cx="1158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 err="1" smtClean="0"/>
              <a:t>MicroTCA</a:t>
            </a:r>
            <a:r>
              <a:rPr lang="en-US" sz="1200" u="sng" dirty="0" smtClean="0"/>
              <a:t> Crate</a:t>
            </a:r>
            <a:endParaRPr lang="en-GB" sz="1200" u="sng" dirty="0"/>
          </a:p>
        </p:txBody>
      </p:sp>
      <p:grpSp>
        <p:nvGrpSpPr>
          <p:cNvPr id="315" name="Group 314"/>
          <p:cNvGrpSpPr/>
          <p:nvPr/>
        </p:nvGrpSpPr>
        <p:grpSpPr>
          <a:xfrm>
            <a:off x="3162950" y="4111378"/>
            <a:ext cx="296708" cy="309074"/>
            <a:chOff x="3105798" y="4111378"/>
            <a:chExt cx="296708" cy="309074"/>
          </a:xfrm>
        </p:grpSpPr>
        <p:sp>
          <p:nvSpPr>
            <p:cNvPr id="313" name="Pentagon 312"/>
            <p:cNvSpPr/>
            <p:nvPr/>
          </p:nvSpPr>
          <p:spPr>
            <a:xfrm>
              <a:off x="3105798" y="4111378"/>
              <a:ext cx="296708" cy="15194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Pentagon 313"/>
            <p:cNvSpPr/>
            <p:nvPr/>
          </p:nvSpPr>
          <p:spPr>
            <a:xfrm>
              <a:off x="3105798" y="4268512"/>
              <a:ext cx="296708" cy="15194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3162950" y="3724496"/>
            <a:ext cx="296708" cy="309074"/>
            <a:chOff x="3105798" y="4111378"/>
            <a:chExt cx="296708" cy="309074"/>
          </a:xfrm>
        </p:grpSpPr>
        <p:sp>
          <p:nvSpPr>
            <p:cNvPr id="317" name="Pentagon 316"/>
            <p:cNvSpPr/>
            <p:nvPr/>
          </p:nvSpPr>
          <p:spPr>
            <a:xfrm>
              <a:off x="3105798" y="4111378"/>
              <a:ext cx="296708" cy="15194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Pentagon 317"/>
            <p:cNvSpPr/>
            <p:nvPr/>
          </p:nvSpPr>
          <p:spPr>
            <a:xfrm>
              <a:off x="3105798" y="4268512"/>
              <a:ext cx="296708" cy="15194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2223847" y="3728075"/>
            <a:ext cx="103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64ch of</a:t>
            </a:r>
          </a:p>
          <a:p>
            <a:pPr algn="ctr"/>
            <a:r>
              <a:rPr lang="en-US" sz="1200" dirty="0" smtClean="0"/>
              <a:t>EBPM ADC</a:t>
            </a:r>
          </a:p>
          <a:p>
            <a:pPr algn="ctr"/>
            <a:r>
              <a:rPr lang="en-US" sz="1200" dirty="0" smtClean="0"/>
              <a:t>(16 EBPMs)</a:t>
            </a:r>
            <a:endParaRPr lang="en-GB" sz="1200" dirty="0"/>
          </a:p>
        </p:txBody>
      </p:sp>
      <p:cxnSp>
        <p:nvCxnSpPr>
          <p:cNvPr id="321" name="Straight Arrow Connector 320"/>
          <p:cNvCxnSpPr/>
          <p:nvPr/>
        </p:nvCxnSpPr>
        <p:spPr>
          <a:xfrm flipH="1">
            <a:off x="1231900" y="5207000"/>
            <a:ext cx="60569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/>
          <p:cNvSpPr txBox="1"/>
          <p:nvPr/>
        </p:nvSpPr>
        <p:spPr>
          <a:xfrm>
            <a:off x="190686" y="5068500"/>
            <a:ext cx="1086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FOFB Network</a:t>
            </a:r>
            <a:endParaRPr lang="en-GB" sz="1200" dirty="0"/>
          </a:p>
        </p:txBody>
      </p:sp>
      <p:cxnSp>
        <p:nvCxnSpPr>
          <p:cNvPr id="323" name="Straight Arrow Connector 322"/>
          <p:cNvCxnSpPr/>
          <p:nvPr/>
        </p:nvCxnSpPr>
        <p:spPr>
          <a:xfrm flipH="1">
            <a:off x="1231900" y="5005531"/>
            <a:ext cx="60569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/>
          <p:cNvSpPr txBox="1"/>
          <p:nvPr/>
        </p:nvSpPr>
        <p:spPr>
          <a:xfrm>
            <a:off x="177176" y="4856776"/>
            <a:ext cx="1107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EPICS Network</a:t>
            </a:r>
            <a:endParaRPr lang="en-GB" sz="1200" dirty="0"/>
          </a:p>
        </p:txBody>
      </p:sp>
      <p:cxnSp>
        <p:nvCxnSpPr>
          <p:cNvPr id="325" name="Straight Arrow Connector 324"/>
          <p:cNvCxnSpPr/>
          <p:nvPr/>
        </p:nvCxnSpPr>
        <p:spPr>
          <a:xfrm>
            <a:off x="1231900" y="4571939"/>
            <a:ext cx="60569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TextBox 325"/>
          <p:cNvSpPr txBox="1"/>
          <p:nvPr/>
        </p:nvSpPr>
        <p:spPr>
          <a:xfrm>
            <a:off x="112064" y="4420452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Machine Timing</a:t>
            </a:r>
            <a:endParaRPr lang="en-GB" sz="1200" dirty="0"/>
          </a:p>
        </p:txBody>
      </p:sp>
      <p:sp>
        <p:nvSpPr>
          <p:cNvPr id="329" name="TextBox 328"/>
          <p:cNvSpPr txBox="1"/>
          <p:nvPr/>
        </p:nvSpPr>
        <p:spPr>
          <a:xfrm>
            <a:off x="1826229" y="4335478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EVR</a:t>
            </a:r>
            <a:endParaRPr lang="en-GB" sz="1200" dirty="0"/>
          </a:p>
        </p:txBody>
      </p:sp>
      <p:sp>
        <p:nvSpPr>
          <p:cNvPr id="342" name="Rectangle 341"/>
          <p:cNvSpPr/>
          <p:nvPr/>
        </p:nvSpPr>
        <p:spPr>
          <a:xfrm>
            <a:off x="1837578" y="4284591"/>
            <a:ext cx="418577" cy="4027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3" name="TextBox 342"/>
          <p:cNvSpPr txBox="1"/>
          <p:nvPr/>
        </p:nvSpPr>
        <p:spPr>
          <a:xfrm>
            <a:off x="7756435" y="3703997"/>
            <a:ext cx="506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Floor</a:t>
            </a:r>
            <a:endParaRPr lang="en-GB" sz="1200" dirty="0"/>
          </a:p>
        </p:txBody>
      </p:sp>
      <p:sp>
        <p:nvSpPr>
          <p:cNvPr id="345" name="TextBox 344"/>
          <p:cNvSpPr txBox="1"/>
          <p:nvPr/>
        </p:nvSpPr>
        <p:spPr>
          <a:xfrm>
            <a:off x="1397675" y="5823395"/>
            <a:ext cx="3269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Control &amp; Instrumentation Area (CIA)</a:t>
            </a:r>
            <a:endParaRPr lang="en-GB" sz="1600" dirty="0"/>
          </a:p>
        </p:txBody>
      </p:sp>
      <p:sp>
        <p:nvSpPr>
          <p:cNvPr id="346" name="TextBox 345"/>
          <p:cNvSpPr txBox="1"/>
          <p:nvPr/>
        </p:nvSpPr>
        <p:spPr>
          <a:xfrm>
            <a:off x="4667544" y="5824076"/>
            <a:ext cx="14780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Inside the Vault</a:t>
            </a:r>
            <a:endParaRPr lang="en-GB" sz="1600" dirty="0"/>
          </a:p>
        </p:txBody>
      </p:sp>
      <p:sp>
        <p:nvSpPr>
          <p:cNvPr id="138" name="Rectangle 137"/>
          <p:cNvSpPr/>
          <p:nvPr/>
        </p:nvSpPr>
        <p:spPr>
          <a:xfrm rot="19800000">
            <a:off x="8203491" y="1632876"/>
            <a:ext cx="2008929" cy="98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ctagon 29"/>
          <p:cNvSpPr/>
          <p:nvPr/>
        </p:nvSpPr>
        <p:spPr>
          <a:xfrm rot="19800000">
            <a:off x="8448439" y="1915098"/>
            <a:ext cx="252046" cy="263770"/>
          </a:xfrm>
          <a:prstGeom prst="oc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ctagon 30"/>
          <p:cNvSpPr/>
          <p:nvPr/>
        </p:nvSpPr>
        <p:spPr>
          <a:xfrm rot="19800000">
            <a:off x="9114699" y="1530433"/>
            <a:ext cx="252046" cy="263770"/>
          </a:xfrm>
          <a:prstGeom prst="oc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ctagon 31"/>
          <p:cNvSpPr/>
          <p:nvPr/>
        </p:nvSpPr>
        <p:spPr>
          <a:xfrm rot="19800000">
            <a:off x="9664232" y="1210304"/>
            <a:ext cx="252046" cy="263770"/>
          </a:xfrm>
          <a:prstGeom prst="oct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/>
          <p:cNvSpPr/>
          <p:nvPr/>
        </p:nvSpPr>
        <p:spPr>
          <a:xfrm rot="21071403">
            <a:off x="7874576" y="2163020"/>
            <a:ext cx="495970" cy="2814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TextBox 141"/>
          <p:cNvSpPr txBox="1"/>
          <p:nvPr/>
        </p:nvSpPr>
        <p:spPr>
          <a:xfrm>
            <a:off x="7752063" y="1893295"/>
            <a:ext cx="5886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Dipole</a:t>
            </a:r>
            <a:endParaRPr lang="en-GB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904642" y="2307981"/>
            <a:ext cx="360485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V="1">
            <a:off x="10172703" y="949569"/>
            <a:ext cx="290143" cy="1683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10231526" y="1973835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Beamline</a:t>
            </a:r>
            <a:endParaRPr lang="en-GB" sz="1200" dirty="0"/>
          </a:p>
        </p:txBody>
      </p:sp>
      <p:sp>
        <p:nvSpPr>
          <p:cNvPr id="155" name="TextBox 154"/>
          <p:cNvSpPr txBox="1"/>
          <p:nvPr/>
        </p:nvSpPr>
        <p:spPr>
          <a:xfrm>
            <a:off x="7056835" y="2657258"/>
            <a:ext cx="578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Girder</a:t>
            </a:r>
            <a:br>
              <a:rPr lang="en-US" sz="1200" dirty="0" smtClean="0"/>
            </a:br>
            <a:r>
              <a:rPr lang="en-US" sz="1200" dirty="0" smtClean="0"/>
              <a:t>(Part)</a:t>
            </a:r>
            <a:endParaRPr lang="en-GB" sz="1200" dirty="0"/>
          </a:p>
        </p:txBody>
      </p:sp>
      <p:sp>
        <p:nvSpPr>
          <p:cNvPr id="156" name="Octagon 155"/>
          <p:cNvSpPr/>
          <p:nvPr/>
        </p:nvSpPr>
        <p:spPr>
          <a:xfrm>
            <a:off x="9036052" y="2169780"/>
            <a:ext cx="252046" cy="263770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ctagon 156"/>
          <p:cNvSpPr/>
          <p:nvPr/>
        </p:nvSpPr>
        <p:spPr>
          <a:xfrm>
            <a:off x="9741160" y="2172484"/>
            <a:ext cx="252046" cy="263770"/>
          </a:xfrm>
          <a:prstGeom prst="octago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11353800" y="2315476"/>
            <a:ext cx="338745" cy="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9204288" y="2399350"/>
            <a:ext cx="620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XBPMs</a:t>
            </a:r>
            <a:endParaRPr lang="en-GB" sz="1200" dirty="0"/>
          </a:p>
        </p:txBody>
      </p:sp>
      <p:grpSp>
        <p:nvGrpSpPr>
          <p:cNvPr id="173" name="Group 172"/>
          <p:cNvGrpSpPr/>
          <p:nvPr/>
        </p:nvGrpSpPr>
        <p:grpSpPr>
          <a:xfrm>
            <a:off x="3166135" y="5007996"/>
            <a:ext cx="296708" cy="309074"/>
            <a:chOff x="3105798" y="4111378"/>
            <a:chExt cx="296708" cy="309074"/>
          </a:xfrm>
        </p:grpSpPr>
        <p:sp>
          <p:nvSpPr>
            <p:cNvPr id="174" name="Pentagon 173"/>
            <p:cNvSpPr/>
            <p:nvPr/>
          </p:nvSpPr>
          <p:spPr>
            <a:xfrm>
              <a:off x="3105798" y="4111378"/>
              <a:ext cx="296708" cy="15194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Pentagon 175"/>
            <p:cNvSpPr/>
            <p:nvPr/>
          </p:nvSpPr>
          <p:spPr>
            <a:xfrm>
              <a:off x="3105798" y="4268512"/>
              <a:ext cx="296708" cy="15194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166135" y="4621114"/>
            <a:ext cx="296708" cy="309074"/>
            <a:chOff x="3105798" y="4111378"/>
            <a:chExt cx="296708" cy="309074"/>
          </a:xfrm>
        </p:grpSpPr>
        <p:sp>
          <p:nvSpPr>
            <p:cNvPr id="179" name="Pentagon 178"/>
            <p:cNvSpPr/>
            <p:nvPr/>
          </p:nvSpPr>
          <p:spPr>
            <a:xfrm>
              <a:off x="3105798" y="4111378"/>
              <a:ext cx="296708" cy="15194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Pentagon 179"/>
            <p:cNvSpPr/>
            <p:nvPr/>
          </p:nvSpPr>
          <p:spPr>
            <a:xfrm>
              <a:off x="3105798" y="4268512"/>
              <a:ext cx="296708" cy="151940"/>
            </a:xfrm>
            <a:prstGeom prst="homePlat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2225150" y="4649964"/>
            <a:ext cx="1034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24ch of</a:t>
            </a:r>
          </a:p>
          <a:p>
            <a:pPr algn="ctr"/>
            <a:r>
              <a:rPr lang="en-US" sz="1200" dirty="0"/>
              <a:t>X</a:t>
            </a:r>
            <a:r>
              <a:rPr lang="en-US" sz="1200" dirty="0" smtClean="0"/>
              <a:t>BPM ADC</a:t>
            </a:r>
            <a:br>
              <a:rPr lang="en-US" sz="1200" dirty="0" smtClean="0"/>
            </a:br>
            <a:r>
              <a:rPr lang="en-US" sz="1200" dirty="0" smtClean="0"/>
              <a:t>(6 XBPMs)</a:t>
            </a:r>
            <a:endParaRPr lang="en-GB" sz="1200" dirty="0"/>
          </a:p>
        </p:txBody>
      </p:sp>
      <p:cxnSp>
        <p:nvCxnSpPr>
          <p:cNvPr id="182" name="Elbow Connector 181"/>
          <p:cNvCxnSpPr/>
          <p:nvPr/>
        </p:nvCxnSpPr>
        <p:spPr>
          <a:xfrm rot="10800000" flipV="1">
            <a:off x="3508135" y="2453057"/>
            <a:ext cx="5653451" cy="2246598"/>
          </a:xfrm>
          <a:prstGeom prst="bentConnector3">
            <a:avLst>
              <a:gd name="adj1" fmla="val 78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3" name="Elbow Connector 182"/>
          <p:cNvCxnSpPr/>
          <p:nvPr/>
        </p:nvCxnSpPr>
        <p:spPr>
          <a:xfrm rot="10800000" flipV="1">
            <a:off x="3508136" y="2444261"/>
            <a:ext cx="6365626" cy="2346799"/>
          </a:xfrm>
          <a:prstGeom prst="bentConnector3">
            <a:avLst>
              <a:gd name="adj1" fmla="val 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8" name="Straight Arrow Connector 237"/>
          <p:cNvCxnSpPr/>
          <p:nvPr/>
        </p:nvCxnSpPr>
        <p:spPr>
          <a:xfrm flipH="1" flipV="1">
            <a:off x="3507522" y="3802618"/>
            <a:ext cx="1481498" cy="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H="1" flipV="1">
            <a:off x="3508136" y="3879840"/>
            <a:ext cx="1481498" cy="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/>
          <p:cNvCxnSpPr/>
          <p:nvPr/>
        </p:nvCxnSpPr>
        <p:spPr>
          <a:xfrm flipH="1" flipV="1">
            <a:off x="3508136" y="3959746"/>
            <a:ext cx="1481498" cy="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/>
          <p:nvPr/>
        </p:nvCxnSpPr>
        <p:spPr>
          <a:xfrm flipH="1" flipV="1">
            <a:off x="3511430" y="4876849"/>
            <a:ext cx="1481498" cy="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H="1" flipV="1">
            <a:off x="3507522" y="5064921"/>
            <a:ext cx="1481498" cy="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/>
          <p:nvPr/>
        </p:nvCxnSpPr>
        <p:spPr>
          <a:xfrm flipH="1" flipV="1">
            <a:off x="3507522" y="5160976"/>
            <a:ext cx="1481498" cy="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0" name="Straight Arrow Connector 189"/>
          <p:cNvCxnSpPr/>
          <p:nvPr/>
        </p:nvCxnSpPr>
        <p:spPr>
          <a:xfrm flipH="1" flipV="1">
            <a:off x="3505823" y="5265850"/>
            <a:ext cx="1481498" cy="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 flipH="1" flipV="1">
            <a:off x="3511195" y="3918391"/>
            <a:ext cx="1481498" cy="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 flipH="1" flipV="1">
            <a:off x="3511195" y="3831632"/>
            <a:ext cx="1481498" cy="35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Rectangle 196"/>
          <p:cNvSpPr/>
          <p:nvPr/>
        </p:nvSpPr>
        <p:spPr>
          <a:xfrm>
            <a:off x="1840672" y="1728934"/>
            <a:ext cx="1670538" cy="10106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TextBox 199"/>
          <p:cNvSpPr txBox="1"/>
          <p:nvPr/>
        </p:nvSpPr>
        <p:spPr>
          <a:xfrm>
            <a:off x="2028497" y="1748715"/>
            <a:ext cx="12851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u="sng" dirty="0" smtClean="0"/>
              <a:t>Frontend Support</a:t>
            </a:r>
            <a:endParaRPr lang="en-GB" sz="1200" u="sng" dirty="0"/>
          </a:p>
        </p:txBody>
      </p:sp>
      <p:sp>
        <p:nvSpPr>
          <p:cNvPr id="201" name="Rectangle 200"/>
          <p:cNvSpPr/>
          <p:nvPr/>
        </p:nvSpPr>
        <p:spPr>
          <a:xfrm>
            <a:off x="2036810" y="2043944"/>
            <a:ext cx="1274494" cy="2689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Power Supplies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2039995" y="2371901"/>
            <a:ext cx="1274494" cy="2689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Pilot Tone Generator</a:t>
            </a:r>
            <a:endParaRPr lang="en-GB" sz="1000" dirty="0">
              <a:solidFill>
                <a:schemeClr val="tx1"/>
              </a:solidFill>
            </a:endParaRPr>
          </a:p>
        </p:txBody>
      </p:sp>
      <p:cxnSp>
        <p:nvCxnSpPr>
          <p:cNvPr id="240" name="Elbow Connector 239"/>
          <p:cNvCxnSpPr/>
          <p:nvPr/>
        </p:nvCxnSpPr>
        <p:spPr>
          <a:xfrm rot="16200000" flipV="1">
            <a:off x="844062" y="3358661"/>
            <a:ext cx="1837592" cy="131885"/>
          </a:xfrm>
          <a:prstGeom prst="bentConnector3">
            <a:avLst>
              <a:gd name="adj1" fmla="val 23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6" name="Straight Arrow Connector 245"/>
          <p:cNvCxnSpPr>
            <a:endCxn id="202" idx="1"/>
          </p:cNvCxnSpPr>
          <p:nvPr/>
        </p:nvCxnSpPr>
        <p:spPr>
          <a:xfrm>
            <a:off x="1696915" y="2505807"/>
            <a:ext cx="343080" cy="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4" name="Elbow Connector 253"/>
          <p:cNvCxnSpPr>
            <a:stCxn id="202" idx="3"/>
          </p:cNvCxnSpPr>
          <p:nvPr/>
        </p:nvCxnSpPr>
        <p:spPr>
          <a:xfrm>
            <a:off x="3314489" y="2506363"/>
            <a:ext cx="2928049" cy="92263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6" name="TextBox 205"/>
          <p:cNvSpPr txBox="1"/>
          <p:nvPr/>
        </p:nvSpPr>
        <p:spPr>
          <a:xfrm>
            <a:off x="5047550" y="3151903"/>
            <a:ext cx="792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Pilot tone</a:t>
            </a:r>
            <a:endParaRPr lang="en-GB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506308" y="3420209"/>
            <a:ext cx="387411" cy="1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>
            <a:off x="7150027" y="3422039"/>
            <a:ext cx="387411" cy="1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5" name="TextBox 214"/>
          <p:cNvSpPr txBox="1"/>
          <p:nvPr/>
        </p:nvSpPr>
        <p:spPr>
          <a:xfrm>
            <a:off x="4672481" y="2041454"/>
            <a:ext cx="764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electrons</a:t>
            </a:r>
            <a:endParaRPr lang="en-GB" sz="1200" dirty="0"/>
          </a:p>
        </p:txBody>
      </p:sp>
      <p:sp>
        <p:nvSpPr>
          <p:cNvPr id="216" name="TextBox 215"/>
          <p:cNvSpPr txBox="1"/>
          <p:nvPr/>
        </p:nvSpPr>
        <p:spPr>
          <a:xfrm rot="19888142">
            <a:off x="9958415" y="679290"/>
            <a:ext cx="7640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electrons</a:t>
            </a:r>
            <a:endParaRPr lang="en-GB" sz="1200" dirty="0"/>
          </a:p>
        </p:txBody>
      </p:sp>
      <p:sp>
        <p:nvSpPr>
          <p:cNvPr id="217" name="TextBox 216"/>
          <p:cNvSpPr txBox="1"/>
          <p:nvPr/>
        </p:nvSpPr>
        <p:spPr>
          <a:xfrm>
            <a:off x="11249411" y="2013996"/>
            <a:ext cx="5475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</a:t>
            </a:r>
            <a:r>
              <a:rPr lang="en-US" sz="1200" dirty="0" smtClean="0"/>
              <a:t>-rays</a:t>
            </a:r>
            <a:endParaRPr lang="en-GB" sz="1200" dirty="0"/>
          </a:p>
        </p:txBody>
      </p:sp>
      <p:sp>
        <p:nvSpPr>
          <p:cNvPr id="10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10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87843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/12/2022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EBPM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2868"/>
            <a:ext cx="6661638" cy="4351338"/>
          </a:xfrm>
        </p:spPr>
        <p:txBody>
          <a:bodyPr>
            <a:noAutofit/>
          </a:bodyPr>
          <a:lstStyle/>
          <a:p>
            <a:r>
              <a:rPr lang="en-US" sz="2000" dirty="0" smtClean="0"/>
              <a:t>Button pickups in the storage ring generate </a:t>
            </a:r>
            <a:r>
              <a:rPr lang="en-US" sz="2000" dirty="0"/>
              <a:t>500 MHz </a:t>
            </a:r>
            <a:r>
              <a:rPr lang="en-US" sz="2000" dirty="0" smtClean="0"/>
              <a:t>waveforms which are amplified and filtered by an analogue front end and then </a:t>
            </a:r>
            <a:r>
              <a:rPr lang="en-US" sz="2000" dirty="0" err="1" smtClean="0"/>
              <a:t>digitised</a:t>
            </a:r>
            <a:r>
              <a:rPr lang="en-US" sz="2000" dirty="0" smtClean="0"/>
              <a:t> on FMC modules hosted on an AMC carrier.</a:t>
            </a:r>
          </a:p>
          <a:p>
            <a:r>
              <a:rPr lang="en-US" sz="2000" dirty="0" smtClean="0"/>
              <a:t>The front end also injects a pilot tone signal at a close frequency and this compensates out system gain and phase variations. This is extracted in the digital processing.</a:t>
            </a:r>
          </a:p>
          <a:p>
            <a:r>
              <a:rPr lang="en-US" sz="2000" dirty="0" smtClean="0"/>
              <a:t>We have planned to use IOxOS ADC3110 8ch </a:t>
            </a:r>
            <a:r>
              <a:rPr lang="en-GB" sz="2000" dirty="0" smtClean="0"/>
              <a:t>16-bit/250</a:t>
            </a:r>
            <a:r>
              <a:rPr lang="en-US" sz="2000" dirty="0"/>
              <a:t> </a:t>
            </a:r>
            <a:r>
              <a:rPr lang="en-GB" sz="2000" dirty="0" err="1" smtClean="0"/>
              <a:t>Msps</a:t>
            </a:r>
            <a:r>
              <a:rPr lang="en-GB" sz="2000" dirty="0" smtClean="0"/>
              <a:t> FMCs on a suitable dual AMC carrier.</a:t>
            </a:r>
          </a:p>
          <a:p>
            <a:r>
              <a:rPr lang="en-US" sz="2000" dirty="0" smtClean="0"/>
              <a:t>We are currently testing on a </a:t>
            </a:r>
            <a:r>
              <a:rPr lang="en-US" sz="2000" dirty="0" err="1" smtClean="0"/>
              <a:t>Vadatech</a:t>
            </a:r>
            <a:r>
              <a:rPr lang="en-US" sz="2000" dirty="0" smtClean="0"/>
              <a:t> AMC561 with a </a:t>
            </a:r>
            <a:r>
              <a:rPr lang="en-US" sz="2000" dirty="0" err="1" smtClean="0"/>
              <a:t>Virtex</a:t>
            </a:r>
            <a:r>
              <a:rPr lang="en-US" sz="2000" dirty="0" smtClean="0"/>
              <a:t> 7 690T carrier.</a:t>
            </a:r>
          </a:p>
          <a:p>
            <a:r>
              <a:rPr lang="en-US" sz="2000" dirty="0" smtClean="0"/>
              <a:t>We will be testing on a prototype IOxOS </a:t>
            </a:r>
            <a:r>
              <a:rPr lang="en-US" sz="2000" dirty="0" smtClean="0"/>
              <a:t>IFC_1412 carrier </a:t>
            </a:r>
            <a:r>
              <a:rPr lang="en-US" sz="2000" dirty="0" smtClean="0"/>
              <a:t>with </a:t>
            </a:r>
            <a:r>
              <a:rPr lang="en-US" sz="2000" dirty="0" err="1" smtClean="0"/>
              <a:t>Ultrascale</a:t>
            </a:r>
            <a:r>
              <a:rPr lang="en-US" sz="2000" dirty="0" smtClean="0"/>
              <a:t>+ FPGA.</a:t>
            </a:r>
          </a:p>
          <a:p>
            <a:r>
              <a:rPr lang="en-US" sz="2000" dirty="0" smtClean="0"/>
              <a:t>The high density of fast ADCs (8 per AMC) is sensitive to the carrier’s power implementation.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87843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/12/2022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43746" y="6180409"/>
            <a:ext cx="4114800" cy="365125"/>
          </a:xfrm>
        </p:spPr>
        <p:txBody>
          <a:bodyPr/>
          <a:lstStyle/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</a:t>
            </a:r>
            <a:r>
              <a:rPr lang="pl-PL" dirty="0" smtClean="0"/>
              <a:t>, </a:t>
            </a:r>
            <a:r>
              <a:rPr lang="en-US" dirty="0" smtClean="0"/>
              <a:t>Hamburg, Germany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892" y="6187843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276" y="1520319"/>
            <a:ext cx="4434254" cy="22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XBPM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0185" cy="4351338"/>
          </a:xfrm>
        </p:spPr>
        <p:txBody>
          <a:bodyPr>
            <a:noAutofit/>
          </a:bodyPr>
          <a:lstStyle/>
          <a:p>
            <a:r>
              <a:rPr lang="en-US" sz="2000" dirty="0" smtClean="0"/>
              <a:t>Electrical currents are induced in metallic blades placed close to the x-ray beam. These are connected to </a:t>
            </a:r>
            <a:r>
              <a:rPr lang="en-US" sz="2000" dirty="0" err="1" smtClean="0"/>
              <a:t>specialised</a:t>
            </a:r>
            <a:r>
              <a:rPr lang="en-US" sz="2000" dirty="0" smtClean="0"/>
              <a:t> digitizer FMCs and are hosted on an AMC carrier.</a:t>
            </a:r>
          </a:p>
          <a:p>
            <a:r>
              <a:rPr lang="en-US" sz="2000" dirty="0" smtClean="0"/>
              <a:t>We have planned to use </a:t>
            </a:r>
            <a:r>
              <a:rPr lang="en-US" sz="2000" dirty="0" err="1" smtClean="0"/>
              <a:t>CAENels</a:t>
            </a:r>
            <a:r>
              <a:rPr lang="en-US" sz="2000" dirty="0" smtClean="0"/>
              <a:t> </a:t>
            </a:r>
            <a:r>
              <a:rPr lang="en-GB" sz="2000" dirty="0"/>
              <a:t>FMC-PICO-1M4-C6 </a:t>
            </a:r>
            <a:r>
              <a:rPr lang="en-GB" sz="2000" dirty="0" smtClean="0"/>
              <a:t>4-ch </a:t>
            </a:r>
            <a:r>
              <a:rPr lang="en-GB" sz="2000" dirty="0"/>
              <a:t>20-bit </a:t>
            </a:r>
            <a:r>
              <a:rPr lang="en-GB" sz="2000" dirty="0" smtClean="0"/>
              <a:t>1</a:t>
            </a:r>
            <a:r>
              <a:rPr lang="en-US" sz="2000" dirty="0"/>
              <a:t> </a:t>
            </a:r>
            <a:r>
              <a:rPr lang="en-GB" sz="2000" dirty="0" smtClean="0"/>
              <a:t>MSPS</a:t>
            </a:r>
            <a:r>
              <a:rPr lang="en-US" sz="2000" dirty="0" smtClean="0"/>
              <a:t> pico-ammeter FMCs.</a:t>
            </a:r>
          </a:p>
          <a:p>
            <a:r>
              <a:rPr lang="en-US" sz="2000" dirty="0" smtClean="0"/>
              <a:t>We are currently testing on a </a:t>
            </a:r>
            <a:r>
              <a:rPr lang="en-US" sz="2000" dirty="0" err="1" smtClean="0"/>
              <a:t>CAENels</a:t>
            </a:r>
            <a:r>
              <a:rPr lang="en-US" sz="2000" dirty="0" smtClean="0"/>
              <a:t> DAMC-FMC25 AMC carrier.</a:t>
            </a:r>
          </a:p>
          <a:p>
            <a:r>
              <a:rPr lang="en-US" sz="2000" dirty="0" smtClean="0"/>
              <a:t>We will be testing with the same IOxOS prototype carrier as the EBPMs for </a:t>
            </a:r>
            <a:r>
              <a:rPr lang="en-US" sz="2000" dirty="0" err="1" smtClean="0"/>
              <a:t>standardisation</a:t>
            </a:r>
            <a:r>
              <a:rPr lang="en-US" sz="2000" dirty="0" smtClean="0"/>
              <a:t>.</a:t>
            </a:r>
            <a:endParaRPr lang="en-GB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892" y="6187843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6" r="7909"/>
          <a:stretch/>
        </p:blipFill>
        <p:spPr>
          <a:xfrm>
            <a:off x="6859298" y="1825625"/>
            <a:ext cx="4852140" cy="3039208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87843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/12/2022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7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1" y="226530"/>
            <a:ext cx="4393471" cy="58713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Communication Architecture - </a:t>
            </a:r>
            <a:r>
              <a:rPr lang="en-US" sz="3600" dirty="0" err="1"/>
              <a:t>MicroTCA</a:t>
            </a:r>
            <a:endParaRPr lang="en-GB" sz="3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199" y="1825625"/>
            <a:ext cx="71100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 single 12-slot crate handles an entire cell of EBPM and XBPM diagnostics.</a:t>
            </a:r>
          </a:p>
          <a:p>
            <a:r>
              <a:rPr lang="en-US" sz="2400" dirty="0" smtClean="0"/>
              <a:t>Four EBPM dual-FMC carrier cards.</a:t>
            </a:r>
          </a:p>
          <a:p>
            <a:r>
              <a:rPr lang="en-GB" sz="2400" dirty="0" smtClean="0"/>
              <a:t>Up to three XBPM dual FMC carrier cards.</a:t>
            </a:r>
          </a:p>
          <a:p>
            <a:r>
              <a:rPr lang="en-GB" sz="2400" dirty="0" smtClean="0"/>
              <a:t>Dual MCH: One for </a:t>
            </a:r>
            <a:r>
              <a:rPr lang="en-GB" sz="2400" dirty="0" err="1" smtClean="0"/>
              <a:t>PCIe</a:t>
            </a:r>
            <a:r>
              <a:rPr lang="en-GB" sz="2400" dirty="0" smtClean="0"/>
              <a:t>, one for FOFB </a:t>
            </a:r>
            <a:r>
              <a:rPr lang="en-GB" sz="2400" dirty="0" err="1" smtClean="0"/>
              <a:t>GbE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Event receiver card, CPU card.</a:t>
            </a:r>
          </a:p>
          <a:p>
            <a:r>
              <a:rPr lang="en-GB" sz="2400" dirty="0" smtClean="0"/>
              <a:t>Machine protection from custom Rear Transition Module (RTM).</a:t>
            </a:r>
          </a:p>
          <a:p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0892" y="6187843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87843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/12/2022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Architecture - </a:t>
            </a:r>
            <a:r>
              <a:rPr lang="en-US" dirty="0"/>
              <a:t>Streams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825625"/>
            <a:ext cx="58791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215</a:t>
            </a:r>
            <a:r>
              <a:rPr lang="en-US" sz="2400" dirty="0"/>
              <a:t> </a:t>
            </a:r>
            <a:r>
              <a:rPr lang="en-GB" sz="2400" dirty="0" err="1" smtClean="0"/>
              <a:t>Msps</a:t>
            </a:r>
            <a:r>
              <a:rPr lang="en-GB" sz="2400" dirty="0" smtClean="0"/>
              <a:t> ADC streamed to RAM.</a:t>
            </a:r>
          </a:p>
          <a:p>
            <a:r>
              <a:rPr lang="en-GB" sz="2400" dirty="0" err="1" smtClean="0"/>
              <a:t>Downconverted</a:t>
            </a:r>
            <a:r>
              <a:rPr lang="en-GB" sz="2400" dirty="0" smtClean="0"/>
              <a:t> with 70</a:t>
            </a:r>
            <a:r>
              <a:rPr lang="en-US" sz="2400" dirty="0"/>
              <a:t> </a:t>
            </a:r>
            <a:r>
              <a:rPr lang="en-GB" sz="2400" dirty="0" smtClean="0"/>
              <a:t>MHz IF and then </a:t>
            </a:r>
            <a:r>
              <a:rPr lang="en-GB" sz="2400" dirty="0" err="1" smtClean="0"/>
              <a:t>downsampled</a:t>
            </a:r>
            <a:r>
              <a:rPr lang="en-GB" sz="2400" dirty="0" smtClean="0"/>
              <a:t> into streams:</a:t>
            </a:r>
          </a:p>
          <a:p>
            <a:pPr lvl="1"/>
            <a:r>
              <a:rPr lang="en-GB" sz="2000" dirty="0" smtClean="0"/>
              <a:t>4.1</a:t>
            </a:r>
            <a:r>
              <a:rPr lang="en-US" sz="2000" dirty="0"/>
              <a:t> </a:t>
            </a:r>
            <a:r>
              <a:rPr lang="en-GB" sz="2000" dirty="0" smtClean="0"/>
              <a:t>MHz intermediate acquisition</a:t>
            </a:r>
          </a:p>
          <a:p>
            <a:pPr lvl="1"/>
            <a:r>
              <a:rPr lang="en-GB" sz="2000" dirty="0" smtClean="0"/>
              <a:t>98</a:t>
            </a:r>
            <a:r>
              <a:rPr lang="en-US" sz="2000" dirty="0"/>
              <a:t> </a:t>
            </a:r>
            <a:r>
              <a:rPr lang="en-GB" sz="2000" dirty="0" smtClean="0"/>
              <a:t>kHz fast acquisition (+ pilot)</a:t>
            </a:r>
            <a:br>
              <a:rPr lang="en-GB" sz="2000" dirty="0" smtClean="0"/>
            </a:br>
            <a:r>
              <a:rPr lang="en-GB" sz="2000" i="1" dirty="0" smtClean="0"/>
              <a:t>Used for FOFB and fast archiver</a:t>
            </a:r>
          </a:p>
          <a:p>
            <a:pPr lvl="1"/>
            <a:r>
              <a:rPr lang="en-GB" sz="2000" dirty="0" smtClean="0"/>
              <a:t>1</a:t>
            </a:r>
            <a:r>
              <a:rPr lang="en-US" sz="2000" dirty="0"/>
              <a:t> </a:t>
            </a:r>
            <a:r>
              <a:rPr lang="en-GB" sz="2000" dirty="0" smtClean="0"/>
              <a:t>kHz medium </a:t>
            </a:r>
            <a:r>
              <a:rPr lang="en-GB" sz="2000" dirty="0"/>
              <a:t>acquisition (+ pilot</a:t>
            </a:r>
            <a:r>
              <a:rPr lang="en-GB" sz="2000" dirty="0" smtClean="0"/>
              <a:t>)</a:t>
            </a:r>
            <a:br>
              <a:rPr lang="en-GB" sz="2000" dirty="0" smtClean="0"/>
            </a:br>
            <a:r>
              <a:rPr lang="en-GB" sz="2000" i="1" dirty="0" smtClean="0"/>
              <a:t>Used as a new archiver source</a:t>
            </a:r>
            <a:endParaRPr lang="en-GB" sz="2000" dirty="0"/>
          </a:p>
          <a:p>
            <a:pPr lvl="1"/>
            <a:r>
              <a:rPr lang="en-GB" sz="2000" dirty="0" smtClean="0"/>
              <a:t>10</a:t>
            </a:r>
            <a:r>
              <a:rPr lang="en-US" sz="2000" dirty="0"/>
              <a:t> </a:t>
            </a:r>
            <a:r>
              <a:rPr lang="en-GB" sz="2000" dirty="0" smtClean="0"/>
              <a:t>Hz slow </a:t>
            </a:r>
            <a:r>
              <a:rPr lang="en-GB" sz="2000" dirty="0"/>
              <a:t>acquisition (+ pilot</a:t>
            </a:r>
            <a:r>
              <a:rPr lang="en-GB" sz="2000" dirty="0" smtClean="0"/>
              <a:t>)</a:t>
            </a:r>
          </a:p>
          <a:p>
            <a:endParaRPr lang="en-GB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0892" y="6187843"/>
            <a:ext cx="1717766" cy="365125"/>
          </a:xfrm>
        </p:spPr>
        <p:txBody>
          <a:bodyPr/>
          <a:lstStyle/>
          <a:p>
            <a:fld id="{35212B95-9EC4-9549-A171-044945CECD55}" type="slidenum">
              <a:rPr lang="en-US" smtClean="0"/>
              <a:t>9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845" y="1385888"/>
            <a:ext cx="5572454" cy="4196941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843746" y="61804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smtClean="0"/>
              <a:t>L. Stant, </a:t>
            </a:r>
            <a:r>
              <a:rPr lang="en-US" dirty="0" smtClean="0"/>
              <a:t>MTCAWS</a:t>
            </a:r>
            <a:r>
              <a:rPr lang="pl-PL" dirty="0" smtClean="0"/>
              <a:t> 2022, </a:t>
            </a:r>
            <a:r>
              <a:rPr lang="en-US" dirty="0" smtClean="0"/>
              <a:t>DESY, Hamburg, Germany</a:t>
            </a:r>
            <a:r>
              <a:rPr lang="pl-PL" dirty="0" smtClean="0"/>
              <a:t>.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87843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/12/2022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4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A8A8B91A78D84A8E4E740900E5BBAE" ma:contentTypeVersion="13" ma:contentTypeDescription="Create a new document." ma:contentTypeScope="" ma:versionID="6cf4799b555a9f21e227c8ce718ee1d0">
  <xsd:schema xmlns:xsd="http://www.w3.org/2001/XMLSchema" xmlns:xs="http://www.w3.org/2001/XMLSchema" xmlns:p="http://schemas.microsoft.com/office/2006/metadata/properties" xmlns:ns2="4efff595-9748-44a8-a7f7-a5326e5a18d5" xmlns:ns3="b9e61a8e-ce37-4f6f-ab37-54558243974f" targetNamespace="http://schemas.microsoft.com/office/2006/metadata/properties" ma:root="true" ma:fieldsID="1122e55ee601cc000843ee37a8e3b82d" ns2:_="" ns3:_="">
    <xsd:import namespace="4efff595-9748-44a8-a7f7-a5326e5a18d5"/>
    <xsd:import namespace="b9e61a8e-ce37-4f6f-ab37-5455824397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ink_x0028_test_x0029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ff595-9748-44a8-a7f7-a5326e5a1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ink_x0028_test_x0029_" ma:index="20" nillable="true" ma:displayName="link (test)" ma:format="Hyperlink" ma:internalName="link_x0028_test_x0029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61a8e-ce37-4f6f-ab37-54558243974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_x0028_test_x0029_ xmlns="4efff595-9748-44a8-a7f7-a5326e5a18d5">
      <Url xsi:nil="true"/>
      <Description xsi:nil="true"/>
    </link_x0028_test_x0029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C8B63C-74AF-4337-A7A0-88355C569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ff595-9748-44a8-a7f7-a5326e5a18d5"/>
    <ds:schemaRef ds:uri="b9e61a8e-ce37-4f6f-ab37-5455824397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3440920-8707-4BEF-9203-A5F303816824}">
  <ds:schemaRefs>
    <ds:schemaRef ds:uri="http://schemas.openxmlformats.org/package/2006/metadata/core-properties"/>
    <ds:schemaRef ds:uri="b9e61a8e-ce37-4f6f-ab37-54558243974f"/>
    <ds:schemaRef ds:uri="http://purl.org/dc/dcmitype/"/>
    <ds:schemaRef ds:uri="http://schemas.microsoft.com/office/2006/documentManagement/types"/>
    <ds:schemaRef ds:uri="4efff595-9748-44a8-a7f7-a5326e5a18d5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7B9EE8B-AF86-4B5B-9A7A-74D8528F9F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9023</TotalTime>
  <Words>1114</Words>
  <Application>Microsoft Office PowerPoint</Application>
  <PresentationFormat>Widescreen</PresentationFormat>
  <Paragraphs>155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Beam Position Monitoring using MicroTCA for Diamond-II</vt:lpstr>
      <vt:lpstr>Agenda</vt:lpstr>
      <vt:lpstr>Diamond-II Upgrade to 4th Gen. Light Source</vt:lpstr>
      <vt:lpstr>BPM System Requirements</vt:lpstr>
      <vt:lpstr>BPM Cell Overview</vt:lpstr>
      <vt:lpstr>EBPM Design</vt:lpstr>
      <vt:lpstr>XBPM Design</vt:lpstr>
      <vt:lpstr>Communication Architecture - MicroTCA</vt:lpstr>
      <vt:lpstr>Communication Architecture - Streams</vt:lpstr>
      <vt:lpstr>Supporting Work – EPICS MTCA Management</vt:lpstr>
      <vt:lpstr>Supporting Work – OpenMMC STM32 Port</vt:lpstr>
      <vt:lpstr>Conclusion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Laurence Stant</dc:creator>
  <cp:lastModifiedBy>Stant, Laurence (DLSLtd,RAL,TEC)</cp:lastModifiedBy>
  <cp:revision>146</cp:revision>
  <dcterms:created xsi:type="dcterms:W3CDTF">2017-11-16T11:38:27Z</dcterms:created>
  <dcterms:modified xsi:type="dcterms:W3CDTF">2022-12-07T00:24:11Z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0x010100F1A8A8B91A78D84A8E4E740900E5BBAE</vt:lpwstr>
  </property>
</Properties>
</file>