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89" r:id="rId2"/>
    <p:sldId id="365" r:id="rId3"/>
    <p:sldId id="311" r:id="rId4"/>
    <p:sldId id="312" r:id="rId5"/>
    <p:sldId id="283" r:id="rId6"/>
    <p:sldId id="271" r:id="rId7"/>
    <p:sldId id="284" r:id="rId8"/>
    <p:sldId id="286" r:id="rId9"/>
    <p:sldId id="288" r:id="rId10"/>
    <p:sldId id="364" r:id="rId11"/>
    <p:sldId id="315" r:id="rId12"/>
    <p:sldId id="292" r:id="rId13"/>
    <p:sldId id="291" r:id="rId14"/>
    <p:sldId id="276" r:id="rId15"/>
    <p:sldId id="270"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p:restoredTop sz="95794"/>
  </p:normalViewPr>
  <p:slideViewPr>
    <p:cSldViewPr snapToGrid="0" snapToObjects="1">
      <p:cViewPr varScale="1">
        <p:scale>
          <a:sx n="80" d="100"/>
          <a:sy n="80" d="100"/>
        </p:scale>
        <p:origin x="200" y="760"/>
      </p:cViewPr>
      <p:guideLst/>
    </p:cSldViewPr>
  </p:slideViewPr>
  <p:outlineViewPr>
    <p:cViewPr>
      <p:scale>
        <a:sx n="33" d="100"/>
        <a:sy n="33" d="100"/>
      </p:scale>
      <p:origin x="0" y="-1288"/>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71" d="100"/>
          <a:sy n="171" d="100"/>
        </p:scale>
        <p:origin x="6552"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077B5-E5B7-004D-92BD-681024132872}" type="datetimeFigureOut">
              <a:rPr lang="en-US" smtClean="0"/>
              <a:t>12/4/22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58E56-2751-F54C-B493-469073E80E4F}" type="slidenum">
              <a:rPr lang="en-US" smtClean="0"/>
              <a:t>‹Nr.›</a:t>
            </a:fld>
            <a:endParaRPr lang="en-US"/>
          </a:p>
        </p:txBody>
      </p:sp>
    </p:spTree>
    <p:extLst>
      <p:ext uri="{BB962C8B-B14F-4D97-AF65-F5344CB8AC3E}">
        <p14:creationId xmlns:p14="http://schemas.microsoft.com/office/powerpoint/2010/main" val="141714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EEE_802.1Q"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Precision_Time_Protocol" TargetMode="External"/><Relationship Id="rId4" Type="http://schemas.openxmlformats.org/officeDocument/2006/relationships/hyperlink" Target="https://en.wikipedia.org/wiki/IEEE_802.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1800" dirty="0"/>
              <a:t>In my first presentation we spoke about </a:t>
            </a:r>
            <a:r>
              <a:rPr lang="en-US" sz="1800" dirty="0" err="1"/>
              <a:t>inteconnect</a:t>
            </a:r>
            <a:r>
              <a:rPr lang="en-US" sz="1800" dirty="0"/>
              <a:t> between MTCA ad the external world using ETH and in some cases PCIe.</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800" dirty="0"/>
              <a:t>ETH is the main protocol between systems and that is what we will support today and even more in the future.</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800" dirty="0"/>
              <a:t>But even more important </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800" dirty="0">
                <a:sym typeface="Wingdings" pitchFamily="2" charset="2"/>
              </a:rPr>
              <a:t> </a:t>
            </a:r>
            <a:r>
              <a:rPr lang="en-US" sz="1800" dirty="0"/>
              <a:t>Deterministic and reliable ETH Networks are the key requirements for the future. </a:t>
            </a:r>
            <a:r>
              <a:rPr lang="en-US" sz="1800" dirty="0">
                <a:sym typeface="Wingdings" pitchFamily="2" charset="2"/>
              </a:rPr>
              <a:t></a:t>
            </a:r>
            <a:endParaRPr lang="en-US" sz="1800" dirty="0"/>
          </a:p>
          <a:p>
            <a:pPr>
              <a:spcBef>
                <a:spcPts val="1200"/>
              </a:spcBef>
            </a:pPr>
            <a:endParaRPr lang="en-US" sz="1800" kern="1800" dirty="0">
              <a:solidFill>
                <a:srgbClr val="2F5496"/>
              </a:solidFill>
              <a:effectLst/>
              <a:latin typeface="Calibri" panose="020F0502020204030204" pitchFamily="34" charset="0"/>
              <a:ea typeface="Times New Roman" panose="02020603050405020304" pitchFamily="18" charset="0"/>
            </a:endParaRPr>
          </a:p>
          <a:p>
            <a:pPr>
              <a:spcBef>
                <a:spcPts val="1200"/>
              </a:spcBef>
            </a:pPr>
            <a:endParaRPr lang="en-US" sz="1800" kern="1800" dirty="0">
              <a:solidFill>
                <a:srgbClr val="2F5496"/>
              </a:solidFill>
              <a:effectLst/>
              <a:latin typeface="Calibri" panose="020F0502020204030204" pitchFamily="34" charset="0"/>
              <a:ea typeface="Times New Roman" panose="02020603050405020304" pitchFamily="18" charset="0"/>
            </a:endParaRPr>
          </a:p>
          <a:p>
            <a:pPr>
              <a:spcBef>
                <a:spcPts val="1200"/>
              </a:spcBef>
            </a:pPr>
            <a:r>
              <a:rPr lang="en-US" sz="1800" kern="1800" dirty="0">
                <a:solidFill>
                  <a:srgbClr val="2F5496"/>
                </a:solidFill>
                <a:effectLst/>
                <a:latin typeface="Calibri" panose="020F0502020204030204" pitchFamily="34" charset="0"/>
                <a:ea typeface="Times New Roman" panose="02020603050405020304" pitchFamily="18" charset="0"/>
              </a:rPr>
              <a:t>Content:</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Timing aspects such as precision, synchronization and distribution are more and more getting critical, not only for applications in science but also for those in industry. Beside application specific precision timing modules the global approach through IEEE1588 is getting more and or attention.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 presentation will highlight the clocking options for a new (NG-MTCA ready) MCH Clock module providing IEEE1588 support and will compare these to dedicated precision timer modules. Also aspects such as the requirements for the connected AMCs and the different options for external clocks and triggers are covered.</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Summary: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Precise and distributable timing is important for many applications in science and industry.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presentation will provide a brief comparison of the timing options available for different requirements and precision.</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spcBef>
                <a:spcPts val="1200"/>
              </a:spcBef>
            </a:pPr>
            <a:r>
              <a:rPr lang="en-US" sz="1800" kern="1800" dirty="0">
                <a:solidFill>
                  <a:srgbClr val="2F5496"/>
                </a:solidFill>
                <a:effectLst/>
                <a:latin typeface="Calibri" panose="020F0502020204030204" pitchFamily="34" charset="0"/>
                <a:ea typeface="Times New Roman" panose="02020603050405020304" pitchFamily="18" charset="0"/>
              </a:rPr>
              <a:t>Content:</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Timing aspects such as precision, synchronization and distribution are more and more getting critical, not only for applications in science but also for those in industry. Beside application specific precision timing modules the global approach through IEEE1588 is getting more and or attention.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 presentation will highlight the clocking options for a new (NG-MTCA ready) MCH Clock module providing IEEE1588 support and will compare these to dedicated precision timer modules. Also aspects such as the requirements for the connected AMCs and the different options for external clocks and triggers are covered.</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Summary: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Precise and </a:t>
            </a:r>
            <a:r>
              <a:rPr lang="en-US" sz="1800" dirty="0" err="1">
                <a:solidFill>
                  <a:srgbClr val="000000"/>
                </a:solidFill>
                <a:effectLst/>
                <a:latin typeface="Calibri" panose="020F0502020204030204" pitchFamily="34" charset="0"/>
                <a:ea typeface="Times New Roman" panose="02020603050405020304" pitchFamily="18" charset="0"/>
              </a:rPr>
              <a:t>distribtable</a:t>
            </a:r>
            <a:r>
              <a:rPr lang="en-US" sz="1800" dirty="0">
                <a:solidFill>
                  <a:srgbClr val="000000"/>
                </a:solidFill>
                <a:effectLst/>
                <a:latin typeface="Calibri" panose="020F0502020204030204" pitchFamily="34" charset="0"/>
                <a:ea typeface="Times New Roman" panose="02020603050405020304" pitchFamily="18" charset="0"/>
              </a:rPr>
              <a:t> timing is important for many applications in science and industry.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presentation will provide a brief comparison of the timing options available for different requirements and precision.</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a:spcBef>
                <a:spcPts val="1200"/>
              </a:spcBef>
            </a:pPr>
            <a:r>
              <a:rPr lang="en-US" sz="1800" kern="1800" dirty="0">
                <a:solidFill>
                  <a:srgbClr val="2F5496"/>
                </a:solidFill>
                <a:effectLst/>
                <a:latin typeface="Calibri" panose="020F0502020204030204" pitchFamily="34" charset="0"/>
                <a:ea typeface="Times New Roman" panose="02020603050405020304" pitchFamily="18" charset="0"/>
              </a:rPr>
              <a:t>Content:</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Timing aspects such as precision, synchronization and distribution are more and more getting critical, not only for applications in science but also for those in industry. Beside application specific precision timing modules the global approach through IEEE1588 is getting more and or attention.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The presentation will highlight the clocking options for a new (NG-MTCA ready) MCH Clock module providing IEEE1588 support and will compare these to dedicated precision timer modules. Also aspects such as the requirements for the connected AMCs and the different options for external clocks and triggers are covered.</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2F5496"/>
                </a:solidFill>
                <a:effectLst/>
                <a:latin typeface="Calibri" panose="020F0502020204030204" pitchFamily="34" charset="0"/>
                <a:ea typeface="Times New Roman" panose="02020603050405020304" pitchFamily="18" charset="0"/>
              </a:rPr>
              <a:t>Summary: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Precise and </a:t>
            </a:r>
            <a:r>
              <a:rPr lang="en-US" sz="1800" dirty="0" err="1">
                <a:solidFill>
                  <a:srgbClr val="000000"/>
                </a:solidFill>
                <a:effectLst/>
                <a:latin typeface="Calibri" panose="020F0502020204030204" pitchFamily="34" charset="0"/>
                <a:ea typeface="Times New Roman" panose="02020603050405020304" pitchFamily="18" charset="0"/>
              </a:rPr>
              <a:t>distribtable</a:t>
            </a:r>
            <a:r>
              <a:rPr lang="en-US" sz="1800" dirty="0">
                <a:solidFill>
                  <a:srgbClr val="000000"/>
                </a:solidFill>
                <a:effectLst/>
                <a:latin typeface="Calibri" panose="020F0502020204030204" pitchFamily="34" charset="0"/>
                <a:ea typeface="Times New Roman" panose="02020603050405020304" pitchFamily="18" charset="0"/>
              </a:rPr>
              <a:t> timing is important for many applications in science and industry.</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The presentation will provide a brief comparison of the timing options available for different requirements and precision.</a:t>
            </a:r>
            <a:endParaRPr lang="de-DE"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endParaRPr lang="en-GB" dirty="0"/>
          </a:p>
        </p:txBody>
      </p:sp>
      <p:sp>
        <p:nvSpPr>
          <p:cNvPr id="4" name="Foliennummernplatzhalter 3"/>
          <p:cNvSpPr>
            <a:spLocks noGrp="1"/>
          </p:cNvSpPr>
          <p:nvPr>
            <p:ph type="sldNum" sz="quarter" idx="5"/>
          </p:nvPr>
        </p:nvSpPr>
        <p:spPr/>
        <p:txBody>
          <a:bodyPr/>
          <a:lstStyle/>
          <a:p>
            <a:fld id="{BC9E014E-494F-954B-B0C7-BA20A47327E1}" type="slidenum">
              <a:rPr lang="en-GB" smtClean="0"/>
              <a:t>1</a:t>
            </a:fld>
            <a:endParaRPr lang="en-GB"/>
          </a:p>
        </p:txBody>
      </p:sp>
    </p:spTree>
    <p:extLst>
      <p:ext uri="{BB962C8B-B14F-4D97-AF65-F5344CB8AC3E}">
        <p14:creationId xmlns:p14="http://schemas.microsoft.com/office/powerpoint/2010/main" val="196660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C9E014E-494F-954B-B0C7-BA20A47327E1}" type="slidenum">
              <a:rPr lang="en-GB" smtClean="0"/>
              <a:t>12</a:t>
            </a:fld>
            <a:endParaRPr lang="en-GB"/>
          </a:p>
        </p:txBody>
      </p:sp>
    </p:spTree>
    <p:extLst>
      <p:ext uri="{BB962C8B-B14F-4D97-AF65-F5344CB8AC3E}">
        <p14:creationId xmlns:p14="http://schemas.microsoft.com/office/powerpoint/2010/main" val="410826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Uplink via a CPU</a:t>
            </a:r>
            <a:r>
              <a:rPr lang="en-US" baseline="0" noProof="0" dirty="0"/>
              <a:t> card is required and </a:t>
            </a:r>
            <a:r>
              <a:rPr lang="en-US" baseline="0" noProof="0" dirty="0" err="1"/>
              <a:t>usefull</a:t>
            </a:r>
            <a:r>
              <a:rPr lang="en-US" baseline="0" noProof="0" dirty="0"/>
              <a:t> when the CPU is used for Processing / preprocessing inside the MTCA system</a:t>
            </a:r>
          </a:p>
          <a:p>
            <a:r>
              <a:rPr lang="en-US" baseline="0" noProof="0" dirty="0"/>
              <a:t>	current limitation is the available TDP power budget due to current MTCA spec.</a:t>
            </a:r>
          </a:p>
          <a:p>
            <a:r>
              <a:rPr lang="en-US" baseline="0" noProof="0" dirty="0"/>
              <a:t>	CPU in is max 32 -64 Gb via backplane therefore the realistic uplink is limited to 1/ 10 GbE </a:t>
            </a:r>
          </a:p>
          <a:p>
            <a:endParaRPr lang="en-US" baseline="0" noProof="0" dirty="0"/>
          </a:p>
          <a:p>
            <a:r>
              <a:rPr lang="en-US" baseline="0" noProof="0" dirty="0"/>
              <a:t>In the future this situation will change.</a:t>
            </a:r>
          </a:p>
          <a:p>
            <a:r>
              <a:rPr lang="en-US" baseline="0" noProof="0" dirty="0"/>
              <a:t>	we will see in MTCA –CPU cards from 20W via 80W up to 200 W TDP This means server class CPU’S</a:t>
            </a:r>
          </a:p>
          <a:p>
            <a:r>
              <a:rPr lang="en-US" baseline="0" noProof="0" dirty="0"/>
              <a:t>	this means we can use x8 PCIe Lanes for uplink to external server </a:t>
            </a:r>
          </a:p>
          <a:p>
            <a:r>
              <a:rPr lang="en-US" baseline="0" noProof="0" dirty="0"/>
              <a:t>	Ratio up to 16 lanes in via backplane and up to 8 lanes for upstream </a:t>
            </a:r>
          </a:p>
          <a:p>
            <a:r>
              <a:rPr lang="en-US" baseline="0" noProof="0" dirty="0"/>
              <a:t>16 Lanes to backplane are important for smaller systems with </a:t>
            </a:r>
            <a:r>
              <a:rPr lang="en-US" baseline="0" noProof="0" dirty="0" err="1"/>
              <a:t>eg.</a:t>
            </a:r>
            <a:r>
              <a:rPr lang="en-US" baseline="0" noProof="0" dirty="0"/>
              <a:t> 2 FPGA cards connected directly to CPU card.</a:t>
            </a:r>
          </a:p>
          <a:p>
            <a:r>
              <a:rPr lang="en-US" baseline="0" noProof="0" dirty="0"/>
              <a:t>Typical application are here SDR and Vision systems</a:t>
            </a:r>
          </a:p>
          <a:p>
            <a:endParaRPr lang="de-DE" dirty="0"/>
          </a:p>
        </p:txBody>
      </p:sp>
      <p:sp>
        <p:nvSpPr>
          <p:cNvPr id="4" name="Foliennummernplatzhalter 3"/>
          <p:cNvSpPr>
            <a:spLocks noGrp="1"/>
          </p:cNvSpPr>
          <p:nvPr>
            <p:ph type="sldNum" sz="quarter" idx="5"/>
          </p:nvPr>
        </p:nvSpPr>
        <p:spPr/>
        <p:txBody>
          <a:bodyPr/>
          <a:lstStyle/>
          <a:p>
            <a:fld id="{BC9E014E-494F-954B-B0C7-BA20A47327E1}" type="slidenum">
              <a:rPr lang="en-GB" smtClean="0"/>
              <a:t>13</a:t>
            </a:fld>
            <a:endParaRPr lang="en-GB"/>
          </a:p>
        </p:txBody>
      </p:sp>
    </p:spTree>
    <p:extLst>
      <p:ext uri="{BB962C8B-B14F-4D97-AF65-F5344CB8AC3E}">
        <p14:creationId xmlns:p14="http://schemas.microsoft.com/office/powerpoint/2010/main" val="343301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dirty="0"/>
              <a:t>So far we discussed uplink to server in the second part of this presentation Thursday morning we will cover the requirements for deterministic and reliable Networks </a:t>
            </a:r>
          </a:p>
          <a:p>
            <a:r>
              <a:rPr lang="en-GB" dirty="0"/>
              <a:t>Which means clock, timing </a:t>
            </a:r>
          </a:p>
        </p:txBody>
      </p:sp>
      <p:sp>
        <p:nvSpPr>
          <p:cNvPr id="4" name="Foliennummernplatzhalter 3"/>
          <p:cNvSpPr>
            <a:spLocks noGrp="1"/>
          </p:cNvSpPr>
          <p:nvPr>
            <p:ph type="sldNum" sz="quarter" idx="5"/>
          </p:nvPr>
        </p:nvSpPr>
        <p:spPr/>
        <p:txBody>
          <a:bodyPr/>
          <a:lstStyle/>
          <a:p>
            <a:fld id="{BC9E014E-494F-954B-B0C7-BA20A47327E1}" type="slidenum">
              <a:rPr lang="en-GB" smtClean="0"/>
              <a:t>14</a:t>
            </a:fld>
            <a:endParaRPr lang="en-GB"/>
          </a:p>
        </p:txBody>
      </p:sp>
    </p:spTree>
    <p:extLst>
      <p:ext uri="{BB962C8B-B14F-4D97-AF65-F5344CB8AC3E}">
        <p14:creationId xmlns:p14="http://schemas.microsoft.com/office/powerpoint/2010/main" val="356664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BC9E014E-494F-954B-B0C7-BA20A47327E1}" type="slidenum">
              <a:rPr lang="en-GB" smtClean="0"/>
              <a:t>15</a:t>
            </a:fld>
            <a:endParaRPr lang="en-GB"/>
          </a:p>
        </p:txBody>
      </p:sp>
    </p:spTree>
    <p:extLst>
      <p:ext uri="{BB962C8B-B14F-4D97-AF65-F5344CB8AC3E}">
        <p14:creationId xmlns:p14="http://schemas.microsoft.com/office/powerpoint/2010/main" val="89007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dirty="0"/>
              <a:t>So far we discussed uplink to server in the second part of this presentation Thursday morning we will cover the requirements for deterministic and reliable Networks </a:t>
            </a:r>
          </a:p>
          <a:p>
            <a:r>
              <a:rPr lang="en-GB" dirty="0"/>
              <a:t>Which means clock, timing </a:t>
            </a:r>
          </a:p>
        </p:txBody>
      </p:sp>
      <p:sp>
        <p:nvSpPr>
          <p:cNvPr id="4" name="Foliennummernplatzhalter 3"/>
          <p:cNvSpPr>
            <a:spLocks noGrp="1"/>
          </p:cNvSpPr>
          <p:nvPr>
            <p:ph type="sldNum" sz="quarter" idx="5"/>
          </p:nvPr>
        </p:nvSpPr>
        <p:spPr/>
        <p:txBody>
          <a:bodyPr/>
          <a:lstStyle/>
          <a:p>
            <a:fld id="{BC9E014E-494F-954B-B0C7-BA20A47327E1}" type="slidenum">
              <a:rPr lang="en-GB" smtClean="0"/>
              <a:t>2</a:t>
            </a:fld>
            <a:endParaRPr lang="en-GB"/>
          </a:p>
        </p:txBody>
      </p:sp>
    </p:spTree>
    <p:extLst>
      <p:ext uri="{BB962C8B-B14F-4D97-AF65-F5344CB8AC3E}">
        <p14:creationId xmlns:p14="http://schemas.microsoft.com/office/powerpoint/2010/main" val="356664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000000"/>
                </a:solidFill>
                <a:effectLst/>
                <a:latin typeface="Calibri Light" panose="020F0302020204030204" pitchFamily="34" charset="0"/>
              </a:rPr>
              <a:t>The </a:t>
            </a:r>
            <a:r>
              <a:rPr lang="de-DE" b="1" i="0" u="none" strike="noStrike" dirty="0">
                <a:solidFill>
                  <a:srgbClr val="000000"/>
                </a:solidFill>
                <a:effectLst/>
                <a:latin typeface="Calibri Light" panose="020F0302020204030204" pitchFamily="34" charset="0"/>
              </a:rPr>
              <a:t>White Rabbit Network</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is</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based</a:t>
            </a:r>
            <a:r>
              <a:rPr lang="de-DE" b="0" i="0" u="none" strike="noStrike" dirty="0">
                <a:solidFill>
                  <a:srgbClr val="000000"/>
                </a:solidFill>
                <a:effectLst/>
                <a:latin typeface="Calibri Light" panose="020F0302020204030204" pitchFamily="34" charset="0"/>
              </a:rPr>
              <a:t> on </a:t>
            </a:r>
            <a:r>
              <a:rPr lang="de-DE" b="0" i="0" u="none" strike="noStrike" dirty="0" err="1">
                <a:solidFill>
                  <a:srgbClr val="000000"/>
                </a:solidFill>
                <a:effectLst/>
                <a:latin typeface="Calibri Light" panose="020F0302020204030204" pitchFamily="34" charset="0"/>
              </a:rPr>
              <a:t>existing</a:t>
            </a:r>
            <a:r>
              <a:rPr lang="de-DE" b="0" i="0" u="none" strike="noStrike" dirty="0">
                <a:solidFill>
                  <a:srgbClr val="000000"/>
                </a:solidFill>
                <a:effectLst/>
                <a:latin typeface="Calibri Light" panose="020F0302020204030204" pitchFamily="34" charset="0"/>
              </a:rPr>
              <a:t> IEEE </a:t>
            </a:r>
            <a:r>
              <a:rPr lang="de-DE" b="0" i="0" u="none" strike="noStrike" dirty="0" err="1">
                <a:solidFill>
                  <a:srgbClr val="000000"/>
                </a:solidFill>
                <a:effectLst/>
                <a:latin typeface="Calibri Light" panose="020F0302020204030204" pitchFamily="34" charset="0"/>
              </a:rPr>
              <a:t>standards</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while</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extending</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these</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standards</a:t>
            </a:r>
            <a:r>
              <a:rPr lang="de-DE" b="0" i="0" u="none" strike="noStrike" dirty="0">
                <a:solidFill>
                  <a:srgbClr val="000000"/>
                </a:solidFill>
                <a:effectLst/>
                <a:latin typeface="Calibri Light" panose="020F0302020204030204" pitchFamily="34" charset="0"/>
              </a:rPr>
              <a:t> in a </a:t>
            </a:r>
            <a:r>
              <a:rPr lang="de-DE" b="0" i="0" u="none" strike="noStrike" dirty="0" err="1">
                <a:solidFill>
                  <a:srgbClr val="000000"/>
                </a:solidFill>
                <a:effectLst/>
                <a:latin typeface="Calibri Light" panose="020F0302020204030204" pitchFamily="34" charset="0"/>
              </a:rPr>
              <a:t>backward-compatible</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way</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if</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needed</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to</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meet</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sience</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requirement</a:t>
            </a:r>
            <a:r>
              <a:rPr lang="de-DE" b="0" i="0" u="none" strike="noStrike" dirty="0">
                <a:solidFill>
                  <a:srgbClr val="000000"/>
                </a:solidFill>
                <a:effectLst/>
                <a:latin typeface="Calibri Light" panose="020F0302020204030204" pitchFamily="34" charset="0"/>
              </a:rPr>
              <a:t>.</a:t>
            </a:r>
          </a:p>
          <a:p>
            <a:r>
              <a:rPr lang="de-DE" b="0" i="0" u="none" strike="noStrike" dirty="0">
                <a:solidFill>
                  <a:srgbClr val="000000"/>
                </a:solidFill>
                <a:effectLst/>
                <a:latin typeface="Calibri Light" panose="020F0302020204030204" pitchFamily="34" charset="0"/>
              </a:rPr>
              <a:t> </a:t>
            </a:r>
            <a:endParaRPr lang="en-US" sz="2600" dirty="0">
              <a:solidFill>
                <a:srgbClr val="FF0000"/>
              </a:solidFill>
            </a:endParaRPr>
          </a:p>
          <a:p>
            <a:r>
              <a:rPr lang="en-US" sz="2600" dirty="0">
                <a:solidFill>
                  <a:srgbClr val="FF0000"/>
                </a:solidFill>
              </a:rPr>
              <a:t>Today timing requirements are in the range of nano- or even pico-sec</a:t>
            </a:r>
          </a:p>
          <a:p>
            <a:pPr lvl="1"/>
            <a:r>
              <a:rPr lang="en-US" sz="2200" dirty="0">
                <a:solidFill>
                  <a:srgbClr val="FF0000"/>
                </a:solidFill>
              </a:rPr>
              <a:t>MTCA has also support application from mil-sec down to pico-sec</a:t>
            </a:r>
          </a:p>
          <a:p>
            <a:pPr lvl="2"/>
            <a:endParaRPr lang="en-US" sz="1800" dirty="0">
              <a:solidFill>
                <a:srgbClr val="FF0000"/>
              </a:solidFill>
            </a:endParaRPr>
          </a:p>
          <a:p>
            <a:r>
              <a:rPr lang="en-US" sz="2600" dirty="0">
                <a:solidFill>
                  <a:srgbClr val="FF0000"/>
                </a:solidFill>
              </a:rPr>
              <a:t>PTP implementation is requires special hardware </a:t>
            </a:r>
          </a:p>
          <a:p>
            <a:pPr lvl="1"/>
            <a:r>
              <a:rPr lang="en-US" sz="1800" dirty="0">
                <a:solidFill>
                  <a:srgbClr val="FF0000"/>
                </a:solidFill>
              </a:rPr>
              <a:t>Close to PHY ( between MAC and PHY)</a:t>
            </a:r>
          </a:p>
          <a:p>
            <a:r>
              <a:rPr lang="de-DE" b="0" i="0" u="none" strike="noStrike" dirty="0" err="1">
                <a:solidFill>
                  <a:srgbClr val="000000"/>
                </a:solidFill>
                <a:effectLst/>
                <a:latin typeface="Calibri Light" panose="020F0302020204030204" pitchFamily="34" charset="0"/>
              </a:rPr>
              <a:t>ged</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Local</a:t>
            </a:r>
            <a:r>
              <a:rPr lang="de-DE" b="0" i="0" u="none" strike="noStrike" dirty="0">
                <a:solidFill>
                  <a:srgbClr val="000000"/>
                </a:solidFill>
                <a:effectLst/>
                <a:latin typeface="Calibri Light" panose="020F0302020204030204" pitchFamily="34" charset="0"/>
              </a:rPr>
              <a:t> Area Network </a:t>
            </a:r>
            <a:r>
              <a:rPr lang="de-DE" b="0" i="0" u="none" strike="noStrike" dirty="0" err="1">
                <a:solidFill>
                  <a:srgbClr val="000000"/>
                </a:solidFill>
                <a:effectLst/>
                <a:latin typeface="Calibri Light" panose="020F0302020204030204" pitchFamily="34" charset="0"/>
              </a:rPr>
              <a:t>with</a:t>
            </a:r>
            <a:r>
              <a:rPr lang="de-DE" b="0" i="0" u="none" strike="noStrike" dirty="0">
                <a:solidFill>
                  <a:srgbClr val="000000"/>
                </a:solidFill>
                <a:effectLst/>
                <a:latin typeface="Calibri Light" panose="020F0302020204030204" pitchFamily="34" charset="0"/>
              </a:rPr>
              <a:t> VLANs (</a:t>
            </a:r>
            <a:r>
              <a:rPr lang="de-DE" b="0" i="0" dirty="0">
                <a:effectLst/>
                <a:latin typeface="Calibri Light" panose="020F0302020204030204" pitchFamily="34" charset="0"/>
                <a:hlinkClick r:id="rId3"/>
              </a:rPr>
              <a:t>IEEE 802.1Q</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that</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uses</a:t>
            </a:r>
            <a:r>
              <a:rPr lang="de-DE" b="0" i="0" u="none" strike="noStrike" dirty="0">
                <a:solidFill>
                  <a:srgbClr val="000000"/>
                </a:solidFill>
                <a:effectLst/>
                <a:latin typeface="Calibri Light" panose="020F0302020204030204" pitchFamily="34" charset="0"/>
              </a:rPr>
              <a:t> Ethernet (</a:t>
            </a:r>
            <a:r>
              <a:rPr lang="de-DE" b="0" i="0" dirty="0">
                <a:effectLst/>
                <a:latin typeface="Calibri Light" panose="020F0302020204030204" pitchFamily="34" charset="0"/>
                <a:hlinkClick r:id="rId4"/>
              </a:rPr>
              <a:t>IEEE 802.3</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to</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interconnect</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switches</a:t>
            </a:r>
            <a:r>
              <a:rPr lang="de-DE" b="0" i="0" u="none" strike="noStrike" dirty="0">
                <a:solidFill>
                  <a:srgbClr val="000000"/>
                </a:solidFill>
                <a:effectLst/>
                <a:latin typeface="Calibri Light" panose="020F0302020204030204" pitchFamily="34" charset="0"/>
              </a:rPr>
              <a:t> and </a:t>
            </a:r>
            <a:r>
              <a:rPr lang="de-DE" b="0" i="0" u="none" strike="noStrike" dirty="0" err="1">
                <a:solidFill>
                  <a:srgbClr val="000000"/>
                </a:solidFill>
                <a:effectLst/>
                <a:latin typeface="Calibri Light" panose="020F0302020204030204" pitchFamily="34" charset="0"/>
              </a:rPr>
              <a:t>nodes</a:t>
            </a:r>
            <a:r>
              <a:rPr lang="de-DE" b="0" i="0" u="none" strike="noStrike" dirty="0">
                <a:solidFill>
                  <a:srgbClr val="000000"/>
                </a:solidFill>
                <a:effectLst/>
                <a:latin typeface="Calibri Light" panose="020F0302020204030204" pitchFamily="34" charset="0"/>
              </a:rPr>
              <a:t>, and </a:t>
            </a:r>
            <a:r>
              <a:rPr lang="de-DE" b="0" i="0" u="none" strike="noStrike" dirty="0" err="1">
                <a:solidFill>
                  <a:srgbClr val="000000"/>
                </a:solidFill>
                <a:effectLst/>
                <a:latin typeface="Calibri Light" panose="020F0302020204030204" pitchFamily="34" charset="0"/>
              </a:rPr>
              <a:t>the</a:t>
            </a:r>
            <a:r>
              <a:rPr lang="de-DE" b="0" i="0" u="none" strike="noStrike" dirty="0">
                <a:solidFill>
                  <a:srgbClr val="000000"/>
                </a:solidFill>
                <a:effectLst/>
                <a:latin typeface="Calibri Light" panose="020F0302020204030204" pitchFamily="34" charset="0"/>
              </a:rPr>
              <a:t> Precision Time Protocol (</a:t>
            </a:r>
            <a:r>
              <a:rPr lang="de-DE" b="0" i="0" dirty="0">
                <a:effectLst/>
                <a:latin typeface="Calibri Light" panose="020F0302020204030204" pitchFamily="34" charset="0"/>
                <a:hlinkClick r:id="rId5"/>
              </a:rPr>
              <a:t>PTP, IEEE 1588-2008</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to</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synchronise</a:t>
            </a:r>
            <a:r>
              <a:rPr lang="de-DE" b="0" i="0" u="none" strike="noStrike" dirty="0">
                <a:solidFill>
                  <a:srgbClr val="000000"/>
                </a:solidFill>
                <a:effectLst/>
                <a:latin typeface="Calibri Light" panose="020F0302020204030204" pitchFamily="34" charset="0"/>
              </a:rPr>
              <a:t> </a:t>
            </a:r>
            <a:r>
              <a:rPr lang="de-DE" b="0" i="0" u="none" strike="noStrike" dirty="0" err="1">
                <a:solidFill>
                  <a:srgbClr val="000000"/>
                </a:solidFill>
                <a:effectLst/>
                <a:latin typeface="Calibri Light" panose="020F0302020204030204" pitchFamily="34" charset="0"/>
              </a:rPr>
              <a:t>them</a:t>
            </a:r>
            <a:r>
              <a:rPr lang="de-DE" b="0" i="0" u="none" strike="noStrike" dirty="0">
                <a:solidFill>
                  <a:srgbClr val="000000"/>
                </a:solidFill>
                <a:effectLst/>
                <a:latin typeface="Calibri Light" panose="020F0302020204030204" pitchFamily="34" charset="0"/>
              </a:rPr>
              <a:t>.</a:t>
            </a:r>
            <a:endParaRPr lang="en-US" baseline="0" noProof="0" dirty="0"/>
          </a:p>
          <a:p>
            <a:endParaRPr lang="en-US" dirty="0"/>
          </a:p>
        </p:txBody>
      </p:sp>
      <p:sp>
        <p:nvSpPr>
          <p:cNvPr id="4" name="Foliennummernplatzhalter 3"/>
          <p:cNvSpPr>
            <a:spLocks noGrp="1"/>
          </p:cNvSpPr>
          <p:nvPr>
            <p:ph type="sldNum" sz="quarter" idx="5"/>
          </p:nvPr>
        </p:nvSpPr>
        <p:spPr/>
        <p:txBody>
          <a:bodyPr/>
          <a:lstStyle/>
          <a:p>
            <a:fld id="{3F758E56-2751-F54C-B493-469073E80E4F}" type="slidenum">
              <a:rPr lang="en-US" smtClean="0"/>
              <a:t>3</a:t>
            </a:fld>
            <a:endParaRPr lang="en-US"/>
          </a:p>
        </p:txBody>
      </p:sp>
    </p:spTree>
    <p:extLst>
      <p:ext uri="{BB962C8B-B14F-4D97-AF65-F5344CB8AC3E}">
        <p14:creationId xmlns:p14="http://schemas.microsoft.com/office/powerpoint/2010/main" val="174033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a:p>
            <a:r>
              <a:rPr lang="en-US" dirty="0"/>
              <a:t>In Industry and Telco we are relative save with IEEE1588</a:t>
            </a:r>
          </a:p>
          <a:p>
            <a:r>
              <a:rPr lang="en-US" dirty="0"/>
              <a:t>	1,5 µs was the requirement for 4G networks</a:t>
            </a:r>
          </a:p>
          <a:p>
            <a:r>
              <a:rPr lang="en-US" dirty="0"/>
              <a:t>	20 ns is the current requirements for 5 G networks</a:t>
            </a:r>
          </a:p>
          <a:p>
            <a:endParaRPr lang="en-US" dirty="0"/>
          </a:p>
          <a:p>
            <a:r>
              <a:rPr lang="en-US" dirty="0"/>
              <a:t>ITU-T G8271.1 we have now a requirements for a 21 node network with a max sync requirement of 420 ns</a:t>
            </a:r>
          </a:p>
          <a:p>
            <a:endParaRPr lang="en-US" dirty="0"/>
          </a:p>
          <a:p>
            <a:r>
              <a:rPr lang="en-US" dirty="0"/>
              <a:t>In this respect: when it comes to time sync, the science word is at the fore front. And even with IEEE1588 R2 the WR requirements are integrated.</a:t>
            </a:r>
          </a:p>
          <a:p>
            <a:endParaRPr lang="en-US" dirty="0"/>
          </a:p>
          <a:p>
            <a:r>
              <a:rPr lang="en-US" dirty="0"/>
              <a:t>The good news this requirement for Time stamp intrusion is ready standard for available chips in industrial/embedded systems.</a:t>
            </a:r>
          </a:p>
          <a:p>
            <a:r>
              <a:rPr lang="en-US" dirty="0"/>
              <a:t>The price tag critical in the past has disappeared</a:t>
            </a:r>
          </a:p>
          <a:p>
            <a:endParaRPr lang="en-US" dirty="0"/>
          </a:p>
          <a:p>
            <a:r>
              <a:rPr lang="en-US" dirty="0"/>
              <a:t>For us as a embedded Solution provider we have to ensure that step by step on all new products at least IEEE1588 and or WR has to be supported.</a:t>
            </a:r>
          </a:p>
          <a:p>
            <a:endParaRPr lang="en-US" dirty="0"/>
          </a:p>
        </p:txBody>
      </p:sp>
      <p:sp>
        <p:nvSpPr>
          <p:cNvPr id="4" name="Foliennummernplatzhalter 3"/>
          <p:cNvSpPr>
            <a:spLocks noGrp="1"/>
          </p:cNvSpPr>
          <p:nvPr>
            <p:ph type="sldNum" sz="quarter" idx="5"/>
          </p:nvPr>
        </p:nvSpPr>
        <p:spPr/>
        <p:txBody>
          <a:bodyPr/>
          <a:lstStyle/>
          <a:p>
            <a:fld id="{3F758E56-2751-F54C-B493-469073E80E4F}" type="slidenum">
              <a:rPr lang="en-US" smtClean="0"/>
              <a:t>4</a:t>
            </a:fld>
            <a:endParaRPr lang="en-US"/>
          </a:p>
        </p:txBody>
      </p:sp>
    </p:spTree>
    <p:extLst>
      <p:ext uri="{BB962C8B-B14F-4D97-AF65-F5344CB8AC3E}">
        <p14:creationId xmlns:p14="http://schemas.microsoft.com/office/powerpoint/2010/main" val="365736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C9E014E-494F-954B-B0C7-BA20A47327E1}" type="slidenum">
              <a:rPr lang="en-GB" smtClean="0"/>
              <a:t>5</a:t>
            </a:fld>
            <a:endParaRPr lang="en-GB"/>
          </a:p>
        </p:txBody>
      </p:sp>
    </p:spTree>
    <p:extLst>
      <p:ext uri="{BB962C8B-B14F-4D97-AF65-F5344CB8AC3E}">
        <p14:creationId xmlns:p14="http://schemas.microsoft.com/office/powerpoint/2010/main" val="329493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a:t>Same concept as you have seen with the CPU board, support 1, 2.5, 10 GbE on port 1&amp;2 or Fabric A</a:t>
            </a:r>
          </a:p>
          <a:p>
            <a:r>
              <a:rPr lang="en-US" noProof="0"/>
              <a:t>Uplink with 25 GbE to the HUB modules with the fat pipe switches</a:t>
            </a:r>
          </a:p>
          <a:p>
            <a:r>
              <a:rPr lang="en-US" noProof="0"/>
              <a:t>Small FPGA with embedded ARM cores as the management engine</a:t>
            </a:r>
          </a:p>
          <a:p>
            <a:r>
              <a:rPr lang="en-US" noProof="0"/>
              <a:t>Space for an OXCO in combination with clock module</a:t>
            </a:r>
          </a:p>
          <a:p>
            <a:endParaRPr lang="en-US" noProof="0"/>
          </a:p>
          <a:p>
            <a:r>
              <a:rPr lang="en-US" noProof="0"/>
              <a:t>Front</a:t>
            </a:r>
          </a:p>
          <a:p>
            <a:pPr marL="171450" indent="-171450">
              <a:buFontTx/>
              <a:buChar char="-"/>
            </a:pPr>
            <a:r>
              <a:rPr lang="en-US" noProof="0"/>
              <a:t>with </a:t>
            </a:r>
            <a:r>
              <a:rPr lang="en-US" noProof="0" err="1"/>
              <a:t>Clk</a:t>
            </a:r>
            <a:r>
              <a:rPr lang="en-US" noProof="0"/>
              <a:t> interface</a:t>
            </a:r>
          </a:p>
          <a:p>
            <a:pPr marL="171450" indent="-171450">
              <a:buFontTx/>
              <a:buChar char="-"/>
            </a:pPr>
            <a:r>
              <a:rPr lang="en-US" noProof="0"/>
              <a:t>Same PCB but different stuffing options for uplink to external systems</a:t>
            </a:r>
          </a:p>
          <a:p>
            <a:pPr marL="171450" indent="-171450">
              <a:buFontTx/>
              <a:buChar char="-"/>
            </a:pPr>
            <a:endParaRPr lang="de-DE"/>
          </a:p>
        </p:txBody>
      </p:sp>
      <p:sp>
        <p:nvSpPr>
          <p:cNvPr id="4" name="Foliennummernplatzhalter 3"/>
          <p:cNvSpPr>
            <a:spLocks noGrp="1"/>
          </p:cNvSpPr>
          <p:nvPr>
            <p:ph type="sldNum" sz="quarter" idx="5"/>
          </p:nvPr>
        </p:nvSpPr>
        <p:spPr/>
        <p:txBody>
          <a:bodyPr/>
          <a:lstStyle/>
          <a:p>
            <a:fld id="{BC9E014E-494F-954B-B0C7-BA20A47327E1}" type="slidenum">
              <a:rPr lang="en-GB" smtClean="0"/>
              <a:t>6</a:t>
            </a:fld>
            <a:endParaRPr lang="en-GB"/>
          </a:p>
        </p:txBody>
      </p:sp>
    </p:spTree>
    <p:extLst>
      <p:ext uri="{BB962C8B-B14F-4D97-AF65-F5344CB8AC3E}">
        <p14:creationId xmlns:p14="http://schemas.microsoft.com/office/powerpoint/2010/main" val="372920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BC9E014E-494F-954B-B0C7-BA20A47327E1}" type="slidenum">
              <a:rPr lang="en-GB" smtClean="0"/>
              <a:t>7</a:t>
            </a:fld>
            <a:endParaRPr lang="en-GB"/>
          </a:p>
        </p:txBody>
      </p:sp>
    </p:spTree>
    <p:extLst>
      <p:ext uri="{BB962C8B-B14F-4D97-AF65-F5344CB8AC3E}">
        <p14:creationId xmlns:p14="http://schemas.microsoft.com/office/powerpoint/2010/main" val="1651480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a:t>D</a:t>
            </a:r>
            <a:r>
              <a:rPr lang="en-US"/>
              <a:t>ouble </a:t>
            </a:r>
            <a:r>
              <a:rPr lang="en-US" b="1" err="1"/>
              <a:t>D</a:t>
            </a:r>
            <a:r>
              <a:rPr lang="en-US" err="1"/>
              <a:t>ensitiy</a:t>
            </a:r>
            <a:r>
              <a:rPr lang="en-US"/>
              <a:t> = two rows of electrical pins</a:t>
            </a:r>
            <a:endParaRPr lang="en-GB"/>
          </a:p>
        </p:txBody>
      </p:sp>
      <p:sp>
        <p:nvSpPr>
          <p:cNvPr id="4" name="Foliennummernplatzhalter 3"/>
          <p:cNvSpPr>
            <a:spLocks noGrp="1"/>
          </p:cNvSpPr>
          <p:nvPr>
            <p:ph type="sldNum" sz="quarter" idx="5"/>
          </p:nvPr>
        </p:nvSpPr>
        <p:spPr/>
        <p:txBody>
          <a:bodyPr/>
          <a:lstStyle/>
          <a:p>
            <a:fld id="{BC9E014E-494F-954B-B0C7-BA20A47327E1}" type="slidenum">
              <a:rPr lang="en-GB" smtClean="0"/>
              <a:t>8</a:t>
            </a:fld>
            <a:endParaRPr lang="en-GB"/>
          </a:p>
        </p:txBody>
      </p:sp>
    </p:spTree>
    <p:extLst>
      <p:ext uri="{BB962C8B-B14F-4D97-AF65-F5344CB8AC3E}">
        <p14:creationId xmlns:p14="http://schemas.microsoft.com/office/powerpoint/2010/main" val="257932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a:p>
            <a:endParaRPr lang="de-DE"/>
          </a:p>
        </p:txBody>
      </p:sp>
      <p:sp>
        <p:nvSpPr>
          <p:cNvPr id="4" name="Foliennummernplatzhalter 3"/>
          <p:cNvSpPr>
            <a:spLocks noGrp="1"/>
          </p:cNvSpPr>
          <p:nvPr>
            <p:ph type="sldNum" sz="quarter" idx="5"/>
          </p:nvPr>
        </p:nvSpPr>
        <p:spPr/>
        <p:txBody>
          <a:bodyPr/>
          <a:lstStyle/>
          <a:p>
            <a:fld id="{BC9E014E-494F-954B-B0C7-BA20A47327E1}" type="slidenum">
              <a:rPr lang="en-GB" smtClean="0"/>
              <a:t>10</a:t>
            </a:fld>
            <a:endParaRPr lang="en-GB"/>
          </a:p>
        </p:txBody>
      </p:sp>
    </p:spTree>
    <p:extLst>
      <p:ext uri="{BB962C8B-B14F-4D97-AF65-F5344CB8AC3E}">
        <p14:creationId xmlns:p14="http://schemas.microsoft.com/office/powerpoint/2010/main" val="263071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E6F75-ABB0-7F4D-9E8F-2FA651A81CA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DE1E3E91-C5FF-1A46-973F-25DA7BDCA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E9BAC05A-3F96-164F-A0F8-65E50DE62799}"/>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5" name="Fußzeilenplatzhalter 4">
            <a:extLst>
              <a:ext uri="{FF2B5EF4-FFF2-40B4-BE49-F238E27FC236}">
                <a16:creationId xmlns:a16="http://schemas.microsoft.com/office/drawing/2014/main" id="{AE0E441A-712E-2048-93D8-B4E65C6AE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3A725F2E-4374-F448-8163-C7EB74F039F2}"/>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7" name="Gerade Verbindung 6">
            <a:extLst>
              <a:ext uri="{FF2B5EF4-FFF2-40B4-BE49-F238E27FC236}">
                <a16:creationId xmlns:a16="http://schemas.microsoft.com/office/drawing/2014/main" id="{FBACF284-6E4E-402D-BE29-47A5FF380D99}"/>
              </a:ext>
            </a:extLst>
          </p:cNvPr>
          <p:cNvCxnSpPr/>
          <p:nvPr userDrawn="1"/>
        </p:nvCxnSpPr>
        <p:spPr>
          <a:xfrm>
            <a:off x="838200" y="3522322"/>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33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DEE49-6F17-8848-A53D-DAA47ED093EE}"/>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E2ABB27E-F373-1B41-B3FB-F67E10D3CD4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442B67F-9C36-3346-AC03-D0158890A161}"/>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5" name="Fußzeilenplatzhalter 4">
            <a:extLst>
              <a:ext uri="{FF2B5EF4-FFF2-40B4-BE49-F238E27FC236}">
                <a16:creationId xmlns:a16="http://schemas.microsoft.com/office/drawing/2014/main" id="{3365BA7D-E2A1-E641-8AE4-04B562D222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35396469-F7AA-F141-BC29-6A588D346657}"/>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spTree>
    <p:extLst>
      <p:ext uri="{BB962C8B-B14F-4D97-AF65-F5344CB8AC3E}">
        <p14:creationId xmlns:p14="http://schemas.microsoft.com/office/powerpoint/2010/main" val="17299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EF4688A-04DD-5949-8A90-B143D795B6F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920DA6A5-E60E-2248-AD19-964D87271BD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07B6189F-8A45-474E-86D6-5B619A60055A}"/>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5" name="Fußzeilenplatzhalter 4">
            <a:extLst>
              <a:ext uri="{FF2B5EF4-FFF2-40B4-BE49-F238E27FC236}">
                <a16:creationId xmlns:a16="http://schemas.microsoft.com/office/drawing/2014/main" id="{C3A2170E-9A4F-E147-9DAE-DD39FCBE26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01914B61-E8D6-1545-B937-D69744D01A37}"/>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spTree>
    <p:extLst>
      <p:ext uri="{BB962C8B-B14F-4D97-AF65-F5344CB8AC3E}">
        <p14:creationId xmlns:p14="http://schemas.microsoft.com/office/powerpoint/2010/main" val="391306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04EB7-5BB6-7A45-8725-6979631E63E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5C5D636-84A8-0640-9B9A-925D1FBD2B3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03F39C8-62B2-0E44-9955-7CD9365BB605}"/>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5" name="Fußzeilenplatzhalter 4">
            <a:extLst>
              <a:ext uri="{FF2B5EF4-FFF2-40B4-BE49-F238E27FC236}">
                <a16:creationId xmlns:a16="http://schemas.microsoft.com/office/drawing/2014/main" id="{932EC8AA-DA45-D649-8319-11BE0CB77C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89D10526-1791-1E40-82B7-547D6330C412}"/>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8" name="Gerade Verbindung 7">
            <a:extLst>
              <a:ext uri="{FF2B5EF4-FFF2-40B4-BE49-F238E27FC236}">
                <a16:creationId xmlns:a16="http://schemas.microsoft.com/office/drawing/2014/main" id="{FBACE5D5-8CD7-5E0C-EB04-39C11B8102FC}"/>
              </a:ext>
            </a:extLst>
          </p:cNvPr>
          <p:cNvCxnSpPr/>
          <p:nvPr userDrawn="1"/>
        </p:nvCxnSpPr>
        <p:spPr>
          <a:xfrm>
            <a:off x="838200" y="1690688"/>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52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879416-DD21-E545-A4EC-91DC63A06E4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81300EB0-A3EE-4D40-9E86-22564470CB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2C22FE1-02B0-9840-8799-C5113EDA0C66}"/>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5" name="Fußzeilenplatzhalter 4">
            <a:extLst>
              <a:ext uri="{FF2B5EF4-FFF2-40B4-BE49-F238E27FC236}">
                <a16:creationId xmlns:a16="http://schemas.microsoft.com/office/drawing/2014/main" id="{27754EC7-6561-2044-A2EB-00EA319D3F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632C8900-481C-2A4F-90F8-C3401A25F47E}"/>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spTree>
    <p:extLst>
      <p:ext uri="{BB962C8B-B14F-4D97-AF65-F5344CB8AC3E}">
        <p14:creationId xmlns:p14="http://schemas.microsoft.com/office/powerpoint/2010/main" val="1469013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4F400-6227-5346-A515-226B360A0D41}"/>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A8413176-9293-1046-9160-24190BB537E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79927B2D-9E3F-BC41-BAD0-363EC3D39F4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ECCD5B05-775C-714A-9010-80F5AB3F9ED0}"/>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6" name="Fußzeilenplatzhalter 5">
            <a:extLst>
              <a:ext uri="{FF2B5EF4-FFF2-40B4-BE49-F238E27FC236}">
                <a16:creationId xmlns:a16="http://schemas.microsoft.com/office/drawing/2014/main" id="{79121956-E507-044A-867B-38652270A1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a:extLst>
              <a:ext uri="{FF2B5EF4-FFF2-40B4-BE49-F238E27FC236}">
                <a16:creationId xmlns:a16="http://schemas.microsoft.com/office/drawing/2014/main" id="{FD093BC4-BDD6-E440-9B5F-8F1B2F354046}"/>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8" name="Gerade Verbindung 7">
            <a:extLst>
              <a:ext uri="{FF2B5EF4-FFF2-40B4-BE49-F238E27FC236}">
                <a16:creationId xmlns:a16="http://schemas.microsoft.com/office/drawing/2014/main" id="{32252150-4B14-9BC0-2FFF-E8134386314D}"/>
              </a:ext>
            </a:extLst>
          </p:cNvPr>
          <p:cNvCxnSpPr/>
          <p:nvPr userDrawn="1"/>
        </p:nvCxnSpPr>
        <p:spPr>
          <a:xfrm>
            <a:off x="838200" y="1690688"/>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9275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4D423B-576B-A246-B169-8CACB5662853}"/>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8B82025F-851A-C244-A365-09469A013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19304A-EA80-2F46-B9A5-F75F6DD34AA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7AEA4693-E1EA-C74E-9639-569FCF8DF5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FF76BD4-2779-CB45-9335-B1D1E1CF85A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140DE6EF-6D86-8B4C-8B22-22F33E0DCB4F}"/>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8" name="Fußzeilenplatzhalter 7">
            <a:extLst>
              <a:ext uri="{FF2B5EF4-FFF2-40B4-BE49-F238E27FC236}">
                <a16:creationId xmlns:a16="http://schemas.microsoft.com/office/drawing/2014/main" id="{9691A565-A5BC-0949-A204-9BB03550D8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Foliennummernplatzhalter 8">
            <a:extLst>
              <a:ext uri="{FF2B5EF4-FFF2-40B4-BE49-F238E27FC236}">
                <a16:creationId xmlns:a16="http://schemas.microsoft.com/office/drawing/2014/main" id="{202956BA-78D3-6E48-A19F-2315C835F442}"/>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10" name="Gerade Verbindung 9">
            <a:extLst>
              <a:ext uri="{FF2B5EF4-FFF2-40B4-BE49-F238E27FC236}">
                <a16:creationId xmlns:a16="http://schemas.microsoft.com/office/drawing/2014/main" id="{A260738D-F3FA-CC6D-F54A-E8F0CC24229C}"/>
              </a:ext>
            </a:extLst>
          </p:cNvPr>
          <p:cNvCxnSpPr/>
          <p:nvPr userDrawn="1"/>
        </p:nvCxnSpPr>
        <p:spPr>
          <a:xfrm>
            <a:off x="838200" y="1690688"/>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4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E2A73-C3B9-7743-B182-42D20DE7B2E2}"/>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9BF76A-7487-054D-BC84-059F9C016214}"/>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4" name="Fußzeilenplatzhalter 3">
            <a:extLst>
              <a:ext uri="{FF2B5EF4-FFF2-40B4-BE49-F238E27FC236}">
                <a16:creationId xmlns:a16="http://schemas.microsoft.com/office/drawing/2014/main" id="{D4E82703-D87C-C84F-9EC6-D841236641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Foliennummernplatzhalter 4">
            <a:extLst>
              <a:ext uri="{FF2B5EF4-FFF2-40B4-BE49-F238E27FC236}">
                <a16:creationId xmlns:a16="http://schemas.microsoft.com/office/drawing/2014/main" id="{027BCC32-2A7E-9D41-BF3A-D25968FA6FF6}"/>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6" name="Gerade Verbindung 5">
            <a:extLst>
              <a:ext uri="{FF2B5EF4-FFF2-40B4-BE49-F238E27FC236}">
                <a16:creationId xmlns:a16="http://schemas.microsoft.com/office/drawing/2014/main" id="{B4C8E3B2-A523-8F01-A89B-6F9EDCB09ECF}"/>
              </a:ext>
            </a:extLst>
          </p:cNvPr>
          <p:cNvCxnSpPr/>
          <p:nvPr userDrawn="1"/>
        </p:nvCxnSpPr>
        <p:spPr>
          <a:xfrm>
            <a:off x="838200" y="1690688"/>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2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2CA715-FD3F-D74C-9781-39C82AF25173}"/>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3" name="Fußzeilenplatzhalter 2">
            <a:extLst>
              <a:ext uri="{FF2B5EF4-FFF2-40B4-BE49-F238E27FC236}">
                <a16:creationId xmlns:a16="http://schemas.microsoft.com/office/drawing/2014/main" id="{C4554E6B-CFAD-FA48-82B5-8FB914B646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Foliennummernplatzhalter 3">
            <a:extLst>
              <a:ext uri="{FF2B5EF4-FFF2-40B4-BE49-F238E27FC236}">
                <a16:creationId xmlns:a16="http://schemas.microsoft.com/office/drawing/2014/main" id="{2E90C0C9-6A29-6649-B987-59CE5FCF51E8}"/>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cxnSp>
        <p:nvCxnSpPr>
          <p:cNvPr id="5" name="Gerade Verbindung 4">
            <a:extLst>
              <a:ext uri="{FF2B5EF4-FFF2-40B4-BE49-F238E27FC236}">
                <a16:creationId xmlns:a16="http://schemas.microsoft.com/office/drawing/2014/main" id="{9F93FD3D-3701-B1C2-B117-CAEAADDAB99A}"/>
              </a:ext>
            </a:extLst>
          </p:cNvPr>
          <p:cNvCxnSpPr/>
          <p:nvPr userDrawn="1"/>
        </p:nvCxnSpPr>
        <p:spPr>
          <a:xfrm>
            <a:off x="838200" y="1690688"/>
            <a:ext cx="1051560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309C3-D7CF-E340-AEDF-685A96B22FC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509684AB-39D2-FA44-94C2-D73DE1C29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312E6D70-C864-D242-A67E-86B22D621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422571B-6D2C-4F43-B6B1-D7798630EDEE}"/>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6" name="Fußzeilenplatzhalter 5">
            <a:extLst>
              <a:ext uri="{FF2B5EF4-FFF2-40B4-BE49-F238E27FC236}">
                <a16:creationId xmlns:a16="http://schemas.microsoft.com/office/drawing/2014/main" id="{44D57808-DCF0-FA42-B28D-243AA7F9F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a:extLst>
              <a:ext uri="{FF2B5EF4-FFF2-40B4-BE49-F238E27FC236}">
                <a16:creationId xmlns:a16="http://schemas.microsoft.com/office/drawing/2014/main" id="{3A72FC84-F983-F24E-B7F8-20F4D53A1A4D}"/>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spTree>
    <p:extLst>
      <p:ext uri="{BB962C8B-B14F-4D97-AF65-F5344CB8AC3E}">
        <p14:creationId xmlns:p14="http://schemas.microsoft.com/office/powerpoint/2010/main" val="416493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85B7A-13E4-6147-A1A0-17F874028E5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EACBDF7D-9215-2047-9E85-7AE29E2A3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D7CBE5C7-A8A6-3845-BE6C-A55419181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62FCAA-0161-1A4C-B1FB-2AD2E78CD14D}"/>
              </a:ext>
            </a:extLst>
          </p:cNvPr>
          <p:cNvSpPr>
            <a:spLocks noGrp="1"/>
          </p:cNvSpPr>
          <p:nvPr>
            <p:ph type="dt" sz="half" idx="10"/>
          </p:nvPr>
        </p:nvSpPr>
        <p:spPr>
          <a:xfrm>
            <a:off x="838200" y="6356350"/>
            <a:ext cx="2743200" cy="365125"/>
          </a:xfrm>
          <a:prstGeom prst="rect">
            <a:avLst/>
          </a:prstGeom>
        </p:spPr>
        <p:txBody>
          <a:bodyPr/>
          <a:lstStyle/>
          <a:p>
            <a:fld id="{C8E5EF39-268F-964C-889C-770E22881EEB}" type="datetimeFigureOut">
              <a:rPr lang="en-US" smtClean="0"/>
              <a:t>12/4/22</a:t>
            </a:fld>
            <a:endParaRPr lang="en-US"/>
          </a:p>
        </p:txBody>
      </p:sp>
      <p:sp>
        <p:nvSpPr>
          <p:cNvPr id="6" name="Fußzeilenplatzhalter 5">
            <a:extLst>
              <a:ext uri="{FF2B5EF4-FFF2-40B4-BE49-F238E27FC236}">
                <a16:creationId xmlns:a16="http://schemas.microsoft.com/office/drawing/2014/main" id="{939DBC3E-845F-554E-9CD0-ECD5862F99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Foliennummernplatzhalter 6">
            <a:extLst>
              <a:ext uri="{FF2B5EF4-FFF2-40B4-BE49-F238E27FC236}">
                <a16:creationId xmlns:a16="http://schemas.microsoft.com/office/drawing/2014/main" id="{95108A54-E143-A847-8FF0-92DF4D3ED92F}"/>
              </a:ext>
            </a:extLst>
          </p:cNvPr>
          <p:cNvSpPr>
            <a:spLocks noGrp="1"/>
          </p:cNvSpPr>
          <p:nvPr>
            <p:ph type="sldNum" sz="quarter" idx="12"/>
          </p:nvPr>
        </p:nvSpPr>
        <p:spPr>
          <a:xfrm>
            <a:off x="8610600" y="6356350"/>
            <a:ext cx="2743200" cy="365125"/>
          </a:xfrm>
          <a:prstGeom prst="rect">
            <a:avLst/>
          </a:prstGeom>
        </p:spPr>
        <p:txBody>
          <a:bodyPr/>
          <a:lstStyle/>
          <a:p>
            <a:fld id="{F85A3373-B9B0-7444-8DE1-211042221DAE}" type="slidenum">
              <a:rPr lang="en-US" smtClean="0"/>
              <a:t>‹Nr.›</a:t>
            </a:fld>
            <a:endParaRPr lang="en-US"/>
          </a:p>
        </p:txBody>
      </p:sp>
    </p:spTree>
    <p:extLst>
      <p:ext uri="{BB962C8B-B14F-4D97-AF65-F5344CB8AC3E}">
        <p14:creationId xmlns:p14="http://schemas.microsoft.com/office/powerpoint/2010/main" val="234581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9DB821-9994-6E42-96C5-BACDCF0B4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7989DCA3-7A77-ED41-964E-2AC79B4EC7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Textplatzhalter 8">
            <a:extLst>
              <a:ext uri="{FF2B5EF4-FFF2-40B4-BE49-F238E27FC236}">
                <a16:creationId xmlns:a16="http://schemas.microsoft.com/office/drawing/2014/main" id="{FFB775A4-0E4D-E14B-ACC5-65E0598B4D49}"/>
              </a:ext>
            </a:extLst>
          </p:cNvPr>
          <p:cNvSpPr txBox="1">
            <a:spLocks/>
          </p:cNvSpPr>
          <p:nvPr userDrawn="1"/>
        </p:nvSpPr>
        <p:spPr>
          <a:xfrm>
            <a:off x="838200" y="6311900"/>
            <a:ext cx="10059035" cy="538861"/>
          </a:xfrm>
          <a:prstGeom prst="rect">
            <a:avLst/>
          </a:prstGeom>
        </p:spPr>
        <p:txBody>
          <a:bodyPr>
            <a:normAutofit lnSpcReduction="10000"/>
          </a:bodyPr>
          <a:lstStyle>
            <a:lvl1pPr marL="0" indent="0" algn="l" defTabSz="914400" rtl="0" eaLnBrk="1" latinLnBrk="0" hangingPunct="1">
              <a:lnSpc>
                <a:spcPct val="90000"/>
              </a:lnSpc>
              <a:spcBef>
                <a:spcPts val="1000"/>
              </a:spcBef>
              <a:buClr>
                <a:srgbClr val="FFC000"/>
              </a:buClr>
              <a:buFont typeface="Arial" panose="020B0604020202020204" pitchFamily="34" charset="0"/>
              <a:buNone/>
              <a:defRPr sz="1200" kern="1200">
                <a:solidFill>
                  <a:srgbClr val="898989"/>
                </a:solidFill>
                <a:latin typeface="+mn-lt"/>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t>
            </a:r>
            <a:fld id="{34EC28D8-25F4-FB42-ABA5-22AF0F6CB1A6}" type="slidenum">
              <a:rPr lang="en-GB" smtClean="0"/>
              <a:pPr/>
              <a:t>‹Nr.›</a:t>
            </a:fld>
            <a:r>
              <a:rPr lang="en-GB" dirty="0"/>
              <a:t>| © 2022 N.A.T. GmbH | UNCLASSIFIED</a:t>
            </a:r>
            <a:r>
              <a:rPr lang="en-GB" dirty="0">
                <a:solidFill>
                  <a:srgbClr val="FF0000"/>
                </a:solidFill>
              </a:rPr>
              <a:t> </a:t>
            </a:r>
            <a:r>
              <a:rPr lang="en-GB" dirty="0"/>
              <a:t>| All trademarks, brands and logos are property of their respective owners</a:t>
            </a:r>
          </a:p>
          <a:p>
            <a:pPr algn="ctr"/>
            <a:r>
              <a:rPr lang="en-GB" b="1" dirty="0"/>
              <a:t>Hamburg 2022   6</a:t>
            </a:r>
            <a:r>
              <a:rPr lang="en-GB" b="1" baseline="30000" dirty="0"/>
              <a:t>th</a:t>
            </a:r>
            <a:r>
              <a:rPr lang="en-GB" b="1" dirty="0"/>
              <a:t>– 8</a:t>
            </a:r>
            <a:r>
              <a:rPr lang="en-GB" b="1" baseline="30000" dirty="0"/>
              <a:t>th</a:t>
            </a:r>
            <a:r>
              <a:rPr lang="en-GB" b="1" dirty="0"/>
              <a:t> of December , Herbert </a:t>
            </a:r>
            <a:r>
              <a:rPr lang="en-GB" b="1" dirty="0" err="1"/>
              <a:t>Erd</a:t>
            </a:r>
            <a:r>
              <a:rPr lang="en-GB" b="1" dirty="0"/>
              <a:t>   11</a:t>
            </a:r>
            <a:r>
              <a:rPr lang="en-GB" b="1" baseline="30000" dirty="0"/>
              <a:t>th</a:t>
            </a:r>
            <a:r>
              <a:rPr lang="en-GB" b="1" dirty="0"/>
              <a:t> DESY MTCA workshop </a:t>
            </a:r>
          </a:p>
        </p:txBody>
      </p:sp>
      <p:cxnSp>
        <p:nvCxnSpPr>
          <p:cNvPr id="5" name="Gerade Verbindung 4">
            <a:extLst>
              <a:ext uri="{FF2B5EF4-FFF2-40B4-BE49-F238E27FC236}">
                <a16:creationId xmlns:a16="http://schemas.microsoft.com/office/drawing/2014/main" id="{8049DD5A-1A88-FA4D-88AE-4B123FB53450}"/>
              </a:ext>
            </a:extLst>
          </p:cNvPr>
          <p:cNvCxnSpPr>
            <a:cxnSpLocks/>
          </p:cNvCxnSpPr>
          <p:nvPr userDrawn="1"/>
        </p:nvCxnSpPr>
        <p:spPr>
          <a:xfrm>
            <a:off x="838200" y="6218927"/>
            <a:ext cx="992505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Bild 19">
            <a:extLst>
              <a:ext uri="{FF2B5EF4-FFF2-40B4-BE49-F238E27FC236}">
                <a16:creationId xmlns:a16="http://schemas.microsoft.com/office/drawing/2014/main" id="{6A0C2AA8-9EA1-3944-997A-91BCD4984D04}"/>
              </a:ext>
            </a:extLst>
          </p:cNvPr>
          <p:cNvPicPr/>
          <p:nvPr userDrawn="1"/>
        </p:nvPicPr>
        <p:blipFill>
          <a:blip r:embed="rId13" cstate="screen">
            <a:extLst>
              <a:ext uri="{28A0092B-C50C-407E-A947-70E740481C1C}">
                <a14:useLocalDpi xmlns:a14="http://schemas.microsoft.com/office/drawing/2010/main"/>
              </a:ext>
            </a:extLst>
          </a:blip>
          <a:stretch>
            <a:fillRect/>
          </a:stretch>
        </p:blipFill>
        <p:spPr>
          <a:xfrm>
            <a:off x="10795206" y="6208988"/>
            <a:ext cx="558594" cy="563355"/>
          </a:xfrm>
          <a:prstGeom prst="rect">
            <a:avLst/>
          </a:prstGeom>
        </p:spPr>
      </p:pic>
    </p:spTree>
    <p:extLst>
      <p:ext uri="{BB962C8B-B14F-4D97-AF65-F5344CB8AC3E}">
        <p14:creationId xmlns:p14="http://schemas.microsoft.com/office/powerpoint/2010/main" val="851604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herbert.erd@nateurop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package" Target="../embeddings/Microsoft_Visio-Zeichnung.vsdx"/><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package" Target="../embeddings/Microsoft_Visio-Zeichnung1.vsdx"/><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package" Target="../embeddings/Microsoft_Visio-Zeichnung2.vsdx"/><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E95D458-507D-C243-9E48-833571018883}"/>
              </a:ext>
            </a:extLst>
          </p:cNvPr>
          <p:cNvPicPr>
            <a:picLocks noChangeAspect="1"/>
          </p:cNvPicPr>
          <p:nvPr/>
        </p:nvPicPr>
        <p:blipFill>
          <a:blip r:embed="rId3"/>
          <a:stretch>
            <a:fillRect/>
          </a:stretch>
        </p:blipFill>
        <p:spPr>
          <a:xfrm>
            <a:off x="0" y="396"/>
            <a:ext cx="12192000" cy="6857207"/>
          </a:xfrm>
          <a:prstGeom prst="rect">
            <a:avLst/>
          </a:prstGeom>
        </p:spPr>
      </p:pic>
      <p:pic>
        <p:nvPicPr>
          <p:cNvPr id="8" name="Grafik 7">
            <a:extLst>
              <a:ext uri="{FF2B5EF4-FFF2-40B4-BE49-F238E27FC236}">
                <a16:creationId xmlns:a16="http://schemas.microsoft.com/office/drawing/2014/main" id="{561302BB-FA80-1649-AB56-9108D9062807}"/>
              </a:ext>
            </a:extLst>
          </p:cNvPr>
          <p:cNvPicPr>
            <a:picLocks noChangeAspect="1"/>
          </p:cNvPicPr>
          <p:nvPr/>
        </p:nvPicPr>
        <p:blipFill>
          <a:blip r:embed="rId4"/>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EEF0AD5-48BA-8941-9AB5-C742F5423D41}"/>
              </a:ext>
            </a:extLst>
          </p:cNvPr>
          <p:cNvSpPr>
            <a:spLocks noGrp="1"/>
          </p:cNvSpPr>
          <p:nvPr>
            <p:ph type="title"/>
          </p:nvPr>
        </p:nvSpPr>
        <p:spPr>
          <a:xfrm>
            <a:off x="1360488" y="2002630"/>
            <a:ext cx="10515600" cy="2852737"/>
          </a:xfrm>
        </p:spPr>
        <p:txBody>
          <a:bodyPr>
            <a:normAutofit/>
          </a:bodyPr>
          <a:lstStyle/>
          <a:p>
            <a:br>
              <a:rPr lang="en-GB" dirty="0"/>
            </a:br>
            <a:r>
              <a:rPr lang="en-US" sz="7200" dirty="0">
                <a:solidFill>
                  <a:schemeClr val="bg1"/>
                </a:solidFill>
                <a:effectLst/>
                <a:latin typeface="Calibri" panose="020F0502020204030204" pitchFamily="34" charset="0"/>
                <a:ea typeface="Times New Roman" panose="02020603050405020304" pitchFamily="18" charset="0"/>
              </a:rPr>
              <a:t>Timer &amp; Timing for MTCA</a:t>
            </a:r>
            <a:br>
              <a:rPr lang="de-DE" sz="1800" dirty="0">
                <a:effectLst/>
                <a:latin typeface="Times New Roman" panose="02020603050405020304" pitchFamily="18" charset="0"/>
                <a:ea typeface="Times New Roman" panose="02020603050405020304" pitchFamily="18" charset="0"/>
              </a:rPr>
            </a:br>
            <a:endParaRPr lang="en-GB" dirty="0">
              <a:solidFill>
                <a:schemeClr val="bg1"/>
              </a:solidFill>
            </a:endParaRPr>
          </a:p>
        </p:txBody>
      </p:sp>
    </p:spTree>
    <p:extLst>
      <p:ext uri="{BB962C8B-B14F-4D97-AF65-F5344CB8AC3E}">
        <p14:creationId xmlns:p14="http://schemas.microsoft.com/office/powerpoint/2010/main" val="12866738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18974BC-574F-9841-86AB-97786941483B}"/>
              </a:ext>
            </a:extLst>
          </p:cNvPr>
          <p:cNvPicPr>
            <a:picLocks noChangeAspect="1"/>
          </p:cNvPicPr>
          <p:nvPr/>
        </p:nvPicPr>
        <p:blipFill>
          <a:blip r:embed="rId3"/>
          <a:stretch>
            <a:fillRect/>
          </a:stretch>
        </p:blipFill>
        <p:spPr>
          <a:xfrm>
            <a:off x="5053419" y="2285039"/>
            <a:ext cx="6300381" cy="2932070"/>
          </a:xfrm>
          <a:prstGeom prst="rect">
            <a:avLst/>
          </a:prstGeom>
        </p:spPr>
      </p:pic>
      <p:sp>
        <p:nvSpPr>
          <p:cNvPr id="3" name="Inhaltsplatzhalter 2">
            <a:extLst>
              <a:ext uri="{FF2B5EF4-FFF2-40B4-BE49-F238E27FC236}">
                <a16:creationId xmlns:a16="http://schemas.microsoft.com/office/drawing/2014/main" id="{386E5A84-943F-459E-8686-6646500FA781}"/>
              </a:ext>
            </a:extLst>
          </p:cNvPr>
          <p:cNvSpPr>
            <a:spLocks noGrp="1"/>
          </p:cNvSpPr>
          <p:nvPr>
            <p:ph idx="1"/>
          </p:nvPr>
        </p:nvSpPr>
        <p:spPr>
          <a:xfrm>
            <a:off x="838200" y="1862979"/>
            <a:ext cx="6774465" cy="4732211"/>
          </a:xfrm>
        </p:spPr>
        <p:txBody>
          <a:bodyPr>
            <a:normAutofit/>
          </a:bodyPr>
          <a:lstStyle/>
          <a:p>
            <a:r>
              <a:rPr lang="en-US" sz="2400" dirty="0"/>
              <a:t>PLL synthesizer and dedicated FPGA </a:t>
            </a:r>
          </a:p>
          <a:p>
            <a:pPr marL="0" indent="0">
              <a:buNone/>
            </a:pPr>
            <a:endParaRPr lang="en-US" sz="600" dirty="0"/>
          </a:p>
          <a:p>
            <a:pPr lvl="1"/>
            <a:r>
              <a:rPr lang="en-US" sz="2000" dirty="0"/>
              <a:t>several options of switching </a:t>
            </a:r>
          </a:p>
          <a:p>
            <a:pPr lvl="1"/>
            <a:r>
              <a:rPr lang="en-US" sz="2000" dirty="0"/>
              <a:t>Several option for clock manipulation</a:t>
            </a:r>
          </a:p>
          <a:p>
            <a:pPr lvl="2"/>
            <a:r>
              <a:rPr lang="en-US" sz="1600" dirty="0"/>
              <a:t>IEEE 1588 Support</a:t>
            </a:r>
          </a:p>
          <a:p>
            <a:pPr lvl="2"/>
            <a:r>
              <a:rPr lang="en-US" sz="1600" dirty="0"/>
              <a:t>Synchronous Ethernet Support</a:t>
            </a:r>
          </a:p>
          <a:p>
            <a:pPr lvl="2"/>
            <a:r>
              <a:rPr lang="en-US" sz="1600" dirty="0"/>
              <a:t>2 low-Jitter clock mux: CLK1 and CLK2 to each AMC </a:t>
            </a:r>
          </a:p>
          <a:p>
            <a:pPr lvl="2"/>
            <a:r>
              <a:rPr lang="en-US" sz="1600" dirty="0"/>
              <a:t>2 low-Jitter clock mux: CLK3 or FCLK</a:t>
            </a:r>
          </a:p>
          <a:p>
            <a:pPr lvl="2"/>
            <a:r>
              <a:rPr lang="en-US" sz="1600" dirty="0"/>
              <a:t>Optional GPS via front SMA connector</a:t>
            </a:r>
          </a:p>
          <a:p>
            <a:pPr lvl="2"/>
            <a:r>
              <a:rPr lang="en-US" sz="1600" dirty="0"/>
              <a:t>Optional OCXO on base board</a:t>
            </a:r>
          </a:p>
        </p:txBody>
      </p:sp>
      <p:sp>
        <p:nvSpPr>
          <p:cNvPr id="4" name="Rectangle 2">
            <a:extLst>
              <a:ext uri="{FF2B5EF4-FFF2-40B4-BE49-F238E27FC236}">
                <a16:creationId xmlns:a16="http://schemas.microsoft.com/office/drawing/2014/main" id="{2E049BFC-267F-407E-ACF8-F50639A6AD35}"/>
              </a:ext>
            </a:extLst>
          </p:cNvPr>
          <p:cNvSpPr>
            <a:spLocks noChangeArrowheads="1"/>
          </p:cNvSpPr>
          <p:nvPr/>
        </p:nvSpPr>
        <p:spPr bwMode="auto">
          <a:xfrm flipV="1">
            <a:off x="7162154" y="-1432562"/>
            <a:ext cx="10085474" cy="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itel 7">
            <a:extLst>
              <a:ext uri="{FF2B5EF4-FFF2-40B4-BE49-F238E27FC236}">
                <a16:creationId xmlns:a16="http://schemas.microsoft.com/office/drawing/2014/main" id="{002AEA50-36BA-F799-7F00-50BDA08BD516}"/>
              </a:ext>
            </a:extLst>
          </p:cNvPr>
          <p:cNvSpPr>
            <a:spLocks noGrp="1"/>
          </p:cNvSpPr>
          <p:nvPr>
            <p:ph type="title"/>
          </p:nvPr>
        </p:nvSpPr>
        <p:spPr>
          <a:xfrm>
            <a:off x="838200" y="365126"/>
            <a:ext cx="10515600" cy="957952"/>
          </a:xfrm>
        </p:spPr>
        <p:txBody>
          <a:bodyPr>
            <a:normAutofit fontScale="90000"/>
          </a:bodyPr>
          <a:lstStyle/>
          <a:p>
            <a:br>
              <a:rPr lang="de-DE" dirty="0"/>
            </a:br>
            <a:r>
              <a:rPr lang="de-DE" dirty="0"/>
              <a:t>NAT-MCH-G4 – Clock Module </a:t>
            </a:r>
            <a:br>
              <a:rPr lang="de-DE" dirty="0"/>
            </a:br>
            <a:endParaRPr lang="de-DE" dirty="0"/>
          </a:p>
        </p:txBody>
      </p:sp>
      <p:pic>
        <p:nvPicPr>
          <p:cNvPr id="9" name="Picture 3">
            <a:extLst>
              <a:ext uri="{FF2B5EF4-FFF2-40B4-BE49-F238E27FC236}">
                <a16:creationId xmlns:a16="http://schemas.microsoft.com/office/drawing/2014/main" id="{BD43EFAE-D6CE-770D-4EB5-BD0F5BA98E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3790" y="5172886"/>
            <a:ext cx="5372210" cy="979359"/>
          </a:xfrm>
          <a:prstGeom prst="rect">
            <a:avLst/>
          </a:prstGeom>
          <a:noFill/>
          <a:ln w="9525">
            <a:noFill/>
            <a:miter lim="800000"/>
            <a:headEnd/>
            <a:tailEnd/>
          </a:ln>
          <a:effectLst/>
        </p:spPr>
      </p:pic>
    </p:spTree>
    <p:extLst>
      <p:ext uri="{BB962C8B-B14F-4D97-AF65-F5344CB8AC3E}">
        <p14:creationId xmlns:p14="http://schemas.microsoft.com/office/powerpoint/2010/main" val="1680678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par>
                          <p:cTn id="20" fill="hold">
                            <p:stCondLst>
                              <p:cond delay="1000"/>
                            </p:stCondLst>
                            <p:childTnLst>
                              <p:par>
                                <p:cTn id="21" presetID="3" presetClass="entr" presetSubtype="1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par>
                          <p:cTn id="28" fill="hold">
                            <p:stCondLst>
                              <p:cond delay="2000"/>
                            </p:stCondLst>
                            <p:childTnLst>
                              <p:par>
                                <p:cTn id="29" presetID="3" presetClass="entr" presetSubtype="1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par>
                          <p:cTn id="32" fill="hold">
                            <p:stCondLst>
                              <p:cond delay="2500"/>
                            </p:stCondLst>
                            <p:childTnLst>
                              <p:par>
                                <p:cTn id="33" presetID="3" presetClass="entr" presetSubtype="10"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7">
            <a:extLst>
              <a:ext uri="{FF2B5EF4-FFF2-40B4-BE49-F238E27FC236}">
                <a16:creationId xmlns:a16="http://schemas.microsoft.com/office/drawing/2014/main" id="{D58A32EF-5C3E-C6C2-1508-1CD3FBD54C09}"/>
              </a:ext>
            </a:extLst>
          </p:cNvPr>
          <p:cNvSpPr>
            <a:spLocks noGrp="1"/>
          </p:cNvSpPr>
          <p:nvPr>
            <p:ph type="title"/>
          </p:nvPr>
        </p:nvSpPr>
        <p:spPr>
          <a:xfrm>
            <a:off x="838200" y="365126"/>
            <a:ext cx="10515600" cy="957952"/>
          </a:xfrm>
        </p:spPr>
        <p:txBody>
          <a:bodyPr>
            <a:normAutofit fontScale="90000"/>
          </a:bodyPr>
          <a:lstStyle/>
          <a:p>
            <a:br>
              <a:rPr lang="de-DE" dirty="0"/>
            </a:br>
            <a:r>
              <a:rPr lang="de-DE" dirty="0"/>
              <a:t>NAT-MCH-G4 – 40GbE/XAUI  </a:t>
            </a:r>
            <a:r>
              <a:rPr lang="de-DE" dirty="0" err="1"/>
              <a:t>fat</a:t>
            </a:r>
            <a:r>
              <a:rPr lang="de-DE" dirty="0"/>
              <a:t> </a:t>
            </a:r>
            <a:r>
              <a:rPr lang="de-DE" dirty="0" err="1"/>
              <a:t>pipe</a:t>
            </a:r>
            <a:r>
              <a:rPr lang="de-DE" dirty="0"/>
              <a:t> hub/switch </a:t>
            </a:r>
            <a:br>
              <a:rPr lang="de-DE" dirty="0"/>
            </a:br>
            <a:endParaRPr lang="de-DE" dirty="0"/>
          </a:p>
        </p:txBody>
      </p:sp>
      <p:pic>
        <p:nvPicPr>
          <p:cNvPr id="7" name="Inhaltsplatzhalter 4">
            <a:extLst>
              <a:ext uri="{FF2B5EF4-FFF2-40B4-BE49-F238E27FC236}">
                <a16:creationId xmlns:a16="http://schemas.microsoft.com/office/drawing/2014/main" id="{93FEC09D-6E8C-A510-DD1C-33528EDBB98F}"/>
              </a:ext>
            </a:extLst>
          </p:cNvPr>
          <p:cNvPicPr>
            <a:picLocks noChangeAspect="1"/>
          </p:cNvPicPr>
          <p:nvPr/>
        </p:nvPicPr>
        <p:blipFill>
          <a:blip r:embed="rId2"/>
          <a:stretch>
            <a:fillRect/>
          </a:stretch>
        </p:blipFill>
        <p:spPr>
          <a:xfrm>
            <a:off x="1794347" y="1352870"/>
            <a:ext cx="7688905" cy="4732338"/>
          </a:xfrm>
          <a:prstGeom prst="rect">
            <a:avLst/>
          </a:prstGeom>
        </p:spPr>
      </p:pic>
      <p:sp>
        <p:nvSpPr>
          <p:cNvPr id="2" name="Oval 1">
            <a:extLst>
              <a:ext uri="{FF2B5EF4-FFF2-40B4-BE49-F238E27FC236}">
                <a16:creationId xmlns:a16="http://schemas.microsoft.com/office/drawing/2014/main" id="{1D74CEDA-0CE0-08DD-5584-2FDA52AC0439}"/>
              </a:ext>
            </a:extLst>
          </p:cNvPr>
          <p:cNvSpPr/>
          <p:nvPr/>
        </p:nvSpPr>
        <p:spPr>
          <a:xfrm>
            <a:off x="4634267" y="3811263"/>
            <a:ext cx="1679904" cy="150612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winkelte Verbindung 3">
            <a:extLst>
              <a:ext uri="{FF2B5EF4-FFF2-40B4-BE49-F238E27FC236}">
                <a16:creationId xmlns:a16="http://schemas.microsoft.com/office/drawing/2014/main" id="{A8001DB2-C393-70ED-314C-31E5AF9E1CD5}"/>
              </a:ext>
            </a:extLst>
          </p:cNvPr>
          <p:cNvCxnSpPr/>
          <p:nvPr/>
        </p:nvCxnSpPr>
        <p:spPr>
          <a:xfrm rot="16200000" flipH="1">
            <a:off x="5620132" y="5079951"/>
            <a:ext cx="1801966" cy="144379"/>
          </a:xfrm>
          <a:prstGeom prst="bentConnector3">
            <a:avLst/>
          </a:prstGeom>
          <a:ln w="127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1280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A2E98-4A8C-BF4F-A0A6-A4E8B9EB2E8C}"/>
              </a:ext>
            </a:extLst>
          </p:cNvPr>
          <p:cNvSpPr>
            <a:spLocks noGrp="1"/>
          </p:cNvSpPr>
          <p:nvPr>
            <p:ph type="title"/>
          </p:nvPr>
        </p:nvSpPr>
        <p:spPr/>
        <p:txBody>
          <a:bodyPr/>
          <a:lstStyle/>
          <a:p>
            <a:r>
              <a:rPr lang="de-DE" dirty="0"/>
              <a:t>Uplink </a:t>
            </a:r>
            <a:r>
              <a:rPr lang="de-DE" dirty="0" err="1"/>
              <a:t>GbE</a:t>
            </a:r>
            <a:r>
              <a:rPr lang="de-DE" dirty="0"/>
              <a:t> via MCH </a:t>
            </a:r>
          </a:p>
        </p:txBody>
      </p:sp>
      <p:sp>
        <p:nvSpPr>
          <p:cNvPr id="3" name="Inhaltsplatzhalter 2">
            <a:extLst>
              <a:ext uri="{FF2B5EF4-FFF2-40B4-BE49-F238E27FC236}">
                <a16:creationId xmlns:a16="http://schemas.microsoft.com/office/drawing/2014/main" id="{1909A63A-A6DC-6A42-A140-46005C0F913C}"/>
              </a:ext>
            </a:extLst>
          </p:cNvPr>
          <p:cNvSpPr>
            <a:spLocks noGrp="1"/>
          </p:cNvSpPr>
          <p:nvPr>
            <p:ph sz="half" idx="1"/>
          </p:nvPr>
        </p:nvSpPr>
        <p:spPr>
          <a:xfrm>
            <a:off x="838199" y="1825625"/>
            <a:ext cx="5503224" cy="4351338"/>
          </a:xfrm>
        </p:spPr>
        <p:txBody>
          <a:bodyPr>
            <a:normAutofit/>
          </a:bodyPr>
          <a:lstStyle/>
          <a:p>
            <a:pPr lvl="1"/>
            <a:endParaRPr lang="en-US" sz="2200" dirty="0"/>
          </a:p>
          <a:p>
            <a:pPr lvl="1"/>
            <a:r>
              <a:rPr lang="en-US" dirty="0"/>
              <a:t>Data aggregation from several AMC’s</a:t>
            </a:r>
          </a:p>
          <a:p>
            <a:pPr lvl="2"/>
            <a:r>
              <a:rPr lang="en-US" dirty="0"/>
              <a:t>Typical </a:t>
            </a:r>
            <a:r>
              <a:rPr lang="en-US" dirty="0" err="1"/>
              <a:t>SoM</a:t>
            </a:r>
            <a:r>
              <a:rPr lang="en-US" dirty="0"/>
              <a:t> setup</a:t>
            </a:r>
          </a:p>
          <a:p>
            <a:pPr lvl="3"/>
            <a:r>
              <a:rPr lang="en-US" dirty="0"/>
              <a:t>Dedicated CPU card not required</a:t>
            </a:r>
          </a:p>
          <a:p>
            <a:pPr lvl="3"/>
            <a:r>
              <a:rPr lang="en-US" dirty="0"/>
              <a:t>Or CPU for control path only</a:t>
            </a:r>
          </a:p>
          <a:p>
            <a:pPr marL="457200" lvl="1" indent="0">
              <a:buNone/>
            </a:pPr>
            <a:r>
              <a:rPr lang="de-DE" sz="2000" dirty="0" err="1">
                <a:solidFill>
                  <a:srgbClr val="FF0000"/>
                </a:solidFill>
              </a:rPr>
              <a:t>Issue</a:t>
            </a:r>
            <a:r>
              <a:rPr lang="de-DE" sz="2000" dirty="0">
                <a:solidFill>
                  <a:srgbClr val="FF0000"/>
                </a:solidFill>
              </a:rPr>
              <a:t>: </a:t>
            </a:r>
          </a:p>
          <a:p>
            <a:pPr marL="457200" lvl="1" indent="0">
              <a:buNone/>
            </a:pPr>
            <a:r>
              <a:rPr lang="de-DE" sz="2000" dirty="0">
                <a:solidFill>
                  <a:srgbClr val="FF0000"/>
                </a:solidFill>
              </a:rPr>
              <a:t>	- </a:t>
            </a:r>
            <a:r>
              <a:rPr lang="de-DE" sz="2000" dirty="0" err="1">
                <a:solidFill>
                  <a:srgbClr val="FF0000"/>
                </a:solidFill>
              </a:rPr>
              <a:t>No</a:t>
            </a:r>
            <a:r>
              <a:rPr lang="de-DE" sz="2000" dirty="0">
                <a:solidFill>
                  <a:srgbClr val="FF0000"/>
                </a:solidFill>
              </a:rPr>
              <a:t> SFP(+) </a:t>
            </a:r>
            <a:r>
              <a:rPr lang="de-DE" sz="2000" dirty="0" err="1">
                <a:solidFill>
                  <a:srgbClr val="FF0000"/>
                </a:solidFill>
              </a:rPr>
              <a:t>with</a:t>
            </a:r>
            <a:r>
              <a:rPr lang="de-DE" sz="2000" dirty="0">
                <a:solidFill>
                  <a:srgbClr val="FF0000"/>
                </a:solidFill>
              </a:rPr>
              <a:t> IEEE1588 support</a:t>
            </a:r>
          </a:p>
          <a:p>
            <a:pPr marL="457200" lvl="1" indent="0">
              <a:buNone/>
            </a:pPr>
            <a:r>
              <a:rPr lang="de-DE" sz="2000" dirty="0">
                <a:solidFill>
                  <a:srgbClr val="FF0000"/>
                </a:solidFill>
              </a:rPr>
              <a:t>	- PTP </a:t>
            </a:r>
            <a:r>
              <a:rPr lang="de-DE" sz="2000" dirty="0" err="1">
                <a:solidFill>
                  <a:srgbClr val="FF0000"/>
                </a:solidFill>
              </a:rPr>
              <a:t>stamping</a:t>
            </a:r>
            <a:r>
              <a:rPr lang="de-DE" sz="2000" dirty="0">
                <a:solidFill>
                  <a:srgbClr val="FF0000"/>
                </a:solidFill>
              </a:rPr>
              <a:t> in Switch </a:t>
            </a:r>
          </a:p>
          <a:p>
            <a:pPr marL="457200" lvl="1" indent="0">
              <a:buNone/>
            </a:pPr>
            <a:r>
              <a:rPr lang="de-DE" sz="2000" dirty="0">
                <a:solidFill>
                  <a:srgbClr val="FF0000"/>
                </a:solidFill>
              </a:rPr>
              <a:t>	- </a:t>
            </a:r>
            <a:r>
              <a:rPr lang="de-DE" sz="2000" dirty="0" err="1">
                <a:solidFill>
                  <a:srgbClr val="FF0000"/>
                </a:solidFill>
              </a:rPr>
              <a:t>wire</a:t>
            </a:r>
            <a:r>
              <a:rPr lang="de-DE" sz="2000" dirty="0">
                <a:solidFill>
                  <a:srgbClr val="FF0000"/>
                </a:solidFill>
              </a:rPr>
              <a:t> </a:t>
            </a:r>
            <a:r>
              <a:rPr lang="de-DE" sz="2000" dirty="0" err="1">
                <a:solidFill>
                  <a:srgbClr val="FF0000"/>
                </a:solidFill>
              </a:rPr>
              <a:t>prep</a:t>
            </a:r>
            <a:r>
              <a:rPr lang="de-DE" sz="2000" dirty="0">
                <a:solidFill>
                  <a:srgbClr val="FF0000"/>
                </a:solidFill>
              </a:rPr>
              <a:t>. </a:t>
            </a:r>
            <a:r>
              <a:rPr lang="de-DE" sz="2000" dirty="0" err="1">
                <a:solidFill>
                  <a:srgbClr val="FF0000"/>
                </a:solidFill>
              </a:rPr>
              <a:t>for</a:t>
            </a:r>
            <a:r>
              <a:rPr lang="de-DE" sz="2000" dirty="0">
                <a:solidFill>
                  <a:srgbClr val="FF0000"/>
                </a:solidFill>
              </a:rPr>
              <a:t> SFP </a:t>
            </a:r>
            <a:r>
              <a:rPr lang="de-DE" sz="2000" dirty="0" err="1">
                <a:solidFill>
                  <a:srgbClr val="FF0000"/>
                </a:solidFill>
              </a:rPr>
              <a:t>cage</a:t>
            </a:r>
            <a:endParaRPr lang="de-DE" dirty="0"/>
          </a:p>
          <a:p>
            <a:pPr marL="457200" lvl="1" indent="0">
              <a:buNone/>
            </a:pPr>
            <a:r>
              <a:rPr lang="de-DE" sz="2000" dirty="0">
                <a:solidFill>
                  <a:srgbClr val="FF0000"/>
                </a:solidFill>
              </a:rPr>
              <a:t>	- BOA alternative </a:t>
            </a:r>
            <a:r>
              <a:rPr lang="de-DE" sz="2000" dirty="0" err="1">
                <a:solidFill>
                  <a:srgbClr val="FF0000"/>
                </a:solidFill>
              </a:rPr>
              <a:t>under</a:t>
            </a:r>
            <a:r>
              <a:rPr lang="de-DE" sz="2000" dirty="0">
                <a:solidFill>
                  <a:srgbClr val="FF0000"/>
                </a:solidFill>
              </a:rPr>
              <a:t> </a:t>
            </a:r>
            <a:r>
              <a:rPr lang="de-DE" sz="2000" dirty="0" err="1">
                <a:solidFill>
                  <a:srgbClr val="FF0000"/>
                </a:solidFill>
              </a:rPr>
              <a:t>eval</a:t>
            </a:r>
            <a:r>
              <a:rPr lang="de-DE" sz="2000" dirty="0">
                <a:solidFill>
                  <a:srgbClr val="FF0000"/>
                </a:solidFill>
              </a:rPr>
              <a:t>.</a:t>
            </a:r>
          </a:p>
        </p:txBody>
      </p:sp>
      <p:pic>
        <p:nvPicPr>
          <p:cNvPr id="6" name="Grafik 5">
            <a:extLst>
              <a:ext uri="{FF2B5EF4-FFF2-40B4-BE49-F238E27FC236}">
                <a16:creationId xmlns:a16="http://schemas.microsoft.com/office/drawing/2014/main" id="{4473B6B6-BD94-DC64-89E1-127686735D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6109" y="2749437"/>
            <a:ext cx="4989616" cy="3070990"/>
          </a:xfrm>
          <a:prstGeom prst="rect">
            <a:avLst/>
          </a:prstGeom>
        </p:spPr>
      </p:pic>
    </p:spTree>
    <p:extLst>
      <p:ext uri="{BB962C8B-B14F-4D97-AF65-F5344CB8AC3E}">
        <p14:creationId xmlns:p14="http://schemas.microsoft.com/office/powerpoint/2010/main" val="3734042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EF32E-64DD-A947-B7E9-D89EB63DF71D}"/>
              </a:ext>
            </a:extLst>
          </p:cNvPr>
          <p:cNvSpPr>
            <a:spLocks noGrp="1"/>
          </p:cNvSpPr>
          <p:nvPr>
            <p:ph type="title"/>
          </p:nvPr>
        </p:nvSpPr>
        <p:spPr/>
        <p:txBody>
          <a:bodyPr/>
          <a:lstStyle/>
          <a:p>
            <a:r>
              <a:rPr lang="de-DE" dirty="0"/>
              <a:t>Uplink Ethernet via CPU </a:t>
            </a:r>
            <a:r>
              <a:rPr lang="de-DE" dirty="0" err="1"/>
              <a:t>cards</a:t>
            </a:r>
            <a:endParaRPr lang="de-DE" dirty="0"/>
          </a:p>
        </p:txBody>
      </p:sp>
      <p:sp>
        <p:nvSpPr>
          <p:cNvPr id="3" name="Inhaltsplatzhalter 2">
            <a:extLst>
              <a:ext uri="{FF2B5EF4-FFF2-40B4-BE49-F238E27FC236}">
                <a16:creationId xmlns:a16="http://schemas.microsoft.com/office/drawing/2014/main" id="{DFFFE559-34E2-9D48-90AD-173FE74AEC0B}"/>
              </a:ext>
            </a:extLst>
          </p:cNvPr>
          <p:cNvSpPr>
            <a:spLocks noGrp="1"/>
          </p:cNvSpPr>
          <p:nvPr>
            <p:ph sz="half" idx="1"/>
          </p:nvPr>
        </p:nvSpPr>
        <p:spPr>
          <a:xfrm>
            <a:off x="838199" y="1825625"/>
            <a:ext cx="5334000" cy="4351338"/>
          </a:xfrm>
        </p:spPr>
        <p:txBody>
          <a:bodyPr>
            <a:normAutofit/>
          </a:bodyPr>
          <a:lstStyle/>
          <a:p>
            <a:r>
              <a:rPr lang="de-DE" sz="2000" dirty="0"/>
              <a:t>CPU </a:t>
            </a:r>
            <a:r>
              <a:rPr lang="de-DE" sz="2000" dirty="0" err="1"/>
              <a:t>clocking</a:t>
            </a:r>
            <a:endParaRPr lang="de-DE" sz="2000" dirty="0"/>
          </a:p>
          <a:p>
            <a:pPr lvl="1"/>
            <a:r>
              <a:rPr lang="en-US" sz="1800" dirty="0"/>
              <a:t>CPU board already IEEE1588 support</a:t>
            </a:r>
          </a:p>
          <a:p>
            <a:pPr marL="457200" lvl="1" indent="0">
              <a:buNone/>
            </a:pPr>
            <a:r>
              <a:rPr lang="de-DE" sz="1800" dirty="0" err="1">
                <a:solidFill>
                  <a:srgbClr val="FF0000"/>
                </a:solidFill>
              </a:rPr>
              <a:t>No</a:t>
            </a:r>
            <a:r>
              <a:rPr lang="de-DE" sz="1800" dirty="0">
                <a:solidFill>
                  <a:srgbClr val="FF0000"/>
                </a:solidFill>
              </a:rPr>
              <a:t> SFP(+) </a:t>
            </a:r>
            <a:r>
              <a:rPr lang="de-DE" sz="1800" dirty="0" err="1">
                <a:solidFill>
                  <a:srgbClr val="FF0000"/>
                </a:solidFill>
              </a:rPr>
              <a:t>with</a:t>
            </a:r>
            <a:r>
              <a:rPr lang="de-DE" sz="1800" dirty="0">
                <a:solidFill>
                  <a:srgbClr val="FF0000"/>
                </a:solidFill>
              </a:rPr>
              <a:t> IEEE1588 support</a:t>
            </a:r>
          </a:p>
          <a:p>
            <a:pPr lvl="2"/>
            <a:r>
              <a:rPr lang="en-US" sz="1400" dirty="0"/>
              <a:t>Wire prepared</a:t>
            </a:r>
          </a:p>
          <a:p>
            <a:pPr lvl="2"/>
            <a:r>
              <a:rPr lang="en-US" sz="1400" dirty="0"/>
              <a:t>Interim ETH controller for stamping</a:t>
            </a:r>
          </a:p>
          <a:p>
            <a:pPr lvl="1"/>
            <a:endParaRPr lang="en-US" sz="1600" dirty="0"/>
          </a:p>
          <a:p>
            <a:endParaRPr lang="de-DE" dirty="0"/>
          </a:p>
        </p:txBody>
      </p:sp>
      <p:sp>
        <p:nvSpPr>
          <p:cNvPr id="4" name="Inhaltsplatzhalter 3">
            <a:extLst>
              <a:ext uri="{FF2B5EF4-FFF2-40B4-BE49-F238E27FC236}">
                <a16:creationId xmlns:a16="http://schemas.microsoft.com/office/drawing/2014/main" id="{F37E4903-00DE-8C4D-8E84-C2A6991CBF81}"/>
              </a:ext>
            </a:extLst>
          </p:cNvPr>
          <p:cNvSpPr>
            <a:spLocks noGrp="1"/>
          </p:cNvSpPr>
          <p:nvPr>
            <p:ph sz="half" idx="2"/>
          </p:nvPr>
        </p:nvSpPr>
        <p:spPr/>
        <p:txBody>
          <a:bodyPr>
            <a:normAutofit/>
          </a:bodyPr>
          <a:lstStyle/>
          <a:p>
            <a:r>
              <a:rPr lang="de-DE" sz="2000" dirty="0"/>
              <a:t>NAT-AMC-COMex-V2</a:t>
            </a:r>
          </a:p>
        </p:txBody>
      </p:sp>
      <p:pic>
        <p:nvPicPr>
          <p:cNvPr id="15" name="Grafik 14">
            <a:extLst>
              <a:ext uri="{FF2B5EF4-FFF2-40B4-BE49-F238E27FC236}">
                <a16:creationId xmlns:a16="http://schemas.microsoft.com/office/drawing/2014/main" id="{05219610-C170-1766-7BF6-AF10457208D9}"/>
              </a:ext>
            </a:extLst>
          </p:cNvPr>
          <p:cNvPicPr>
            <a:picLocks noChangeAspect="1"/>
          </p:cNvPicPr>
          <p:nvPr/>
        </p:nvPicPr>
        <p:blipFill>
          <a:blip r:embed="rId3"/>
          <a:stretch>
            <a:fillRect/>
          </a:stretch>
        </p:blipFill>
        <p:spPr>
          <a:xfrm>
            <a:off x="6214514" y="2120632"/>
            <a:ext cx="5139286" cy="4056331"/>
          </a:xfrm>
          <a:prstGeom prst="rect">
            <a:avLst/>
          </a:prstGeom>
        </p:spPr>
      </p:pic>
      <p:sp>
        <p:nvSpPr>
          <p:cNvPr id="5" name="Oval 4">
            <a:extLst>
              <a:ext uri="{FF2B5EF4-FFF2-40B4-BE49-F238E27FC236}">
                <a16:creationId xmlns:a16="http://schemas.microsoft.com/office/drawing/2014/main" id="{918077B9-8153-B720-43E1-0B761D0CF925}"/>
              </a:ext>
            </a:extLst>
          </p:cNvPr>
          <p:cNvSpPr/>
          <p:nvPr/>
        </p:nvSpPr>
        <p:spPr>
          <a:xfrm>
            <a:off x="6896203" y="4805778"/>
            <a:ext cx="1679904" cy="150612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45025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FEE09-2A6F-434A-895A-65301E500F0C}"/>
              </a:ext>
            </a:extLst>
          </p:cNvPr>
          <p:cNvSpPr>
            <a:spLocks noGrp="1"/>
          </p:cNvSpPr>
          <p:nvPr>
            <p:ph type="title"/>
          </p:nvPr>
        </p:nvSpPr>
        <p:spPr/>
        <p:txBody>
          <a:bodyPr/>
          <a:lstStyle/>
          <a:p>
            <a:r>
              <a:rPr lang="en-GB" dirty="0"/>
              <a:t>Summary Clock &amp; Timing</a:t>
            </a:r>
          </a:p>
        </p:txBody>
      </p:sp>
      <p:sp>
        <p:nvSpPr>
          <p:cNvPr id="3" name="Inhaltsplatzhalter 2">
            <a:extLst>
              <a:ext uri="{FF2B5EF4-FFF2-40B4-BE49-F238E27FC236}">
                <a16:creationId xmlns:a16="http://schemas.microsoft.com/office/drawing/2014/main" id="{6F2E2D21-6943-2140-8FD5-AC2F15A0725D}"/>
              </a:ext>
            </a:extLst>
          </p:cNvPr>
          <p:cNvSpPr>
            <a:spLocks noGrp="1"/>
          </p:cNvSpPr>
          <p:nvPr>
            <p:ph sz="half" idx="1"/>
          </p:nvPr>
        </p:nvSpPr>
        <p:spPr>
          <a:xfrm>
            <a:off x="838198" y="1825625"/>
            <a:ext cx="6491750" cy="4351338"/>
          </a:xfrm>
        </p:spPr>
        <p:txBody>
          <a:bodyPr>
            <a:normAutofit/>
          </a:bodyPr>
          <a:lstStyle/>
          <a:p>
            <a:r>
              <a:rPr lang="en-GB" sz="2600" dirty="0"/>
              <a:t>Clock module with IEEE1588 coming soon</a:t>
            </a:r>
          </a:p>
          <a:p>
            <a:r>
              <a:rPr lang="en-GB" sz="2600" dirty="0"/>
              <a:t>Base MCH ( IEEE 1588 ready)</a:t>
            </a:r>
          </a:p>
          <a:p>
            <a:pPr lvl="1"/>
            <a:r>
              <a:rPr lang="en-GB" sz="2200" dirty="0">
                <a:solidFill>
                  <a:srgbClr val="FF0000"/>
                </a:solidFill>
              </a:rPr>
              <a:t>SFP support for IEEE 1588 open issue</a:t>
            </a:r>
          </a:p>
          <a:p>
            <a:pPr lvl="1"/>
            <a:r>
              <a:rPr lang="en-GB" sz="2200" dirty="0"/>
              <a:t>RJ45 and IX connector working</a:t>
            </a:r>
          </a:p>
          <a:p>
            <a:r>
              <a:rPr lang="en-GB" sz="2600" dirty="0"/>
              <a:t>Fat pipe Switch ( IEEE 1588 ready)</a:t>
            </a:r>
          </a:p>
          <a:p>
            <a:pPr lvl="1"/>
            <a:r>
              <a:rPr lang="en-GB" sz="2200" dirty="0">
                <a:solidFill>
                  <a:srgbClr val="FF0000"/>
                </a:solidFill>
              </a:rPr>
              <a:t>SFP support for IEEE 1588 open issue</a:t>
            </a:r>
          </a:p>
          <a:p>
            <a:pPr lvl="1"/>
            <a:endParaRPr lang="en-GB" sz="1800" dirty="0"/>
          </a:p>
          <a:p>
            <a:r>
              <a:rPr lang="en-GB" sz="2600" dirty="0"/>
              <a:t>NAT-AMC-</a:t>
            </a:r>
            <a:r>
              <a:rPr lang="en-GB" sz="2600" dirty="0" err="1"/>
              <a:t>COMex</a:t>
            </a:r>
            <a:r>
              <a:rPr lang="en-GB" sz="2600" dirty="0"/>
              <a:t> (IEEE 1588 ready)</a:t>
            </a:r>
          </a:p>
          <a:p>
            <a:pPr lvl="1"/>
            <a:r>
              <a:rPr lang="en-GB" sz="2200" dirty="0">
                <a:solidFill>
                  <a:srgbClr val="FF0000"/>
                </a:solidFill>
              </a:rPr>
              <a:t>SFP support for IEEE 1588 open issue</a:t>
            </a:r>
            <a:endParaRPr lang="en-GB" sz="2200" dirty="0"/>
          </a:p>
          <a:p>
            <a:r>
              <a:rPr lang="en-GB" dirty="0"/>
              <a:t>Other NAT-AMC… (IEEE 1588 step by step)</a:t>
            </a:r>
          </a:p>
          <a:p>
            <a:endParaRPr lang="en-GB" dirty="0"/>
          </a:p>
          <a:p>
            <a:pPr lvl="1"/>
            <a:endParaRPr lang="en-GB" dirty="0"/>
          </a:p>
          <a:p>
            <a:pPr lvl="1"/>
            <a:endParaRPr lang="en-GB" dirty="0"/>
          </a:p>
          <a:p>
            <a:pPr marL="457200" lvl="1" indent="0">
              <a:buNone/>
            </a:pPr>
            <a:endParaRPr lang="en-GB" dirty="0"/>
          </a:p>
        </p:txBody>
      </p:sp>
      <p:sp>
        <p:nvSpPr>
          <p:cNvPr id="4" name="Textfeld 3">
            <a:extLst>
              <a:ext uri="{FF2B5EF4-FFF2-40B4-BE49-F238E27FC236}">
                <a16:creationId xmlns:a16="http://schemas.microsoft.com/office/drawing/2014/main" id="{90DD3ACD-8547-A04B-BA66-D8FB91443FD2}"/>
              </a:ext>
            </a:extLst>
          </p:cNvPr>
          <p:cNvSpPr txBox="1"/>
          <p:nvPr/>
        </p:nvSpPr>
        <p:spPr>
          <a:xfrm>
            <a:off x="4856005" y="5665569"/>
            <a:ext cx="646331" cy="369332"/>
          </a:xfrm>
          <a:prstGeom prst="rect">
            <a:avLst/>
          </a:prstGeom>
          <a:noFill/>
        </p:spPr>
        <p:txBody>
          <a:bodyPr wrap="none" rtlCol="0">
            <a:spAutoFit/>
          </a:bodyPr>
          <a:lstStyle/>
          <a:p>
            <a:pPr lvl="1"/>
            <a:endParaRPr lang="en-US" dirty="0">
              <a:solidFill>
                <a:srgbClr val="FF0000"/>
              </a:solidFill>
            </a:endParaRPr>
          </a:p>
        </p:txBody>
      </p:sp>
      <p:pic>
        <p:nvPicPr>
          <p:cNvPr id="9" name="Grafik 8">
            <a:extLst>
              <a:ext uri="{FF2B5EF4-FFF2-40B4-BE49-F238E27FC236}">
                <a16:creationId xmlns:a16="http://schemas.microsoft.com/office/drawing/2014/main" id="{576E3A3F-2906-4DA5-657E-2B0809E5E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5663" y="4194230"/>
            <a:ext cx="2332092" cy="1840671"/>
          </a:xfrm>
          <a:prstGeom prst="rect">
            <a:avLst/>
          </a:prstGeom>
        </p:spPr>
      </p:pic>
      <p:pic>
        <p:nvPicPr>
          <p:cNvPr id="12" name="Grafik 11">
            <a:extLst>
              <a:ext uri="{FF2B5EF4-FFF2-40B4-BE49-F238E27FC236}">
                <a16:creationId xmlns:a16="http://schemas.microsoft.com/office/drawing/2014/main" id="{512F4F8D-92D4-7DA8-D32B-65844DA60F1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65930" y="2203787"/>
            <a:ext cx="3726070" cy="2634461"/>
          </a:xfrm>
          <a:prstGeom prst="rect">
            <a:avLst/>
          </a:prstGeom>
        </p:spPr>
      </p:pic>
      <p:pic>
        <p:nvPicPr>
          <p:cNvPr id="8" name="Grafik 7">
            <a:extLst>
              <a:ext uri="{FF2B5EF4-FFF2-40B4-BE49-F238E27FC236}">
                <a16:creationId xmlns:a16="http://schemas.microsoft.com/office/drawing/2014/main" id="{CC0E8983-8C9A-A087-76E7-76C84FF469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6137" y="1833878"/>
            <a:ext cx="2461618" cy="985383"/>
          </a:xfrm>
          <a:prstGeom prst="rect">
            <a:avLst/>
          </a:prstGeom>
        </p:spPr>
      </p:pic>
    </p:spTree>
    <p:extLst>
      <p:ext uri="{BB962C8B-B14F-4D97-AF65-F5344CB8AC3E}">
        <p14:creationId xmlns:p14="http://schemas.microsoft.com/office/powerpoint/2010/main" val="1293124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90B5969-AF54-7F4C-BE62-C4AF726E577A}"/>
              </a:ext>
            </a:extLst>
          </p:cNvPr>
          <p:cNvPicPr>
            <a:picLocks noChangeAspect="1"/>
          </p:cNvPicPr>
          <p:nvPr/>
        </p:nvPicPr>
        <p:blipFill>
          <a:blip r:embed="rId3"/>
          <a:stretch>
            <a:fillRect/>
          </a:stretch>
        </p:blipFill>
        <p:spPr>
          <a:xfrm>
            <a:off x="0" y="396"/>
            <a:ext cx="12192000" cy="6857207"/>
          </a:xfrm>
          <a:prstGeom prst="rect">
            <a:avLst/>
          </a:prstGeom>
        </p:spPr>
      </p:pic>
      <p:sp>
        <p:nvSpPr>
          <p:cNvPr id="2" name="Titel 1">
            <a:extLst>
              <a:ext uri="{FF2B5EF4-FFF2-40B4-BE49-F238E27FC236}">
                <a16:creationId xmlns:a16="http://schemas.microsoft.com/office/drawing/2014/main" id="{36F523DD-6FA0-6D45-A218-1D6CDA85223A}"/>
              </a:ext>
            </a:extLst>
          </p:cNvPr>
          <p:cNvSpPr>
            <a:spLocks noGrp="1"/>
          </p:cNvSpPr>
          <p:nvPr>
            <p:ph type="title"/>
          </p:nvPr>
        </p:nvSpPr>
        <p:spPr/>
        <p:txBody>
          <a:bodyPr/>
          <a:lstStyle/>
          <a:p>
            <a:r>
              <a:rPr lang="en-GB">
                <a:solidFill>
                  <a:schemeClr val="bg1"/>
                </a:solidFill>
              </a:rPr>
              <a:t>Thank you very much!</a:t>
            </a:r>
          </a:p>
        </p:txBody>
      </p:sp>
      <p:sp>
        <p:nvSpPr>
          <p:cNvPr id="4" name="Rechteck 3">
            <a:extLst>
              <a:ext uri="{FF2B5EF4-FFF2-40B4-BE49-F238E27FC236}">
                <a16:creationId xmlns:a16="http://schemas.microsoft.com/office/drawing/2014/main" id="{2FA9EB21-E6A0-394F-BACB-959BF55DC0DC}"/>
              </a:ext>
            </a:extLst>
          </p:cNvPr>
          <p:cNvSpPr/>
          <p:nvPr/>
        </p:nvSpPr>
        <p:spPr>
          <a:xfrm>
            <a:off x="721360" y="2082442"/>
            <a:ext cx="6705600" cy="4093428"/>
          </a:xfrm>
          <a:prstGeom prst="rect">
            <a:avLst/>
          </a:prstGeom>
        </p:spPr>
        <p:txBody>
          <a:bodyPr>
            <a:spAutoFit/>
          </a:bodyPr>
          <a:lstStyle/>
          <a:p>
            <a:endParaRPr lang="en-GB" sz="1600" dirty="0"/>
          </a:p>
          <a:p>
            <a:r>
              <a:rPr lang="en-GB" sz="2000" b="1" dirty="0">
                <a:solidFill>
                  <a:schemeClr val="bg1"/>
                </a:solidFill>
              </a:rPr>
              <a:t>Herbert </a:t>
            </a:r>
            <a:r>
              <a:rPr lang="en-GB" sz="2000" b="1" dirty="0" err="1">
                <a:solidFill>
                  <a:schemeClr val="bg1"/>
                </a:solidFill>
              </a:rPr>
              <a:t>Erd</a:t>
            </a:r>
            <a:endParaRPr lang="en-GB" sz="2000" b="1" dirty="0">
              <a:solidFill>
                <a:schemeClr val="bg1"/>
              </a:solidFill>
            </a:endParaRPr>
          </a:p>
          <a:p>
            <a:r>
              <a:rPr lang="en-GB" sz="1600" dirty="0">
                <a:solidFill>
                  <a:schemeClr val="bg1"/>
                </a:solidFill>
              </a:rPr>
              <a:t>Strategic Business Development Manager</a:t>
            </a:r>
          </a:p>
          <a:p>
            <a:r>
              <a:rPr lang="en-GB" sz="1600" dirty="0">
                <a:solidFill>
                  <a:schemeClr val="bg1"/>
                </a:solidFill>
                <a:hlinkClick r:id="rId4">
                  <a:extLst>
                    <a:ext uri="{A12FA001-AC4F-418D-AE19-62706E023703}">
                      <ahyp:hlinkClr xmlns:ahyp="http://schemas.microsoft.com/office/drawing/2018/hyperlinkcolor" val="tx"/>
                    </a:ext>
                  </a:extLst>
                </a:hlinkClick>
              </a:rPr>
              <a:t>herbert.erd@nateurope.com</a:t>
            </a:r>
            <a:endParaRPr lang="en-GB" sz="1600" dirty="0">
              <a:solidFill>
                <a:schemeClr val="bg1"/>
              </a:solidFill>
            </a:endParaRPr>
          </a:p>
          <a:p>
            <a:r>
              <a:rPr lang="en-GB" sz="1600" dirty="0">
                <a:solidFill>
                  <a:schemeClr val="bg1"/>
                </a:solidFill>
              </a:rPr>
              <a:t>Tel: +49 228 965 864-42</a:t>
            </a:r>
          </a:p>
          <a:p>
            <a:r>
              <a:rPr lang="en-GB" sz="1600" dirty="0">
                <a:solidFill>
                  <a:schemeClr val="bg1"/>
                </a:solidFill>
              </a:rPr>
              <a:t>Mob: +49 172 521 6162</a:t>
            </a:r>
          </a:p>
          <a:p>
            <a:endParaRPr lang="en-GB" dirty="0">
              <a:solidFill>
                <a:schemeClr val="bg1"/>
              </a:solidFill>
            </a:endParaRPr>
          </a:p>
          <a:p>
            <a:r>
              <a:rPr lang="en-GB" dirty="0">
                <a:solidFill>
                  <a:schemeClr val="bg1"/>
                </a:solidFill>
              </a:rPr>
              <a:t>or</a:t>
            </a:r>
          </a:p>
          <a:p>
            <a:endParaRPr lang="en-GB" dirty="0">
              <a:solidFill>
                <a:schemeClr val="bg1"/>
              </a:solidFill>
            </a:endParaRPr>
          </a:p>
          <a:p>
            <a:r>
              <a:rPr lang="en-GB" sz="2000" b="1" dirty="0">
                <a:solidFill>
                  <a:schemeClr val="bg1"/>
                </a:solidFill>
              </a:rPr>
              <a:t>Heiko </a:t>
            </a:r>
            <a:r>
              <a:rPr lang="en-GB" sz="2000" b="1" dirty="0" err="1">
                <a:solidFill>
                  <a:schemeClr val="bg1"/>
                </a:solidFill>
              </a:rPr>
              <a:t>Koerte</a:t>
            </a:r>
            <a:endParaRPr lang="en-GB" sz="2000" b="1" dirty="0">
              <a:solidFill>
                <a:schemeClr val="bg1"/>
              </a:solidFill>
            </a:endParaRPr>
          </a:p>
          <a:p>
            <a:r>
              <a:rPr lang="de-DE" sz="1600" dirty="0">
                <a:solidFill>
                  <a:schemeClr val="bg1"/>
                </a:solidFill>
              </a:rPr>
              <a:t>Head </a:t>
            </a:r>
            <a:r>
              <a:rPr lang="de-DE" sz="1600" dirty="0" err="1">
                <a:solidFill>
                  <a:schemeClr val="bg1"/>
                </a:solidFill>
              </a:rPr>
              <a:t>Sales</a:t>
            </a:r>
            <a:r>
              <a:rPr lang="de-DE" sz="1600" dirty="0">
                <a:solidFill>
                  <a:schemeClr val="bg1"/>
                </a:solidFill>
              </a:rPr>
              <a:t> &amp; Marketing</a:t>
            </a:r>
          </a:p>
          <a:p>
            <a:r>
              <a:rPr lang="de-DE" sz="1600" dirty="0">
                <a:solidFill>
                  <a:schemeClr val="bg1"/>
                </a:solidFill>
              </a:rPr>
              <a:t>Heiko </a:t>
            </a:r>
            <a:r>
              <a:rPr lang="de-DE" sz="1600" dirty="0" err="1">
                <a:solidFill>
                  <a:schemeClr val="bg1"/>
                </a:solidFill>
              </a:rPr>
              <a:t>Koerte@nateurope.com</a:t>
            </a:r>
            <a:br>
              <a:rPr lang="de-DE" sz="1600" dirty="0">
                <a:solidFill>
                  <a:schemeClr val="bg1"/>
                </a:solidFill>
              </a:rPr>
            </a:br>
            <a:r>
              <a:rPr lang="de-DE" sz="1600" dirty="0">
                <a:solidFill>
                  <a:schemeClr val="bg1"/>
                </a:solidFill>
              </a:rPr>
              <a:t>Tel: +49 172 245  2022</a:t>
            </a:r>
            <a:br>
              <a:rPr lang="de-DE" dirty="0">
                <a:solidFill>
                  <a:schemeClr val="bg1"/>
                </a:solidFill>
              </a:rPr>
            </a:br>
            <a:br>
              <a:rPr lang="de-DE" sz="1600" dirty="0"/>
            </a:br>
            <a:endParaRPr lang="en-GB" sz="1600" dirty="0"/>
          </a:p>
        </p:txBody>
      </p:sp>
      <p:sp>
        <p:nvSpPr>
          <p:cNvPr id="5" name="Rechteck 4">
            <a:extLst>
              <a:ext uri="{FF2B5EF4-FFF2-40B4-BE49-F238E27FC236}">
                <a16:creationId xmlns:a16="http://schemas.microsoft.com/office/drawing/2014/main" id="{CD20EF43-5600-E243-830F-0F5F19C077B7}"/>
              </a:ext>
            </a:extLst>
          </p:cNvPr>
          <p:cNvSpPr/>
          <p:nvPr/>
        </p:nvSpPr>
        <p:spPr>
          <a:xfrm>
            <a:off x="7874944" y="3789022"/>
            <a:ext cx="3196916" cy="2308324"/>
          </a:xfrm>
          <a:prstGeom prst="rect">
            <a:avLst/>
          </a:prstGeom>
        </p:spPr>
        <p:txBody>
          <a:bodyPr wrap="square">
            <a:spAutoFit/>
          </a:bodyPr>
          <a:lstStyle/>
          <a:p>
            <a:r>
              <a:rPr lang="en-GB" sz="2400">
                <a:solidFill>
                  <a:schemeClr val="bg1"/>
                </a:solidFill>
              </a:rPr>
              <a:t>N.A.T. GmbH</a:t>
            </a:r>
          </a:p>
          <a:p>
            <a:r>
              <a:rPr lang="en-GB" sz="2400">
                <a:solidFill>
                  <a:schemeClr val="bg1"/>
                </a:solidFill>
              </a:rPr>
              <a:t>Konrad-</a:t>
            </a:r>
            <a:r>
              <a:rPr lang="en-GB" sz="2400" err="1">
                <a:solidFill>
                  <a:schemeClr val="bg1"/>
                </a:solidFill>
              </a:rPr>
              <a:t>Zuse</a:t>
            </a:r>
            <a:r>
              <a:rPr lang="en-GB" sz="2400">
                <a:solidFill>
                  <a:schemeClr val="bg1"/>
                </a:solidFill>
              </a:rPr>
              <a:t>-Platz 9</a:t>
            </a:r>
          </a:p>
          <a:p>
            <a:r>
              <a:rPr lang="en-GB" sz="2400">
                <a:solidFill>
                  <a:schemeClr val="bg1"/>
                </a:solidFill>
              </a:rPr>
              <a:t>53227 Bonn</a:t>
            </a:r>
          </a:p>
          <a:p>
            <a:r>
              <a:rPr lang="en-GB" sz="2400">
                <a:solidFill>
                  <a:schemeClr val="bg1"/>
                </a:solidFill>
              </a:rPr>
              <a:t>Germany</a:t>
            </a:r>
          </a:p>
          <a:p>
            <a:endParaRPr lang="en-GB" sz="2400">
              <a:solidFill>
                <a:schemeClr val="bg1"/>
              </a:solidFill>
            </a:endParaRPr>
          </a:p>
          <a:p>
            <a:r>
              <a:rPr lang="en-GB" sz="2400" b="1" err="1">
                <a:solidFill>
                  <a:schemeClr val="bg1"/>
                </a:solidFill>
              </a:rPr>
              <a:t>www.nateurope.com</a:t>
            </a:r>
            <a:endParaRPr lang="en-GB" sz="2400" b="1">
              <a:solidFill>
                <a:schemeClr val="bg1"/>
              </a:solidFill>
            </a:endParaRPr>
          </a:p>
        </p:txBody>
      </p:sp>
      <p:pic>
        <p:nvPicPr>
          <p:cNvPr id="6" name="Grafik 5">
            <a:extLst>
              <a:ext uri="{FF2B5EF4-FFF2-40B4-BE49-F238E27FC236}">
                <a16:creationId xmlns:a16="http://schemas.microsoft.com/office/drawing/2014/main" id="{82950348-3058-A644-95E6-0E967C54054E}"/>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3870094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FEE09-2A6F-434A-895A-65301E500F0C}"/>
              </a:ext>
            </a:extLst>
          </p:cNvPr>
          <p:cNvSpPr>
            <a:spLocks noGrp="1"/>
          </p:cNvSpPr>
          <p:nvPr>
            <p:ph type="title"/>
          </p:nvPr>
        </p:nvSpPr>
        <p:spPr/>
        <p:txBody>
          <a:bodyPr/>
          <a:lstStyle/>
          <a:p>
            <a:r>
              <a:rPr lang="en-GB" dirty="0"/>
              <a:t>Summary Uplink Options</a:t>
            </a:r>
          </a:p>
        </p:txBody>
      </p:sp>
      <p:sp>
        <p:nvSpPr>
          <p:cNvPr id="3" name="Inhaltsplatzhalter 2">
            <a:extLst>
              <a:ext uri="{FF2B5EF4-FFF2-40B4-BE49-F238E27FC236}">
                <a16:creationId xmlns:a16="http://schemas.microsoft.com/office/drawing/2014/main" id="{6F2E2D21-6943-2140-8FD5-AC2F15A0725D}"/>
              </a:ext>
            </a:extLst>
          </p:cNvPr>
          <p:cNvSpPr>
            <a:spLocks noGrp="1"/>
          </p:cNvSpPr>
          <p:nvPr>
            <p:ph sz="half" idx="1"/>
          </p:nvPr>
        </p:nvSpPr>
        <p:spPr>
          <a:xfrm>
            <a:off x="838198" y="1825625"/>
            <a:ext cx="6491750" cy="4351338"/>
          </a:xfrm>
        </p:spPr>
        <p:txBody>
          <a:bodyPr>
            <a:normAutofit fontScale="92500" lnSpcReduction="10000"/>
          </a:bodyPr>
          <a:lstStyle/>
          <a:p>
            <a:r>
              <a:rPr lang="en-GB" sz="2600" dirty="0"/>
              <a:t>Uplink 2* (10/25/40/100/ ff. ) Ethernet via MCH</a:t>
            </a:r>
          </a:p>
          <a:p>
            <a:pPr lvl="1"/>
            <a:r>
              <a:rPr lang="en-GB" sz="2200" dirty="0"/>
              <a:t>Data aggregation from several cards</a:t>
            </a:r>
          </a:p>
          <a:p>
            <a:pPr lvl="1"/>
            <a:r>
              <a:rPr lang="en-GB" sz="2200" dirty="0"/>
              <a:t>Typical </a:t>
            </a:r>
            <a:r>
              <a:rPr lang="en-GB" sz="2200" dirty="0" err="1"/>
              <a:t>SoM</a:t>
            </a:r>
            <a:r>
              <a:rPr lang="en-GB" sz="2200" dirty="0"/>
              <a:t> (System on Module) setup</a:t>
            </a:r>
          </a:p>
          <a:p>
            <a:pPr lvl="1"/>
            <a:r>
              <a:rPr lang="en-GB" sz="2200" dirty="0"/>
              <a:t>No (x) DMA required</a:t>
            </a:r>
          </a:p>
          <a:p>
            <a:r>
              <a:rPr lang="en-GB" sz="2600" dirty="0"/>
              <a:t>Uplink PCIe x8/x16 PCIe via MCH</a:t>
            </a:r>
          </a:p>
          <a:p>
            <a:pPr lvl="1"/>
            <a:r>
              <a:rPr lang="en-GB" sz="2200" dirty="0"/>
              <a:t>Data aggregation from several cards</a:t>
            </a:r>
          </a:p>
          <a:p>
            <a:pPr lvl="1"/>
            <a:r>
              <a:rPr lang="en-GB" sz="2200" dirty="0"/>
              <a:t>(x)DMA required</a:t>
            </a:r>
          </a:p>
          <a:p>
            <a:r>
              <a:rPr lang="en-GB" sz="2600" dirty="0"/>
              <a:t>Uplink (1/10/25/40/100)GbE via CPU card </a:t>
            </a:r>
          </a:p>
          <a:p>
            <a:pPr lvl="1"/>
            <a:r>
              <a:rPr lang="en-GB" sz="2200" dirty="0"/>
              <a:t>CPU for pre-processing is required anyway</a:t>
            </a:r>
          </a:p>
          <a:p>
            <a:pPr lvl="1"/>
            <a:r>
              <a:rPr lang="en-GB" sz="2200" dirty="0"/>
              <a:t>CPU as standalone AMC or RTM to MCH</a:t>
            </a:r>
          </a:p>
          <a:p>
            <a:r>
              <a:rPr lang="en-GB" sz="2600" dirty="0"/>
              <a:t>Uplink via NIC cards (10/40/100) GbE</a:t>
            </a:r>
          </a:p>
          <a:p>
            <a:pPr lvl="1"/>
            <a:r>
              <a:rPr lang="en-GB" sz="2200" dirty="0"/>
              <a:t>When only x1 -x8 PCIe on backplane required </a:t>
            </a:r>
          </a:p>
          <a:p>
            <a:pPr lvl="1"/>
            <a:endParaRPr lang="en-GB" dirty="0"/>
          </a:p>
          <a:p>
            <a:pPr lvl="1"/>
            <a:endParaRPr lang="en-GB" dirty="0"/>
          </a:p>
          <a:p>
            <a:pPr lvl="1"/>
            <a:endParaRPr lang="en-GB" dirty="0"/>
          </a:p>
          <a:p>
            <a:pPr marL="457200" lvl="1" indent="0">
              <a:buNone/>
            </a:pPr>
            <a:endParaRPr lang="en-GB" dirty="0"/>
          </a:p>
        </p:txBody>
      </p:sp>
      <p:sp>
        <p:nvSpPr>
          <p:cNvPr id="4" name="Textfeld 3">
            <a:extLst>
              <a:ext uri="{FF2B5EF4-FFF2-40B4-BE49-F238E27FC236}">
                <a16:creationId xmlns:a16="http://schemas.microsoft.com/office/drawing/2014/main" id="{90DD3ACD-8547-A04B-BA66-D8FB91443FD2}"/>
              </a:ext>
            </a:extLst>
          </p:cNvPr>
          <p:cNvSpPr txBox="1"/>
          <p:nvPr/>
        </p:nvSpPr>
        <p:spPr>
          <a:xfrm>
            <a:off x="4856005" y="5665569"/>
            <a:ext cx="646331" cy="369332"/>
          </a:xfrm>
          <a:prstGeom prst="rect">
            <a:avLst/>
          </a:prstGeom>
          <a:noFill/>
        </p:spPr>
        <p:txBody>
          <a:bodyPr wrap="none" rtlCol="0">
            <a:spAutoFit/>
          </a:bodyPr>
          <a:lstStyle/>
          <a:p>
            <a:pPr lvl="1"/>
            <a:endParaRPr lang="en-US" dirty="0">
              <a:solidFill>
                <a:srgbClr val="FF0000"/>
              </a:solidFill>
            </a:endParaRPr>
          </a:p>
        </p:txBody>
      </p:sp>
      <p:pic>
        <p:nvPicPr>
          <p:cNvPr id="9" name="Grafik 8">
            <a:extLst>
              <a:ext uri="{FF2B5EF4-FFF2-40B4-BE49-F238E27FC236}">
                <a16:creationId xmlns:a16="http://schemas.microsoft.com/office/drawing/2014/main" id="{576E3A3F-2906-4DA5-657E-2B0809E5EB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8290" y="4364835"/>
            <a:ext cx="1435510" cy="1133018"/>
          </a:xfrm>
          <a:prstGeom prst="rect">
            <a:avLst/>
          </a:prstGeom>
        </p:spPr>
      </p:pic>
      <p:graphicFrame>
        <p:nvGraphicFramePr>
          <p:cNvPr id="10" name="Objekt 9">
            <a:extLst>
              <a:ext uri="{FF2B5EF4-FFF2-40B4-BE49-F238E27FC236}">
                <a16:creationId xmlns:a16="http://schemas.microsoft.com/office/drawing/2014/main" id="{1EC52B90-C3A6-31A8-1306-336D4BC44BEC}"/>
              </a:ext>
            </a:extLst>
          </p:cNvPr>
          <p:cNvGraphicFramePr>
            <a:graphicFrameLocks noChangeAspect="1"/>
          </p:cNvGraphicFramePr>
          <p:nvPr/>
        </p:nvGraphicFramePr>
        <p:xfrm>
          <a:off x="7631685" y="2788915"/>
          <a:ext cx="3722116" cy="1650349"/>
        </p:xfrm>
        <a:graphic>
          <a:graphicData uri="http://schemas.openxmlformats.org/presentationml/2006/ole">
            <mc:AlternateContent xmlns:mc="http://schemas.openxmlformats.org/markup-compatibility/2006">
              <mc:Choice xmlns:v="urn:schemas-microsoft-com:vml" Requires="v">
                <p:oleObj r:id="rId4" imgW="9131300" imgH="3759200" progId="Visio.Drawing.11">
                  <p:embed/>
                </p:oleObj>
              </mc:Choice>
              <mc:Fallback>
                <p:oleObj r:id="rId4" imgW="9131300" imgH="3759200" progId="Visio.Drawing.11">
                  <p:embed/>
                  <p:pic>
                    <p:nvPicPr>
                      <p:cNvPr id="10" name="Objekt 9">
                        <a:extLst>
                          <a:ext uri="{FF2B5EF4-FFF2-40B4-BE49-F238E27FC236}">
                            <a16:creationId xmlns:a16="http://schemas.microsoft.com/office/drawing/2014/main" id="{1EC52B90-C3A6-31A8-1306-336D4BC44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1685" y="2788915"/>
                        <a:ext cx="3722116" cy="1650349"/>
                      </a:xfrm>
                      <a:prstGeom prst="rect">
                        <a:avLst/>
                      </a:prstGeom>
                      <a:noFill/>
                    </p:spPr>
                  </p:pic>
                </p:oleObj>
              </mc:Fallback>
            </mc:AlternateContent>
          </a:graphicData>
        </a:graphic>
      </p:graphicFrame>
      <p:pic>
        <p:nvPicPr>
          <p:cNvPr id="12" name="Grafik 11">
            <a:extLst>
              <a:ext uri="{FF2B5EF4-FFF2-40B4-BE49-F238E27FC236}">
                <a16:creationId xmlns:a16="http://schemas.microsoft.com/office/drawing/2014/main" id="{512F4F8D-92D4-7DA8-D32B-65844DA60F1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72620" y="995516"/>
            <a:ext cx="3726070" cy="2634461"/>
          </a:xfrm>
          <a:prstGeom prst="rect">
            <a:avLst/>
          </a:prstGeom>
        </p:spPr>
      </p:pic>
      <p:pic>
        <p:nvPicPr>
          <p:cNvPr id="5" name="Grafik 4">
            <a:extLst>
              <a:ext uri="{FF2B5EF4-FFF2-40B4-BE49-F238E27FC236}">
                <a16:creationId xmlns:a16="http://schemas.microsoft.com/office/drawing/2014/main" id="{FABA9ADE-2C93-198A-AC43-000C646115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7939" y="5547247"/>
            <a:ext cx="1755861" cy="605976"/>
          </a:xfrm>
          <a:prstGeom prst="rect">
            <a:avLst/>
          </a:prstGeom>
        </p:spPr>
      </p:pic>
      <p:sp>
        <p:nvSpPr>
          <p:cNvPr id="6" name="Rechteck 5">
            <a:extLst>
              <a:ext uri="{FF2B5EF4-FFF2-40B4-BE49-F238E27FC236}">
                <a16:creationId xmlns:a16="http://schemas.microsoft.com/office/drawing/2014/main" id="{457C4859-F99C-8D4E-15BF-7003EE5B3ED7}"/>
              </a:ext>
            </a:extLst>
          </p:cNvPr>
          <p:cNvSpPr/>
          <p:nvPr/>
        </p:nvSpPr>
        <p:spPr>
          <a:xfrm>
            <a:off x="9597939" y="5614653"/>
            <a:ext cx="648222" cy="4956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FMC</a:t>
            </a:r>
          </a:p>
        </p:txBody>
      </p:sp>
    </p:spTree>
    <p:extLst>
      <p:ext uri="{BB962C8B-B14F-4D97-AF65-F5344CB8AC3E}">
        <p14:creationId xmlns:p14="http://schemas.microsoft.com/office/powerpoint/2010/main" val="39317745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2A43D-BB71-1A7B-49EF-303996BFD515}"/>
              </a:ext>
            </a:extLst>
          </p:cNvPr>
          <p:cNvSpPr>
            <a:spLocks noGrp="1"/>
          </p:cNvSpPr>
          <p:nvPr>
            <p:ph type="title"/>
          </p:nvPr>
        </p:nvSpPr>
        <p:spPr/>
        <p:txBody>
          <a:bodyPr/>
          <a:lstStyle/>
          <a:p>
            <a:r>
              <a:rPr lang="en-US" dirty="0"/>
              <a:t>Comparison  of sync. requirements</a:t>
            </a:r>
          </a:p>
        </p:txBody>
      </p:sp>
      <p:graphicFrame>
        <p:nvGraphicFramePr>
          <p:cNvPr id="5" name="Tabelle 5">
            <a:extLst>
              <a:ext uri="{FF2B5EF4-FFF2-40B4-BE49-F238E27FC236}">
                <a16:creationId xmlns:a16="http://schemas.microsoft.com/office/drawing/2014/main" id="{D5D1ABC5-5F99-694B-1FC2-714317E30143}"/>
              </a:ext>
            </a:extLst>
          </p:cNvPr>
          <p:cNvGraphicFramePr>
            <a:graphicFrameLocks noGrp="1"/>
          </p:cNvGraphicFramePr>
          <p:nvPr>
            <p:extLst>
              <p:ext uri="{D42A27DB-BD31-4B8C-83A1-F6EECF244321}">
                <p14:modId xmlns:p14="http://schemas.microsoft.com/office/powerpoint/2010/main" val="2797569653"/>
              </p:ext>
            </p:extLst>
          </p:nvPr>
        </p:nvGraphicFramePr>
        <p:xfrm>
          <a:off x="838199" y="1867580"/>
          <a:ext cx="10515600" cy="21183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205154547"/>
                    </a:ext>
                  </a:extLst>
                </a:gridCol>
                <a:gridCol w="2628900">
                  <a:extLst>
                    <a:ext uri="{9D8B030D-6E8A-4147-A177-3AD203B41FA5}">
                      <a16:colId xmlns:a16="http://schemas.microsoft.com/office/drawing/2014/main" val="3927588721"/>
                    </a:ext>
                  </a:extLst>
                </a:gridCol>
                <a:gridCol w="2628900">
                  <a:extLst>
                    <a:ext uri="{9D8B030D-6E8A-4147-A177-3AD203B41FA5}">
                      <a16:colId xmlns:a16="http://schemas.microsoft.com/office/drawing/2014/main" val="714691731"/>
                    </a:ext>
                  </a:extLst>
                </a:gridCol>
                <a:gridCol w="2628900">
                  <a:extLst>
                    <a:ext uri="{9D8B030D-6E8A-4147-A177-3AD203B41FA5}">
                      <a16:colId xmlns:a16="http://schemas.microsoft.com/office/drawing/2014/main" val="603481000"/>
                    </a:ext>
                  </a:extLst>
                </a:gridCol>
              </a:tblGrid>
              <a:tr h="0">
                <a:tc>
                  <a:txBody>
                    <a:bodyPr/>
                    <a:lstStyle/>
                    <a:p>
                      <a:r>
                        <a:rPr lang="en-US" dirty="0"/>
                        <a:t>Protocol</a:t>
                      </a:r>
                    </a:p>
                  </a:txBody>
                  <a:tcPr/>
                </a:tc>
                <a:tc>
                  <a:txBody>
                    <a:bodyPr/>
                    <a:lstStyle/>
                    <a:p>
                      <a:r>
                        <a:rPr lang="en-US" dirty="0"/>
                        <a:t>Sync Accuracy</a:t>
                      </a:r>
                    </a:p>
                  </a:txBody>
                  <a:tcPr/>
                </a:tc>
                <a:tc>
                  <a:txBody>
                    <a:bodyPr/>
                    <a:lstStyle/>
                    <a:p>
                      <a:r>
                        <a:rPr lang="en-US" dirty="0"/>
                        <a:t>Interconnect</a:t>
                      </a:r>
                    </a:p>
                  </a:txBody>
                  <a:tcPr/>
                </a:tc>
                <a:tc>
                  <a:txBody>
                    <a:bodyPr/>
                    <a:lstStyle/>
                    <a:p>
                      <a:r>
                        <a:rPr lang="en-US" dirty="0"/>
                        <a:t>Clock Requirements</a:t>
                      </a:r>
                    </a:p>
                  </a:txBody>
                  <a:tcPr/>
                </a:tc>
                <a:extLst>
                  <a:ext uri="{0D108BD9-81ED-4DB2-BD59-A6C34878D82A}">
                    <a16:rowId xmlns:a16="http://schemas.microsoft.com/office/drawing/2014/main" val="1741999769"/>
                  </a:ext>
                </a:extLst>
              </a:tr>
              <a:tr h="370840">
                <a:tc>
                  <a:txBody>
                    <a:bodyPr/>
                    <a:lstStyle/>
                    <a:p>
                      <a:r>
                        <a:rPr lang="en-US" dirty="0"/>
                        <a:t>NTP</a:t>
                      </a:r>
                    </a:p>
                  </a:txBody>
                  <a:tcPr/>
                </a:tc>
                <a:tc>
                  <a:txBody>
                    <a:bodyPr/>
                    <a:lstStyle/>
                    <a:p>
                      <a:r>
                        <a:rPr lang="en-US" dirty="0"/>
                        <a:t>1 </a:t>
                      </a:r>
                      <a:r>
                        <a:rPr lang="en-US" dirty="0" err="1"/>
                        <a:t>ms</a:t>
                      </a:r>
                      <a:r>
                        <a:rPr lang="en-US" dirty="0"/>
                        <a:t> – 10 </a:t>
                      </a:r>
                      <a:r>
                        <a:rPr lang="en-US" dirty="0" err="1"/>
                        <a:t>ms</a:t>
                      </a:r>
                      <a:endParaRPr lang="en-US" dirty="0"/>
                    </a:p>
                  </a:txBody>
                  <a:tcPr/>
                </a:tc>
                <a:tc>
                  <a:txBody>
                    <a:bodyPr/>
                    <a:lstStyle/>
                    <a:p>
                      <a:r>
                        <a:rPr lang="en-US" dirty="0"/>
                        <a:t>ETH, LAN or WAN</a:t>
                      </a:r>
                    </a:p>
                  </a:txBody>
                  <a:tcPr/>
                </a:tc>
                <a:tc>
                  <a:txBody>
                    <a:bodyPr/>
                    <a:lstStyle/>
                    <a:p>
                      <a:r>
                        <a:rPr lang="en-US" dirty="0"/>
                        <a:t>HW/SW for server and client</a:t>
                      </a:r>
                    </a:p>
                  </a:txBody>
                  <a:tcPr/>
                </a:tc>
                <a:extLst>
                  <a:ext uri="{0D108BD9-81ED-4DB2-BD59-A6C34878D82A}">
                    <a16:rowId xmlns:a16="http://schemas.microsoft.com/office/drawing/2014/main" val="2347245941"/>
                  </a:ext>
                </a:extLst>
              </a:tr>
              <a:tr h="370840">
                <a:tc>
                  <a:txBody>
                    <a:bodyPr/>
                    <a:lstStyle/>
                    <a:p>
                      <a:r>
                        <a:rPr lang="en-US" dirty="0"/>
                        <a:t>IRIG</a:t>
                      </a:r>
                    </a:p>
                  </a:txBody>
                  <a:tcPr/>
                </a:tc>
                <a:tc>
                  <a:txBody>
                    <a:bodyPr/>
                    <a:lstStyle/>
                    <a:p>
                      <a:r>
                        <a:rPr lang="en-US" dirty="0"/>
                        <a:t>1 µs – 10µs</a:t>
                      </a:r>
                    </a:p>
                  </a:txBody>
                  <a:tcPr/>
                </a:tc>
                <a:tc>
                  <a:txBody>
                    <a:bodyPr/>
                    <a:lstStyle/>
                    <a:p>
                      <a:r>
                        <a:rPr lang="en-US" dirty="0"/>
                        <a:t>Coax Cable</a:t>
                      </a:r>
                    </a:p>
                  </a:txBody>
                  <a:tcPr/>
                </a:tc>
                <a:tc>
                  <a:txBody>
                    <a:bodyPr/>
                    <a:lstStyle/>
                    <a:p>
                      <a:r>
                        <a:rPr lang="en-US" dirty="0"/>
                        <a:t>HW Master &amp; slave</a:t>
                      </a:r>
                    </a:p>
                  </a:txBody>
                  <a:tcPr/>
                </a:tc>
                <a:extLst>
                  <a:ext uri="{0D108BD9-81ED-4DB2-BD59-A6C34878D82A}">
                    <a16:rowId xmlns:a16="http://schemas.microsoft.com/office/drawing/2014/main" val="1428801233"/>
                  </a:ext>
                </a:extLst>
              </a:tr>
              <a:tr h="370840">
                <a:tc>
                  <a:txBody>
                    <a:bodyPr/>
                    <a:lstStyle/>
                    <a:p>
                      <a:r>
                        <a:rPr lang="en-US" dirty="0"/>
                        <a:t>IEEE1588</a:t>
                      </a:r>
                    </a:p>
                  </a:txBody>
                  <a:tcPr/>
                </a:tc>
                <a:tc>
                  <a:txBody>
                    <a:bodyPr/>
                    <a:lstStyle/>
                    <a:p>
                      <a:r>
                        <a:rPr lang="en-US" dirty="0"/>
                        <a:t>20 ns – 100 ns</a:t>
                      </a:r>
                    </a:p>
                  </a:txBody>
                  <a:tcPr/>
                </a:tc>
                <a:tc>
                  <a:txBody>
                    <a:bodyPr/>
                    <a:lstStyle/>
                    <a:p>
                      <a:r>
                        <a:rPr lang="en-US" dirty="0"/>
                        <a:t>ETH, LAN</a:t>
                      </a:r>
                    </a:p>
                  </a:txBody>
                  <a:tcPr/>
                </a:tc>
                <a:tc>
                  <a:txBody>
                    <a:bodyPr/>
                    <a:lstStyle/>
                    <a:p>
                      <a:r>
                        <a:rPr lang="en-US" dirty="0"/>
                        <a:t>HW Master &amp; slaves</a:t>
                      </a:r>
                    </a:p>
                  </a:txBody>
                  <a:tcPr/>
                </a:tc>
                <a:extLst>
                  <a:ext uri="{0D108BD9-81ED-4DB2-BD59-A6C34878D82A}">
                    <a16:rowId xmlns:a16="http://schemas.microsoft.com/office/drawing/2014/main" val="2114445914"/>
                  </a:ext>
                </a:extLst>
              </a:tr>
              <a:tr h="370840">
                <a:tc>
                  <a:txBody>
                    <a:bodyPr/>
                    <a:lstStyle/>
                    <a:p>
                      <a:r>
                        <a:rPr lang="en-US" dirty="0"/>
                        <a:t>WR</a:t>
                      </a:r>
                    </a:p>
                  </a:txBody>
                  <a:tcPr/>
                </a:tc>
                <a:tc>
                  <a:txBody>
                    <a:bodyPr/>
                    <a:lstStyle/>
                    <a:p>
                      <a:r>
                        <a:rPr lang="en-US" dirty="0"/>
                        <a:t>&lt; 1 ns</a:t>
                      </a:r>
                    </a:p>
                  </a:txBody>
                  <a:tcPr/>
                </a:tc>
                <a:tc>
                  <a:txBody>
                    <a:bodyPr/>
                    <a:lstStyle/>
                    <a:p>
                      <a:r>
                        <a:rPr lang="en-US" dirty="0"/>
                        <a:t>ETH, LAN</a:t>
                      </a:r>
                    </a:p>
                  </a:txBody>
                  <a:tcPr/>
                </a:tc>
                <a:tc>
                  <a:txBody>
                    <a:bodyPr/>
                    <a:lstStyle/>
                    <a:p>
                      <a:r>
                        <a:rPr lang="en-US" dirty="0"/>
                        <a:t>HW </a:t>
                      </a:r>
                    </a:p>
                  </a:txBody>
                  <a:tcPr/>
                </a:tc>
                <a:extLst>
                  <a:ext uri="{0D108BD9-81ED-4DB2-BD59-A6C34878D82A}">
                    <a16:rowId xmlns:a16="http://schemas.microsoft.com/office/drawing/2014/main" val="1174927787"/>
                  </a:ext>
                </a:extLst>
              </a:tr>
            </a:tbl>
          </a:graphicData>
        </a:graphic>
      </p:graphicFrame>
      <p:sp>
        <p:nvSpPr>
          <p:cNvPr id="8" name="Textfeld 7">
            <a:extLst>
              <a:ext uri="{FF2B5EF4-FFF2-40B4-BE49-F238E27FC236}">
                <a16:creationId xmlns:a16="http://schemas.microsoft.com/office/drawing/2014/main" id="{96D2BEDA-9EBB-030A-0E3D-3F680D1AF8B0}"/>
              </a:ext>
            </a:extLst>
          </p:cNvPr>
          <p:cNvSpPr txBox="1"/>
          <p:nvPr/>
        </p:nvSpPr>
        <p:spPr>
          <a:xfrm rot="20822601">
            <a:off x="6143311" y="4225567"/>
            <a:ext cx="6084743" cy="369332"/>
          </a:xfrm>
          <a:prstGeom prst="rect">
            <a:avLst/>
          </a:prstGeom>
          <a:noFill/>
        </p:spPr>
        <p:txBody>
          <a:bodyPr wrap="none" rtlCol="0">
            <a:spAutoFit/>
          </a:bodyPr>
          <a:lstStyle/>
          <a:p>
            <a:r>
              <a:rPr lang="en-US" dirty="0">
                <a:solidFill>
                  <a:srgbClr val="FF0000"/>
                </a:solidFill>
              </a:rPr>
              <a:t>Exp: 100 m </a:t>
            </a:r>
            <a:r>
              <a:rPr lang="en-US" dirty="0" err="1">
                <a:solidFill>
                  <a:srgbClr val="FF0000"/>
                </a:solidFill>
              </a:rPr>
              <a:t>fibre</a:t>
            </a:r>
            <a:r>
              <a:rPr lang="en-US" dirty="0">
                <a:solidFill>
                  <a:srgbClr val="FF0000"/>
                </a:solidFill>
              </a:rPr>
              <a:t> cable my have 20 ns delta between RX and TX</a:t>
            </a:r>
          </a:p>
        </p:txBody>
      </p:sp>
      <p:sp>
        <p:nvSpPr>
          <p:cNvPr id="10" name="Textfeld 9">
            <a:extLst>
              <a:ext uri="{FF2B5EF4-FFF2-40B4-BE49-F238E27FC236}">
                <a16:creationId xmlns:a16="http://schemas.microsoft.com/office/drawing/2014/main" id="{89F12042-4D7A-4831-DFE0-10C2E49331D8}"/>
              </a:ext>
            </a:extLst>
          </p:cNvPr>
          <p:cNvSpPr txBox="1"/>
          <p:nvPr/>
        </p:nvSpPr>
        <p:spPr>
          <a:xfrm>
            <a:off x="838199" y="5534526"/>
            <a:ext cx="5980035" cy="369332"/>
          </a:xfrm>
          <a:prstGeom prst="rect">
            <a:avLst/>
          </a:prstGeom>
          <a:noFill/>
        </p:spPr>
        <p:txBody>
          <a:bodyPr wrap="none" rtlCol="0">
            <a:spAutoFit/>
          </a:bodyPr>
          <a:lstStyle/>
          <a:p>
            <a:r>
              <a:rPr lang="en-US" dirty="0"/>
              <a:t>IEEE1588 Rev 2 from 2019 has incorporated WR requirements</a:t>
            </a:r>
          </a:p>
        </p:txBody>
      </p:sp>
    </p:spTree>
    <p:extLst>
      <p:ext uri="{BB962C8B-B14F-4D97-AF65-F5344CB8AC3E}">
        <p14:creationId xmlns:p14="http://schemas.microsoft.com/office/powerpoint/2010/main" val="304368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1A68DB-A025-7B70-9D78-635339A016BD}"/>
              </a:ext>
            </a:extLst>
          </p:cNvPr>
          <p:cNvSpPr>
            <a:spLocks noGrp="1"/>
          </p:cNvSpPr>
          <p:nvPr>
            <p:ph type="title"/>
          </p:nvPr>
        </p:nvSpPr>
        <p:spPr/>
        <p:txBody>
          <a:bodyPr/>
          <a:lstStyle/>
          <a:p>
            <a:r>
              <a:rPr lang="en-US" dirty="0"/>
              <a:t>HW requirements for </a:t>
            </a:r>
            <a:r>
              <a:rPr lang="en-US" dirty="0" err="1"/>
              <a:t>PTProtocol</a:t>
            </a:r>
            <a:r>
              <a:rPr lang="en-US" dirty="0"/>
              <a:t> stamping</a:t>
            </a:r>
          </a:p>
        </p:txBody>
      </p:sp>
      <p:pic>
        <p:nvPicPr>
          <p:cNvPr id="4" name="Inhaltsplatzhalter 3">
            <a:extLst>
              <a:ext uri="{FF2B5EF4-FFF2-40B4-BE49-F238E27FC236}">
                <a16:creationId xmlns:a16="http://schemas.microsoft.com/office/drawing/2014/main" id="{DCF15667-4453-879A-EB2F-475ECAFEF2FF}"/>
              </a:ext>
            </a:extLst>
          </p:cNvPr>
          <p:cNvPicPr>
            <a:picLocks noGrp="1" noChangeAspect="1"/>
          </p:cNvPicPr>
          <p:nvPr>
            <p:ph idx="1"/>
          </p:nvPr>
        </p:nvPicPr>
        <p:blipFill>
          <a:blip r:embed="rId3"/>
          <a:stretch>
            <a:fillRect/>
          </a:stretch>
        </p:blipFill>
        <p:spPr>
          <a:xfrm>
            <a:off x="721896" y="2438400"/>
            <a:ext cx="9111916" cy="3319854"/>
          </a:xfrm>
          <a:prstGeom prst="rect">
            <a:avLst/>
          </a:prstGeom>
        </p:spPr>
      </p:pic>
      <p:pic>
        <p:nvPicPr>
          <p:cNvPr id="6" name="Grafik 5">
            <a:extLst>
              <a:ext uri="{FF2B5EF4-FFF2-40B4-BE49-F238E27FC236}">
                <a16:creationId xmlns:a16="http://schemas.microsoft.com/office/drawing/2014/main" id="{54B034C6-E135-5882-F2AA-1E50EAB2AC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8604" y="2082777"/>
            <a:ext cx="2745059" cy="4021244"/>
          </a:xfrm>
          <a:prstGeom prst="rect">
            <a:avLst/>
          </a:prstGeom>
        </p:spPr>
      </p:pic>
    </p:spTree>
    <p:extLst>
      <p:ext uri="{BB962C8B-B14F-4D97-AF65-F5344CB8AC3E}">
        <p14:creationId xmlns:p14="http://schemas.microsoft.com/office/powerpoint/2010/main" val="223532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04F5A4D9-F4BD-E547-8D65-023165253768}"/>
              </a:ext>
            </a:extLst>
          </p:cNvPr>
          <p:cNvPicPr>
            <a:picLocks noChangeAspect="1"/>
          </p:cNvPicPr>
          <p:nvPr/>
        </p:nvPicPr>
        <p:blipFill>
          <a:blip r:embed="rId3"/>
          <a:stretch>
            <a:fillRect/>
          </a:stretch>
        </p:blipFill>
        <p:spPr>
          <a:xfrm>
            <a:off x="6861810" y="866264"/>
            <a:ext cx="4720590" cy="1917047"/>
          </a:xfrm>
          <a:prstGeom prst="rect">
            <a:avLst/>
          </a:prstGeom>
        </p:spPr>
      </p:pic>
      <p:pic>
        <p:nvPicPr>
          <p:cNvPr id="11" name="Grafik 10">
            <a:extLst>
              <a:ext uri="{FF2B5EF4-FFF2-40B4-BE49-F238E27FC236}">
                <a16:creationId xmlns:a16="http://schemas.microsoft.com/office/drawing/2014/main" id="{2223F5A4-B2AA-484C-8079-2C5B94D38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0914" y="700683"/>
            <a:ext cx="4190624" cy="1695591"/>
          </a:xfrm>
          <a:prstGeom prst="rect">
            <a:avLst/>
          </a:prstGeom>
        </p:spPr>
      </p:pic>
      <p:sp>
        <p:nvSpPr>
          <p:cNvPr id="8" name="Titel 7">
            <a:extLst>
              <a:ext uri="{FF2B5EF4-FFF2-40B4-BE49-F238E27FC236}">
                <a16:creationId xmlns:a16="http://schemas.microsoft.com/office/drawing/2014/main" id="{D1DAE9F9-0D88-4B7E-8C92-50C0F5481B0D}"/>
              </a:ext>
            </a:extLst>
          </p:cNvPr>
          <p:cNvSpPr>
            <a:spLocks noGrp="1"/>
          </p:cNvSpPr>
          <p:nvPr>
            <p:ph type="title"/>
          </p:nvPr>
        </p:nvSpPr>
        <p:spPr/>
        <p:txBody>
          <a:bodyPr>
            <a:normAutofit fontScale="90000"/>
          </a:bodyPr>
          <a:lstStyle/>
          <a:p>
            <a:br>
              <a:rPr lang="de-DE" dirty="0"/>
            </a:br>
            <a:r>
              <a:rPr lang="de-DE" dirty="0"/>
              <a:t>NAT-MCH-G4 - </a:t>
            </a:r>
            <a:r>
              <a:rPr lang="de-DE" dirty="0" err="1"/>
              <a:t>building</a:t>
            </a:r>
            <a:r>
              <a:rPr lang="de-DE" dirty="0"/>
              <a:t> </a:t>
            </a:r>
            <a:r>
              <a:rPr lang="de-DE" dirty="0" err="1"/>
              <a:t>blocks</a:t>
            </a:r>
            <a:br>
              <a:rPr lang="de-DE" dirty="0"/>
            </a:br>
            <a:endParaRPr lang="de-DE" dirty="0"/>
          </a:p>
        </p:txBody>
      </p:sp>
      <p:sp>
        <p:nvSpPr>
          <p:cNvPr id="9" name="Inhaltsplatzhalter 8">
            <a:extLst>
              <a:ext uri="{FF2B5EF4-FFF2-40B4-BE49-F238E27FC236}">
                <a16:creationId xmlns:a16="http://schemas.microsoft.com/office/drawing/2014/main" id="{0C0A87AC-649B-4634-A0BB-4A6DDEECBEF5}"/>
              </a:ext>
            </a:extLst>
          </p:cNvPr>
          <p:cNvSpPr>
            <a:spLocks noGrp="1"/>
          </p:cNvSpPr>
          <p:nvPr>
            <p:ph sz="half" idx="2"/>
          </p:nvPr>
        </p:nvSpPr>
        <p:spPr>
          <a:xfrm>
            <a:off x="838200" y="1837056"/>
            <a:ext cx="5561848" cy="4655819"/>
          </a:xfrm>
        </p:spPr>
        <p:txBody>
          <a:bodyPr>
            <a:normAutofit/>
          </a:bodyPr>
          <a:lstStyle/>
          <a:p>
            <a:r>
              <a:rPr lang="en-US" dirty="0"/>
              <a:t>Fat-Pipe HUB Modules</a:t>
            </a:r>
          </a:p>
          <a:p>
            <a:pPr lvl="1"/>
            <a:r>
              <a:rPr lang="en-US" dirty="0"/>
              <a:t>1/10/40 GbE</a:t>
            </a:r>
          </a:p>
          <a:p>
            <a:pPr lvl="1"/>
            <a:r>
              <a:rPr lang="en-US" dirty="0"/>
              <a:t>PCIe Gen 3-5</a:t>
            </a:r>
          </a:p>
          <a:p>
            <a:pPr lvl="1"/>
            <a:r>
              <a:rPr lang="en-US" dirty="0"/>
              <a:t>Fat-Pipe Uplink options 40/100GbE</a:t>
            </a:r>
          </a:p>
          <a:p>
            <a:r>
              <a:rPr lang="en-US" dirty="0"/>
              <a:t>Clock-Module</a:t>
            </a:r>
          </a:p>
          <a:p>
            <a:pPr lvl="1"/>
            <a:r>
              <a:rPr lang="en-US" dirty="0"/>
              <a:t>IEEE 1588 support</a:t>
            </a:r>
          </a:p>
          <a:p>
            <a:pPr lvl="1"/>
            <a:r>
              <a:rPr lang="en-US" dirty="0"/>
              <a:t>Optional OXCO</a:t>
            </a:r>
          </a:p>
          <a:p>
            <a:r>
              <a:rPr lang="de-DE" dirty="0"/>
              <a:t>Base Board</a:t>
            </a:r>
          </a:p>
          <a:p>
            <a:pPr lvl="2"/>
            <a:r>
              <a:rPr lang="de-DE" dirty="0"/>
              <a:t>Multi Core ARM </a:t>
            </a:r>
            <a:r>
              <a:rPr lang="de-DE" dirty="0" err="1"/>
              <a:t>SoC</a:t>
            </a:r>
            <a:endParaRPr lang="de-DE" dirty="0"/>
          </a:p>
          <a:p>
            <a:pPr lvl="2"/>
            <a:r>
              <a:rPr lang="en-US" dirty="0"/>
              <a:t>Base Board ETH 10GbE</a:t>
            </a:r>
          </a:p>
          <a:p>
            <a:pPr lvl="2"/>
            <a:r>
              <a:rPr lang="en-US" dirty="0"/>
              <a:t>Base Board Uplink 10/40 GbE</a:t>
            </a:r>
          </a:p>
          <a:p>
            <a:pPr lvl="1"/>
            <a:endParaRPr lang="de-DE" dirty="0"/>
          </a:p>
          <a:p>
            <a:endParaRPr lang="en-US" dirty="0"/>
          </a:p>
        </p:txBody>
      </p:sp>
      <p:pic>
        <p:nvPicPr>
          <p:cNvPr id="4" name="Grafik 3">
            <a:extLst>
              <a:ext uri="{FF2B5EF4-FFF2-40B4-BE49-F238E27FC236}">
                <a16:creationId xmlns:a16="http://schemas.microsoft.com/office/drawing/2014/main" id="{65D03175-A174-A246-A096-08A8835678D2}"/>
              </a:ext>
            </a:extLst>
          </p:cNvPr>
          <p:cNvPicPr>
            <a:picLocks noChangeAspect="1"/>
          </p:cNvPicPr>
          <p:nvPr/>
        </p:nvPicPr>
        <p:blipFill>
          <a:blip r:embed="rId5"/>
          <a:stretch>
            <a:fillRect/>
          </a:stretch>
        </p:blipFill>
        <p:spPr>
          <a:xfrm>
            <a:off x="7090410" y="4435716"/>
            <a:ext cx="4263390" cy="1768020"/>
          </a:xfrm>
          <a:prstGeom prst="rect">
            <a:avLst/>
          </a:prstGeom>
        </p:spPr>
      </p:pic>
      <p:pic>
        <p:nvPicPr>
          <p:cNvPr id="5" name="Grafik 4">
            <a:extLst>
              <a:ext uri="{FF2B5EF4-FFF2-40B4-BE49-F238E27FC236}">
                <a16:creationId xmlns:a16="http://schemas.microsoft.com/office/drawing/2014/main" id="{ADF766C2-616F-BF4B-9CEE-3AE2B8932A67}"/>
              </a:ext>
            </a:extLst>
          </p:cNvPr>
          <p:cNvPicPr>
            <a:picLocks noChangeAspect="1"/>
          </p:cNvPicPr>
          <p:nvPr/>
        </p:nvPicPr>
        <p:blipFill>
          <a:blip r:embed="rId6"/>
          <a:stretch>
            <a:fillRect/>
          </a:stretch>
        </p:blipFill>
        <p:spPr>
          <a:xfrm>
            <a:off x="9094754" y="2844508"/>
            <a:ext cx="2251710" cy="1591208"/>
          </a:xfrm>
          <a:prstGeom prst="rect">
            <a:avLst/>
          </a:prstGeom>
        </p:spPr>
      </p:pic>
      <p:cxnSp>
        <p:nvCxnSpPr>
          <p:cNvPr id="3" name="Gerade Verbindung 2">
            <a:extLst>
              <a:ext uri="{FF2B5EF4-FFF2-40B4-BE49-F238E27FC236}">
                <a16:creationId xmlns:a16="http://schemas.microsoft.com/office/drawing/2014/main" id="{ED955AD8-05EF-93DF-3028-4D1C7B9CE0A9}"/>
              </a:ext>
            </a:extLst>
          </p:cNvPr>
          <p:cNvCxnSpPr/>
          <p:nvPr/>
        </p:nvCxnSpPr>
        <p:spPr>
          <a:xfrm>
            <a:off x="6400048" y="2844508"/>
            <a:ext cx="557149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905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blinds(horizontal)">
                                      <p:cBhvr>
                                        <p:cTn id="7" dur="500"/>
                                        <p:tgtEl>
                                          <p:spTgt spid="9">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9">
                                            <p:txEl>
                                              <p:pRg st="8" end="8"/>
                                            </p:txEl>
                                          </p:spTgt>
                                        </p:tgtEl>
                                        <p:attrNameLst>
                                          <p:attrName>style.visibility</p:attrName>
                                        </p:attrNameLst>
                                      </p:cBhvr>
                                      <p:to>
                                        <p:strVal val="visible"/>
                                      </p:to>
                                    </p:set>
                                    <p:animEffect transition="in" filter="blinds(horizontal)">
                                      <p:cBhvr>
                                        <p:cTn id="14" dur="500"/>
                                        <p:tgtEl>
                                          <p:spTgt spid="9">
                                            <p:txEl>
                                              <p:pRg st="8" end="8"/>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9">
                                            <p:txEl>
                                              <p:pRg st="9" end="9"/>
                                            </p:txEl>
                                          </p:spTgt>
                                        </p:tgtEl>
                                        <p:attrNameLst>
                                          <p:attrName>style.visibility</p:attrName>
                                        </p:attrNameLst>
                                      </p:cBhvr>
                                      <p:to>
                                        <p:strVal val="visible"/>
                                      </p:to>
                                    </p:set>
                                    <p:animEffect transition="in" filter="blinds(horizontal)">
                                      <p:cBhvr>
                                        <p:cTn id="18" dur="500"/>
                                        <p:tgtEl>
                                          <p:spTgt spid="9">
                                            <p:txEl>
                                              <p:pRg st="9" end="9"/>
                                            </p:txEl>
                                          </p:spTgt>
                                        </p:tgtEl>
                                      </p:cBhvr>
                                    </p:animEffect>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blinds(horizontal)">
                                      <p:cBhvr>
                                        <p:cTn id="22" dur="500"/>
                                        <p:tgtEl>
                                          <p:spTgt spid="9">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linds(horizontal)">
                                      <p:cBhvr>
                                        <p:cTn id="30" dur="500"/>
                                        <p:tgtEl>
                                          <p:spTgt spid="9">
                                            <p:txEl>
                                              <p:pRg st="4" end="4"/>
                                            </p:txEl>
                                          </p:spTgt>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blinds(horizontal)">
                                      <p:cBhvr>
                                        <p:cTn id="34" dur="500"/>
                                        <p:tgtEl>
                                          <p:spTgt spid="9">
                                            <p:txEl>
                                              <p:pRg st="5" end="5"/>
                                            </p:txEl>
                                          </p:spTgt>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blinds(horizontal)">
                                      <p:cBhvr>
                                        <p:cTn id="38" dur="500"/>
                                        <p:tgtEl>
                                          <p:spTgt spid="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blinds(horizontal)">
                                      <p:cBhvr>
                                        <p:cTn id="47" dur="500"/>
                                        <p:tgtEl>
                                          <p:spTgt spid="9">
                                            <p:txEl>
                                              <p:pRg st="0" end="0"/>
                                            </p:txEl>
                                          </p:spTgt>
                                        </p:tgtEl>
                                      </p:cBhvr>
                                    </p:animEffect>
                                  </p:childTnLst>
                                </p:cTn>
                              </p:par>
                            </p:childTnLst>
                          </p:cTn>
                        </p:par>
                        <p:par>
                          <p:cTn id="48" fill="hold">
                            <p:stCondLst>
                              <p:cond delay="1000"/>
                            </p:stCondLst>
                            <p:childTnLst>
                              <p:par>
                                <p:cTn id="49" presetID="3" presetClass="entr" presetSubtype="10" fill="hold" nodeType="after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blinds(horizontal)">
                                      <p:cBhvr>
                                        <p:cTn id="51" dur="500"/>
                                        <p:tgtEl>
                                          <p:spTgt spid="9">
                                            <p:txEl>
                                              <p:pRg st="1" end="1"/>
                                            </p:txEl>
                                          </p:spTgt>
                                        </p:tgtEl>
                                      </p:cBhvr>
                                    </p:animEffect>
                                  </p:childTnLst>
                                </p:cTn>
                              </p:par>
                            </p:childTnLst>
                          </p:cTn>
                        </p:par>
                        <p:par>
                          <p:cTn id="52" fill="hold">
                            <p:stCondLst>
                              <p:cond delay="1500"/>
                            </p:stCondLst>
                            <p:childTnLst>
                              <p:par>
                                <p:cTn id="53" presetID="3" presetClass="entr" presetSubtype="1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1000"/>
                                        <p:tgtEl>
                                          <p:spTgt spid="10"/>
                                        </p:tgtEl>
                                      </p:cBhvr>
                                    </p:animEffect>
                                  </p:childTnLst>
                                </p:cTn>
                              </p:par>
                            </p:childTnLst>
                          </p:cTn>
                        </p:par>
                        <p:par>
                          <p:cTn id="56" fill="hold">
                            <p:stCondLst>
                              <p:cond delay="2500"/>
                            </p:stCondLst>
                            <p:childTnLst>
                              <p:par>
                                <p:cTn id="57" presetID="3" presetClass="entr" presetSubtype="10" fill="hold" nodeType="afterEffect">
                                  <p:stCondLst>
                                    <p:cond delay="0"/>
                                  </p:stCondLst>
                                  <p:childTnLst>
                                    <p:set>
                                      <p:cBhvr>
                                        <p:cTn id="58" dur="1" fill="hold">
                                          <p:stCondLst>
                                            <p:cond delay="0"/>
                                          </p:stCondLst>
                                        </p:cTn>
                                        <p:tgtEl>
                                          <p:spTgt spid="9">
                                            <p:txEl>
                                              <p:pRg st="2" end="2"/>
                                            </p:txEl>
                                          </p:spTgt>
                                        </p:tgtEl>
                                        <p:attrNameLst>
                                          <p:attrName>style.visibility</p:attrName>
                                        </p:attrNameLst>
                                      </p:cBhvr>
                                      <p:to>
                                        <p:strVal val="visible"/>
                                      </p:to>
                                    </p:set>
                                    <p:animEffect transition="in" filter="blinds(horizontal)">
                                      <p:cBhvr>
                                        <p:cTn id="59" dur="500"/>
                                        <p:tgtEl>
                                          <p:spTgt spid="9">
                                            <p:txEl>
                                              <p:pRg st="2" end="2"/>
                                            </p:txEl>
                                          </p:spTgt>
                                        </p:tgtEl>
                                      </p:cBhvr>
                                    </p:animEffect>
                                  </p:childTnLst>
                                </p:cTn>
                              </p:par>
                            </p:childTnLst>
                          </p:cTn>
                        </p:par>
                        <p:par>
                          <p:cTn id="60" fill="hold">
                            <p:stCondLst>
                              <p:cond delay="3000"/>
                            </p:stCondLst>
                            <p:childTnLst>
                              <p:par>
                                <p:cTn id="61" presetID="3" presetClass="entr" presetSubtype="10" fill="hold" nodeType="after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blinds(horizontal)">
                                      <p:cBhvr>
                                        <p:cTn id="6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a:extLst>
              <a:ext uri="{FF2B5EF4-FFF2-40B4-BE49-F238E27FC236}">
                <a16:creationId xmlns:a16="http://schemas.microsoft.com/office/drawing/2014/main" id="{CFFF30F2-3E4E-18BC-CB28-C41533F5BED1}"/>
              </a:ext>
            </a:extLst>
          </p:cNvPr>
          <p:cNvGrpSpPr/>
          <p:nvPr/>
        </p:nvGrpSpPr>
        <p:grpSpPr>
          <a:xfrm>
            <a:off x="968829" y="2007956"/>
            <a:ext cx="9786256" cy="3902987"/>
            <a:chOff x="732971" y="1583413"/>
            <a:chExt cx="10620828" cy="4407323"/>
          </a:xfrm>
        </p:grpSpPr>
        <p:pic>
          <p:nvPicPr>
            <p:cNvPr id="5" name="Grafik 4">
              <a:extLst>
                <a:ext uri="{FF2B5EF4-FFF2-40B4-BE49-F238E27FC236}">
                  <a16:creationId xmlns:a16="http://schemas.microsoft.com/office/drawing/2014/main" id="{4BA0DC9C-DE02-4E15-A314-6823A12EE51B}"/>
                </a:ext>
              </a:extLst>
            </p:cNvPr>
            <p:cNvPicPr>
              <a:picLocks noChangeAspect="1"/>
            </p:cNvPicPr>
            <p:nvPr/>
          </p:nvPicPr>
          <p:blipFill>
            <a:blip r:embed="rId3"/>
            <a:stretch>
              <a:fillRect/>
            </a:stretch>
          </p:blipFill>
          <p:spPr>
            <a:xfrm>
              <a:off x="838200" y="1773020"/>
              <a:ext cx="10515599" cy="4217716"/>
            </a:xfrm>
            <a:prstGeom prst="rect">
              <a:avLst/>
            </a:prstGeom>
          </p:spPr>
        </p:pic>
        <p:sp>
          <p:nvSpPr>
            <p:cNvPr id="3" name="Oval 2">
              <a:extLst>
                <a:ext uri="{FF2B5EF4-FFF2-40B4-BE49-F238E27FC236}">
                  <a16:creationId xmlns:a16="http://schemas.microsoft.com/office/drawing/2014/main" id="{7D2AFC00-D7A7-7246-990D-2EE07512D335}"/>
                </a:ext>
              </a:extLst>
            </p:cNvPr>
            <p:cNvSpPr/>
            <p:nvPr/>
          </p:nvSpPr>
          <p:spPr>
            <a:xfrm>
              <a:off x="6682205" y="3833819"/>
              <a:ext cx="1823166" cy="181223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a:extLst>
                <a:ext uri="{FF2B5EF4-FFF2-40B4-BE49-F238E27FC236}">
                  <a16:creationId xmlns:a16="http://schemas.microsoft.com/office/drawing/2014/main" id="{A8A78573-C3FB-2F45-B864-91B789B6BCE7}"/>
                </a:ext>
              </a:extLst>
            </p:cNvPr>
            <p:cNvSpPr/>
            <p:nvPr/>
          </p:nvSpPr>
          <p:spPr>
            <a:xfrm>
              <a:off x="8505371" y="1721299"/>
              <a:ext cx="1371600" cy="13043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a:extLst>
                <a:ext uri="{FF2B5EF4-FFF2-40B4-BE49-F238E27FC236}">
                  <a16:creationId xmlns:a16="http://schemas.microsoft.com/office/drawing/2014/main" id="{D03E47F2-89CE-8442-AA8E-2FF0B089D77A}"/>
                </a:ext>
              </a:extLst>
            </p:cNvPr>
            <p:cNvSpPr/>
            <p:nvPr/>
          </p:nvSpPr>
          <p:spPr>
            <a:xfrm>
              <a:off x="3539861" y="3207657"/>
              <a:ext cx="2091681" cy="13353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Oval 9">
              <a:extLst>
                <a:ext uri="{FF2B5EF4-FFF2-40B4-BE49-F238E27FC236}">
                  <a16:creationId xmlns:a16="http://schemas.microsoft.com/office/drawing/2014/main" id="{31E2BD7F-E373-E94D-92F2-81BCE157BB4D}"/>
                </a:ext>
              </a:extLst>
            </p:cNvPr>
            <p:cNvSpPr/>
            <p:nvPr/>
          </p:nvSpPr>
          <p:spPr>
            <a:xfrm>
              <a:off x="732971" y="1583413"/>
              <a:ext cx="1371600" cy="13043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C8C2676F-4A86-B642-BB50-793EA0D12AE3}"/>
                </a:ext>
              </a:extLst>
            </p:cNvPr>
            <p:cNvSpPr/>
            <p:nvPr/>
          </p:nvSpPr>
          <p:spPr>
            <a:xfrm>
              <a:off x="1350833" y="4289996"/>
              <a:ext cx="1823166" cy="170074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itel 7">
            <a:extLst>
              <a:ext uri="{FF2B5EF4-FFF2-40B4-BE49-F238E27FC236}">
                <a16:creationId xmlns:a16="http://schemas.microsoft.com/office/drawing/2014/main" id="{56D7CC95-FBFC-8B23-6295-3CFD8E4E8791}"/>
              </a:ext>
            </a:extLst>
          </p:cNvPr>
          <p:cNvSpPr>
            <a:spLocks noGrp="1"/>
          </p:cNvSpPr>
          <p:nvPr>
            <p:ph type="title"/>
          </p:nvPr>
        </p:nvSpPr>
        <p:spPr>
          <a:xfrm>
            <a:off x="838200" y="365126"/>
            <a:ext cx="10515600" cy="957952"/>
          </a:xfrm>
        </p:spPr>
        <p:txBody>
          <a:bodyPr>
            <a:normAutofit fontScale="90000"/>
          </a:bodyPr>
          <a:lstStyle/>
          <a:p>
            <a:br>
              <a:rPr lang="de-DE" dirty="0"/>
            </a:br>
            <a:r>
              <a:rPr lang="de-DE" dirty="0"/>
              <a:t>NAT-MCH-G4 – </a:t>
            </a:r>
            <a:r>
              <a:rPr lang="de-DE" dirty="0" err="1"/>
              <a:t>new</a:t>
            </a:r>
            <a:r>
              <a:rPr lang="de-DE" dirty="0"/>
              <a:t> </a:t>
            </a:r>
            <a:r>
              <a:rPr lang="de-DE" dirty="0" err="1"/>
              <a:t>base</a:t>
            </a:r>
            <a:r>
              <a:rPr lang="de-DE" dirty="0"/>
              <a:t> </a:t>
            </a:r>
            <a:r>
              <a:rPr lang="de-DE" dirty="0" err="1"/>
              <a:t>board</a:t>
            </a:r>
            <a:r>
              <a:rPr lang="de-DE" dirty="0"/>
              <a:t>  </a:t>
            </a:r>
            <a:r>
              <a:rPr lang="de-DE" sz="3100" dirty="0"/>
              <a:t>(</a:t>
            </a:r>
            <a:r>
              <a:rPr lang="de-DE" sz="2700" dirty="0" err="1"/>
              <a:t>with</a:t>
            </a:r>
            <a:r>
              <a:rPr lang="de-DE" sz="2700" dirty="0"/>
              <a:t> IEEE1588 support) </a:t>
            </a:r>
            <a:br>
              <a:rPr lang="de-DE" sz="2700" dirty="0"/>
            </a:br>
            <a:endParaRPr lang="de-DE" dirty="0"/>
          </a:p>
        </p:txBody>
      </p:sp>
      <p:pic>
        <p:nvPicPr>
          <p:cNvPr id="4" name="Grafik 3" descr="Ein Bild, das Text enthält.&#10;&#10;Automatisch generierte Beschreibung">
            <a:extLst>
              <a:ext uri="{FF2B5EF4-FFF2-40B4-BE49-F238E27FC236}">
                <a16:creationId xmlns:a16="http://schemas.microsoft.com/office/drawing/2014/main" id="{5B9055EC-F14D-2F65-CD88-9B80974477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77155">
            <a:off x="9077041" y="-1678576"/>
            <a:ext cx="4030311" cy="5373748"/>
          </a:xfrm>
          <a:prstGeom prst="rect">
            <a:avLst/>
          </a:prstGeom>
        </p:spPr>
      </p:pic>
      <p:cxnSp>
        <p:nvCxnSpPr>
          <p:cNvPr id="14" name="Gewinkelte Verbindung 13">
            <a:extLst>
              <a:ext uri="{FF2B5EF4-FFF2-40B4-BE49-F238E27FC236}">
                <a16:creationId xmlns:a16="http://schemas.microsoft.com/office/drawing/2014/main" id="{C1F1E425-5D12-92D9-147A-FBEB42C7EB4D}"/>
              </a:ext>
            </a:extLst>
          </p:cNvPr>
          <p:cNvCxnSpPr/>
          <p:nvPr/>
        </p:nvCxnSpPr>
        <p:spPr>
          <a:xfrm rot="5400000">
            <a:off x="7499685" y="2751222"/>
            <a:ext cx="1267326" cy="545431"/>
          </a:xfrm>
          <a:prstGeom prst="bentConnector3">
            <a:avLst/>
          </a:prstGeom>
          <a:ln w="127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5709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7EF9AF2-AF16-4205-B11B-94F45B28360D}"/>
              </a:ext>
            </a:extLst>
          </p:cNvPr>
          <p:cNvSpPr>
            <a:spLocks noGrp="1"/>
          </p:cNvSpPr>
          <p:nvPr>
            <p:ph sz="half" idx="1"/>
          </p:nvPr>
        </p:nvSpPr>
        <p:spPr>
          <a:xfrm>
            <a:off x="838200" y="1788160"/>
            <a:ext cx="5181600" cy="4388803"/>
          </a:xfrm>
        </p:spPr>
        <p:txBody>
          <a:bodyPr>
            <a:normAutofit/>
          </a:bodyPr>
          <a:lstStyle/>
          <a:p>
            <a:r>
              <a:rPr lang="en-US"/>
              <a:t>3 uplink options</a:t>
            </a:r>
          </a:p>
          <a:p>
            <a:pPr lvl="1"/>
            <a:r>
              <a:rPr lang="en-US"/>
              <a:t>#1: </a:t>
            </a:r>
            <a:r>
              <a:rPr lang="en-US" b="1"/>
              <a:t>SFP(-DD)</a:t>
            </a:r>
          </a:p>
          <a:p>
            <a:pPr lvl="2"/>
            <a:r>
              <a:rPr lang="en-US"/>
              <a:t>1-25G</a:t>
            </a:r>
          </a:p>
          <a:p>
            <a:pPr lvl="2"/>
            <a:r>
              <a:rPr lang="en-US"/>
              <a:t>Optical / Copper via SFP</a:t>
            </a:r>
          </a:p>
          <a:p>
            <a:pPr marL="914400" lvl="2" indent="0">
              <a:buNone/>
            </a:pPr>
            <a:endParaRPr lang="en-US"/>
          </a:p>
          <a:p>
            <a:pPr lvl="1"/>
            <a:r>
              <a:rPr lang="en-US"/>
              <a:t>#2: </a:t>
            </a:r>
            <a:r>
              <a:rPr lang="en-US" b="1"/>
              <a:t>ix</a:t>
            </a:r>
          </a:p>
          <a:p>
            <a:pPr lvl="2"/>
            <a:r>
              <a:rPr lang="en-US"/>
              <a:t>1-10G (10GBASE-T)</a:t>
            </a:r>
          </a:p>
          <a:p>
            <a:pPr lvl="2"/>
            <a:r>
              <a:rPr lang="en-US"/>
              <a:t>Copper</a:t>
            </a:r>
          </a:p>
          <a:p>
            <a:pPr marL="914400" lvl="2" indent="0">
              <a:buNone/>
            </a:pPr>
            <a:endParaRPr lang="en-US"/>
          </a:p>
          <a:p>
            <a:pPr lvl="1"/>
            <a:r>
              <a:rPr lang="en-US"/>
              <a:t>#3: </a:t>
            </a:r>
            <a:r>
              <a:rPr lang="en-US" b="1"/>
              <a:t>RJ45</a:t>
            </a:r>
          </a:p>
          <a:p>
            <a:pPr lvl="2"/>
            <a:r>
              <a:rPr lang="en-US"/>
              <a:t>1-10G (10GBASE-T)</a:t>
            </a:r>
          </a:p>
          <a:p>
            <a:pPr lvl="2"/>
            <a:r>
              <a:rPr lang="en-US"/>
              <a:t>Copper</a:t>
            </a:r>
            <a:endParaRPr lang="de-DE"/>
          </a:p>
        </p:txBody>
      </p:sp>
      <p:graphicFrame>
        <p:nvGraphicFramePr>
          <p:cNvPr id="6" name="Objekt 5">
            <a:extLst>
              <a:ext uri="{FF2B5EF4-FFF2-40B4-BE49-F238E27FC236}">
                <a16:creationId xmlns:a16="http://schemas.microsoft.com/office/drawing/2014/main" id="{28AA2764-D621-4896-A6CF-4E574DB7DF30}"/>
              </a:ext>
            </a:extLst>
          </p:cNvPr>
          <p:cNvGraphicFramePr>
            <a:graphicFrameLocks noChangeAspect="1"/>
          </p:cNvGraphicFramePr>
          <p:nvPr>
            <p:extLst>
              <p:ext uri="{D42A27DB-BD31-4B8C-83A1-F6EECF244321}">
                <p14:modId xmlns:p14="http://schemas.microsoft.com/office/powerpoint/2010/main" val="3159207680"/>
              </p:ext>
            </p:extLst>
          </p:nvPr>
        </p:nvGraphicFramePr>
        <p:xfrm>
          <a:off x="6055922" y="2258409"/>
          <a:ext cx="4114238" cy="1173958"/>
        </p:xfrm>
        <a:graphic>
          <a:graphicData uri="http://schemas.openxmlformats.org/presentationml/2006/ole">
            <mc:AlternateContent xmlns:mc="http://schemas.openxmlformats.org/markup-compatibility/2006">
              <mc:Choice xmlns:v="urn:schemas-microsoft-com:vml" Requires="v">
                <p:oleObj name="Visio" r:id="rId3" imgW="3645024" imgH="1041439" progId="Visio.Drawing.15">
                  <p:embed/>
                </p:oleObj>
              </mc:Choice>
              <mc:Fallback>
                <p:oleObj name="Visio" r:id="rId3" imgW="3645024" imgH="1041439" progId="Visio.Drawing.15">
                  <p:embed/>
                  <p:pic>
                    <p:nvPicPr>
                      <p:cNvPr id="6" name="Objekt 5">
                        <a:extLst>
                          <a:ext uri="{FF2B5EF4-FFF2-40B4-BE49-F238E27FC236}">
                            <a16:creationId xmlns:a16="http://schemas.microsoft.com/office/drawing/2014/main" id="{28AA2764-D621-4896-A6CF-4E574DB7D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922" y="2258409"/>
                        <a:ext cx="4114238" cy="1173958"/>
                      </a:xfrm>
                      <a:prstGeom prst="rect">
                        <a:avLst/>
                      </a:prstGeom>
                      <a:noFill/>
                    </p:spPr>
                  </p:pic>
                </p:oleObj>
              </mc:Fallback>
            </mc:AlternateContent>
          </a:graphicData>
        </a:graphic>
      </p:graphicFrame>
      <p:graphicFrame>
        <p:nvGraphicFramePr>
          <p:cNvPr id="7" name="Objekt 6">
            <a:extLst>
              <a:ext uri="{FF2B5EF4-FFF2-40B4-BE49-F238E27FC236}">
                <a16:creationId xmlns:a16="http://schemas.microsoft.com/office/drawing/2014/main" id="{C6EE1BA6-3C43-4ED1-906D-B087C426137B}"/>
              </a:ext>
            </a:extLst>
          </p:cNvPr>
          <p:cNvGraphicFramePr>
            <a:graphicFrameLocks noChangeAspect="1"/>
          </p:cNvGraphicFramePr>
          <p:nvPr/>
        </p:nvGraphicFramePr>
        <p:xfrm>
          <a:off x="6063641" y="3525796"/>
          <a:ext cx="4114241" cy="1173959"/>
        </p:xfrm>
        <a:graphic>
          <a:graphicData uri="http://schemas.openxmlformats.org/presentationml/2006/ole">
            <mc:AlternateContent xmlns:mc="http://schemas.openxmlformats.org/markup-compatibility/2006">
              <mc:Choice xmlns:v="urn:schemas-microsoft-com:vml" Requires="v">
                <p:oleObj name="Visio" r:id="rId5" imgW="3628779" imgH="1038123" progId="Visio.Drawing.15">
                  <p:embed/>
                </p:oleObj>
              </mc:Choice>
              <mc:Fallback>
                <p:oleObj name="Visio" r:id="rId5" imgW="3628779" imgH="1038123" progId="Visio.Drawing.15">
                  <p:embed/>
                  <p:pic>
                    <p:nvPicPr>
                      <p:cNvPr id="7" name="Objekt 6">
                        <a:extLst>
                          <a:ext uri="{FF2B5EF4-FFF2-40B4-BE49-F238E27FC236}">
                            <a16:creationId xmlns:a16="http://schemas.microsoft.com/office/drawing/2014/main" id="{C6EE1BA6-3C43-4ED1-906D-B087C426137B}"/>
                          </a:ext>
                        </a:extLst>
                      </p:cNvPr>
                      <p:cNvPicPr>
                        <a:picLocks noChangeAspect="1" noChangeArrowheads="1"/>
                      </p:cNvPicPr>
                      <p:nvPr/>
                    </p:nvPicPr>
                    <p:blipFill>
                      <a:blip r:embed="rId6"/>
                      <a:srcRect/>
                      <a:stretch>
                        <a:fillRect/>
                      </a:stretch>
                    </p:blipFill>
                    <p:spPr bwMode="auto">
                      <a:xfrm>
                        <a:off x="6063641" y="3525796"/>
                        <a:ext cx="4114241" cy="1173959"/>
                      </a:xfrm>
                      <a:prstGeom prst="rect">
                        <a:avLst/>
                      </a:prstGeom>
                      <a:noFill/>
                    </p:spPr>
                  </p:pic>
                </p:oleObj>
              </mc:Fallback>
            </mc:AlternateContent>
          </a:graphicData>
        </a:graphic>
      </p:graphicFrame>
      <p:pic>
        <p:nvPicPr>
          <p:cNvPr id="10" name="Grafik 9">
            <a:extLst>
              <a:ext uri="{FF2B5EF4-FFF2-40B4-BE49-F238E27FC236}">
                <a16:creationId xmlns:a16="http://schemas.microsoft.com/office/drawing/2014/main" id="{B53D3FFB-7EBC-4EDD-B3CE-38595CE517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5923" y="4825714"/>
            <a:ext cx="4114237" cy="1182664"/>
          </a:xfrm>
          <a:prstGeom prst="rect">
            <a:avLst/>
          </a:prstGeom>
        </p:spPr>
      </p:pic>
      <p:sp>
        <p:nvSpPr>
          <p:cNvPr id="9" name="Titel 7">
            <a:extLst>
              <a:ext uri="{FF2B5EF4-FFF2-40B4-BE49-F238E27FC236}">
                <a16:creationId xmlns:a16="http://schemas.microsoft.com/office/drawing/2014/main" id="{193CB66D-9D79-52D6-91B1-8F8BA1B165BA}"/>
              </a:ext>
            </a:extLst>
          </p:cNvPr>
          <p:cNvSpPr>
            <a:spLocks noGrp="1"/>
          </p:cNvSpPr>
          <p:nvPr>
            <p:ph type="title"/>
          </p:nvPr>
        </p:nvSpPr>
        <p:spPr>
          <a:xfrm>
            <a:off x="838200" y="365126"/>
            <a:ext cx="10515600" cy="957952"/>
          </a:xfrm>
        </p:spPr>
        <p:txBody>
          <a:bodyPr>
            <a:normAutofit fontScale="90000"/>
          </a:bodyPr>
          <a:lstStyle/>
          <a:p>
            <a:br>
              <a:rPr lang="de-DE" dirty="0"/>
            </a:br>
            <a:r>
              <a:rPr lang="de-DE" dirty="0"/>
              <a:t>NAT-MCH-G4 – </a:t>
            </a:r>
            <a:r>
              <a:rPr lang="de-DE" dirty="0" err="1"/>
              <a:t>new</a:t>
            </a:r>
            <a:r>
              <a:rPr lang="de-DE" dirty="0"/>
              <a:t> </a:t>
            </a:r>
            <a:r>
              <a:rPr lang="de-DE" dirty="0" err="1"/>
              <a:t>base</a:t>
            </a:r>
            <a:r>
              <a:rPr lang="de-DE" dirty="0"/>
              <a:t> </a:t>
            </a:r>
            <a:r>
              <a:rPr lang="de-DE" dirty="0" err="1"/>
              <a:t>board</a:t>
            </a:r>
            <a:r>
              <a:rPr lang="de-DE" dirty="0"/>
              <a:t> </a:t>
            </a:r>
            <a:r>
              <a:rPr lang="de-DE" sz="3100" dirty="0"/>
              <a:t>(</a:t>
            </a:r>
            <a:r>
              <a:rPr lang="de-DE" sz="3100" dirty="0" err="1"/>
              <a:t>clock</a:t>
            </a:r>
            <a:r>
              <a:rPr lang="de-DE" sz="3100" dirty="0"/>
              <a:t> </a:t>
            </a:r>
            <a:r>
              <a:rPr lang="de-DE" sz="3100" dirty="0" err="1"/>
              <a:t>requirements</a:t>
            </a:r>
            <a:r>
              <a:rPr lang="de-DE" sz="3100" dirty="0"/>
              <a:t>) </a:t>
            </a:r>
            <a:br>
              <a:rPr lang="de-DE" dirty="0"/>
            </a:br>
            <a:endParaRPr lang="de-DE" dirty="0"/>
          </a:p>
        </p:txBody>
      </p:sp>
      <p:pic>
        <p:nvPicPr>
          <p:cNvPr id="12" name="Grafik 11">
            <a:extLst>
              <a:ext uri="{FF2B5EF4-FFF2-40B4-BE49-F238E27FC236}">
                <a16:creationId xmlns:a16="http://schemas.microsoft.com/office/drawing/2014/main" id="{7FDEC659-3A6A-FCF3-4DBB-B9AA3B95A9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13041" y="1018278"/>
            <a:ext cx="2926909" cy="1173958"/>
          </a:xfrm>
          <a:prstGeom prst="rect">
            <a:avLst/>
          </a:prstGeom>
        </p:spPr>
      </p:pic>
      <p:sp>
        <p:nvSpPr>
          <p:cNvPr id="13" name="Oval 12">
            <a:extLst>
              <a:ext uri="{FF2B5EF4-FFF2-40B4-BE49-F238E27FC236}">
                <a16:creationId xmlns:a16="http://schemas.microsoft.com/office/drawing/2014/main" id="{D98CBC17-8A0F-6FB7-FA54-8132F5609109}"/>
              </a:ext>
            </a:extLst>
          </p:cNvPr>
          <p:cNvSpPr/>
          <p:nvPr/>
        </p:nvSpPr>
        <p:spPr>
          <a:xfrm>
            <a:off x="8113041" y="1625613"/>
            <a:ext cx="827039" cy="6464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Oval 1">
            <a:extLst>
              <a:ext uri="{FF2B5EF4-FFF2-40B4-BE49-F238E27FC236}">
                <a16:creationId xmlns:a16="http://schemas.microsoft.com/office/drawing/2014/main" id="{435D5D58-9D69-23C4-F781-D19A0929F3CD}"/>
              </a:ext>
            </a:extLst>
          </p:cNvPr>
          <p:cNvSpPr/>
          <p:nvPr/>
        </p:nvSpPr>
        <p:spPr>
          <a:xfrm>
            <a:off x="7699521" y="3585583"/>
            <a:ext cx="2679513" cy="6464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Oval 2">
            <a:extLst>
              <a:ext uri="{FF2B5EF4-FFF2-40B4-BE49-F238E27FC236}">
                <a16:creationId xmlns:a16="http://schemas.microsoft.com/office/drawing/2014/main" id="{1C0E0324-897D-2BC2-6747-89950A80C91D}"/>
              </a:ext>
            </a:extLst>
          </p:cNvPr>
          <p:cNvSpPr/>
          <p:nvPr/>
        </p:nvSpPr>
        <p:spPr>
          <a:xfrm>
            <a:off x="7699520" y="4909175"/>
            <a:ext cx="2679513" cy="6464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10331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linds(horizontal)">
                                      <p:cBhvr>
                                        <p:cTn id="14" dur="500"/>
                                        <p:tgtEl>
                                          <p:spTgt spid="4">
                                            <p:txEl>
                                              <p:pRg st="2" end="2"/>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linds(horizontal)">
                                      <p:cBhvr>
                                        <p:cTn id="30" dur="500"/>
                                        <p:tgtEl>
                                          <p:spTgt spid="4">
                                            <p:txEl>
                                              <p:pRg st="6" end="6"/>
                                            </p:txEl>
                                          </p:spTgt>
                                        </p:tgtEl>
                                      </p:cBhvr>
                                    </p:animEffect>
                                  </p:childTnLst>
                                </p:cTn>
                              </p:par>
                            </p:childTnLst>
                          </p:cTn>
                        </p:par>
                        <p:par>
                          <p:cTn id="31" fill="hold">
                            <p:stCondLst>
                              <p:cond delay="1000"/>
                            </p:stCondLst>
                            <p:childTnLst>
                              <p:par>
                                <p:cTn id="32" presetID="3" presetClass="entr" presetSubtype="10" fill="hold" nodeType="after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blinds(horizontal)">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par>
                                <p:cTn id="40" presetID="3" presetClass="entr" presetSubtype="1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linds(horizontal)">
                                      <p:cBhvr>
                                        <p:cTn id="42" dur="500"/>
                                        <p:tgtEl>
                                          <p:spTgt spid="4">
                                            <p:txEl>
                                              <p:pRg st="9" end="9"/>
                                            </p:txEl>
                                          </p:spTgt>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blinds(horizontal)">
                                      <p:cBhvr>
                                        <p:cTn id="46" dur="500"/>
                                        <p:tgtEl>
                                          <p:spTgt spid="4">
                                            <p:txEl>
                                              <p:pRg st="10" end="10"/>
                                            </p:txEl>
                                          </p:spTgt>
                                        </p:tgtEl>
                                      </p:cBhvr>
                                    </p:animEffect>
                                  </p:childTnLst>
                                </p:cTn>
                              </p:par>
                            </p:childTnLst>
                          </p:cTn>
                        </p:par>
                        <p:par>
                          <p:cTn id="47" fill="hold">
                            <p:stCondLst>
                              <p:cond delay="1000"/>
                            </p:stCondLst>
                            <p:childTnLst>
                              <p:par>
                                <p:cTn id="48" presetID="3" presetClass="entr" presetSubtype="10" fill="hold" nodeType="after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blinds(horizontal)">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CAGE ASSEMBLY WIHT SPRING,SFP-DD 1X1-2335809-1">
            <a:extLst>
              <a:ext uri="{FF2B5EF4-FFF2-40B4-BE49-F238E27FC236}">
                <a16:creationId xmlns:a16="http://schemas.microsoft.com/office/drawing/2014/main" id="{CB4DDDF1-DFDC-4F1F-A361-6F1F6CA4354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8588779" y="1609824"/>
            <a:ext cx="1397794" cy="1299832"/>
          </a:xfrm>
          <a:prstGeom prst="rect">
            <a:avLst/>
          </a:prstGeom>
          <a:noFill/>
          <a:ln>
            <a:noFill/>
          </a:ln>
        </p:spPr>
      </p:pic>
      <p:pic>
        <p:nvPicPr>
          <p:cNvPr id="9" name="Grafik 3" descr="Industrielles SFP28 Transceiver Modul mit DOM - Cisco SFP-25G-LR-S-I kompatibel 25GBASE-LR SFP28 1310nm 10km LC SMF">
            <a:extLst>
              <a:ext uri="{FF2B5EF4-FFF2-40B4-BE49-F238E27FC236}">
                <a16:creationId xmlns:a16="http://schemas.microsoft.com/office/drawing/2014/main" id="{6492B981-C433-40B8-8A04-F936C20D5F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89739" y="2387825"/>
            <a:ext cx="1397794" cy="1173958"/>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descr="Ein Bild, das Text, Kabel, Verbinder, Werkzeug enthält.&#10;&#10;Automatisch generierte Beschreibung">
            <a:extLst>
              <a:ext uri="{FF2B5EF4-FFF2-40B4-BE49-F238E27FC236}">
                <a16:creationId xmlns:a16="http://schemas.microsoft.com/office/drawing/2014/main" id="{0E71281C-4B41-4B7B-BC29-D450406FE4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4096" y="2950004"/>
            <a:ext cx="4587111" cy="2400588"/>
          </a:xfrm>
          <a:prstGeom prst="rect">
            <a:avLst/>
          </a:prstGeom>
        </p:spPr>
      </p:pic>
      <p:sp>
        <p:nvSpPr>
          <p:cNvPr id="3" name="Inhaltsplatzhalter 2">
            <a:extLst>
              <a:ext uri="{FF2B5EF4-FFF2-40B4-BE49-F238E27FC236}">
                <a16:creationId xmlns:a16="http://schemas.microsoft.com/office/drawing/2014/main" id="{14AE1AAA-D9E2-47A6-AAA1-672AE7B85868}"/>
              </a:ext>
            </a:extLst>
          </p:cNvPr>
          <p:cNvSpPr>
            <a:spLocks noGrp="1"/>
          </p:cNvSpPr>
          <p:nvPr>
            <p:ph idx="1"/>
          </p:nvPr>
        </p:nvSpPr>
        <p:spPr>
          <a:xfrm>
            <a:off x="838200" y="1867271"/>
            <a:ext cx="7669970" cy="4732211"/>
          </a:xfrm>
        </p:spPr>
        <p:txBody>
          <a:bodyPr/>
          <a:lstStyle/>
          <a:p>
            <a:r>
              <a:rPr lang="en-US" dirty="0"/>
              <a:t>Uplink option #1: SFP-</a:t>
            </a:r>
            <a:r>
              <a:rPr lang="en-US" b="1" dirty="0"/>
              <a:t>DD</a:t>
            </a:r>
            <a:endParaRPr lang="en-US" dirty="0"/>
          </a:p>
          <a:p>
            <a:pPr lvl="1"/>
            <a:r>
              <a:rPr lang="en-US" dirty="0"/>
              <a:t>Data rates up to 200 Gbps via two channels</a:t>
            </a:r>
          </a:p>
          <a:p>
            <a:pPr lvl="1"/>
            <a:r>
              <a:rPr lang="en-US" dirty="0"/>
              <a:t>Backward compatibility to existing SFP receptacles</a:t>
            </a:r>
          </a:p>
          <a:p>
            <a:pPr lvl="1"/>
            <a:r>
              <a:rPr lang="en-US" dirty="0"/>
              <a:t>Large variety of existent transceivers</a:t>
            </a:r>
          </a:p>
          <a:p>
            <a:pPr lvl="1"/>
            <a:endParaRPr lang="en-US" dirty="0"/>
          </a:p>
          <a:p>
            <a:pPr lvl="1"/>
            <a:r>
              <a:rPr lang="en-US" dirty="0">
                <a:solidFill>
                  <a:srgbClr val="FF0000"/>
                </a:solidFill>
              </a:rPr>
              <a:t>Issue:</a:t>
            </a:r>
          </a:p>
          <a:p>
            <a:pPr lvl="2"/>
            <a:r>
              <a:rPr lang="en-US" dirty="0">
                <a:solidFill>
                  <a:srgbClr val="FF0000"/>
                </a:solidFill>
              </a:rPr>
              <a:t>No SFP(+) with PTP support</a:t>
            </a:r>
          </a:p>
          <a:p>
            <a:pPr lvl="2"/>
            <a:r>
              <a:rPr lang="en-US" dirty="0">
                <a:solidFill>
                  <a:srgbClr val="FF0000"/>
                </a:solidFill>
              </a:rPr>
              <a:t>PTP in Switch implemented</a:t>
            </a:r>
            <a:r>
              <a:rPr lang="en-US" dirty="0"/>
              <a:t>)</a:t>
            </a:r>
          </a:p>
          <a:p>
            <a:pPr lvl="2"/>
            <a:endParaRPr lang="en-US" dirty="0"/>
          </a:p>
        </p:txBody>
      </p:sp>
      <p:sp>
        <p:nvSpPr>
          <p:cNvPr id="8" name="Rectangle 4">
            <a:extLst>
              <a:ext uri="{FF2B5EF4-FFF2-40B4-BE49-F238E27FC236}">
                <a16:creationId xmlns:a16="http://schemas.microsoft.com/office/drawing/2014/main" id="{3464E0F8-E974-4BCA-8AD7-52D745A365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77898CC9-8FC0-4080-A78F-F6FB4F5D4F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kt 11">
            <a:extLst>
              <a:ext uri="{FF2B5EF4-FFF2-40B4-BE49-F238E27FC236}">
                <a16:creationId xmlns:a16="http://schemas.microsoft.com/office/drawing/2014/main" id="{0FCFBB61-4F5A-4910-AA16-1316418D6EBC}"/>
              </a:ext>
            </a:extLst>
          </p:cNvPr>
          <p:cNvGraphicFramePr>
            <a:graphicFrameLocks noChangeAspect="1"/>
          </p:cNvGraphicFramePr>
          <p:nvPr/>
        </p:nvGraphicFramePr>
        <p:xfrm>
          <a:off x="797022" y="4977578"/>
          <a:ext cx="5510610" cy="1572399"/>
        </p:xfrm>
        <a:graphic>
          <a:graphicData uri="http://schemas.openxmlformats.org/presentationml/2006/ole">
            <mc:AlternateContent xmlns:mc="http://schemas.openxmlformats.org/markup-compatibility/2006">
              <mc:Choice xmlns:v="urn:schemas-microsoft-com:vml" Requires="v">
                <p:oleObj name="Visio" r:id="rId6" imgW="3645024" imgH="1041439" progId="Visio.Drawing.15">
                  <p:embed/>
                </p:oleObj>
              </mc:Choice>
              <mc:Fallback>
                <p:oleObj name="Visio" r:id="rId6" imgW="3645024" imgH="1041439" progId="Visio.Drawing.15">
                  <p:embed/>
                  <p:pic>
                    <p:nvPicPr>
                      <p:cNvPr id="12" name="Objekt 11">
                        <a:extLst>
                          <a:ext uri="{FF2B5EF4-FFF2-40B4-BE49-F238E27FC236}">
                            <a16:creationId xmlns:a16="http://schemas.microsoft.com/office/drawing/2014/main" id="{0FCFBB61-4F5A-4910-AA16-1316418D6E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22" y="4977578"/>
                        <a:ext cx="5510610" cy="1572399"/>
                      </a:xfrm>
                      <a:prstGeom prst="rect">
                        <a:avLst/>
                      </a:prstGeom>
                      <a:noFill/>
                    </p:spPr>
                  </p:pic>
                </p:oleObj>
              </mc:Fallback>
            </mc:AlternateContent>
          </a:graphicData>
        </a:graphic>
      </p:graphicFrame>
      <p:pic>
        <p:nvPicPr>
          <p:cNvPr id="5" name="Grafik 4">
            <a:extLst>
              <a:ext uri="{FF2B5EF4-FFF2-40B4-BE49-F238E27FC236}">
                <a16:creationId xmlns:a16="http://schemas.microsoft.com/office/drawing/2014/main" id="{FFD47415-BBCB-4756-9BC1-FA4EDDA5EA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8846" y="3549695"/>
            <a:ext cx="3976132" cy="2400589"/>
          </a:xfrm>
          <a:prstGeom prst="rect">
            <a:avLst/>
          </a:prstGeom>
        </p:spPr>
      </p:pic>
      <p:sp>
        <p:nvSpPr>
          <p:cNvPr id="13" name="Titel 7">
            <a:extLst>
              <a:ext uri="{FF2B5EF4-FFF2-40B4-BE49-F238E27FC236}">
                <a16:creationId xmlns:a16="http://schemas.microsoft.com/office/drawing/2014/main" id="{529FB423-62CF-3057-BED4-11C983B47D3C}"/>
              </a:ext>
            </a:extLst>
          </p:cNvPr>
          <p:cNvSpPr>
            <a:spLocks noGrp="1"/>
          </p:cNvSpPr>
          <p:nvPr>
            <p:ph type="title"/>
          </p:nvPr>
        </p:nvSpPr>
        <p:spPr>
          <a:xfrm>
            <a:off x="838200" y="365126"/>
            <a:ext cx="10515600" cy="957952"/>
          </a:xfrm>
        </p:spPr>
        <p:txBody>
          <a:bodyPr>
            <a:normAutofit fontScale="90000"/>
          </a:bodyPr>
          <a:lstStyle/>
          <a:p>
            <a:br>
              <a:rPr lang="de-DE"/>
            </a:br>
            <a:r>
              <a:rPr lang="de-DE"/>
              <a:t>NAT-MCH-G4 – </a:t>
            </a:r>
            <a:r>
              <a:rPr lang="de-DE" err="1"/>
              <a:t>new</a:t>
            </a:r>
            <a:r>
              <a:rPr lang="de-DE"/>
              <a:t> </a:t>
            </a:r>
            <a:r>
              <a:rPr lang="de-DE" err="1"/>
              <a:t>base</a:t>
            </a:r>
            <a:r>
              <a:rPr lang="de-DE"/>
              <a:t> </a:t>
            </a:r>
            <a:r>
              <a:rPr lang="de-DE" err="1"/>
              <a:t>board</a:t>
            </a:r>
            <a:r>
              <a:rPr lang="de-DE"/>
              <a:t> </a:t>
            </a:r>
            <a:br>
              <a:rPr lang="de-DE"/>
            </a:br>
            <a:endParaRPr lang="de-DE"/>
          </a:p>
        </p:txBody>
      </p:sp>
      <p:pic>
        <p:nvPicPr>
          <p:cNvPr id="14" name="Grafik 13">
            <a:extLst>
              <a:ext uri="{FF2B5EF4-FFF2-40B4-BE49-F238E27FC236}">
                <a16:creationId xmlns:a16="http://schemas.microsoft.com/office/drawing/2014/main" id="{23A0B0D7-51E0-AA57-E286-7A57976E15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10890" y="356025"/>
            <a:ext cx="2926909" cy="1173958"/>
          </a:xfrm>
          <a:prstGeom prst="rect">
            <a:avLst/>
          </a:prstGeom>
        </p:spPr>
      </p:pic>
      <p:sp>
        <p:nvSpPr>
          <p:cNvPr id="16" name="Oval 15">
            <a:extLst>
              <a:ext uri="{FF2B5EF4-FFF2-40B4-BE49-F238E27FC236}">
                <a16:creationId xmlns:a16="http://schemas.microsoft.com/office/drawing/2014/main" id="{80EDA592-F05F-8C25-07ED-4DC483FBD0FA}"/>
              </a:ext>
            </a:extLst>
          </p:cNvPr>
          <p:cNvSpPr/>
          <p:nvPr/>
        </p:nvSpPr>
        <p:spPr>
          <a:xfrm>
            <a:off x="7366522" y="991960"/>
            <a:ext cx="827039" cy="6464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669DDDDA-4B01-6C2D-6EED-DE894548EF7E}"/>
              </a:ext>
            </a:extLst>
          </p:cNvPr>
          <p:cNvSpPr txBox="1"/>
          <p:nvPr/>
        </p:nvSpPr>
        <p:spPr>
          <a:xfrm>
            <a:off x="7456074" y="973672"/>
            <a:ext cx="647934" cy="646331"/>
          </a:xfrm>
          <a:prstGeom prst="rect">
            <a:avLst/>
          </a:prstGeom>
          <a:noFill/>
        </p:spPr>
        <p:txBody>
          <a:bodyPr wrap="none" rtlCol="0">
            <a:spAutoFit/>
          </a:bodyPr>
          <a:lstStyle/>
          <a:p>
            <a:r>
              <a:rPr lang="en-GB" sz="3600" b="1" i="1" dirty="0">
                <a:solidFill>
                  <a:srgbClr val="FF0000"/>
                </a:solidFill>
              </a:rPr>
              <a:t>#1</a:t>
            </a:r>
          </a:p>
        </p:txBody>
      </p:sp>
    </p:spTree>
    <p:extLst>
      <p:ext uri="{BB962C8B-B14F-4D97-AF65-F5344CB8AC3E}">
        <p14:creationId xmlns:p14="http://schemas.microsoft.com/office/powerpoint/2010/main" val="3974075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301994-4 : Industrial RJ45 Mag Jack RJ45-Steckverbinder | TE Connectivity">
            <a:extLst>
              <a:ext uri="{FF2B5EF4-FFF2-40B4-BE49-F238E27FC236}">
                <a16:creationId xmlns:a16="http://schemas.microsoft.com/office/drawing/2014/main" id="{D73E5C17-A33D-4548-92BC-342A5D299B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36449" y="283392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tchkabel Cat.7 LAN Kabel RJ45 Cat.6a Stecker blau 10 m günstig online  kaufen">
            <a:extLst>
              <a:ext uri="{FF2B5EF4-FFF2-40B4-BE49-F238E27FC236}">
                <a16:creationId xmlns:a16="http://schemas.microsoft.com/office/drawing/2014/main" id="{08F447DF-9E4A-4393-8C58-4A8132E789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93828" y="4651212"/>
            <a:ext cx="1733042" cy="173304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56877AD8-8F20-4414-BB75-DD0513F2C62A}"/>
              </a:ext>
            </a:extLst>
          </p:cNvPr>
          <p:cNvPicPr>
            <a:picLocks noChangeAspect="1"/>
          </p:cNvPicPr>
          <p:nvPr/>
        </p:nvPicPr>
        <p:blipFill>
          <a:blip r:embed="rId4"/>
          <a:stretch>
            <a:fillRect/>
          </a:stretch>
        </p:blipFill>
        <p:spPr>
          <a:xfrm>
            <a:off x="838200" y="4497456"/>
            <a:ext cx="5674758" cy="1631246"/>
          </a:xfrm>
          <a:prstGeom prst="rect">
            <a:avLst/>
          </a:prstGeom>
        </p:spPr>
      </p:pic>
      <p:sp>
        <p:nvSpPr>
          <p:cNvPr id="3" name="Inhaltsplatzhalter 2">
            <a:extLst>
              <a:ext uri="{FF2B5EF4-FFF2-40B4-BE49-F238E27FC236}">
                <a16:creationId xmlns:a16="http://schemas.microsoft.com/office/drawing/2014/main" id="{14AE1AAA-D9E2-47A6-AAA1-672AE7B85868}"/>
              </a:ext>
            </a:extLst>
          </p:cNvPr>
          <p:cNvSpPr>
            <a:spLocks noGrp="1"/>
          </p:cNvSpPr>
          <p:nvPr>
            <p:ph idx="1"/>
          </p:nvPr>
        </p:nvSpPr>
        <p:spPr/>
        <p:txBody>
          <a:bodyPr/>
          <a:lstStyle/>
          <a:p>
            <a:r>
              <a:rPr lang="en-US"/>
              <a:t>Uplink option #3: RJ45</a:t>
            </a:r>
          </a:p>
          <a:p>
            <a:pPr lvl="1"/>
            <a:r>
              <a:rPr lang="en-US"/>
              <a:t>Well established interface standard</a:t>
            </a:r>
          </a:p>
          <a:p>
            <a:pPr lvl="1"/>
            <a:r>
              <a:rPr lang="en-US"/>
              <a:t>Data rates up to 10G (same as ix)</a:t>
            </a:r>
          </a:p>
          <a:p>
            <a:pPr lvl="1"/>
            <a:r>
              <a:rPr lang="en-US"/>
              <a:t>Optional: One </a:t>
            </a:r>
            <a:r>
              <a:rPr lang="en-US" err="1"/>
              <a:t>iX</a:t>
            </a:r>
            <a:r>
              <a:rPr lang="en-US"/>
              <a:t> or RJ45 is used for </a:t>
            </a:r>
            <a:r>
              <a:rPr lang="en-US" b="1"/>
              <a:t>Clock I/O</a:t>
            </a:r>
          </a:p>
        </p:txBody>
      </p:sp>
      <p:sp>
        <p:nvSpPr>
          <p:cNvPr id="8" name="Rectangle 4">
            <a:extLst>
              <a:ext uri="{FF2B5EF4-FFF2-40B4-BE49-F238E27FC236}">
                <a16:creationId xmlns:a16="http://schemas.microsoft.com/office/drawing/2014/main" id="{3464E0F8-E974-4BCA-8AD7-52D745A365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a:extLst>
              <a:ext uri="{FF2B5EF4-FFF2-40B4-BE49-F238E27FC236}">
                <a16:creationId xmlns:a16="http://schemas.microsoft.com/office/drawing/2014/main" id="{77898CC9-8FC0-4080-A78F-F6FB4F5D4FB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el 7">
            <a:extLst>
              <a:ext uri="{FF2B5EF4-FFF2-40B4-BE49-F238E27FC236}">
                <a16:creationId xmlns:a16="http://schemas.microsoft.com/office/drawing/2014/main" id="{E2125296-C22F-7686-6268-11FB00CB40CD}"/>
              </a:ext>
            </a:extLst>
          </p:cNvPr>
          <p:cNvSpPr>
            <a:spLocks noGrp="1"/>
          </p:cNvSpPr>
          <p:nvPr>
            <p:ph type="title"/>
          </p:nvPr>
        </p:nvSpPr>
        <p:spPr>
          <a:xfrm>
            <a:off x="838200" y="365126"/>
            <a:ext cx="10515600" cy="957952"/>
          </a:xfrm>
        </p:spPr>
        <p:txBody>
          <a:bodyPr>
            <a:normAutofit fontScale="90000"/>
          </a:bodyPr>
          <a:lstStyle/>
          <a:p>
            <a:br>
              <a:rPr lang="de-DE"/>
            </a:br>
            <a:r>
              <a:rPr lang="de-DE"/>
              <a:t>NAT-MCH-G4 – </a:t>
            </a:r>
            <a:r>
              <a:rPr lang="de-DE" err="1"/>
              <a:t>new</a:t>
            </a:r>
            <a:r>
              <a:rPr lang="de-DE"/>
              <a:t> </a:t>
            </a:r>
            <a:r>
              <a:rPr lang="de-DE" err="1"/>
              <a:t>base</a:t>
            </a:r>
            <a:r>
              <a:rPr lang="de-DE"/>
              <a:t> </a:t>
            </a:r>
            <a:r>
              <a:rPr lang="de-DE" err="1"/>
              <a:t>board</a:t>
            </a:r>
            <a:r>
              <a:rPr lang="de-DE"/>
              <a:t> </a:t>
            </a:r>
            <a:br>
              <a:rPr lang="de-DE"/>
            </a:br>
            <a:endParaRPr lang="de-DE"/>
          </a:p>
        </p:txBody>
      </p:sp>
      <p:pic>
        <p:nvPicPr>
          <p:cNvPr id="12" name="Grafik 11">
            <a:extLst>
              <a:ext uri="{FF2B5EF4-FFF2-40B4-BE49-F238E27FC236}">
                <a16:creationId xmlns:a16="http://schemas.microsoft.com/office/drawing/2014/main" id="{DAC7A556-A692-61ED-F6C0-8C28B21562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19550" y="1414295"/>
            <a:ext cx="2926909" cy="1173958"/>
          </a:xfrm>
          <a:prstGeom prst="rect">
            <a:avLst/>
          </a:prstGeom>
        </p:spPr>
      </p:pic>
      <p:sp>
        <p:nvSpPr>
          <p:cNvPr id="13" name="Oval 12">
            <a:extLst>
              <a:ext uri="{FF2B5EF4-FFF2-40B4-BE49-F238E27FC236}">
                <a16:creationId xmlns:a16="http://schemas.microsoft.com/office/drawing/2014/main" id="{E06F046F-E3AD-E631-82A1-1544378E6F60}"/>
              </a:ext>
            </a:extLst>
          </p:cNvPr>
          <p:cNvSpPr/>
          <p:nvPr/>
        </p:nvSpPr>
        <p:spPr>
          <a:xfrm>
            <a:off x="8119550" y="2036391"/>
            <a:ext cx="827039" cy="64642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D7240BE-36B2-4C7C-8EB0-90EE2FAD533D}"/>
              </a:ext>
            </a:extLst>
          </p:cNvPr>
          <p:cNvSpPr txBox="1"/>
          <p:nvPr/>
        </p:nvSpPr>
        <p:spPr>
          <a:xfrm>
            <a:off x="8215069" y="2004619"/>
            <a:ext cx="647934" cy="646331"/>
          </a:xfrm>
          <a:prstGeom prst="rect">
            <a:avLst/>
          </a:prstGeom>
          <a:noFill/>
        </p:spPr>
        <p:txBody>
          <a:bodyPr wrap="none" rtlCol="0">
            <a:spAutoFit/>
          </a:bodyPr>
          <a:lstStyle/>
          <a:p>
            <a:r>
              <a:rPr lang="en-GB" sz="3600" b="1" i="1">
                <a:solidFill>
                  <a:srgbClr val="FF0000"/>
                </a:solidFill>
              </a:rPr>
              <a:t>#3</a:t>
            </a:r>
          </a:p>
        </p:txBody>
      </p:sp>
    </p:spTree>
    <p:extLst>
      <p:ext uri="{BB962C8B-B14F-4D97-AF65-F5344CB8AC3E}">
        <p14:creationId xmlns:p14="http://schemas.microsoft.com/office/powerpoint/2010/main" val="40659812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1684</Words>
  <Application>Microsoft Macintosh PowerPoint</Application>
  <PresentationFormat>Breitbild</PresentationFormat>
  <Paragraphs>236</Paragraphs>
  <Slides>15</Slides>
  <Notes>13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2</vt:i4>
      </vt:variant>
      <vt:variant>
        <vt:lpstr>Folientitel</vt:lpstr>
      </vt:variant>
      <vt:variant>
        <vt:i4>15</vt:i4>
      </vt:variant>
    </vt:vector>
  </HeadingPairs>
  <TitlesOfParts>
    <vt:vector size="22" baseType="lpstr">
      <vt:lpstr>Arial</vt:lpstr>
      <vt:lpstr>Calibri</vt:lpstr>
      <vt:lpstr>Calibri Light</vt:lpstr>
      <vt:lpstr>Times New Roman</vt:lpstr>
      <vt:lpstr>Office</vt:lpstr>
      <vt:lpstr>Visio</vt:lpstr>
      <vt:lpstr>Visio.Drawing.11</vt:lpstr>
      <vt:lpstr> Timer &amp; Timing for MTCA </vt:lpstr>
      <vt:lpstr>Summary Uplink Options</vt:lpstr>
      <vt:lpstr>Comparison  of sync. requirements</vt:lpstr>
      <vt:lpstr>HW requirements for PTProtocol stamping</vt:lpstr>
      <vt:lpstr> NAT-MCH-G4 - building blocks </vt:lpstr>
      <vt:lpstr> NAT-MCH-G4 – new base board  (with IEEE1588 support)  </vt:lpstr>
      <vt:lpstr> NAT-MCH-G4 – new base board (clock requirements)  </vt:lpstr>
      <vt:lpstr> NAT-MCH-G4 – new base board  </vt:lpstr>
      <vt:lpstr> NAT-MCH-G4 – new base board  </vt:lpstr>
      <vt:lpstr> NAT-MCH-G4 – Clock Module  </vt:lpstr>
      <vt:lpstr> NAT-MCH-G4 – 40GbE/XAUI  fat pipe hub/switch  </vt:lpstr>
      <vt:lpstr>Uplink GbE via MCH </vt:lpstr>
      <vt:lpstr>Uplink Ethernet via CPU cards</vt:lpstr>
      <vt:lpstr>Summary Clock &amp; Timing</vt:lpstr>
      <vt:lpstr>Thank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µTCA CPU boards x86 and ARM</dc:title>
  <dc:creator>Herbert Erd</dc:creator>
  <cp:lastModifiedBy>Herbert Erd</cp:lastModifiedBy>
  <cp:revision>11</cp:revision>
  <dcterms:created xsi:type="dcterms:W3CDTF">2021-12-02T11:22:57Z</dcterms:created>
  <dcterms:modified xsi:type="dcterms:W3CDTF">2022-12-08T07:05:07Z</dcterms:modified>
</cp:coreProperties>
</file>