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0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7" r:id="rId11"/>
    <p:sldId id="384" r:id="rId12"/>
    <p:sldId id="385" r:id="rId13"/>
    <p:sldId id="388" r:id="rId14"/>
    <p:sldId id="33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6" autoAdjust="0"/>
    <p:restoredTop sz="88187" autoAdjust="0"/>
  </p:normalViewPr>
  <p:slideViewPr>
    <p:cSldViewPr showGuides="1">
      <p:cViewPr>
        <p:scale>
          <a:sx n="100" d="100"/>
          <a:sy n="100" d="100"/>
        </p:scale>
        <p:origin x="3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3552" y="-29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08.12.2022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9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89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24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2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73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5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6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77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70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74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24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23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02156915-FDA6-43F5-A8AF-FF0B246F7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933056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370551"/>
            <a:ext cx="11306192" cy="1294253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 baseline="0"/>
            </a:lvl1pPr>
          </a:lstStyle>
          <a:p>
            <a:r>
              <a:rPr lang="de-DE" dirty="0"/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4" y="1757752"/>
            <a:ext cx="5400674" cy="12942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276799"/>
            <a:ext cx="11306175" cy="52035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27" y="5721351"/>
            <a:ext cx="763278" cy="7637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5A5E217-D170-37EB-96CB-8E792D7D60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13" y="5791198"/>
            <a:ext cx="1944000" cy="6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989138"/>
            <a:ext cx="5400674" cy="4427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348413" y="1989138"/>
            <a:ext cx="5400674" cy="4427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495C349-5AA7-4599-9300-12B4F4B643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E8EB9F1-6404-4085-BFD9-E9039B63AC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799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85614"/>
            <a:ext cx="5400675" cy="451098"/>
          </a:xfrm>
        </p:spPr>
        <p:txBody>
          <a:bodyPr/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989138"/>
            <a:ext cx="5400674" cy="4427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5400675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78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>
            <a:extLst>
              <a:ext uri="{FF2B5EF4-FFF2-40B4-BE49-F238E27FC236}">
                <a16:creationId xmlns:a16="http://schemas.microsoft.com/office/drawing/2014/main" id="{EE115EAD-7BDD-4002-B068-A0343AE65C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29000"/>
            <a:ext cx="6095999" cy="3429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85614"/>
            <a:ext cx="5400675" cy="451098"/>
          </a:xfrm>
        </p:spPr>
        <p:txBody>
          <a:bodyPr/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1989138"/>
            <a:ext cx="5400674" cy="4427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5400675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E8EB9F1-6404-4085-BFD9-E9039B63AC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"/>
            <a:ext cx="6095999" cy="3429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49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E8EB9F1-6404-4085-BFD9-E9039B63AC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372" y="1422009"/>
            <a:ext cx="3636862" cy="500197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0738543D-25D6-4CE2-B963-88074A8FB9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7569" y="1422009"/>
            <a:ext cx="3636862" cy="500197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F6144E8-47DD-4BCE-84E3-2EF91C19D3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1766" y="1422009"/>
            <a:ext cx="3636862" cy="500197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85614"/>
            <a:ext cx="11306175" cy="451098"/>
          </a:xfrm>
        </p:spPr>
        <p:txBody>
          <a:bodyPr/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11306175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70412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E8EB9F1-6404-4085-BFD9-E9039B63AC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371" y="1422009"/>
            <a:ext cx="5508613" cy="500197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0738543D-25D6-4CE2-B963-88074A8FB9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16" y="1422009"/>
            <a:ext cx="5509071" cy="500197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85614"/>
            <a:ext cx="11306175" cy="451098"/>
          </a:xfrm>
        </p:spPr>
        <p:txBody>
          <a:bodyPr/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11306175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897696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85614"/>
            <a:ext cx="11306175" cy="451098"/>
          </a:xfrm>
        </p:spPr>
        <p:txBody>
          <a:bodyPr/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11306175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CAA2F6D4-5EC2-4474-9932-358CAE75DD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371" y="1422009"/>
            <a:ext cx="7488833" cy="500197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86613F1-977F-47F1-9001-19B2D452BE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3563" y="1422009"/>
            <a:ext cx="3565525" cy="49946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47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ackground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CAA2F6D4-5EC2-4474-9932-358CAE75DD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1999" cy="642397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85614"/>
            <a:ext cx="11306175" cy="451098"/>
          </a:xfrm>
        </p:spPr>
        <p:txBody>
          <a:bodyPr/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11306175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86613F1-977F-47F1-9001-19B2D452BE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1989137"/>
            <a:ext cx="5653087" cy="100781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99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85614"/>
            <a:ext cx="11306175" cy="451098"/>
          </a:xfrm>
        </p:spPr>
        <p:txBody>
          <a:bodyPr/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11306175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CAA2F6D4-5EC2-4474-9932-358CAE75DD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371" y="1422009"/>
            <a:ext cx="11305717" cy="500197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120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03E476B-48EA-4976-8EC6-C8209E4B20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B6BD98F-347F-4270-9417-72D4216429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376280"/>
            <a:ext cx="11125697" cy="3484520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03E476B-48EA-4976-8EC6-C8209E4B20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3976681"/>
            <a:ext cx="11125698" cy="96448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F77576-6DAE-4332-B542-C074ADDFF4B6}"/>
              </a:ext>
            </a:extLst>
          </p:cNvPr>
          <p:cNvSpPr txBox="1"/>
          <p:nvPr userDrawn="1"/>
        </p:nvSpPr>
        <p:spPr>
          <a:xfrm>
            <a:off x="10848528" y="6547570"/>
            <a:ext cx="900561" cy="186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427E4B2-AC28-443E-BE04-5CD55098A90B}" type="slidenum">
              <a:rPr lang="de-DE" sz="700" b="0" smtClean="0">
                <a:solidFill>
                  <a:schemeClr val="bg1"/>
                </a:solidFill>
              </a:rPr>
              <a:pPr algn="r"/>
              <a:t>‹#›</a:t>
            </a:fld>
            <a:endParaRPr lang="de-DE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1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85614"/>
            <a:ext cx="9469511" cy="45109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989138"/>
            <a:ext cx="5400674" cy="4427538"/>
          </a:xfrm>
        </p:spPr>
        <p:txBody>
          <a:bodyPr/>
          <a:lstStyle>
            <a:lvl1pPr marL="266700" indent="-2667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lvl1pPr>
            <a:lvl2pPr marL="541338" indent="-274638">
              <a:lnSpc>
                <a:spcPct val="100000"/>
              </a:lnSpc>
              <a:buClr>
                <a:schemeClr val="tx1"/>
              </a:buClr>
              <a:defRPr/>
            </a:lvl2pPr>
            <a:lvl3pPr marL="808038" indent="-266700">
              <a:lnSpc>
                <a:spcPct val="100000"/>
              </a:lnSpc>
              <a:buClr>
                <a:schemeClr val="tx1"/>
              </a:buClr>
              <a:defRPr/>
            </a:lvl3pPr>
            <a:lvl4pPr marL="1074738" indent="-266700">
              <a:lnSpc>
                <a:spcPct val="100000"/>
              </a:lnSpc>
              <a:buClr>
                <a:schemeClr val="tx1"/>
              </a:buClr>
              <a:defRPr/>
            </a:lvl4pPr>
            <a:lvl5pPr marL="1341438" indent="-266700">
              <a:lnSpc>
                <a:spcPct val="10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MicroTCA Technology Lab | DESY MMC Solutions - New Features and more Modularity | 08. December 2022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495C349-5AA7-4599-9300-12B4F4B643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9469511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8ECCF6-F9DB-495F-AF39-9BC2AEE06F7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5999" y="1989138"/>
            <a:ext cx="5653087" cy="4427538"/>
          </a:xfrm>
        </p:spPr>
        <p:txBody>
          <a:bodyPr/>
          <a:lstStyle>
            <a:lvl1pPr marL="266700" indent="-2667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lvl1pPr>
            <a:lvl2pPr marL="541338" indent="-274638">
              <a:lnSpc>
                <a:spcPct val="100000"/>
              </a:lnSpc>
              <a:buClr>
                <a:schemeClr val="tx1"/>
              </a:buClr>
              <a:defRPr/>
            </a:lvl2pPr>
            <a:lvl3pPr marL="808038" indent="-266700">
              <a:lnSpc>
                <a:spcPct val="100000"/>
              </a:lnSpc>
              <a:buClr>
                <a:schemeClr val="tx1"/>
              </a:buClr>
              <a:defRPr/>
            </a:lvl3pPr>
            <a:lvl4pPr marL="1074738" indent="-266700">
              <a:lnSpc>
                <a:spcPct val="100000"/>
              </a:lnSpc>
              <a:buClr>
                <a:schemeClr val="tx1"/>
              </a:buClr>
              <a:defRPr/>
            </a:lvl4pPr>
            <a:lvl5pPr marL="1341438" indent="-266700">
              <a:lnSpc>
                <a:spcPct val="10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9771240-3A8F-6FD2-4D8B-237B3D934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6278" y="450270"/>
            <a:ext cx="1341541" cy="4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15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376280"/>
            <a:ext cx="11125697" cy="3484520"/>
          </a:xfrm>
        </p:spPr>
        <p:txBody>
          <a:bodyPr/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03E476B-48EA-4976-8EC6-C8209E4B20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1" y="3976681"/>
            <a:ext cx="11125698" cy="96448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6BD98F-347F-4270-9417-72D42164296B}"/>
              </a:ext>
            </a:extLst>
          </p:cNvPr>
          <p:cNvSpPr/>
          <p:nvPr userDrawn="1"/>
        </p:nvSpPr>
        <p:spPr>
          <a:xfrm>
            <a:off x="0" y="0"/>
            <a:ext cx="227348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92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B6BD98F-347F-4270-9417-72D4216429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040" y="397292"/>
            <a:ext cx="5293048" cy="3463508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03E476B-48EA-4976-8EC6-C8209E4B20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039" y="5452844"/>
            <a:ext cx="5293049" cy="964488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F77576-6DAE-4332-B542-C074ADDFF4B6}"/>
              </a:ext>
            </a:extLst>
          </p:cNvPr>
          <p:cNvSpPr txBox="1"/>
          <p:nvPr userDrawn="1"/>
        </p:nvSpPr>
        <p:spPr>
          <a:xfrm>
            <a:off x="10848528" y="6547570"/>
            <a:ext cx="900561" cy="186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427E4B2-AC28-443E-BE04-5CD55098A90B}" type="slidenum">
              <a:rPr lang="de-DE" sz="700" b="0" smtClean="0">
                <a:solidFill>
                  <a:schemeClr val="bg1"/>
                </a:solidFill>
              </a:rPr>
              <a:pPr algn="r"/>
              <a:t>‹#›</a:t>
            </a:fld>
            <a:endParaRPr lang="de-DE" sz="700" b="0" dirty="0">
              <a:solidFill>
                <a:schemeClr val="bg1"/>
              </a:solidFill>
            </a:endParaRP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DE6F906D-57A5-4BE4-B861-C5E9721FA8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999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998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(b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85614"/>
            <a:ext cx="5400675" cy="138720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831680"/>
            <a:ext cx="5400675" cy="159732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EB5BF72-A6C4-4D81-BDF1-6449B4DEEE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138" y="368659"/>
            <a:ext cx="5398950" cy="605531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274ED13-9C48-4021-BEA1-82ED1FCA2FE8}"/>
              </a:ext>
            </a:extLst>
          </p:cNvPr>
          <p:cNvCxnSpPr/>
          <p:nvPr userDrawn="1"/>
        </p:nvCxnSpPr>
        <p:spPr>
          <a:xfrm>
            <a:off x="6101185" y="441325"/>
            <a:ext cx="0" cy="5975350"/>
          </a:xfrm>
          <a:prstGeom prst="line">
            <a:avLst/>
          </a:prstGeom>
          <a:ln w="63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85614"/>
            <a:ext cx="5400675" cy="138720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831680"/>
            <a:ext cx="5400675" cy="159732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EB5BF72-A6C4-4D81-BDF1-6449B4DEEE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138" y="404664"/>
            <a:ext cx="5398950" cy="6019315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07454D1-58EF-46D0-9086-40A558FAC11F}"/>
              </a:ext>
            </a:extLst>
          </p:cNvPr>
          <p:cNvCxnSpPr/>
          <p:nvPr userDrawn="1"/>
        </p:nvCxnSpPr>
        <p:spPr>
          <a:xfrm>
            <a:off x="6101185" y="441325"/>
            <a:ext cx="0" cy="5975350"/>
          </a:xfrm>
          <a:prstGeom prst="line">
            <a:avLst/>
          </a:prstGeom>
          <a:ln w="63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582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03E476B-48EA-4976-8EC6-C8209E4B20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Bildplatzhalter 6">
            <a:extLst>
              <a:ext uri="{FF2B5EF4-FFF2-40B4-BE49-F238E27FC236}">
                <a16:creationId xmlns:a16="http://schemas.microsoft.com/office/drawing/2014/main" id="{1DC2D5A6-2C1B-4EA5-8295-A932C9A76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913" y="1989139"/>
            <a:ext cx="2412727" cy="1871662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069BE47-0BC2-432D-9F2B-C356F1E677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4005263"/>
            <a:ext cx="2412727" cy="2411412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A66E99E1-C4AE-4E2B-B330-59C77BB1CC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7242" y="1989139"/>
            <a:ext cx="2412727" cy="1871662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095A233-0048-4C54-9B5B-1CF1DCE8B5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07242" y="4005263"/>
            <a:ext cx="2412727" cy="2411412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042AE6AC-E2D2-4B24-90BE-A3C007A430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71571" y="1989139"/>
            <a:ext cx="2412727" cy="1871662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C680D252-2F0E-4837-A9E9-C86F9A1CA0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71571" y="4005263"/>
            <a:ext cx="2412727" cy="2411412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F509A663-1226-450E-9EE5-C31D0302930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35901" y="1989139"/>
            <a:ext cx="2412727" cy="1871662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0C3F39CC-1EC8-4A5F-9DDD-2019E23035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35901" y="4005263"/>
            <a:ext cx="2412727" cy="2411412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463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F03E476B-48EA-4976-8EC6-C8209E4B20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Bildplatzhalter 6">
            <a:extLst>
              <a:ext uri="{FF2B5EF4-FFF2-40B4-BE49-F238E27FC236}">
                <a16:creationId xmlns:a16="http://schemas.microsoft.com/office/drawing/2014/main" id="{1DC2D5A6-2C1B-4EA5-8295-A932C9A76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913" y="1700808"/>
            <a:ext cx="5401059" cy="331236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069BE47-0BC2-432D-9F2B-C356F1E677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193195"/>
            <a:ext cx="5401059" cy="1223479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81BFCD-4704-4F6E-9F53-121FBB902C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72225" y="1644040"/>
            <a:ext cx="5376862" cy="4772635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177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02156915-FDA6-43F5-A8AF-FF0B246F7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933056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370551"/>
            <a:ext cx="11306192" cy="1294253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 baseline="0"/>
            </a:lvl1pPr>
          </a:lstStyle>
          <a:p>
            <a:r>
              <a:rPr lang="de-DE" dirty="0"/>
              <a:t>Titel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276799"/>
            <a:ext cx="5653088" cy="102440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27" y="5721351"/>
            <a:ext cx="763278" cy="7637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5A5E217-D170-37EB-96CB-8E792D7D60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13" y="5791198"/>
            <a:ext cx="1944000" cy="630948"/>
          </a:xfrm>
          <a:prstGeom prst="rect">
            <a:avLst/>
          </a:prstGeom>
        </p:spPr>
      </p:pic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BBD93AE0-2814-505F-FF7E-37A65B779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2" y="4276799"/>
            <a:ext cx="5257044" cy="102440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4090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D1DB1A6-4271-4D11-8D76-13744D06A9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02156915-FDA6-43F5-A8AF-FF0B246F7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7999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370551"/>
            <a:ext cx="5400675" cy="1964642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2458783"/>
            <a:ext cx="5400674" cy="12942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6AC768-3AB8-4DA5-BB83-429D44B8EA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MicroTCA Technology Lab | DESY MMC Solutions - New Features and more Modularity | 08. December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56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02156915-FDA6-43F5-A8AF-FF0B246F7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7999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370551"/>
            <a:ext cx="5400675" cy="1964642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2458783"/>
            <a:ext cx="5400674" cy="12942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6AC768-3AB8-4DA5-BB83-429D44B8EA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MicroTCA Technology Lab | DESY MMC Solutions - New Features and more Modularity | 08. December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144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2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D1DB1A6-4271-4D11-8D76-13744D06A9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370551"/>
            <a:ext cx="11306175" cy="1964642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58783"/>
            <a:ext cx="11306173" cy="12942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6AC768-3AB8-4DA5-BB83-429D44B8EA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MicroTCA Technology Lab | DESY MMC Solutions - New Features and more Modularity | 08. December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90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370551"/>
            <a:ext cx="11306176" cy="1964642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2458783"/>
            <a:ext cx="11306174" cy="12942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6AC768-3AB8-4DA5-BB83-429D44B8EA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MicroTCA Technology Lab | DESY MMC Solutions - New Features and more Modularity | 08. December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19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370551"/>
            <a:ext cx="11306175" cy="1294253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1744432"/>
            <a:ext cx="7200000" cy="18697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6AC768-3AB8-4DA5-BB83-429D44B8EA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MicroTCA Technology Lab | DESY MMC Solutions - New Features and more Modularity | 08. December 2022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BA35D73-2F61-49BC-9CED-859885A2B1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2913" y="3737796"/>
            <a:ext cx="7200000" cy="2686183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/>
            </a:lvl1pPr>
            <a:lvl2pPr>
              <a:lnSpc>
                <a:spcPct val="125000"/>
              </a:lnSpc>
              <a:defRPr/>
            </a:lvl2pPr>
            <a:lvl3pPr>
              <a:lnSpc>
                <a:spcPct val="125000"/>
              </a:lnSpc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50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370551"/>
            <a:ext cx="11306175" cy="1294253"/>
          </a:xfrm>
        </p:spPr>
        <p:txBody>
          <a:bodyPr anchor="t"/>
          <a:lstStyle>
            <a:lvl1pPr algn="l">
              <a:lnSpc>
                <a:spcPct val="90000"/>
              </a:lnSpc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Kapitel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1744432"/>
            <a:ext cx="7200000" cy="18697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6AC768-3AB8-4DA5-BB83-429D44B8EA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MicroTCA Technology Lab | DESY MMC Solutions - New Features and more Modularity | 08. December 2022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BA35D73-2F61-49BC-9CED-859885A2B1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2913" y="3737796"/>
            <a:ext cx="5400675" cy="2686183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/>
            </a:lvl1pPr>
            <a:lvl2pPr>
              <a:lnSpc>
                <a:spcPct val="125000"/>
              </a:lnSpc>
              <a:defRPr/>
            </a:lvl2pPr>
            <a:lvl3pPr>
              <a:lnSpc>
                <a:spcPct val="125000"/>
              </a:lnSpc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AF6D1D3C-BD77-411C-8BD7-7B9F6C79D8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3737796"/>
            <a:ext cx="5653087" cy="2686183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/>
            </a:lvl1pPr>
            <a:lvl2pPr>
              <a:lnSpc>
                <a:spcPct val="125000"/>
              </a:lnSpc>
              <a:defRPr/>
            </a:lvl2pPr>
            <a:lvl3pPr>
              <a:lnSpc>
                <a:spcPct val="125000"/>
              </a:lnSpc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40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911864"/>
            <a:ext cx="11306176" cy="379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385614"/>
            <a:ext cx="11306176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4" y="1989138"/>
            <a:ext cx="11306176" cy="44275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913" y="6547569"/>
            <a:ext cx="10297603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47570"/>
            <a:ext cx="900561" cy="186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427E4B2-AC28-443E-BE04-5CD55098A90B}" type="slidenum">
              <a:rPr lang="de-DE" sz="700" b="0" smtClean="0"/>
              <a:pPr algn="r"/>
              <a:t>‹#›</a:t>
            </a:fld>
            <a:endParaRPr lang="de-DE" sz="700" b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83" r:id="rId3"/>
    <p:sldLayoutId id="2147483684" r:id="rId4"/>
    <p:sldLayoutId id="2147483701" r:id="rId5"/>
    <p:sldLayoutId id="2147483702" r:id="rId6"/>
    <p:sldLayoutId id="2147483685" r:id="rId7"/>
    <p:sldLayoutId id="2147483686" r:id="rId8"/>
    <p:sldLayoutId id="2147483662" r:id="rId9"/>
    <p:sldLayoutId id="2147483668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66" r:id="rId18"/>
    <p:sldLayoutId id="2147483695" r:id="rId19"/>
    <p:sldLayoutId id="2147483694" r:id="rId20"/>
    <p:sldLayoutId id="2147483696" r:id="rId21"/>
    <p:sldLayoutId id="2147483699" r:id="rId22"/>
    <p:sldLayoutId id="2147483700" r:id="rId23"/>
    <p:sldLayoutId id="2147483667" r:id="rId24"/>
    <p:sldLayoutId id="2147483697" r:id="rId25"/>
    <p:sldLayoutId id="2147483698" r:id="rId26"/>
    <p:sldLayoutId id="2147483703" r:id="rId2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>
          <a:schemeClr val="accent1"/>
        </a:buClr>
        <a:buSzPct val="110000"/>
        <a:buFont typeface="Arial" panose="020B0604020202020204" pitchFamily="34" charset="0"/>
        <a:buChar char="&gt;"/>
        <a:tabLst>
          <a:tab pos="361950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pos="27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13" orient="horz" pos="12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hyperlink" Target="https://github.com/MicroTCA-Tech-La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CD7AFFD2-F7B5-8B75-C454-3A2780F20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-47624"/>
            <a:ext cx="12191997" cy="3933056"/>
          </a:xfrm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C8FA3B-CD19-40F3-B796-21FAD7F98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0551"/>
            <a:ext cx="11306192" cy="1906321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DESY MMC Solutions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2057073-5E63-4A11-B0F4-7C24A0079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2348880"/>
            <a:ext cx="9685534" cy="703125"/>
          </a:xfrm>
        </p:spPr>
        <p:txBody>
          <a:bodyPr/>
          <a:lstStyle/>
          <a:p>
            <a:r>
              <a:rPr lang="en-US" dirty="0"/>
              <a:t>New Features and more Modularity for an optimal AMC Management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212175-4D03-4C8F-B33E-BCDDF802A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u="sng" dirty="0"/>
              <a:t>Sven Stubbe</a:t>
            </a:r>
            <a:r>
              <a:rPr lang="de-DE" dirty="0"/>
              <a:t>, Patrick Huesmann, Carsten Dülsen</a:t>
            </a:r>
          </a:p>
          <a:p>
            <a:r>
              <a:rPr lang="en-US" dirty="0"/>
              <a:t>Hamburg, 8</a:t>
            </a:r>
            <a:r>
              <a:rPr lang="en-US" baseline="30000" dirty="0"/>
              <a:t>th</a:t>
            </a:r>
            <a:r>
              <a:rPr lang="en-US" dirty="0"/>
              <a:t> December, 2022 </a:t>
            </a:r>
          </a:p>
        </p:txBody>
      </p:sp>
    </p:spTree>
    <p:extLst>
      <p:ext uri="{BB962C8B-B14F-4D97-AF65-F5344CB8AC3E}">
        <p14:creationId xmlns:p14="http://schemas.microsoft.com/office/powerpoint/2010/main" val="107686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19E1B-EDFB-4155-980E-18FD76A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45E88D0-9054-4F74-A403-DC13843A4D4E}"/>
              </a:ext>
            </a:extLst>
          </p:cNvPr>
          <p:cNvSpPr txBox="1">
            <a:spLocks/>
          </p:cNvSpPr>
          <p:nvPr/>
        </p:nvSpPr>
        <p:spPr>
          <a:xfrm>
            <a:off x="442913" y="385614"/>
            <a:ext cx="9469511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MMC Mailbox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70B2F42-8397-475B-933E-E1323DCCACEC}"/>
              </a:ext>
            </a:extLst>
          </p:cNvPr>
          <p:cNvSpPr txBox="1">
            <a:spLocks/>
          </p:cNvSpPr>
          <p:nvPr/>
        </p:nvSpPr>
        <p:spPr>
          <a:xfrm>
            <a:off x="442913" y="911864"/>
            <a:ext cx="9469511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>
                <a:tab pos="361950" algn="l"/>
              </a:tabLst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Embedded Linux Shutdown Sequence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D659B3-3C9F-484D-A557-053AB3D3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968" y="1844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E4E905-DAF7-4641-983A-1F0F7D663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547982"/>
            <a:ext cx="6336704" cy="42766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44EE0F-8DB8-457D-BE0F-9EA587650332}"/>
              </a:ext>
            </a:extLst>
          </p:cNvPr>
          <p:cNvSpPr txBox="1"/>
          <p:nvPr/>
        </p:nvSpPr>
        <p:spPr>
          <a:xfrm>
            <a:off x="9843178" y="5655306"/>
            <a:ext cx="2013462" cy="338554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see talk by Patrick Huesmann</a:t>
            </a:r>
            <a:br>
              <a:rPr lang="en-US" sz="800" b="1" dirty="0"/>
            </a:br>
            <a:r>
              <a:rPr lang="en-US" sz="800" b="1" dirty="0"/>
              <a:t>today, 12:00 am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B02654-77F1-409F-A633-1CAE5F15DB79}"/>
              </a:ext>
            </a:extLst>
          </p:cNvPr>
          <p:cNvSpPr/>
          <p:nvPr/>
        </p:nvSpPr>
        <p:spPr>
          <a:xfrm>
            <a:off x="9768408" y="5485106"/>
            <a:ext cx="2160240" cy="67895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,</a:t>
            </a:r>
          </a:p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19E1B-EDFB-4155-980E-18FD76A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45E88D0-9054-4F74-A403-DC13843A4D4E}"/>
              </a:ext>
            </a:extLst>
          </p:cNvPr>
          <p:cNvSpPr txBox="1">
            <a:spLocks/>
          </p:cNvSpPr>
          <p:nvPr/>
        </p:nvSpPr>
        <p:spPr>
          <a:xfrm>
            <a:off x="442913" y="385614"/>
            <a:ext cx="9469511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UART Forwarding to IPMB-L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70B2F42-8397-475B-933E-E1323DCCACEC}"/>
              </a:ext>
            </a:extLst>
          </p:cNvPr>
          <p:cNvSpPr txBox="1">
            <a:spLocks/>
          </p:cNvSpPr>
          <p:nvPr/>
        </p:nvSpPr>
        <p:spPr>
          <a:xfrm>
            <a:off x="442913" y="911864"/>
            <a:ext cx="9469511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>
                <a:tab pos="361950" algn="l"/>
              </a:tabLst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Remote Access of the PS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E615476-981D-490A-910D-A8BB1549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160358"/>
            <a:ext cx="5221038" cy="4076954"/>
          </a:xfrm>
        </p:spPr>
        <p:txBody>
          <a:bodyPr/>
          <a:lstStyle/>
          <a:p>
            <a:r>
              <a:rPr lang="en-US" sz="1600" dirty="0"/>
              <a:t>Improve UART multiplexing to remote access the PS by using </a:t>
            </a:r>
            <a:r>
              <a:rPr lang="en-US" sz="1600" i="1" dirty="0" err="1"/>
              <a:t>mmcterm</a:t>
            </a:r>
            <a:r>
              <a:rPr lang="de-DE" sz="1600" i="1" dirty="0"/>
              <a:t> </a:t>
            </a:r>
          </a:p>
          <a:p>
            <a:pPr lvl="1"/>
            <a:r>
              <a:rPr lang="en-US" sz="1600" dirty="0"/>
              <a:t>System recovery in case of failure (e.g. network issues and </a:t>
            </a:r>
            <a:r>
              <a:rPr lang="en-US" sz="1600" dirty="0" err="1"/>
              <a:t>ssh</a:t>
            </a:r>
            <a:r>
              <a:rPr lang="en-US" sz="1600" dirty="0"/>
              <a:t> does not work anymore)</a:t>
            </a:r>
          </a:p>
          <a:p>
            <a:pPr lvl="1"/>
            <a:r>
              <a:rPr lang="en-US" sz="1600" dirty="0"/>
              <a:t>No need for USB cables anymore</a:t>
            </a:r>
          </a:p>
          <a:p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D659B3-3C9F-484D-A557-053AB3D3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968" y="1844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B4D157-4724-4E86-92C1-68EBDA2B6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75" y="1179672"/>
            <a:ext cx="5940532" cy="4498655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77AF7EC4-8690-4557-98D4-F592D1629E20}"/>
              </a:ext>
            </a:extLst>
          </p:cNvPr>
          <p:cNvSpPr/>
          <p:nvPr/>
        </p:nvSpPr>
        <p:spPr>
          <a:xfrm rot="5785885">
            <a:off x="7564628" y="3094751"/>
            <a:ext cx="720080" cy="555840"/>
          </a:xfrm>
          <a:prstGeom prst="arc">
            <a:avLst>
              <a:gd name="adj1" fmla="val 15906873"/>
              <a:gd name="adj2" fmla="val 214491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9FDC10-824D-4FA0-B6D6-1D872879A97C}"/>
              </a:ext>
            </a:extLst>
          </p:cNvPr>
          <p:cNvCxnSpPr/>
          <p:nvPr/>
        </p:nvCxnSpPr>
        <p:spPr>
          <a:xfrm flipH="1">
            <a:off x="6816080" y="3861048"/>
            <a:ext cx="864096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19E1B-EDFB-4155-980E-18FD76A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45E88D0-9054-4F74-A403-DC13843A4D4E}"/>
              </a:ext>
            </a:extLst>
          </p:cNvPr>
          <p:cNvSpPr txBox="1">
            <a:spLocks/>
          </p:cNvSpPr>
          <p:nvPr/>
        </p:nvSpPr>
        <p:spPr>
          <a:xfrm>
            <a:off x="442913" y="385614"/>
            <a:ext cx="9469511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UART Forwarding to IPMB-L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70B2F42-8397-475B-933E-E1323DCCACEC}"/>
              </a:ext>
            </a:extLst>
          </p:cNvPr>
          <p:cNvSpPr txBox="1">
            <a:spLocks/>
          </p:cNvSpPr>
          <p:nvPr/>
        </p:nvSpPr>
        <p:spPr>
          <a:xfrm>
            <a:off x="442913" y="911864"/>
            <a:ext cx="9469511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>
                <a:tab pos="361950" algn="l"/>
              </a:tabLst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SoC PS implementation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E615476-981D-490A-910D-A8BB1549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700808"/>
            <a:ext cx="5221038" cy="1122771"/>
          </a:xfrm>
        </p:spPr>
        <p:txBody>
          <a:bodyPr/>
          <a:lstStyle/>
          <a:p>
            <a:r>
              <a:rPr lang="de-DE" sz="1600" dirty="0"/>
              <a:t>Use Cases</a:t>
            </a:r>
          </a:p>
          <a:p>
            <a:pPr lvl="1"/>
            <a:r>
              <a:rPr lang="de-DE" sz="1600" dirty="0"/>
              <a:t>Remote Access</a:t>
            </a:r>
          </a:p>
          <a:p>
            <a:pPr lvl="1"/>
            <a:r>
              <a:rPr lang="de-DE" sz="1600" dirty="0"/>
              <a:t>System Recovery</a:t>
            </a:r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D659B3-3C9F-484D-A557-053AB3D3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968" y="1844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091C5-B316-487B-8D59-AFC0A5680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649263"/>
            <a:ext cx="6130053" cy="5637742"/>
          </a:xfrm>
          <a:prstGeom prst="rect">
            <a:avLst/>
          </a:prstGeom>
        </p:spPr>
      </p:pic>
      <p:pic>
        <p:nvPicPr>
          <p:cNvPr id="1026" name="Picture 2" descr="part1">
            <a:extLst>
              <a:ext uri="{FF2B5EF4-FFF2-40B4-BE49-F238E27FC236}">
                <a16:creationId xmlns:a16="http://schemas.microsoft.com/office/drawing/2014/main" id="{ADD083E8-4B75-4CEF-B5C2-1ACD794D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140968"/>
            <a:ext cx="5249618" cy="279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5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19E1B-EDFB-4155-980E-18FD76A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45E88D0-9054-4F74-A403-DC13843A4D4E}"/>
              </a:ext>
            </a:extLst>
          </p:cNvPr>
          <p:cNvSpPr txBox="1">
            <a:spLocks/>
          </p:cNvSpPr>
          <p:nvPr/>
        </p:nvSpPr>
        <p:spPr>
          <a:xfrm>
            <a:off x="442913" y="385614"/>
            <a:ext cx="9469511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70B2F42-8397-475B-933E-E1323DCCACEC}"/>
              </a:ext>
            </a:extLst>
          </p:cNvPr>
          <p:cNvSpPr txBox="1">
            <a:spLocks/>
          </p:cNvSpPr>
          <p:nvPr/>
        </p:nvSpPr>
        <p:spPr>
          <a:xfrm>
            <a:off x="442913" y="911864"/>
            <a:ext cx="9469511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>
                <a:tab pos="361950" algn="l"/>
              </a:tabLst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Features and more Modularity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E615476-981D-490A-910D-A8BB1549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586148"/>
            <a:ext cx="5221038" cy="4651164"/>
          </a:xfrm>
        </p:spPr>
        <p:txBody>
          <a:bodyPr/>
          <a:lstStyle/>
          <a:p>
            <a:endParaRPr lang="de-DE" sz="16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D659B3-3C9F-484D-A557-053AB3D3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968" y="1844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CAE78729-5630-4B09-A5B2-A8ECF83FD281}"/>
              </a:ext>
            </a:extLst>
          </p:cNvPr>
          <p:cNvSpPr txBox="1">
            <a:spLocks/>
          </p:cNvSpPr>
          <p:nvPr/>
        </p:nvSpPr>
        <p:spPr>
          <a:xfrm>
            <a:off x="595314" y="1844824"/>
            <a:ext cx="5860726" cy="4544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&gt;"/>
              <a:tabLst>
                <a:tab pos="3619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Mailbox feature for communication between MMC and SoC</a:t>
            </a:r>
          </a:p>
          <a:p>
            <a:pPr lvl="1"/>
            <a:r>
              <a:rPr lang="en-US" sz="1600" dirty="0"/>
              <a:t>Deploy (critical) system information</a:t>
            </a:r>
          </a:p>
          <a:p>
            <a:pPr lvl="1"/>
            <a:r>
              <a:rPr lang="en-US" sz="1600" dirty="0"/>
              <a:t>Graceful shutdown of Linux OS</a:t>
            </a:r>
          </a:p>
          <a:p>
            <a:pPr lvl="1"/>
            <a:r>
              <a:rPr lang="en-US" sz="1600" dirty="0"/>
              <a:t>Application specific need</a:t>
            </a:r>
          </a:p>
          <a:p>
            <a:r>
              <a:rPr lang="en-US" sz="1600" dirty="0"/>
              <a:t>PS UART forwarding to IPMB-L</a:t>
            </a:r>
          </a:p>
          <a:p>
            <a:pPr lvl="1"/>
            <a:r>
              <a:rPr lang="en-US" sz="1600" dirty="0"/>
              <a:t>Additional PS access channel (next to Ethernet and USB)</a:t>
            </a:r>
          </a:p>
          <a:p>
            <a:pPr lvl="1"/>
            <a:r>
              <a:rPr lang="en-US" sz="1600" dirty="0"/>
              <a:t>Very useful for remote access in case of a system failure</a:t>
            </a:r>
          </a:p>
          <a:p>
            <a:r>
              <a:rPr lang="en-US" sz="1600" dirty="0"/>
              <a:t>Modular firmware/software implementation</a:t>
            </a:r>
          </a:p>
          <a:p>
            <a:pPr lvl="1"/>
            <a:r>
              <a:rPr lang="en-US" sz="1600" dirty="0"/>
              <a:t>Library based approach</a:t>
            </a:r>
          </a:p>
          <a:p>
            <a:pPr lvl="1"/>
            <a:r>
              <a:rPr lang="en-US" sz="1600" dirty="0"/>
              <a:t>Fully integrated with the DMMC-SDK</a:t>
            </a:r>
          </a:p>
          <a:p>
            <a:pPr lvl="1"/>
            <a:r>
              <a:rPr lang="en-US" sz="1600" dirty="0"/>
              <a:t>Clear separation to custom application part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pPr lvl="1"/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E01D5-62E3-4545-AA32-627EE45B9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F1CF79A3-F5B0-319A-F028-0568A177DD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1" b="771"/>
          <a:stretch/>
        </p:blipFill>
        <p:spPr>
          <a:xfrm>
            <a:off x="0" y="-95250"/>
            <a:ext cx="12192000" cy="393382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A6BD604-8BC1-89B1-F8A8-92F1260F8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25EFD8-914E-E949-A909-2AD63BF62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Deutsches Elektronen-Synchrotron DESY</a:t>
            </a:r>
          </a:p>
          <a:p>
            <a:r>
              <a:rPr lang="de-DE" dirty="0" err="1"/>
              <a:t>MicroTCA</a:t>
            </a:r>
            <a:r>
              <a:rPr lang="de-DE" dirty="0"/>
              <a:t> Technology Lab</a:t>
            </a:r>
          </a:p>
          <a:p>
            <a:r>
              <a:rPr lang="de-DE" dirty="0" err="1"/>
              <a:t>Notkestraße</a:t>
            </a:r>
            <a:r>
              <a:rPr lang="de-DE" dirty="0"/>
              <a:t> 85</a:t>
            </a:r>
          </a:p>
          <a:p>
            <a:r>
              <a:rPr lang="de-DE" dirty="0"/>
              <a:t>22607 Hamburg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228A2A8-EE20-FDD6-42C1-92937F8082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b="1" dirty="0"/>
              <a:t>Sven Stubbe </a:t>
            </a:r>
          </a:p>
          <a:p>
            <a:r>
              <a:rPr lang="en-US" dirty="0"/>
              <a:t>Head of </a:t>
            </a:r>
            <a:r>
              <a:rPr lang="en-US" dirty="0" err="1"/>
              <a:t>MicroTCA</a:t>
            </a:r>
            <a:r>
              <a:rPr lang="en-US" dirty="0"/>
              <a:t> Technology Lab</a:t>
            </a:r>
          </a:p>
          <a:p>
            <a:r>
              <a:rPr lang="de-DE" dirty="0"/>
              <a:t>+49 (0)40 8998-1870 </a:t>
            </a:r>
          </a:p>
          <a:p>
            <a:r>
              <a:rPr lang="de-DE" dirty="0"/>
              <a:t>sven.stubbe@desy.de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421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38432-D563-4B25-858A-422BA513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 MMC Solutions</a:t>
            </a:r>
            <a:endParaRPr lang="en-US" cap="non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5B7B2-7DA7-4860-8013-3F2875D8B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44824"/>
            <a:ext cx="5400674" cy="457185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b="1" dirty="0"/>
              <a:t>Overview</a:t>
            </a:r>
          </a:p>
          <a:p>
            <a:pPr marL="0" indent="0">
              <a:spcAft>
                <a:spcPts val="600"/>
              </a:spcAft>
              <a:buNone/>
            </a:pPr>
            <a:endParaRPr lang="de-DE" sz="1600" b="1" dirty="0"/>
          </a:p>
          <a:p>
            <a:pPr marL="0" indent="0">
              <a:spcAft>
                <a:spcPts val="600"/>
              </a:spcAft>
              <a:buNone/>
            </a:pPr>
            <a:r>
              <a:rPr lang="de-DE" sz="1600" b="1" dirty="0"/>
              <a:t>MMC Mailbox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b="1" dirty="0"/>
              <a:t>	</a:t>
            </a:r>
            <a:r>
              <a:rPr lang="de-DE" sz="1600" dirty="0"/>
              <a:t>Implementation in MMC Firmware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/>
              <a:t>	Implementation in </a:t>
            </a:r>
            <a:r>
              <a:rPr lang="de-DE" sz="1600" dirty="0" err="1"/>
              <a:t>SoC</a:t>
            </a:r>
            <a:r>
              <a:rPr lang="de-DE" sz="1600" dirty="0"/>
              <a:t> Firmware</a:t>
            </a: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600" b="1" dirty="0"/>
              <a:t>UART Forwarding to IPMB-L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600" b="1" dirty="0"/>
              <a:t>Conclusion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7FE301-32C3-47BC-91D7-D5AB2992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1D4230-EE86-4A2D-9F8E-5181EDF40D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New Features and more Modularity for an optimal AMC Management</a:t>
            </a:r>
          </a:p>
        </p:txBody>
      </p:sp>
    </p:spTree>
    <p:extLst>
      <p:ext uri="{BB962C8B-B14F-4D97-AF65-F5344CB8AC3E}">
        <p14:creationId xmlns:p14="http://schemas.microsoft.com/office/powerpoint/2010/main" val="334882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19E1B-EDFB-4155-980E-18FD76A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45E88D0-9054-4F74-A403-DC13843A4D4E}"/>
              </a:ext>
            </a:extLst>
          </p:cNvPr>
          <p:cNvSpPr txBox="1">
            <a:spLocks/>
          </p:cNvSpPr>
          <p:nvPr/>
        </p:nvSpPr>
        <p:spPr>
          <a:xfrm>
            <a:off x="442913" y="385614"/>
            <a:ext cx="9469511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70B2F42-8397-475B-933E-E1323DCCACEC}"/>
              </a:ext>
            </a:extLst>
          </p:cNvPr>
          <p:cNvSpPr txBox="1">
            <a:spLocks/>
          </p:cNvSpPr>
          <p:nvPr/>
        </p:nvSpPr>
        <p:spPr>
          <a:xfrm>
            <a:off x="442913" y="911864"/>
            <a:ext cx="9469511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>
                <a:tab pos="361950" algn="l"/>
              </a:tabLst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Management in </a:t>
            </a:r>
            <a:r>
              <a:rPr lang="en-US" dirty="0" err="1"/>
              <a:t>MicroTCA</a:t>
            </a:r>
            <a:endParaRPr lang="en-US" dirty="0"/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8426E070-E11E-412A-BA58-68D58A4E6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484784"/>
            <a:ext cx="5725094" cy="4939196"/>
          </a:xfrm>
        </p:spPr>
        <p:txBody>
          <a:bodyPr/>
          <a:lstStyle/>
          <a:p>
            <a:r>
              <a:rPr lang="en-US" sz="1600" dirty="0"/>
              <a:t>System perspective</a:t>
            </a:r>
          </a:p>
          <a:p>
            <a:pPr lvl="1"/>
            <a:r>
              <a:rPr lang="en-US" sz="1600" dirty="0" err="1"/>
              <a:t>MicroTCA</a:t>
            </a:r>
            <a:r>
              <a:rPr lang="en-US" sz="1600" dirty="0"/>
              <a:t> Carrier Management Controller (MCMC)</a:t>
            </a:r>
          </a:p>
          <a:p>
            <a:pPr lvl="1"/>
            <a:r>
              <a:rPr lang="de-DE" sz="1600" dirty="0"/>
              <a:t>Enhanced Module Management Controllers (</a:t>
            </a:r>
            <a:r>
              <a:rPr lang="de-DE" sz="1600" dirty="0" err="1"/>
              <a:t>eMMCs</a:t>
            </a:r>
            <a:r>
              <a:rPr lang="de-DE" sz="1600" dirty="0"/>
              <a:t>)</a:t>
            </a:r>
          </a:p>
          <a:p>
            <a:pPr marL="628650" lvl="2" indent="0">
              <a:buNone/>
            </a:pPr>
            <a:r>
              <a:rPr lang="en-US" sz="1600" dirty="0"/>
              <a:t>(interfaced via IPMB-0: IPMB-A, IPMB-B)</a:t>
            </a:r>
            <a:endParaRPr lang="de-DE" sz="1600" dirty="0"/>
          </a:p>
          <a:p>
            <a:pPr lvl="1"/>
            <a:r>
              <a:rPr lang="en-US" sz="1600" dirty="0"/>
              <a:t>Module Management Controller (MMC)</a:t>
            </a:r>
            <a:br>
              <a:rPr lang="en-US" sz="1600" dirty="0"/>
            </a:br>
            <a:r>
              <a:rPr lang="en-US" sz="1600" dirty="0"/>
              <a:t>(interfaced via IPMB-L)</a:t>
            </a:r>
          </a:p>
          <a:p>
            <a:r>
              <a:rPr lang="en-US" sz="1600" dirty="0"/>
              <a:t>AMC perspective</a:t>
            </a:r>
          </a:p>
          <a:p>
            <a:pPr lvl="1"/>
            <a:r>
              <a:rPr lang="de-DE" sz="1600" dirty="0"/>
              <a:t>I</a:t>
            </a:r>
            <a:r>
              <a:rPr lang="en-US" sz="1600" dirty="0"/>
              <a:t>PMI parsing / message generation</a:t>
            </a:r>
          </a:p>
          <a:p>
            <a:pPr lvl="1"/>
            <a:r>
              <a:rPr lang="de-DE" sz="1600" dirty="0" err="1"/>
              <a:t>Provide</a:t>
            </a:r>
            <a:r>
              <a:rPr lang="de-DE" sz="1600" dirty="0"/>
              <a:t> F</a:t>
            </a:r>
            <a:r>
              <a:rPr lang="en-US" sz="1600" dirty="0"/>
              <a:t>RU information</a:t>
            </a:r>
          </a:p>
          <a:p>
            <a:pPr lvl="1"/>
            <a:r>
              <a:rPr lang="en-US" sz="1600" dirty="0"/>
              <a:t>Event handling: sensors, thresholds, alerts</a:t>
            </a:r>
          </a:p>
          <a:p>
            <a:pPr lvl="1"/>
            <a:r>
              <a:rPr lang="de-DE" sz="1600" dirty="0"/>
              <a:t>R</a:t>
            </a:r>
            <a:r>
              <a:rPr lang="en-US" sz="1600" dirty="0"/>
              <a:t>TM control</a:t>
            </a:r>
          </a:p>
          <a:p>
            <a:pPr lvl="1"/>
            <a:r>
              <a:rPr lang="en-US" sz="1600" dirty="0"/>
              <a:t>Payload management (e.g. FPGAs/SoCs, FMCs)</a:t>
            </a:r>
          </a:p>
          <a:p>
            <a:r>
              <a:rPr lang="de-DE" sz="1600" dirty="0"/>
              <a:t>D</a:t>
            </a:r>
            <a:r>
              <a:rPr lang="en-US" sz="1600" dirty="0"/>
              <a:t>MMC-STAMP: drop-in solution for AMC MMC</a:t>
            </a:r>
          </a:p>
          <a:p>
            <a:pPr lvl="1"/>
            <a:r>
              <a:rPr lang="en-US" sz="1600" dirty="0"/>
              <a:t>Manufactured and provided by DESY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2F1800-1F0E-48A5-B4EE-EFE317C2A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93" y="3264895"/>
            <a:ext cx="4403407" cy="2396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A8A05-6996-46F8-A282-2CDE15ADBB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5" t="23518" r="22693" b="20868"/>
          <a:stretch/>
        </p:blipFill>
        <p:spPr>
          <a:xfrm>
            <a:off x="8004475" y="846808"/>
            <a:ext cx="2556285" cy="162672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8C2EDBB-CFA4-4588-ACEA-6CBFEABC01AF}"/>
              </a:ext>
            </a:extLst>
          </p:cNvPr>
          <p:cNvSpPr/>
          <p:nvPr/>
        </p:nvSpPr>
        <p:spPr>
          <a:xfrm>
            <a:off x="8749377" y="3943152"/>
            <a:ext cx="1080120" cy="100811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069F37-4ABA-4083-973A-45F44C871E61}"/>
              </a:ext>
            </a:extLst>
          </p:cNvPr>
          <p:cNvCxnSpPr>
            <a:cxnSpLocks/>
            <a:stCxn id="15" idx="0"/>
            <a:endCxn id="24" idx="4"/>
          </p:cNvCxnSpPr>
          <p:nvPr/>
        </p:nvCxnSpPr>
        <p:spPr>
          <a:xfrm flipH="1" flipV="1">
            <a:off x="9281943" y="2518374"/>
            <a:ext cx="7494" cy="142477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46F513E-60AF-4193-B67E-CC5D7F199910}"/>
              </a:ext>
            </a:extLst>
          </p:cNvPr>
          <p:cNvSpPr/>
          <p:nvPr/>
        </p:nvSpPr>
        <p:spPr>
          <a:xfrm>
            <a:off x="7774691" y="842894"/>
            <a:ext cx="3014503" cy="167548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483B7E-46F4-456C-BAF5-608DD0261F3B}"/>
              </a:ext>
            </a:extLst>
          </p:cNvPr>
          <p:cNvSpPr txBox="1"/>
          <p:nvPr/>
        </p:nvSpPr>
        <p:spPr>
          <a:xfrm>
            <a:off x="8148458" y="489264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DMMC-STAMP System on a Module</a:t>
            </a:r>
            <a:endParaRPr lang="en-US" sz="1000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1819F-04F9-4E79-90E9-AAC1E9B95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84" y="5511901"/>
            <a:ext cx="868469" cy="8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19E1B-EDFB-4155-980E-18FD76A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45E88D0-9054-4F74-A403-DC13843A4D4E}"/>
              </a:ext>
            </a:extLst>
          </p:cNvPr>
          <p:cNvSpPr txBox="1">
            <a:spLocks/>
          </p:cNvSpPr>
          <p:nvPr/>
        </p:nvSpPr>
        <p:spPr>
          <a:xfrm>
            <a:off x="442913" y="385614"/>
            <a:ext cx="9469511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70B2F42-8397-475B-933E-E1323DCCACEC}"/>
              </a:ext>
            </a:extLst>
          </p:cNvPr>
          <p:cNvSpPr txBox="1">
            <a:spLocks/>
          </p:cNvSpPr>
          <p:nvPr/>
        </p:nvSpPr>
        <p:spPr>
          <a:xfrm>
            <a:off x="442913" y="911864"/>
            <a:ext cx="9469511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>
                <a:tab pos="361950" algn="l"/>
              </a:tabLst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DESY MMC Solutions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8426E070-E11E-412A-BA58-68D58A4E6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556792"/>
            <a:ext cx="5725094" cy="4795180"/>
          </a:xfrm>
        </p:spPr>
        <p:txBody>
          <a:bodyPr/>
          <a:lstStyle/>
          <a:p>
            <a:r>
              <a:rPr lang="en-US" sz="1600" dirty="0"/>
              <a:t>DMMC-STAMP </a:t>
            </a:r>
            <a:r>
              <a:rPr lang="en-US" sz="1600" dirty="0" err="1"/>
              <a:t>SoM</a:t>
            </a:r>
            <a:endParaRPr lang="en-US" sz="1600" dirty="0"/>
          </a:p>
          <a:p>
            <a:pPr lvl="1"/>
            <a:r>
              <a:rPr lang="en-US" sz="1600" dirty="0"/>
              <a:t>Pre-programmed firmware</a:t>
            </a:r>
          </a:p>
          <a:p>
            <a:pPr lvl="1"/>
            <a:r>
              <a:rPr lang="de-DE" sz="1600" dirty="0"/>
              <a:t>Tiny: 25.5 x 29.5 x 2.3 mm</a:t>
            </a:r>
            <a:endParaRPr lang="en-US" sz="1600" dirty="0"/>
          </a:p>
          <a:p>
            <a:r>
              <a:rPr lang="en-US" sz="1600" dirty="0"/>
              <a:t>DMMC-SDK</a:t>
            </a:r>
          </a:p>
          <a:p>
            <a:pPr lvl="1"/>
            <a:r>
              <a:rPr lang="en-US" sz="1600" dirty="0"/>
              <a:t>MMC firmware customization</a:t>
            </a:r>
          </a:p>
          <a:p>
            <a:pPr lvl="1"/>
            <a:r>
              <a:rPr lang="de-DE" sz="1600" dirty="0"/>
              <a:t>DESY MMC Software Library</a:t>
            </a:r>
          </a:p>
          <a:p>
            <a:pPr lvl="1"/>
            <a:r>
              <a:rPr lang="en-US" sz="1600" dirty="0"/>
              <a:t>Example implementations (e.g. DAMC-FMC2ZUP)</a:t>
            </a:r>
          </a:p>
          <a:p>
            <a:r>
              <a:rPr lang="en-US" sz="1600" dirty="0"/>
              <a:t>Open Source Tools and Templates</a:t>
            </a:r>
            <a:endParaRPr lang="de-DE" sz="1600" dirty="0"/>
          </a:p>
          <a:p>
            <a:pPr lvl="1"/>
            <a:r>
              <a:rPr lang="de-DE" sz="1600" dirty="0"/>
              <a:t>AMC and RTM </a:t>
            </a:r>
            <a:r>
              <a:rPr lang="de-DE" sz="1600" dirty="0" err="1"/>
              <a:t>Altium</a:t>
            </a:r>
            <a:r>
              <a:rPr lang="de-DE" sz="1600" dirty="0"/>
              <a:t> Designer Templates</a:t>
            </a:r>
            <a:endParaRPr lang="en-US" sz="1600" dirty="0"/>
          </a:p>
          <a:p>
            <a:pPr lvl="1"/>
            <a:r>
              <a:rPr lang="en-US" sz="1600" dirty="0" err="1"/>
              <a:t>mmcterm</a:t>
            </a:r>
            <a:r>
              <a:rPr lang="en-US" sz="1600" dirty="0"/>
              <a:t>: serial over IPMB</a:t>
            </a:r>
          </a:p>
          <a:p>
            <a:pPr lvl="1"/>
            <a:r>
              <a:rPr lang="en-US" sz="1600" dirty="0"/>
              <a:t>bin2hpm: convert </a:t>
            </a:r>
            <a:r>
              <a:rPr lang="en-US" sz="1600" dirty="0" err="1"/>
              <a:t>bitfiles</a:t>
            </a:r>
            <a:r>
              <a:rPr lang="en-US" sz="1600" dirty="0"/>
              <a:t> for IPMI upgrade</a:t>
            </a:r>
          </a:p>
          <a:p>
            <a:pPr lvl="1"/>
            <a:r>
              <a:rPr lang="en-US" sz="1600" dirty="0" err="1"/>
              <a:t>frugy</a:t>
            </a:r>
            <a:r>
              <a:rPr lang="en-US" sz="1600" dirty="0"/>
              <a:t>: generating FRUs</a:t>
            </a:r>
          </a:p>
          <a:p>
            <a:pPr lvl="1"/>
            <a:r>
              <a:rPr lang="de-DE" sz="1600" dirty="0"/>
              <a:t>I</a:t>
            </a:r>
            <a:r>
              <a:rPr lang="en-US" sz="1600" dirty="0"/>
              <a:t>PMI tools (e.g. in-system firmware update)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159031-40CE-4280-8823-F68DA9B96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5" t="23518" r="22693" b="20868"/>
          <a:stretch/>
        </p:blipFill>
        <p:spPr>
          <a:xfrm>
            <a:off x="6817613" y="567714"/>
            <a:ext cx="2010619" cy="1279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1227B-EC60-4413-BAA8-B173D7A89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85" y="1119839"/>
            <a:ext cx="2638716" cy="1378789"/>
          </a:xfrm>
          <a:prstGeom prst="rect">
            <a:avLst/>
          </a:prstGeom>
        </p:spPr>
      </p:pic>
      <p:grpSp>
        <p:nvGrpSpPr>
          <p:cNvPr id="16" name="Gruppieren 10">
            <a:extLst>
              <a:ext uri="{FF2B5EF4-FFF2-40B4-BE49-F238E27FC236}">
                <a16:creationId xmlns:a16="http://schemas.microsoft.com/office/drawing/2014/main" id="{B9E01652-2653-42F5-A0F0-E531A778D3F0}"/>
              </a:ext>
            </a:extLst>
          </p:cNvPr>
          <p:cNvGrpSpPr/>
          <p:nvPr/>
        </p:nvGrpSpPr>
        <p:grpSpPr>
          <a:xfrm>
            <a:off x="9049861" y="2856468"/>
            <a:ext cx="2674608" cy="1729623"/>
            <a:chOff x="287867" y="685800"/>
            <a:chExt cx="8453438" cy="6066766"/>
          </a:xfrm>
        </p:grpSpPr>
        <p:pic>
          <p:nvPicPr>
            <p:cNvPr id="18" name="Grafik 11">
              <a:extLst>
                <a:ext uri="{FF2B5EF4-FFF2-40B4-BE49-F238E27FC236}">
                  <a16:creationId xmlns:a16="http://schemas.microsoft.com/office/drawing/2014/main" id="{5B362F01-03C7-4982-99F1-D51630DB1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867" y="685800"/>
              <a:ext cx="8453438" cy="6066766"/>
            </a:xfrm>
            <a:prstGeom prst="rect">
              <a:avLst/>
            </a:prstGeom>
          </p:spPr>
        </p:pic>
        <p:pic>
          <p:nvPicPr>
            <p:cNvPr id="19" name="Grafik 12">
              <a:extLst>
                <a:ext uri="{FF2B5EF4-FFF2-40B4-BE49-F238E27FC236}">
                  <a16:creationId xmlns:a16="http://schemas.microsoft.com/office/drawing/2014/main" id="{9D6DB5B5-E94B-445D-9580-88DAF5E66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1800" y="1676400"/>
              <a:ext cx="2895600" cy="233692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F46DED1-3074-467B-A95E-FB3CAE74A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040" y="2380914"/>
            <a:ext cx="2202647" cy="1516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3EE93D-14BA-4A91-B660-782A1C336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1932" y="4987289"/>
            <a:ext cx="4007768" cy="12110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278B0A-E0A6-4935-8EA4-B791A9B01046}"/>
              </a:ext>
            </a:extLst>
          </p:cNvPr>
          <p:cNvSpPr txBox="1"/>
          <p:nvPr/>
        </p:nvSpPr>
        <p:spPr>
          <a:xfrm>
            <a:off x="6771406" y="184719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DMMC-STAMP</a:t>
            </a:r>
            <a:endParaRPr lang="en-US" sz="1000" dirty="0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D15A8F-F573-4653-AC11-CFA5B98F0160}"/>
              </a:ext>
            </a:extLst>
          </p:cNvPr>
          <p:cNvSpPr txBox="1"/>
          <p:nvPr/>
        </p:nvSpPr>
        <p:spPr>
          <a:xfrm>
            <a:off x="9265885" y="2486658"/>
            <a:ext cx="1353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DMMC-STAMP-</a:t>
            </a:r>
            <a:r>
              <a:rPr lang="de-DE" sz="1000" dirty="0" err="1"/>
              <a:t>BoB</a:t>
            </a:r>
            <a:endParaRPr lang="en-US" sz="1000" dirty="0" err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CF636C-8E3C-4345-907D-9A3A1F1D7542}"/>
              </a:ext>
            </a:extLst>
          </p:cNvPr>
          <p:cNvSpPr txBox="1"/>
          <p:nvPr/>
        </p:nvSpPr>
        <p:spPr>
          <a:xfrm>
            <a:off x="6456040" y="3904177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DMMC-SDK</a:t>
            </a:r>
            <a:endParaRPr lang="en-US" sz="1000" dirty="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8651C8-7F81-4CA5-AB52-A9E78CE9A070}"/>
              </a:ext>
            </a:extLst>
          </p:cNvPr>
          <p:cNvSpPr txBox="1"/>
          <p:nvPr/>
        </p:nvSpPr>
        <p:spPr>
          <a:xfrm>
            <a:off x="9047399" y="4586569"/>
            <a:ext cx="2874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Altium</a:t>
            </a:r>
            <a:r>
              <a:rPr lang="de-DE" sz="1000" dirty="0"/>
              <a:t> Design Templates (incl. DMMC-STAMP)</a:t>
            </a:r>
            <a:endParaRPr lang="en-US" sz="1000" dirty="0" err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9BAEBE-A442-4180-92C5-F51D389A35F4}"/>
              </a:ext>
            </a:extLst>
          </p:cNvPr>
          <p:cNvSpPr txBox="1"/>
          <p:nvPr/>
        </p:nvSpPr>
        <p:spPr>
          <a:xfrm>
            <a:off x="6491932" y="6198332"/>
            <a:ext cx="1460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Useful tools on </a:t>
            </a:r>
            <a:r>
              <a:rPr lang="en-US" sz="10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6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19E1B-EDFB-4155-980E-18FD76A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45E88D0-9054-4F74-A403-DC13843A4D4E}"/>
              </a:ext>
            </a:extLst>
          </p:cNvPr>
          <p:cNvSpPr txBox="1">
            <a:spLocks/>
          </p:cNvSpPr>
          <p:nvPr/>
        </p:nvSpPr>
        <p:spPr>
          <a:xfrm>
            <a:off x="442914" y="385614"/>
            <a:ext cx="3348830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70B2F42-8397-475B-933E-E1323DCCACEC}"/>
              </a:ext>
            </a:extLst>
          </p:cNvPr>
          <p:cNvSpPr txBox="1">
            <a:spLocks/>
          </p:cNvSpPr>
          <p:nvPr/>
        </p:nvSpPr>
        <p:spPr>
          <a:xfrm>
            <a:off x="442913" y="911864"/>
            <a:ext cx="9469511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>
                <a:tab pos="361950" algn="l"/>
              </a:tabLst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DMMC-STAMP System on a Module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8EE5E9-B61D-4844-8973-2A3DC63C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127888"/>
            <a:ext cx="6408712" cy="457020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AE12F99-7FB3-42C0-9F02-D7007EAD2ACC}"/>
              </a:ext>
            </a:extLst>
          </p:cNvPr>
          <p:cNvSpPr/>
          <p:nvPr/>
        </p:nvSpPr>
        <p:spPr>
          <a:xfrm>
            <a:off x="8940316" y="1916832"/>
            <a:ext cx="648072" cy="432048"/>
          </a:xfrm>
          <a:prstGeom prst="ellipse">
            <a:avLst/>
          </a:prstGeom>
          <a:noFill/>
          <a:ln w="19050">
            <a:solidFill>
              <a:srgbClr val="FF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35E14D-0DEF-4B6D-9855-931D3F558E6F}"/>
              </a:ext>
            </a:extLst>
          </p:cNvPr>
          <p:cNvSpPr/>
          <p:nvPr/>
        </p:nvSpPr>
        <p:spPr>
          <a:xfrm>
            <a:off x="8940316" y="2348880"/>
            <a:ext cx="648072" cy="223758"/>
          </a:xfrm>
          <a:prstGeom prst="ellipse">
            <a:avLst/>
          </a:prstGeom>
          <a:noFill/>
          <a:ln w="19050">
            <a:solidFill>
              <a:srgbClr val="FF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097E1F-FD45-4C79-B65F-34AD71D8DCA2}"/>
              </a:ext>
            </a:extLst>
          </p:cNvPr>
          <p:cNvSpPr/>
          <p:nvPr/>
        </p:nvSpPr>
        <p:spPr>
          <a:xfrm>
            <a:off x="8436260" y="2646692"/>
            <a:ext cx="1440160" cy="135837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60C11B5-D85F-407F-86B6-26541038D7F0}"/>
              </a:ext>
            </a:extLst>
          </p:cNvPr>
          <p:cNvSpPr/>
          <p:nvPr/>
        </p:nvSpPr>
        <p:spPr>
          <a:xfrm>
            <a:off x="6874850" y="3456181"/>
            <a:ext cx="1440160" cy="135837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A42BE30-A274-4560-BABD-DE1658B8400C}"/>
              </a:ext>
            </a:extLst>
          </p:cNvPr>
          <p:cNvSpPr/>
          <p:nvPr/>
        </p:nvSpPr>
        <p:spPr>
          <a:xfrm>
            <a:off x="7081226" y="2718700"/>
            <a:ext cx="1139010" cy="7103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DEDC91E-E320-4D58-A335-1574DCE85FA6}"/>
              </a:ext>
            </a:extLst>
          </p:cNvPr>
          <p:cNvSpPr/>
          <p:nvPr/>
        </p:nvSpPr>
        <p:spPr>
          <a:xfrm>
            <a:off x="8694847" y="4005062"/>
            <a:ext cx="1139010" cy="1008113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8197BD-74B6-4A2F-B890-AE9047A15D5C}"/>
              </a:ext>
            </a:extLst>
          </p:cNvPr>
          <p:cNvCxnSpPr>
            <a:cxnSpLocks/>
          </p:cNvCxnSpPr>
          <p:nvPr/>
        </p:nvCxnSpPr>
        <p:spPr>
          <a:xfrm flipH="1" flipV="1">
            <a:off x="6997296" y="1052736"/>
            <a:ext cx="631074" cy="165618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413860A-F56C-41F0-B9B9-31DF5AC5F757}"/>
              </a:ext>
            </a:extLst>
          </p:cNvPr>
          <p:cNvSpPr txBox="1"/>
          <p:nvPr/>
        </p:nvSpPr>
        <p:spPr>
          <a:xfrm>
            <a:off x="6705715" y="802955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RTM</a:t>
            </a:r>
            <a:endParaRPr lang="en-US" sz="1000" b="1" dirty="0" err="1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41352B-1EAD-4A8E-92F2-7418250F8A06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8248544" y="982083"/>
            <a:ext cx="786680" cy="1399566"/>
          </a:xfrm>
          <a:prstGeom prst="line">
            <a:avLst/>
          </a:prstGeom>
          <a:ln w="19050">
            <a:solidFill>
              <a:srgbClr val="FF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AA4F192-DA04-436A-9300-E772B50235B1}"/>
              </a:ext>
            </a:extLst>
          </p:cNvPr>
          <p:cNvSpPr txBox="1"/>
          <p:nvPr/>
        </p:nvSpPr>
        <p:spPr>
          <a:xfrm>
            <a:off x="8668192" y="698707"/>
            <a:ext cx="832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MCU GPIO</a:t>
            </a:r>
            <a:endParaRPr lang="en-US" sz="1000" b="1" dirty="0" err="1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7CF338-FBAE-4E8B-BD3C-09D6AFCBF478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9084332" y="982082"/>
            <a:ext cx="180020" cy="934750"/>
          </a:xfrm>
          <a:prstGeom prst="line">
            <a:avLst/>
          </a:prstGeom>
          <a:ln w="19050">
            <a:solidFill>
              <a:srgbClr val="FF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B58DE4C-5315-4D1B-AB7F-07ADAE8BC7F9}"/>
              </a:ext>
            </a:extLst>
          </p:cNvPr>
          <p:cNvSpPr txBox="1"/>
          <p:nvPr/>
        </p:nvSpPr>
        <p:spPr>
          <a:xfrm>
            <a:off x="7737411" y="698707"/>
            <a:ext cx="888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CPLD GPIO</a:t>
            </a:r>
            <a:endParaRPr lang="en-US" sz="1000" b="1" dirty="0" err="1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4AE89D-FE95-43FF-97B8-62D098A69DCB}"/>
              </a:ext>
            </a:extLst>
          </p:cNvPr>
          <p:cNvCxnSpPr>
            <a:cxnSpLocks/>
            <a:stCxn id="29" idx="7"/>
          </p:cNvCxnSpPr>
          <p:nvPr/>
        </p:nvCxnSpPr>
        <p:spPr>
          <a:xfrm flipV="1">
            <a:off x="9665513" y="1078414"/>
            <a:ext cx="348487" cy="176720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A91E1F2-40B2-418D-9C2D-48F83F626E7A}"/>
              </a:ext>
            </a:extLst>
          </p:cNvPr>
          <p:cNvSpPr txBox="1"/>
          <p:nvPr/>
        </p:nvSpPr>
        <p:spPr>
          <a:xfrm>
            <a:off x="9876420" y="781701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FPGA1</a:t>
            </a:r>
            <a:endParaRPr lang="en-US" sz="1000" b="1" dirty="0" err="1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FEFC4CF-9A3F-4465-BDC6-7E72ECA96D90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312833" y="4814552"/>
            <a:ext cx="282097" cy="111406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68C60E2-797D-449D-AF47-DA343EB46DA9}"/>
              </a:ext>
            </a:extLst>
          </p:cNvPr>
          <p:cNvSpPr txBox="1"/>
          <p:nvPr/>
        </p:nvSpPr>
        <p:spPr>
          <a:xfrm>
            <a:off x="7017305" y="5982103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FPGA2</a:t>
            </a:r>
            <a:endParaRPr lang="en-US" sz="1000" b="1" dirty="0" err="1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547E7B-8837-4EAA-A189-2963D2C88F00}"/>
              </a:ext>
            </a:extLst>
          </p:cNvPr>
          <p:cNvCxnSpPr>
            <a:cxnSpLocks/>
            <a:endCxn id="33" idx="4"/>
          </p:cNvCxnSpPr>
          <p:nvPr/>
        </p:nvCxnSpPr>
        <p:spPr>
          <a:xfrm flipH="1" flipV="1">
            <a:off x="9264352" y="5013175"/>
            <a:ext cx="324036" cy="87693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2A6AA3B-4BE3-490F-BC1E-EC8A0D7B35CC}"/>
              </a:ext>
            </a:extLst>
          </p:cNvPr>
          <p:cNvSpPr txBox="1"/>
          <p:nvPr/>
        </p:nvSpPr>
        <p:spPr>
          <a:xfrm>
            <a:off x="9412832" y="5991091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FMC</a:t>
            </a:r>
            <a:endParaRPr lang="en-US" sz="1000" b="1" dirty="0" err="1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9BE3F84-A1C8-4AB1-81FF-6EF7AD9D2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02" y="3429000"/>
            <a:ext cx="4072504" cy="2629470"/>
          </a:xfrm>
          <a:prstGeom prst="rect">
            <a:avLst/>
          </a:prstGeom>
        </p:spPr>
      </p:pic>
      <p:sp>
        <p:nvSpPr>
          <p:cNvPr id="71" name="Inhaltsplatzhalter 3">
            <a:extLst>
              <a:ext uri="{FF2B5EF4-FFF2-40B4-BE49-F238E27FC236}">
                <a16:creationId xmlns:a16="http://schemas.microsoft.com/office/drawing/2014/main" id="{4892BB3E-52C1-4746-B91D-368741C97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504273"/>
            <a:ext cx="5005014" cy="1852719"/>
          </a:xfrm>
        </p:spPr>
        <p:txBody>
          <a:bodyPr/>
          <a:lstStyle/>
          <a:p>
            <a:r>
              <a:rPr lang="en-US" sz="1600" dirty="0"/>
              <a:t>Programmable building blocks:</a:t>
            </a:r>
          </a:p>
          <a:p>
            <a:pPr lvl="1"/>
            <a:r>
              <a:rPr lang="en-US" sz="1600" dirty="0"/>
              <a:t>ARM Microcontroller</a:t>
            </a:r>
          </a:p>
          <a:p>
            <a:pPr lvl="1"/>
            <a:r>
              <a:rPr lang="en-US" sz="1600" dirty="0"/>
              <a:t>Lattice CPLD</a:t>
            </a:r>
          </a:p>
          <a:p>
            <a:r>
              <a:rPr lang="en-US" sz="1600" dirty="0"/>
              <a:t>Features for payload SoC interfacing by using customized firmware</a:t>
            </a:r>
          </a:p>
        </p:txBody>
      </p:sp>
    </p:spTree>
    <p:extLst>
      <p:ext uri="{BB962C8B-B14F-4D97-AF65-F5344CB8AC3E}">
        <p14:creationId xmlns:p14="http://schemas.microsoft.com/office/powerpoint/2010/main" val="40708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/>
      <p:bldP spid="38" grpId="0"/>
      <p:bldP spid="47" grpId="0"/>
      <p:bldP spid="51" grpId="0"/>
      <p:bldP spid="55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F656D-FF4A-4CBE-8D01-2E9EB5F5B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50" y="1484784"/>
            <a:ext cx="5472014" cy="414385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19E1B-EDFB-4155-980E-18FD76A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45E88D0-9054-4F74-A403-DC13843A4D4E}"/>
              </a:ext>
            </a:extLst>
          </p:cNvPr>
          <p:cNvSpPr txBox="1">
            <a:spLocks/>
          </p:cNvSpPr>
          <p:nvPr/>
        </p:nvSpPr>
        <p:spPr>
          <a:xfrm>
            <a:off x="442913" y="385614"/>
            <a:ext cx="9469511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MMC Mailbox</a:t>
            </a:r>
            <a:endParaRPr lang="en-US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70B2F42-8397-475B-933E-E1323DCCACEC}"/>
              </a:ext>
            </a:extLst>
          </p:cNvPr>
          <p:cNvSpPr txBox="1">
            <a:spLocks/>
          </p:cNvSpPr>
          <p:nvPr/>
        </p:nvSpPr>
        <p:spPr>
          <a:xfrm>
            <a:off x="442913" y="911864"/>
            <a:ext cx="9469511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>
                <a:tab pos="361950" algn="l"/>
              </a:tabLst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Information Exchange between SoC OS and MMC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E615476-981D-490A-910D-A8BB1549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844824"/>
            <a:ext cx="5221038" cy="4392487"/>
          </a:xfrm>
        </p:spPr>
        <p:txBody>
          <a:bodyPr/>
          <a:lstStyle/>
          <a:p>
            <a:r>
              <a:rPr lang="en-US" sz="1600" dirty="0"/>
              <a:t>Communication channel between AMC Management and SoC Processing System (Application)</a:t>
            </a:r>
          </a:p>
          <a:p>
            <a:pPr lvl="1"/>
            <a:r>
              <a:rPr lang="en-US" sz="1600" dirty="0"/>
              <a:t>Monitor system health information</a:t>
            </a:r>
          </a:p>
          <a:p>
            <a:pPr lvl="1"/>
            <a:r>
              <a:rPr lang="en-US" sz="1600" dirty="0"/>
              <a:t>Use on-board sensor data in application</a:t>
            </a:r>
            <a:br>
              <a:rPr lang="en-US" sz="1600" dirty="0"/>
            </a:br>
            <a:r>
              <a:rPr lang="en-US" sz="1600" dirty="0"/>
              <a:t>(e.g. for ADC/DAC calibration)</a:t>
            </a:r>
          </a:p>
          <a:p>
            <a:pPr lvl="1"/>
            <a:r>
              <a:rPr lang="en-US" sz="1600" dirty="0"/>
              <a:t>Use DMMC-STAMP unique ID as MAC address</a:t>
            </a:r>
          </a:p>
          <a:p>
            <a:pPr lvl="1"/>
            <a:r>
              <a:rPr lang="de-DE" sz="1600" dirty="0"/>
              <a:t>U</a:t>
            </a:r>
            <a:r>
              <a:rPr lang="en-US" sz="1600" dirty="0"/>
              <a:t>se connected FRU data in application</a:t>
            </a:r>
          </a:p>
          <a:p>
            <a:pPr lvl="1"/>
            <a:r>
              <a:rPr lang="en-US" sz="1600" dirty="0"/>
              <a:t>Application shutdown before turning off the payload power</a:t>
            </a:r>
          </a:p>
          <a:p>
            <a:pPr lvl="1"/>
            <a:r>
              <a:rPr lang="en-US" sz="1600" dirty="0"/>
              <a:t>User specific functionality</a:t>
            </a:r>
            <a:r>
              <a:rPr lang="de-DE" sz="1600" dirty="0"/>
              <a:t> </a:t>
            </a:r>
            <a:endParaRPr lang="en-US" sz="1600" dirty="0"/>
          </a:p>
          <a:p>
            <a:pPr lvl="1"/>
            <a:r>
              <a:rPr lang="en-US" sz="1600" dirty="0"/>
              <a:t>{…}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D659B3-3C9F-484D-A557-053AB3D3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968" y="1844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451196-B231-4FFF-8BC7-2BCF5BDE4303}"/>
              </a:ext>
            </a:extLst>
          </p:cNvPr>
          <p:cNvCxnSpPr>
            <a:cxnSpLocks/>
          </p:cNvCxnSpPr>
          <p:nvPr/>
        </p:nvCxnSpPr>
        <p:spPr>
          <a:xfrm flipH="1">
            <a:off x="8579816" y="2348880"/>
            <a:ext cx="104457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D234A1-0764-4FB1-810E-F700BE466692}"/>
              </a:ext>
            </a:extLst>
          </p:cNvPr>
          <p:cNvCxnSpPr>
            <a:cxnSpLocks/>
          </p:cNvCxnSpPr>
          <p:nvPr/>
        </p:nvCxnSpPr>
        <p:spPr>
          <a:xfrm>
            <a:off x="8579816" y="2348880"/>
            <a:ext cx="0" cy="936104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21C4B6-B730-4734-823E-B43890C77345}"/>
              </a:ext>
            </a:extLst>
          </p:cNvPr>
          <p:cNvSpPr txBox="1"/>
          <p:nvPr/>
        </p:nvSpPr>
        <p:spPr>
          <a:xfrm>
            <a:off x="7643712" y="2060848"/>
            <a:ext cx="1814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Additional Communication</a:t>
            </a:r>
            <a:endParaRPr lang="en-US" sz="1000" b="1" dirty="0" err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19E1B-EDFB-4155-980E-18FD76A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45E88D0-9054-4F74-A403-DC13843A4D4E}"/>
              </a:ext>
            </a:extLst>
          </p:cNvPr>
          <p:cNvSpPr txBox="1">
            <a:spLocks/>
          </p:cNvSpPr>
          <p:nvPr/>
        </p:nvSpPr>
        <p:spPr>
          <a:xfrm>
            <a:off x="442913" y="385614"/>
            <a:ext cx="9469511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MMC Mailbox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70B2F42-8397-475B-933E-E1323DCCACEC}"/>
              </a:ext>
            </a:extLst>
          </p:cNvPr>
          <p:cNvSpPr txBox="1">
            <a:spLocks/>
          </p:cNvSpPr>
          <p:nvPr/>
        </p:nvSpPr>
        <p:spPr>
          <a:xfrm>
            <a:off x="442913" y="911864"/>
            <a:ext cx="9469511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>
                <a:tab pos="361950" algn="l"/>
              </a:tabLst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Implementation on DMMC-STAMP Side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E615476-981D-490A-910D-A8BB1549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628824"/>
            <a:ext cx="5365054" cy="4608488"/>
          </a:xfrm>
        </p:spPr>
        <p:txBody>
          <a:bodyPr/>
          <a:lstStyle/>
          <a:p>
            <a:r>
              <a:rPr lang="en-US" sz="1600" dirty="0"/>
              <a:t>Introduce 2-KB CPLD BRAM as „MMC Mailbox“</a:t>
            </a:r>
          </a:p>
          <a:p>
            <a:pPr lvl="1"/>
            <a:r>
              <a:rPr lang="en-US" sz="1600" dirty="0"/>
              <a:t>Access from MCU via SPI register space</a:t>
            </a:r>
          </a:p>
          <a:p>
            <a:pPr lvl="1"/>
            <a:r>
              <a:rPr lang="en-US" sz="1600" dirty="0"/>
              <a:t>Access from SoC via I2C</a:t>
            </a:r>
          </a:p>
          <a:p>
            <a:pPr lvl="1"/>
            <a:r>
              <a:rPr lang="en-US" sz="1600" dirty="0"/>
              <a:t>Defined register space</a:t>
            </a:r>
          </a:p>
          <a:p>
            <a:r>
              <a:rPr lang="de-DE" sz="1600" dirty="0"/>
              <a:t>EEPROM Emulation</a:t>
            </a:r>
          </a:p>
          <a:p>
            <a:pPr lvl="1"/>
            <a:r>
              <a:rPr lang="en-US" sz="1600" dirty="0"/>
              <a:t>Interface the CPLD BRAM</a:t>
            </a:r>
          </a:p>
          <a:p>
            <a:pPr lvl="1"/>
            <a:r>
              <a:rPr lang="en-US" sz="1600" dirty="0"/>
              <a:t>Emulate a Microchip 24C02 EEPROM</a:t>
            </a:r>
          </a:p>
          <a:p>
            <a:r>
              <a:rPr lang="en-US" sz="1600" dirty="0"/>
              <a:t>Define a locking mechanism to avoid a competing register access</a:t>
            </a:r>
          </a:p>
          <a:p>
            <a:pPr lvl="1"/>
            <a:r>
              <a:rPr lang="de-DE" sz="1600" dirty="0" err="1"/>
              <a:t>Registerflag</a:t>
            </a:r>
            <a:endParaRPr lang="en-US" sz="1600" dirty="0"/>
          </a:p>
          <a:p>
            <a:r>
              <a:rPr lang="en-US" sz="1600" dirty="0"/>
              <a:t>Add software functionality to DMMC-STAMP MCU</a:t>
            </a:r>
          </a:p>
          <a:p>
            <a:pPr lvl="1"/>
            <a:r>
              <a:rPr lang="en-US" sz="1600" dirty="0"/>
              <a:t>Continuous upgrade of mmc information to mailbox</a:t>
            </a:r>
          </a:p>
          <a:p>
            <a:pPr lvl="1"/>
            <a:r>
              <a:rPr lang="en-US" sz="1600" dirty="0"/>
              <a:t>Handling of payload shutdown sequence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D659B3-3C9F-484D-A557-053AB3D3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968" y="1844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7FF2B-F63A-4DC8-99C2-C7868AFCA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204874"/>
            <a:ext cx="5940436" cy="1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1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B1A704-7F97-4814-B557-8D1E0F2A8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4068459"/>
            <a:ext cx="4810125" cy="211455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19E1B-EDFB-4155-980E-18FD76A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45E88D0-9054-4F74-A403-DC13843A4D4E}"/>
              </a:ext>
            </a:extLst>
          </p:cNvPr>
          <p:cNvSpPr txBox="1">
            <a:spLocks/>
          </p:cNvSpPr>
          <p:nvPr/>
        </p:nvSpPr>
        <p:spPr>
          <a:xfrm>
            <a:off x="442913" y="385614"/>
            <a:ext cx="9469511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MMC Mailbox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70B2F42-8397-475B-933E-E1323DCCACEC}"/>
              </a:ext>
            </a:extLst>
          </p:cNvPr>
          <p:cNvSpPr txBox="1">
            <a:spLocks/>
          </p:cNvSpPr>
          <p:nvPr/>
        </p:nvSpPr>
        <p:spPr>
          <a:xfrm>
            <a:off x="442913" y="911864"/>
            <a:ext cx="9469511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>
                <a:tab pos="361950" algn="l"/>
              </a:tabLst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Implementation on SoC Side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E615476-981D-490A-910D-A8BB1549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844824"/>
            <a:ext cx="5221038" cy="4392488"/>
          </a:xfrm>
        </p:spPr>
        <p:txBody>
          <a:bodyPr/>
          <a:lstStyle/>
          <a:p>
            <a:r>
              <a:rPr lang="en-US" sz="1600" dirty="0"/>
              <a:t>Add I2C master to PL BSP section</a:t>
            </a:r>
          </a:p>
          <a:p>
            <a:r>
              <a:rPr lang="en-US" sz="1600" dirty="0"/>
              <a:t>Modify device tree to support the „</a:t>
            </a:r>
            <a:r>
              <a:rPr lang="en-US" sz="1600" dirty="0" err="1"/>
              <a:t>mmcmailbox</a:t>
            </a:r>
            <a:r>
              <a:rPr lang="en-US" sz="1600" dirty="0"/>
              <a:t>“ driver</a:t>
            </a:r>
          </a:p>
          <a:p>
            <a:r>
              <a:rPr lang="en-US" sz="1600" dirty="0"/>
              <a:t>Add mailbox driver and mailbox software to </a:t>
            </a:r>
            <a:br>
              <a:rPr lang="en-US" sz="1600" dirty="0"/>
            </a:br>
            <a:r>
              <a:rPr lang="en-US" sz="1600" dirty="0"/>
              <a:t>meta-</a:t>
            </a:r>
            <a:r>
              <a:rPr lang="en-US" sz="1600" dirty="0" err="1"/>
              <a:t>techlab</a:t>
            </a:r>
            <a:r>
              <a:rPr lang="en-US" sz="1600" dirty="0"/>
              <a:t>-</a:t>
            </a:r>
            <a:r>
              <a:rPr lang="en-US" sz="1600" dirty="0" err="1"/>
              <a:t>bsp</a:t>
            </a:r>
            <a:r>
              <a:rPr lang="en-US" sz="1600" dirty="0"/>
              <a:t> layer</a:t>
            </a:r>
          </a:p>
          <a:p>
            <a:pPr lvl="1"/>
            <a:r>
              <a:rPr lang="en-US" sz="1600" dirty="0"/>
              <a:t>Read MMC information from mailbox on request</a:t>
            </a:r>
          </a:p>
          <a:p>
            <a:pPr lvl="1"/>
            <a:r>
              <a:rPr lang="en-US" sz="1600" dirty="0"/>
              <a:t>Provide high-level API to be interfaced by user application</a:t>
            </a:r>
          </a:p>
          <a:p>
            <a:pPr lvl="1"/>
            <a:r>
              <a:rPr lang="en-US" sz="1600" dirty="0"/>
              <a:t>Poll mailbox register to get noticed about a </a:t>
            </a:r>
            <a:br>
              <a:rPr lang="en-US" sz="1600" dirty="0"/>
            </a:br>
            <a:r>
              <a:rPr lang="en-US" sz="1600" dirty="0"/>
              <a:t>Hot-Swap handle event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D659B3-3C9F-484D-A557-053AB3D3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968" y="1844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828693-4469-495F-B935-394ADFBB7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24" y="445418"/>
            <a:ext cx="4373225" cy="32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19E1B-EDFB-4155-980E-18FD76A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MicroTCA Technology Lab | DESY MMC Solutions - New Features and more Modularity | 08. December 2022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45E88D0-9054-4F74-A403-DC13843A4D4E}"/>
              </a:ext>
            </a:extLst>
          </p:cNvPr>
          <p:cNvSpPr txBox="1">
            <a:spLocks/>
          </p:cNvSpPr>
          <p:nvPr/>
        </p:nvSpPr>
        <p:spPr>
          <a:xfrm>
            <a:off x="442913" y="385614"/>
            <a:ext cx="9469511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MMC Mailbox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E70B2F42-8397-475B-933E-E1323DCCACEC}"/>
              </a:ext>
            </a:extLst>
          </p:cNvPr>
          <p:cNvSpPr txBox="1">
            <a:spLocks/>
          </p:cNvSpPr>
          <p:nvPr/>
        </p:nvSpPr>
        <p:spPr>
          <a:xfrm>
            <a:off x="442913" y="911864"/>
            <a:ext cx="7885335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>
                <a:tab pos="361950" algn="l"/>
              </a:tabLst>
              <a:defRPr sz="1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Memory Layout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B533C-9B35-4F35-8FFB-60E32EF0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44" y="1317403"/>
            <a:ext cx="7340695" cy="499191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AE669F1-E21E-458B-890B-6D96A9192762}"/>
              </a:ext>
            </a:extLst>
          </p:cNvPr>
          <p:cNvSpPr/>
          <p:nvPr/>
        </p:nvSpPr>
        <p:spPr>
          <a:xfrm>
            <a:off x="335360" y="3140968"/>
            <a:ext cx="7776864" cy="504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4C6C5A-9A84-4770-B67C-597A16452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363" y="600277"/>
            <a:ext cx="3062245" cy="57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SY">
  <a:themeElements>
    <a:clrScheme name="Benutzerdefiniert 146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TechLab_PowerPoint_16x9.potx" id="{1E002735-022D-45A3-84EC-927816DCCC6F}" vid="{3AD49CFA-65CB-444E-B92D-930C755F784F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TechLab_PowerPoint_16x9</Template>
  <TotalTime>0</TotalTime>
  <Words>889</Words>
  <Application>Microsoft Office PowerPoint</Application>
  <PresentationFormat>Widescreen</PresentationFormat>
  <Paragraphs>164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DESY</vt:lpstr>
      <vt:lpstr>  DESY MMC Solutions</vt:lpstr>
      <vt:lpstr>DESY MMC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DESY meets Lorem ipsum  Dolorum Sum</dc:title>
  <dc:creator>Stubbe, Sven</dc:creator>
  <cp:lastModifiedBy>Stubbe, Sven</cp:lastModifiedBy>
  <cp:revision>158</cp:revision>
  <dcterms:created xsi:type="dcterms:W3CDTF">2022-06-24T12:35:11Z</dcterms:created>
  <dcterms:modified xsi:type="dcterms:W3CDTF">2022-12-08T09:27:10Z</dcterms:modified>
</cp:coreProperties>
</file>