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</p:sldMasterIdLst>
  <p:notesMasterIdLst>
    <p:notesMasterId r:id="rId22"/>
  </p:notesMasterIdLst>
  <p:sldIdLst>
    <p:sldId id="256" r:id="rId3"/>
    <p:sldId id="282" r:id="rId4"/>
    <p:sldId id="280" r:id="rId5"/>
    <p:sldId id="530" r:id="rId6"/>
    <p:sldId id="558" r:id="rId7"/>
    <p:sldId id="294" r:id="rId8"/>
    <p:sldId id="679" r:id="rId9"/>
    <p:sldId id="538" r:id="rId10"/>
    <p:sldId id="557" r:id="rId11"/>
    <p:sldId id="675" r:id="rId12"/>
    <p:sldId id="559" r:id="rId13"/>
    <p:sldId id="674" r:id="rId14"/>
    <p:sldId id="455" r:id="rId15"/>
    <p:sldId id="664" r:id="rId16"/>
    <p:sldId id="553" r:id="rId17"/>
    <p:sldId id="552" r:id="rId18"/>
    <p:sldId id="542" r:id="rId19"/>
    <p:sldId id="543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isquith" initials="ji" lastIdx="1" clrIdx="0">
    <p:extLst>
      <p:ext uri="{19B8F6BF-5375-455C-9EA6-DF929625EA0E}">
        <p15:presenceInfo xmlns:p15="http://schemas.microsoft.com/office/powerpoint/2012/main" userId="468526cd4276c1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70" d="100"/>
          <a:sy n="70" d="100"/>
        </p:scale>
        <p:origin x="3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CB919-4AD7-4843-9B68-734B8DFFDDBC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E9E28-D153-4050-8BE0-84C7D773E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2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E9E28-D153-4050-8BE0-84C7D773E4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E9E28-D153-4050-8BE0-84C7D773E4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9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0F048-C1EA-4D4A-941B-554D29C347D2}" type="slidenum">
              <a:rPr lang="en-US" smtClean="0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6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E9E28-D153-4050-8BE0-84C7D773E4E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B5ACE81-5140-4990-A30A-441A69761B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4667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PICMG EXECUTIVE MEETING October 24,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AE34-3873-4807-B555-1D6AFE67984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51D205-3F8D-4BB4-B1DF-6ABEC2E25E03}"/>
              </a:ext>
            </a:extLst>
          </p:cNvPr>
          <p:cNvCxnSpPr/>
          <p:nvPr userDrawn="1"/>
        </p:nvCxnSpPr>
        <p:spPr>
          <a:xfrm>
            <a:off x="0" y="4676775"/>
            <a:ext cx="12192000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87F8239-008A-4AFC-A605-43252C621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198" y="5133287"/>
            <a:ext cx="1021577" cy="993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90E6C75-1B61-4743-88E5-EBD587FCDA34}"/>
              </a:ext>
            </a:extLst>
          </p:cNvPr>
          <p:cNvSpPr txBox="1"/>
          <p:nvPr userDrawn="1"/>
        </p:nvSpPr>
        <p:spPr>
          <a:xfrm>
            <a:off x="10391775" y="5304010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Open Modular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Computing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</p:txBody>
      </p:sp>
    </p:spTree>
    <p:extLst>
      <p:ext uri="{BB962C8B-B14F-4D97-AF65-F5344CB8AC3E}">
        <p14:creationId xmlns:p14="http://schemas.microsoft.com/office/powerpoint/2010/main" val="141504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PICMG EXECUTIVE MEETING NOV.8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AE34-3873-4807-B555-1D6AFE6798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9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PICMG EXECUTIVE MEETING NOV.8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AE34-3873-4807-B555-1D6AFE67984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92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38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-91059"/>
            <a:ext cx="9720072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38301"/>
            <a:ext cx="9720071" cy="4671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AE34-3873-4807-B555-1D6AFE6798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73474EA-89B4-43FB-A938-8EAD695F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182" y="6401945"/>
            <a:ext cx="2005085" cy="274320"/>
          </a:xfrm>
        </p:spPr>
        <p:txBody>
          <a:bodyPr/>
          <a:lstStyle/>
          <a:p>
            <a:pPr algn="l"/>
            <a:r>
              <a:rPr lang="en-US" dirty="0"/>
              <a:t>PICMG EXECUTIVE MEETING October 24, 2019</a:t>
            </a:r>
          </a:p>
        </p:txBody>
      </p:sp>
    </p:spTree>
    <p:extLst>
      <p:ext uri="{BB962C8B-B14F-4D97-AF65-F5344CB8AC3E}">
        <p14:creationId xmlns:p14="http://schemas.microsoft.com/office/powerpoint/2010/main" val="276079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6" y="1602449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542" y="6478906"/>
            <a:ext cx="5901458" cy="274320"/>
          </a:xfrm>
        </p:spPr>
        <p:txBody>
          <a:bodyPr/>
          <a:lstStyle/>
          <a:p>
            <a:r>
              <a:rPr lang="en-US" dirty="0"/>
              <a:t>PICMG EXECUTIVE MEETING NOV.8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6257924" y="6470704"/>
            <a:ext cx="4579409" cy="282522"/>
          </a:xfrm>
        </p:spPr>
        <p:txBody>
          <a:bodyPr/>
          <a:lstStyle/>
          <a:p>
            <a:fld id="{07DEAE34-3873-4807-B555-1D6AFE67984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F0A313-20C0-4EA7-BE2D-C31BBE658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5775" y="0"/>
            <a:ext cx="4086225" cy="4667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0D08C2-951D-404B-80B5-5D17BB3BE3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532" y="4885637"/>
            <a:ext cx="1021577" cy="993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AC112F-A14B-49F1-BDC8-A151A8A0A19D}"/>
              </a:ext>
            </a:extLst>
          </p:cNvPr>
          <p:cNvSpPr txBox="1"/>
          <p:nvPr userDrawn="1"/>
        </p:nvSpPr>
        <p:spPr>
          <a:xfrm>
            <a:off x="9418109" y="5056360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Open Modular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Computing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08BEEF-2ACF-46F3-879D-C14EDE67AF83}"/>
              </a:ext>
            </a:extLst>
          </p:cNvPr>
          <p:cNvCxnSpPr>
            <a:cxnSpLocks/>
          </p:cNvCxnSpPr>
          <p:nvPr userDrawn="1"/>
        </p:nvCxnSpPr>
        <p:spPr>
          <a:xfrm>
            <a:off x="8105775" y="4667939"/>
            <a:ext cx="4086225" cy="1836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1FE542E2-30EA-47A9-A988-2E53C5F15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-2076"/>
          <a:stretch/>
        </p:blipFill>
        <p:spPr>
          <a:xfrm>
            <a:off x="8396532" y="6212788"/>
            <a:ext cx="3290595" cy="5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0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3241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1684201"/>
            <a:ext cx="4754880" cy="4625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1684201"/>
            <a:ext cx="4754880" cy="4625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PICMG EXECUTIVE MEETING NOV.8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AE34-3873-4807-B555-1D6AFE6798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5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137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6081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396288"/>
            <a:ext cx="4754880" cy="364256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16081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396287"/>
            <a:ext cx="4754880" cy="3642561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PICMG EXECUTIVE MEETING NOV.8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AE34-3873-4807-B555-1D6AFE6798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1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PICMG EXECUTIVE MEETING NOV.8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AE34-3873-4807-B555-1D6AFE6798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0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PICMG EXECUTIVE MEETING NOV.8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AE34-3873-4807-B555-1D6AFE6798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4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83710" y="0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1828800"/>
            <a:ext cx="4389120" cy="419100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PICMG EXECUTIVE MEETING NOV.8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AE34-3873-4807-B555-1D6AFE6798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9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PICMG EXECUTIVE MEETING NOV.8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AE34-3873-4807-B555-1D6AFE67984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23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4191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600200"/>
            <a:ext cx="9720071" cy="47091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PICMG EXECUTIVE MEETING NOV.8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7DEAE34-3873-4807-B555-1D6AFE67984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19150" y="278748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D1936A9-BD0C-4DD9-9D68-75574AD53EF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484" y="278748"/>
            <a:ext cx="781715" cy="760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49ECDA-8327-4209-A670-12E56D99FA26}"/>
              </a:ext>
            </a:extLst>
          </p:cNvPr>
          <p:cNvSpPr txBox="1"/>
          <p:nvPr userDrawn="1"/>
        </p:nvSpPr>
        <p:spPr>
          <a:xfrm>
            <a:off x="10837334" y="358667"/>
            <a:ext cx="117051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Open Modular </a:t>
            </a:r>
          </a:p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Computing </a:t>
            </a:r>
          </a:p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</p:txBody>
      </p:sp>
    </p:spTree>
    <p:extLst>
      <p:ext uri="{BB962C8B-B14F-4D97-AF65-F5344CB8AC3E}">
        <p14:creationId xmlns:p14="http://schemas.microsoft.com/office/powerpoint/2010/main" val="5354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3">
            <a:extLst>
              <a:ext uri="{FF2B5EF4-FFF2-40B4-BE49-F238E27FC236}">
                <a16:creationId xmlns:a16="http://schemas.microsoft.com/office/drawing/2014/main" id="{4AC26DFC-9E7D-4C26-B11A-FB86AD297E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555" y="775854"/>
            <a:ext cx="4315319" cy="4315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2759D3-0F03-4B10-9B08-F105CD8BAEAD}"/>
              </a:ext>
            </a:extLst>
          </p:cNvPr>
          <p:cNvSpPr txBox="1"/>
          <p:nvPr userDrawn="1"/>
        </p:nvSpPr>
        <p:spPr>
          <a:xfrm>
            <a:off x="3893127" y="5515611"/>
            <a:ext cx="4461164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267" b="1" dirty="0"/>
              <a:t>picmg.org</a:t>
            </a:r>
          </a:p>
        </p:txBody>
      </p:sp>
    </p:spTree>
    <p:extLst>
      <p:ext uri="{BB962C8B-B14F-4D97-AF65-F5344CB8AC3E}">
        <p14:creationId xmlns:p14="http://schemas.microsoft.com/office/powerpoint/2010/main" val="26228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mg.org/wp-content/uploads/PICMG_uTCA_DG_3R1_0.pdf" TargetMode="External"/><Relationship Id="rId2" Type="http://schemas.openxmlformats.org/officeDocument/2006/relationships/hyperlink" Target="https://www.picmg.org/wp-content/uploads/PDG_0-R1_0-RELEASED-2013-04-23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cmg.org/wp-content/uploads/PICMG_MTCA_DG_1-Standard_Hardware_API_Design_Guide_RELEASED-2017-01-09-002.pdf" TargetMode="External"/><Relationship Id="rId5" Type="http://schemas.openxmlformats.org/officeDocument/2006/relationships/hyperlink" Target="https://www.picmg.org/wp-content/uploads/PICMG_MTCA_DG_0-PCI-Express-Hot-Plug_RELEASED-2017-01-09-002-1.pdf" TargetMode="External"/><Relationship Id="rId4" Type="http://schemas.openxmlformats.org/officeDocument/2006/relationships/hyperlink" Target="https://www.picmg.org/wp-content/uploads/PICMG_uTCA_DG_2R1_0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jess@picmg.or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F7253-6DE9-41A5-9DEA-8966FD8E1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00" y="4664862"/>
            <a:ext cx="8064500" cy="1463040"/>
          </a:xfrm>
        </p:spPr>
        <p:txBody>
          <a:bodyPr/>
          <a:lstStyle/>
          <a:p>
            <a:r>
              <a:rPr lang="en-US" dirty="0"/>
              <a:t>2022 </a:t>
            </a:r>
            <a:r>
              <a:rPr lang="en-US" dirty="0" err="1"/>
              <a:t>microtca</a:t>
            </a:r>
            <a:r>
              <a:rPr lang="en-US" dirty="0"/>
              <a:t>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2ABD4-A9EE-4D20-A495-23F53620D154}"/>
              </a:ext>
            </a:extLst>
          </p:cNvPr>
          <p:cNvSpPr txBox="1"/>
          <p:nvPr/>
        </p:nvSpPr>
        <p:spPr>
          <a:xfrm>
            <a:off x="6425900" y="5650848"/>
            <a:ext cx="18037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/>
              <a:t>Jess Isquith</a:t>
            </a:r>
          </a:p>
          <a:p>
            <a:pPr algn="r"/>
            <a:r>
              <a:rPr lang="en-US" dirty="0"/>
              <a:t>President, PICMG</a:t>
            </a:r>
          </a:p>
          <a:p>
            <a:pPr algn="r"/>
            <a:r>
              <a:rPr lang="en-US" dirty="0"/>
              <a:t>jess@picmg.org</a:t>
            </a:r>
          </a:p>
        </p:txBody>
      </p:sp>
    </p:spTree>
    <p:extLst>
      <p:ext uri="{BB962C8B-B14F-4D97-AF65-F5344CB8AC3E}">
        <p14:creationId xmlns:p14="http://schemas.microsoft.com/office/powerpoint/2010/main" val="201976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5FB5-2E03-40AC-B200-C94BC576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Technical Subcommittees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DEAAB-CCA9-4585-A7E3-68EEE0C22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290" y="1738533"/>
            <a:ext cx="10312909" cy="407879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/>
              <a:t>Com-HPC Base Spec 1.15 </a:t>
            </a:r>
          </a:p>
          <a:p>
            <a:pPr lvl="1"/>
            <a:r>
              <a:rPr lang="en-US" sz="2800" dirty="0"/>
              <a:t>Com-HPC Carrier Design Guide</a:t>
            </a:r>
          </a:p>
          <a:p>
            <a:pPr lvl="1"/>
            <a:r>
              <a:rPr lang="en-US" sz="2800" dirty="0"/>
              <a:t>Com Express 3.1</a:t>
            </a:r>
          </a:p>
          <a:p>
            <a:pPr lvl="1"/>
            <a:r>
              <a:rPr lang="en-US" sz="2800" dirty="0"/>
              <a:t>IIoT Network Architecture</a:t>
            </a:r>
          </a:p>
          <a:p>
            <a:pPr lvl="1"/>
            <a:r>
              <a:rPr lang="en-US" sz="2800" dirty="0"/>
              <a:t>IIoT Redfish Schema</a:t>
            </a:r>
          </a:p>
          <a:p>
            <a:pPr lvl="1"/>
            <a:r>
              <a:rPr lang="en-US" sz="2900" dirty="0"/>
              <a:t>CPCI-S Extensions</a:t>
            </a:r>
          </a:p>
          <a:p>
            <a:pPr lvl="1"/>
            <a:r>
              <a:rPr lang="en-US" sz="2900" dirty="0"/>
              <a:t>MicroTCA Next-Gen</a:t>
            </a:r>
          </a:p>
          <a:p>
            <a:pPr lvl="1"/>
            <a:r>
              <a:rPr lang="en-US" sz="3200" dirty="0"/>
              <a:t>ModBlox7</a:t>
            </a:r>
            <a:endParaRPr lang="en-US" sz="2900" dirty="0"/>
          </a:p>
          <a:p>
            <a:pPr lvl="1"/>
            <a:r>
              <a:rPr lang="en-US" sz="2900" dirty="0"/>
              <a:t>Far-Edge</a:t>
            </a:r>
          </a:p>
          <a:p>
            <a:pPr marL="128016" lvl="1" indent="0">
              <a:buNone/>
            </a:pPr>
            <a:endParaRPr lang="en-US" sz="28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10" name="Picture 35">
            <a:extLst>
              <a:ext uri="{FF2B5EF4-FFF2-40B4-BE49-F238E27FC236}">
                <a16:creationId xmlns:a16="http://schemas.microsoft.com/office/drawing/2014/main" id="{8F8AEA33-7E73-4463-A76C-4F0AD1C1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05" y="1623684"/>
            <a:ext cx="5743303" cy="193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9729970-A555-433D-B3B7-17485C842E5A}"/>
              </a:ext>
            </a:extLst>
          </p:cNvPr>
          <p:cNvSpPr/>
          <p:nvPr/>
        </p:nvSpPr>
        <p:spPr>
          <a:xfrm>
            <a:off x="664248" y="3913071"/>
            <a:ext cx="191589" cy="18011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B026E0-9CF4-4746-98CE-636BFD20418D}"/>
              </a:ext>
            </a:extLst>
          </p:cNvPr>
          <p:cNvSpPr/>
          <p:nvPr/>
        </p:nvSpPr>
        <p:spPr>
          <a:xfrm>
            <a:off x="185941" y="1883158"/>
            <a:ext cx="191589" cy="180118"/>
          </a:xfrm>
          <a:prstGeom prst="ellipse">
            <a:avLst/>
          </a:prstGeom>
          <a:solidFill>
            <a:srgbClr val="787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DA3FC9B-8891-4EF9-93EE-41BEC86ADA32}"/>
              </a:ext>
            </a:extLst>
          </p:cNvPr>
          <p:cNvSpPr/>
          <p:nvPr/>
        </p:nvSpPr>
        <p:spPr>
          <a:xfrm>
            <a:off x="661199" y="4335773"/>
            <a:ext cx="191589" cy="18011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BA0FB3-49BC-4F8B-B037-DE3149EDA737}"/>
              </a:ext>
            </a:extLst>
          </p:cNvPr>
          <p:cNvSpPr/>
          <p:nvPr/>
        </p:nvSpPr>
        <p:spPr>
          <a:xfrm>
            <a:off x="385948" y="5208841"/>
            <a:ext cx="191589" cy="18011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72648D-4000-48AC-AB50-F6A061722835}"/>
              </a:ext>
            </a:extLst>
          </p:cNvPr>
          <p:cNvGrpSpPr/>
          <p:nvPr/>
        </p:nvGrpSpPr>
        <p:grpSpPr>
          <a:xfrm>
            <a:off x="654314" y="2592799"/>
            <a:ext cx="291020" cy="316555"/>
            <a:chOff x="6199908" y="3986644"/>
            <a:chExt cx="1194955" cy="119495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99DA093-A36D-46B9-B958-B9C5F6959598}"/>
                </a:ext>
              </a:extLst>
            </p:cNvPr>
            <p:cNvSpPr/>
            <p:nvPr/>
          </p:nvSpPr>
          <p:spPr>
            <a:xfrm>
              <a:off x="6477000" y="42672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 descr="Checkbox Checked">
              <a:extLst>
                <a:ext uri="{FF2B5EF4-FFF2-40B4-BE49-F238E27FC236}">
                  <a16:creationId xmlns:a16="http://schemas.microsoft.com/office/drawing/2014/main" id="{25BE7CF0-F023-4F9F-BA03-F16B07001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99908" y="3986644"/>
              <a:ext cx="1194955" cy="119495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E01C08-DBAA-4F4B-8576-022CD6EEB2D2}"/>
              </a:ext>
            </a:extLst>
          </p:cNvPr>
          <p:cNvGrpSpPr/>
          <p:nvPr/>
        </p:nvGrpSpPr>
        <p:grpSpPr>
          <a:xfrm>
            <a:off x="661578" y="2174700"/>
            <a:ext cx="291020" cy="316555"/>
            <a:chOff x="6199908" y="3986644"/>
            <a:chExt cx="1194955" cy="119495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65C8C94-638D-48AE-A020-A7C2FAE0C92F}"/>
                </a:ext>
              </a:extLst>
            </p:cNvPr>
            <p:cNvSpPr/>
            <p:nvPr/>
          </p:nvSpPr>
          <p:spPr>
            <a:xfrm>
              <a:off x="6477000" y="42672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 descr="Checkbox Checked">
              <a:extLst>
                <a:ext uri="{FF2B5EF4-FFF2-40B4-BE49-F238E27FC236}">
                  <a16:creationId xmlns:a16="http://schemas.microsoft.com/office/drawing/2014/main" id="{B8D1E0B2-ED41-4FA6-B998-3702DA8F4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99908" y="3986644"/>
              <a:ext cx="1194955" cy="1194955"/>
            </a:xfrm>
            <a:prstGeom prst="rect">
              <a:avLst/>
            </a:prstGeom>
          </p:spPr>
        </p:pic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72E675F1-D04A-48DB-9DA5-5EB15300AE58}"/>
              </a:ext>
            </a:extLst>
          </p:cNvPr>
          <p:cNvSpPr/>
          <p:nvPr/>
        </p:nvSpPr>
        <p:spPr>
          <a:xfrm>
            <a:off x="434047" y="1883158"/>
            <a:ext cx="191589" cy="18011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D6EFC87-33EA-4442-8DA6-A7C4FEF56177}"/>
              </a:ext>
            </a:extLst>
          </p:cNvPr>
          <p:cNvGrpSpPr/>
          <p:nvPr/>
        </p:nvGrpSpPr>
        <p:grpSpPr>
          <a:xfrm>
            <a:off x="660882" y="1814940"/>
            <a:ext cx="291020" cy="316555"/>
            <a:chOff x="6199908" y="3986644"/>
            <a:chExt cx="1194955" cy="119495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B172874-8873-4E85-8CB5-C9CF1A8D02BA}"/>
                </a:ext>
              </a:extLst>
            </p:cNvPr>
            <p:cNvSpPr/>
            <p:nvPr/>
          </p:nvSpPr>
          <p:spPr>
            <a:xfrm>
              <a:off x="6477000" y="42672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 descr="Checkbox Checked">
              <a:extLst>
                <a:ext uri="{FF2B5EF4-FFF2-40B4-BE49-F238E27FC236}">
                  <a16:creationId xmlns:a16="http://schemas.microsoft.com/office/drawing/2014/main" id="{F2E91AA8-BAD5-4FB5-AF4C-6544714B5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99908" y="3986644"/>
              <a:ext cx="1194955" cy="1194955"/>
            </a:xfrm>
            <a:prstGeom prst="rect">
              <a:avLst/>
            </a:prstGeom>
          </p:spPr>
        </p:pic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E2216FB5-F624-4ADE-AF47-D5ACED6E25D7}"/>
              </a:ext>
            </a:extLst>
          </p:cNvPr>
          <p:cNvSpPr/>
          <p:nvPr/>
        </p:nvSpPr>
        <p:spPr>
          <a:xfrm>
            <a:off x="652162" y="5201003"/>
            <a:ext cx="191589" cy="18011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6B60B70-D426-4001-A49E-65CD11534301}"/>
              </a:ext>
            </a:extLst>
          </p:cNvPr>
          <p:cNvSpPr/>
          <p:nvPr/>
        </p:nvSpPr>
        <p:spPr>
          <a:xfrm>
            <a:off x="658150" y="4775139"/>
            <a:ext cx="191589" cy="18011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B486475-7BA3-4749-B1FC-E82487E2952A}"/>
              </a:ext>
            </a:extLst>
          </p:cNvPr>
          <p:cNvSpPr/>
          <p:nvPr/>
        </p:nvSpPr>
        <p:spPr>
          <a:xfrm>
            <a:off x="696854" y="3078885"/>
            <a:ext cx="191589" cy="18011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7A9638-A243-3386-64F3-DE8FB184DFD0}"/>
              </a:ext>
            </a:extLst>
          </p:cNvPr>
          <p:cNvSpPr/>
          <p:nvPr/>
        </p:nvSpPr>
        <p:spPr>
          <a:xfrm>
            <a:off x="436247" y="2242918"/>
            <a:ext cx="191589" cy="18011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D910B7-8FAC-4B2F-FADB-CF6C77DA751D}"/>
              </a:ext>
            </a:extLst>
          </p:cNvPr>
          <p:cNvSpPr/>
          <p:nvPr/>
        </p:nvSpPr>
        <p:spPr>
          <a:xfrm>
            <a:off x="181233" y="2662901"/>
            <a:ext cx="191589" cy="180118"/>
          </a:xfrm>
          <a:prstGeom prst="ellipse">
            <a:avLst/>
          </a:prstGeom>
          <a:solidFill>
            <a:srgbClr val="787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C37A2-142A-7C5B-4FED-5AA1B1FE8AE9}"/>
              </a:ext>
            </a:extLst>
          </p:cNvPr>
          <p:cNvSpPr/>
          <p:nvPr/>
        </p:nvSpPr>
        <p:spPr>
          <a:xfrm>
            <a:off x="429339" y="2662901"/>
            <a:ext cx="191589" cy="18011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5AB9DE-27E7-AE9E-63F6-416E496F1B0B}"/>
              </a:ext>
            </a:extLst>
          </p:cNvPr>
          <p:cNvSpPr/>
          <p:nvPr/>
        </p:nvSpPr>
        <p:spPr>
          <a:xfrm>
            <a:off x="675796" y="3490369"/>
            <a:ext cx="191589" cy="18011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665435-C632-E111-C1AB-127C1518AA1C}"/>
              </a:ext>
            </a:extLst>
          </p:cNvPr>
          <p:cNvSpPr/>
          <p:nvPr/>
        </p:nvSpPr>
        <p:spPr>
          <a:xfrm>
            <a:off x="384667" y="4784237"/>
            <a:ext cx="191589" cy="18011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ED4C-2454-473B-A027-31B31BDF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MicroTCA Next generation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763E20-1E48-4C06-8A30-625F1FB65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168" y="1434081"/>
            <a:ext cx="4435639" cy="4625159"/>
          </a:xfrm>
        </p:spPr>
        <p:txBody>
          <a:bodyPr>
            <a:normAutofit/>
          </a:bodyPr>
          <a:lstStyle/>
          <a:p>
            <a:r>
              <a:rPr lang="en-US" dirty="0"/>
              <a:t>Primary Goal</a:t>
            </a:r>
          </a:p>
          <a:p>
            <a:r>
              <a:rPr lang="en-US" sz="2000" i="1" dirty="0"/>
              <a:t>Address the ever-increasing demand for power and throughput in new systems.</a:t>
            </a:r>
          </a:p>
          <a:p>
            <a:r>
              <a:rPr lang="en-US" dirty="0"/>
              <a:t>Potential elements:</a:t>
            </a:r>
          </a:p>
          <a:p>
            <a:pPr lvl="1"/>
            <a:r>
              <a:rPr lang="en-US" sz="1600" i="1" dirty="0"/>
              <a:t>100Gb Ethernet </a:t>
            </a:r>
          </a:p>
          <a:p>
            <a:pPr lvl="1"/>
            <a:r>
              <a:rPr lang="en-US" sz="1600" i="1" dirty="0"/>
              <a:t>PCIe GEN5</a:t>
            </a:r>
          </a:p>
          <a:p>
            <a:pPr lvl="1"/>
            <a:r>
              <a:rPr lang="en-US" sz="1600" i="1" dirty="0"/>
              <a:t>Overcome 80 W AMC limitation</a:t>
            </a:r>
          </a:p>
          <a:p>
            <a:pPr lvl="1"/>
            <a:r>
              <a:rPr lang="en-US" sz="1600" i="1" dirty="0"/>
              <a:t>Increase power / slot</a:t>
            </a:r>
          </a:p>
          <a:p>
            <a:pPr lvl="1"/>
            <a:r>
              <a:rPr lang="en-US" sz="1600" i="1" dirty="0"/>
              <a:t>Backward compatibility</a:t>
            </a:r>
          </a:p>
          <a:p>
            <a:pPr lvl="1"/>
            <a:endParaRPr lang="en-US" sz="1600" i="1" dirty="0"/>
          </a:p>
          <a:p>
            <a:pPr marL="128016" lvl="1" indent="0">
              <a:buNone/>
            </a:pPr>
            <a:r>
              <a:rPr lang="en-US" sz="2400" i="1" dirty="0"/>
              <a:t>The leaders are here and will discuss more details over the next two days</a:t>
            </a:r>
          </a:p>
          <a:p>
            <a:pPr marL="128016" lvl="1" indent="0">
              <a:buNone/>
            </a:pPr>
            <a:endParaRPr lang="en-US" sz="1600" i="1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D183C6-D2B7-AC9D-46E0-EE94D9CB2A8D}"/>
              </a:ext>
            </a:extLst>
          </p:cNvPr>
          <p:cNvSpPr/>
          <p:nvPr/>
        </p:nvSpPr>
        <p:spPr>
          <a:xfrm>
            <a:off x="6669823" y="1411602"/>
            <a:ext cx="464130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Technical working group members</a:t>
            </a:r>
          </a:p>
          <a:p>
            <a:r>
              <a:rPr lang="en-US" dirty="0"/>
              <a:t>Amphenol</a:t>
            </a:r>
          </a:p>
          <a:p>
            <a:r>
              <a:rPr lang="en-US" dirty="0"/>
              <a:t>Atom Computing*</a:t>
            </a:r>
          </a:p>
          <a:p>
            <a:r>
              <a:rPr lang="en-US" dirty="0"/>
              <a:t>BAE</a:t>
            </a:r>
          </a:p>
          <a:p>
            <a:r>
              <a:rPr lang="en-US" dirty="0"/>
              <a:t>Comtel</a:t>
            </a:r>
          </a:p>
          <a:p>
            <a:r>
              <a:rPr lang="en-US" dirty="0"/>
              <a:t>DESY</a:t>
            </a:r>
          </a:p>
          <a:p>
            <a:r>
              <a:rPr lang="en-US" dirty="0"/>
              <a:t>Embeck</a:t>
            </a:r>
          </a:p>
          <a:p>
            <a:r>
              <a:rPr lang="en-US" dirty="0"/>
              <a:t>ept</a:t>
            </a:r>
          </a:p>
          <a:p>
            <a:r>
              <a:rPr lang="en-US" dirty="0"/>
              <a:t>ESS</a:t>
            </a:r>
          </a:p>
          <a:p>
            <a:r>
              <a:rPr lang="en-US" dirty="0"/>
              <a:t>MicroLab*</a:t>
            </a:r>
          </a:p>
          <a:p>
            <a:r>
              <a:rPr lang="en-US" dirty="0"/>
              <a:t>N.A.T.</a:t>
            </a:r>
          </a:p>
          <a:p>
            <a:r>
              <a:rPr lang="en-US" dirty="0"/>
              <a:t>nVent</a:t>
            </a:r>
          </a:p>
          <a:p>
            <a:r>
              <a:rPr lang="en-US" dirty="0" err="1"/>
              <a:t>powerBridge</a:t>
            </a:r>
            <a:endParaRPr lang="en-US" dirty="0"/>
          </a:p>
          <a:p>
            <a:r>
              <a:rPr lang="en-US" dirty="0"/>
              <a:t>Samtec</a:t>
            </a:r>
          </a:p>
          <a:p>
            <a:r>
              <a:rPr lang="en-US" dirty="0"/>
              <a:t>University of Lodz</a:t>
            </a:r>
          </a:p>
          <a:p>
            <a:r>
              <a:rPr lang="en-US" dirty="0"/>
              <a:t>VadaTech</a:t>
            </a:r>
          </a:p>
          <a:p>
            <a:r>
              <a:rPr lang="en-US" dirty="0"/>
              <a:t>W-IE-NE-R Power</a:t>
            </a:r>
          </a:p>
        </p:txBody>
      </p:sp>
    </p:spTree>
    <p:extLst>
      <p:ext uri="{BB962C8B-B14F-4D97-AF65-F5344CB8AC3E}">
        <p14:creationId xmlns:p14="http://schemas.microsoft.com/office/powerpoint/2010/main" val="2523661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9F173-5F55-4915-88A3-8F169D925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 edge: Open Standards for Edge processing industries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AACCF-D52D-4889-A2DA-B241CADE9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253" y="1496334"/>
            <a:ext cx="7258194" cy="20328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Sponsors: ExxonMobil, GTRI, Samtec, Emtec &amp; Avnet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Chair: Aaron Loggins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Editor: Dylan Lang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Secretary: Steve Bitar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Open Group / OPAF Liaison Agreement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917F7-C4AA-1F24-63C9-8EF1B39D841A}"/>
              </a:ext>
            </a:extLst>
          </p:cNvPr>
          <p:cNvSpPr txBox="1"/>
          <p:nvPr/>
        </p:nvSpPr>
        <p:spPr>
          <a:xfrm>
            <a:off x="8635416" y="1403928"/>
            <a:ext cx="2816657" cy="4154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Roster</a:t>
            </a:r>
          </a:p>
          <a:p>
            <a:r>
              <a:rPr lang="en-US" sz="1600" dirty="0"/>
              <a:t>ADLINK  </a:t>
            </a:r>
          </a:p>
          <a:p>
            <a:r>
              <a:rPr lang="en-US" sz="1600" dirty="0"/>
              <a:t>Avnet Embedded</a:t>
            </a:r>
          </a:p>
          <a:p>
            <a:r>
              <a:rPr lang="en-US" sz="1600" dirty="0"/>
              <a:t>EKF Elektronik  </a:t>
            </a:r>
          </a:p>
          <a:p>
            <a:r>
              <a:rPr lang="en-US" sz="1600" dirty="0"/>
              <a:t>ept GmbH</a:t>
            </a:r>
          </a:p>
          <a:p>
            <a:r>
              <a:rPr lang="en-US" sz="1600" dirty="0">
                <a:solidFill>
                  <a:srgbClr val="00B050"/>
                </a:solidFill>
              </a:rPr>
              <a:t>ExxonMobil</a:t>
            </a:r>
          </a:p>
          <a:p>
            <a:r>
              <a:rPr lang="en-US" sz="1600" dirty="0">
                <a:solidFill>
                  <a:srgbClr val="00B050"/>
                </a:solidFill>
              </a:rPr>
              <a:t>Georgia Research Tech Institute</a:t>
            </a:r>
          </a:p>
          <a:p>
            <a:r>
              <a:rPr lang="en-US" sz="1600" dirty="0"/>
              <a:t>Hirose </a:t>
            </a:r>
          </a:p>
          <a:p>
            <a:r>
              <a:rPr lang="en-US" sz="1600" dirty="0"/>
              <a:t>Intel  </a:t>
            </a:r>
          </a:p>
          <a:p>
            <a:r>
              <a:rPr lang="en-US" sz="1600" dirty="0"/>
              <a:t>nVent, Schroff </a:t>
            </a:r>
          </a:p>
          <a:p>
            <a:r>
              <a:rPr lang="en-US" sz="1600" dirty="0"/>
              <a:t>OpenSystems  </a:t>
            </a:r>
          </a:p>
          <a:p>
            <a:r>
              <a:rPr lang="en-US" sz="1600" dirty="0">
                <a:solidFill>
                  <a:srgbClr val="00B050"/>
                </a:solidFill>
              </a:rPr>
              <a:t>Phoenix Contact</a:t>
            </a:r>
          </a:p>
          <a:p>
            <a:r>
              <a:rPr lang="en-US" sz="1600" dirty="0"/>
              <a:t>Portwell </a:t>
            </a:r>
          </a:p>
          <a:p>
            <a:r>
              <a:rPr lang="en-US" sz="1600" dirty="0"/>
              <a:t>Samtec</a:t>
            </a:r>
          </a:p>
          <a:p>
            <a:r>
              <a:rPr lang="en-US" sz="1600" dirty="0">
                <a:solidFill>
                  <a:srgbClr val="00B050"/>
                </a:solidFill>
              </a:rPr>
              <a:t>Schneider Electric</a:t>
            </a:r>
          </a:p>
          <a:p>
            <a:r>
              <a:rPr lang="en-US" sz="1600" dirty="0">
                <a:solidFill>
                  <a:srgbClr val="00B050"/>
                </a:solidFill>
              </a:rPr>
              <a:t>Yokogawa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B1BD7-B710-B2A0-FF86-2BA166ADFE70}"/>
              </a:ext>
            </a:extLst>
          </p:cNvPr>
          <p:cNvSpPr txBox="1"/>
          <p:nvPr/>
        </p:nvSpPr>
        <p:spPr>
          <a:xfrm>
            <a:off x="1126495" y="5847828"/>
            <a:ext cx="7917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It is not too late to join!</a:t>
            </a:r>
            <a:endParaRPr lang="en-US" sz="2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FF09B8-55A8-009C-5BE1-A294C19503D2}"/>
              </a:ext>
            </a:extLst>
          </p:cNvPr>
          <p:cNvSpPr txBox="1">
            <a:spLocks/>
          </p:cNvSpPr>
          <p:nvPr/>
        </p:nvSpPr>
        <p:spPr>
          <a:xfrm>
            <a:off x="756253" y="2820781"/>
            <a:ext cx="7258194" cy="203284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PICMG team is developing an open specification in alignment with OPAS section seven.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PICMG / OPAF task force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B6856E-CC64-EBE8-C34B-916D84FE2135}"/>
              </a:ext>
            </a:extLst>
          </p:cNvPr>
          <p:cNvSpPr txBox="1"/>
          <p:nvPr/>
        </p:nvSpPr>
        <p:spPr>
          <a:xfrm>
            <a:off x="320107" y="3988720"/>
            <a:ext cx="82702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Goal: Develop an Open Specification for broad process industry use as an alternative to Industrial PCs (IPC), Programmable Logic Controllers (PLC), Distributed Control Systems (DCS) and their associated I/O modules.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Consolidate IPC, PLC and DCS functionality into a single hardware specification. </a:t>
            </a:r>
          </a:p>
        </p:txBody>
      </p:sp>
    </p:spTree>
    <p:extLst>
      <p:ext uri="{BB962C8B-B14F-4D97-AF65-F5344CB8AC3E}">
        <p14:creationId xmlns:p14="http://schemas.microsoft.com/office/powerpoint/2010/main" val="320102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8250C9-5F29-45DD-981E-647E5EAD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E6CFFA-03B1-45FA-8F86-2ECEB0BD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Picmg Far-Edge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5DA7FD-3143-CA27-6D9E-87D38D85FDC7}"/>
              </a:ext>
            </a:extLst>
          </p:cNvPr>
          <p:cNvGrpSpPr/>
          <p:nvPr/>
        </p:nvGrpSpPr>
        <p:grpSpPr>
          <a:xfrm>
            <a:off x="5173485" y="1341358"/>
            <a:ext cx="6798943" cy="4854923"/>
            <a:chOff x="4466119" y="1787803"/>
            <a:chExt cx="6798943" cy="4854923"/>
          </a:xfrm>
        </p:grpSpPr>
        <p:pic>
          <p:nvPicPr>
            <p:cNvPr id="14" name="Picture 4" descr="DEMOrack.jpg">
              <a:extLst>
                <a:ext uri="{FF2B5EF4-FFF2-40B4-BE49-F238E27FC236}">
                  <a16:creationId xmlns:a16="http://schemas.microsoft.com/office/drawing/2014/main" id="{942924AD-20D2-4287-8228-EDF73AC790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78" b="15684"/>
            <a:stretch/>
          </p:blipFill>
          <p:spPr>
            <a:xfrm>
              <a:off x="4466119" y="1787803"/>
              <a:ext cx="6798943" cy="4854923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6839199" y="4554098"/>
              <a:ext cx="2052782" cy="30115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/>
                </a:rPr>
                <a:t>Two I/O Backplanes</a:t>
              </a:r>
              <a:endPara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765576" y="1841453"/>
              <a:ext cx="2071758" cy="37924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/>
                </a:rPr>
                <a:t>Compute Backplane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907554" y="1787803"/>
              <a:ext cx="1851389" cy="4328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/>
                </a:rPr>
                <a:t>Power Backplane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095440-0D89-AE23-1C88-FB666CF92D38}"/>
              </a:ext>
            </a:extLst>
          </p:cNvPr>
          <p:cNvSpPr txBox="1"/>
          <p:nvPr/>
        </p:nvSpPr>
        <p:spPr>
          <a:xfrm>
            <a:off x="605592" y="1341358"/>
            <a:ext cx="44839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</a:rPr>
              <a:t>Pluggable modules: </a:t>
            </a:r>
            <a:r>
              <a:rPr lang="en-US" sz="2400" dirty="0">
                <a:effectLst/>
                <a:latin typeface="Arial" panose="020B0604020202020204" pitchFamily="34" charset="0"/>
              </a:rPr>
              <a:t>Compute, Switch, I/O,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</a:rPr>
              <a:t>Key attributes: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</a:rPr>
              <a:t>Interoperability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</a:rPr>
              <a:t>high availability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</a:rPr>
              <a:t>Upgradeability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</a:rPr>
              <a:t>Scalable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</a:rPr>
              <a:t>Future-proofed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ABAE8E-3FC7-D4EB-C4D6-D02570C0D397}"/>
              </a:ext>
            </a:extLst>
          </p:cNvPr>
          <p:cNvSpPr txBox="1"/>
          <p:nvPr/>
        </p:nvSpPr>
        <p:spPr>
          <a:xfrm>
            <a:off x="5089585" y="6196281"/>
            <a:ext cx="402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Prototype Concept from FOCIS from GTRI</a:t>
            </a:r>
          </a:p>
        </p:txBody>
      </p:sp>
    </p:spTree>
    <p:extLst>
      <p:ext uri="{BB962C8B-B14F-4D97-AF65-F5344CB8AC3E}">
        <p14:creationId xmlns:p14="http://schemas.microsoft.com/office/powerpoint/2010/main" val="309043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99B124-7101-F07B-F2D0-986506B459F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7AE76-3E27-3830-2BAE-FE405DB7D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Modblox7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355E1B-EE1D-AEED-64AA-DE88C3261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r="6324"/>
          <a:stretch/>
        </p:blipFill>
        <p:spPr>
          <a:xfrm>
            <a:off x="6553200" y="2617960"/>
            <a:ext cx="5246398" cy="3603628"/>
          </a:xfr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EB65D55-C4DD-E6E9-235B-F12C7D52F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96063"/>
            <a:ext cx="5246398" cy="1624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30A27E-9AC8-1F91-6C83-C1443518BC06}"/>
              </a:ext>
            </a:extLst>
          </p:cNvPr>
          <p:cNvSpPr txBox="1"/>
          <p:nvPr/>
        </p:nvSpPr>
        <p:spPr>
          <a:xfrm>
            <a:off x="682388" y="1318612"/>
            <a:ext cx="50212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First open specification for box PCs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Coplanar board-to-board connectors couple each unit to its neighbor.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7HP width pitch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Range of device combinations in increments of 7HP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Flexible mounting for wall, din-rail, and 19″ </a:t>
            </a:r>
            <a:r>
              <a:rPr lang="en-US" sz="2400" dirty="0" err="1"/>
              <a:t>subrack</a:t>
            </a:r>
            <a:r>
              <a:rPr lang="en-US" sz="2400" dirty="0"/>
              <a:t> installations.</a:t>
            </a:r>
          </a:p>
        </p:txBody>
      </p:sp>
    </p:spTree>
    <p:extLst>
      <p:ext uri="{BB962C8B-B14F-4D97-AF65-F5344CB8AC3E}">
        <p14:creationId xmlns:p14="http://schemas.microsoft.com/office/powerpoint/2010/main" val="49312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4D20-95FD-411B-8AE6-BC2CD77D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D0CE5-BA1F-4B99-9FE8-9713B8C83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190245"/>
            <a:ext cx="5071872" cy="4671060"/>
          </a:xfrm>
        </p:spPr>
        <p:txBody>
          <a:bodyPr>
            <a:noAutofit/>
          </a:bodyPr>
          <a:lstStyle/>
          <a:p>
            <a:r>
              <a:rPr lang="en-US" sz="2000" b="1" dirty="0"/>
              <a:t>General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www.picmg.org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Design Guides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Shortform</a:t>
            </a:r>
            <a:r>
              <a:rPr lang="en-US" dirty="0"/>
              <a:t> specifications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Product Showcase – Add your products!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Active </a:t>
            </a:r>
            <a:r>
              <a:rPr lang="en-US" dirty="0" err="1"/>
              <a:t>MicroTCA</a:t>
            </a:r>
            <a:r>
              <a:rPr lang="en-US" dirty="0"/>
              <a:t> marketing 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Updating forms, web content, Wikipedia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Embedded World 2023 booth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Specifications available for purchase on the website (We prefer you join, participate and receive the specs via membership)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9DA2A-052B-4D9C-9AA4-9705DEA0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DFB8F-D3E4-414D-98CB-D25C24365E79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0632F81-79C6-2A4E-A3FA-899889FF73D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57900" y="1236282"/>
            <a:ext cx="6134100" cy="39719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Design Guides and more on the PICMG Web site: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hlinkClick r:id="rId2"/>
              </a:rPr>
              <a:t>Physics Design Guide for Clocks, Gates &amp; Triggers in Instrumentation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hlinkClick r:id="rId3"/>
              </a:rPr>
              <a:t>Standard process models and APIs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hlinkClick r:id="rId4"/>
              </a:rPr>
              <a:t>Standard device models and APIs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hlinkClick r:id="rId5"/>
              </a:rPr>
              <a:t>PICMG® MTCA.4 PCI Express Hot Plug Design Guide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hlinkClick r:id="rId6"/>
              </a:rPr>
              <a:t>Standard Hardware API Design Guide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B56C89-E0A0-4CC0-89A2-5DF3CD69DEC7}"/>
              </a:ext>
            </a:extLst>
          </p:cNvPr>
          <p:cNvSpPr/>
          <p:nvPr/>
        </p:nvSpPr>
        <p:spPr>
          <a:xfrm>
            <a:off x="790413" y="6009039"/>
            <a:ext cx="10397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Always interested in application stories, blogs and other contributed materials</a:t>
            </a:r>
          </a:p>
        </p:txBody>
      </p:sp>
    </p:spTree>
    <p:extLst>
      <p:ext uri="{BB962C8B-B14F-4D97-AF65-F5344CB8AC3E}">
        <p14:creationId xmlns:p14="http://schemas.microsoft.com/office/powerpoint/2010/main" val="2906076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BE93AC-7198-4081-9BB2-5449D2239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Benefits of membership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1C1CE9-4DEF-4B7E-AE04-F12BD21B9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access to key technology</a:t>
            </a:r>
          </a:p>
          <a:p>
            <a:r>
              <a:rPr lang="en-US" dirty="0"/>
              <a:t>Participate in specification development (requirements through implementation)</a:t>
            </a:r>
          </a:p>
          <a:p>
            <a:r>
              <a:rPr lang="en-US" dirty="0"/>
              <a:t>Leverage PICMG promotions and marketing efforts</a:t>
            </a:r>
          </a:p>
          <a:p>
            <a:r>
              <a:rPr lang="en-US" dirty="0"/>
              <a:t>Develop relationships with thought leaders and suppliers</a:t>
            </a:r>
          </a:p>
          <a:p>
            <a:r>
              <a:rPr lang="en-US" dirty="0"/>
              <a:t>Gain visibility and leads from your products and content on the PICMG Web site</a:t>
            </a:r>
          </a:p>
          <a:p>
            <a:r>
              <a:rPr lang="en-US" dirty="0"/>
              <a:t>Flat organization – in a good way!</a:t>
            </a:r>
          </a:p>
          <a:p>
            <a:r>
              <a:rPr lang="en-US" dirty="0"/>
              <a:t>Low-cost membership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FBCF03-965F-4367-8DE9-2F08CD5E96EB}"/>
              </a:ext>
            </a:extLst>
          </p:cNvPr>
          <p:cNvSpPr/>
          <p:nvPr/>
        </p:nvSpPr>
        <p:spPr>
          <a:xfrm>
            <a:off x="4555161" y="5892731"/>
            <a:ext cx="4001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Join and participate!</a:t>
            </a:r>
          </a:p>
        </p:txBody>
      </p:sp>
    </p:spTree>
    <p:extLst>
      <p:ext uri="{BB962C8B-B14F-4D97-AF65-F5344CB8AC3E}">
        <p14:creationId xmlns:p14="http://schemas.microsoft.com/office/powerpoint/2010/main" val="3415459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12E56-A544-4BA7-8D7C-A53D7FA7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259E2-6286-4FCD-BE21-092B4E30C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24366"/>
            <a:ext cx="7125574" cy="40578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a typeface="ヒラギノ角ゴ Pro W3"/>
                <a:cs typeface="ヒラギノ角ゴ Pro W3"/>
              </a:rPr>
              <a:t> Continued support for MicroTCA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a typeface="ヒラギノ角ゴ Pro W3"/>
                <a:cs typeface="ヒラギノ角ゴ Pro W3"/>
              </a:rPr>
              <a:t> Greater support for DESY MicroTCA Technology Lab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a typeface="ヒラギノ角ゴ Pro W3"/>
                <a:cs typeface="ヒラギノ角ゴ Pro W3"/>
              </a:rPr>
              <a:t> Value of Open Standards / Specifications vs.  proprietary solutions remain the same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Continued Globalization of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More diverse engineering force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Greater collaboration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63A77D-72E5-4B5B-9F80-8D5805F18D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9601" y="1851324"/>
            <a:ext cx="3108697" cy="3076277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D46676-2BF9-4F7F-BBB4-2529310FF357}"/>
              </a:ext>
            </a:extLst>
          </p:cNvPr>
          <p:cNvSpPr txBox="1">
            <a:spLocks/>
          </p:cNvSpPr>
          <p:nvPr/>
        </p:nvSpPr>
        <p:spPr>
          <a:xfrm>
            <a:off x="1024127" y="5610687"/>
            <a:ext cx="8226405" cy="851074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ea typeface="ヒラギノ角ゴ Pro W3"/>
                <a:cs typeface="ヒラギノ角ゴ Pro W3"/>
              </a:rPr>
              <a:t>Membership and Participation are the foundation of all successful open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3824673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C3913-71F3-441E-8F7F-C0A938B8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860D5F-AA7F-4F49-979F-AF68AF3A7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800" y="3429000"/>
            <a:ext cx="2810932" cy="1499616"/>
          </a:xfrm>
        </p:spPr>
        <p:txBody>
          <a:bodyPr/>
          <a:lstStyle/>
          <a:p>
            <a:pPr marL="101596" indent="0">
              <a:buNone/>
            </a:pPr>
            <a:r>
              <a:rPr lang="en-US" dirty="0"/>
              <a:t>Jess Isquith </a:t>
            </a:r>
          </a:p>
          <a:p>
            <a:pPr marL="101596" indent="0">
              <a:buNone/>
            </a:pPr>
            <a:r>
              <a:rPr lang="en-US" dirty="0"/>
              <a:t>PICMG, President</a:t>
            </a:r>
          </a:p>
          <a:p>
            <a:pPr marL="101596" indent="0">
              <a:buNone/>
            </a:pPr>
            <a:r>
              <a:rPr lang="en-US" dirty="0">
                <a:hlinkClick r:id="rId2"/>
              </a:rPr>
              <a:t>jess@picmg.org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E0ED1F-C9BB-4E42-8D69-A96687BE3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6" y="5627595"/>
            <a:ext cx="10591801" cy="876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r>
              <a:rPr lang="en-US" sz="2400" dirty="0"/>
              <a:t>Open Standards encourage innovation and differentiation amongst multiple vendors – interoperability is key</a:t>
            </a:r>
          </a:p>
          <a:p>
            <a:pPr algn="ctr"/>
            <a:r>
              <a:rPr lang="en-US" sz="2000" b="1" i="1" dirty="0">
                <a:latin typeface="+mj-lt"/>
              </a:rPr>
              <a:t>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9D9301-0986-439F-92BF-DEDEB58C6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6" y="1349860"/>
            <a:ext cx="6974048" cy="4132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3B70C6-E2D0-4B59-9811-7CBB725E3567}"/>
              </a:ext>
            </a:extLst>
          </p:cNvPr>
          <p:cNvSpPr txBox="1"/>
          <p:nvPr/>
        </p:nvSpPr>
        <p:spPr>
          <a:xfrm>
            <a:off x="783676" y="6522323"/>
            <a:ext cx="1570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copyright N.A.T.</a:t>
            </a:r>
          </a:p>
        </p:txBody>
      </p:sp>
    </p:spTree>
    <p:extLst>
      <p:ext uri="{BB962C8B-B14F-4D97-AF65-F5344CB8AC3E}">
        <p14:creationId xmlns:p14="http://schemas.microsoft.com/office/powerpoint/2010/main" val="2652398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9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96302-A669-4253-8BC2-FE8A4BB1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39D8A-A54B-4A0E-B60E-FF9B8761B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922" y="2472010"/>
            <a:ext cx="3780227" cy="1617846"/>
          </a:xfrm>
        </p:spPr>
        <p:txBody>
          <a:bodyPr>
            <a:noAutofit/>
          </a:bodyPr>
          <a:lstStyle/>
          <a:p>
            <a:r>
              <a:rPr lang="en-US" sz="1800" dirty="0"/>
              <a:t>PICMG Overview</a:t>
            </a:r>
          </a:p>
          <a:p>
            <a:r>
              <a:rPr lang="en-US" sz="1800" dirty="0"/>
              <a:t>Value of open specifications</a:t>
            </a:r>
          </a:p>
          <a:p>
            <a:r>
              <a:rPr lang="en-US" sz="1800" dirty="0"/>
              <a:t>Current Initiatives</a:t>
            </a:r>
          </a:p>
          <a:p>
            <a:r>
              <a:rPr lang="en-US" sz="1800" dirty="0"/>
              <a:t>PICMG Spec develop process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128016" lvl="1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BC3746-D8C2-4392-AE64-B405BA931F12}"/>
              </a:ext>
            </a:extLst>
          </p:cNvPr>
          <p:cNvSpPr txBox="1">
            <a:spLocks/>
          </p:cNvSpPr>
          <p:nvPr/>
        </p:nvSpPr>
        <p:spPr>
          <a:xfrm>
            <a:off x="5658338" y="2472010"/>
            <a:ext cx="5308156" cy="191398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PICMG Leadership Team</a:t>
            </a:r>
          </a:p>
          <a:p>
            <a:pPr lvl="1"/>
            <a:r>
              <a:rPr lang="en-US" dirty="0"/>
              <a:t>Jess Isquith, President</a:t>
            </a:r>
          </a:p>
          <a:p>
            <a:pPr lvl="1"/>
            <a:r>
              <a:rPr lang="en-US" dirty="0"/>
              <a:t>Doug Sandy, Chief Technical Officer</a:t>
            </a:r>
          </a:p>
          <a:p>
            <a:pPr lvl="1"/>
            <a:r>
              <a:rPr lang="en-US" dirty="0"/>
              <a:t>Dylan Lang, Treasurer/Chief Financial Officer</a:t>
            </a:r>
          </a:p>
          <a:p>
            <a:pPr lvl="1"/>
            <a:r>
              <a:rPr lang="en-US" dirty="0"/>
              <a:t>Valerie Andrew, VP Marketing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28016" lvl="1" indent="0">
              <a:buFont typeface="Wingdings 3" pitchFamily="18" charset="2"/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4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PICMG* </a:t>
            </a:r>
            <a:r>
              <a:rPr lang="en-US" sz="27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[PCI Industrial Computer Manufacturer’s Group] </a:t>
            </a:r>
            <a:endParaRPr lang="en-US" baseline="30000" dirty="0">
              <a:solidFill>
                <a:schemeClr val="tx1"/>
              </a:solidFill>
              <a:ea typeface="ヒラギノ角ゴ Pro W3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24128" y="1408557"/>
            <a:ext cx="9720071" cy="46710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Founded 1994 as a non-profit consortium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Focus on open standards for embedded computing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~ 130 members companies</a:t>
            </a:r>
          </a:p>
          <a:p>
            <a:pPr>
              <a:defRPr/>
            </a:pPr>
            <a:r>
              <a:rPr lang="en-US" dirty="0"/>
              <a:t>Deep engineering expertise in member companies: 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Electronic, mechanical, packaging, and thermal design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High speed signaling and simulation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Software and High Availability skills</a:t>
            </a:r>
          </a:p>
          <a:p>
            <a:pPr>
              <a:defRPr/>
            </a:pPr>
            <a:r>
              <a:rPr lang="en-US" dirty="0"/>
              <a:t>Rigorous Intellectual Property policies 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Patent landscape known to implementers 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No PICMG standard requires a license to implement (so far)</a:t>
            </a:r>
          </a:p>
          <a:p>
            <a:pPr>
              <a:defRPr/>
            </a:pPr>
            <a:r>
              <a:rPr lang="en-US" dirty="0"/>
              <a:t>Over 50 standards released to date 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More than $10B in global revenue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Wide range of technologies including small form factor, networking, high-availability architectures, rugged computing and management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200151" y="6369828"/>
            <a:ext cx="891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*Pronounced “Pick-M-G” or “Pick-</a:t>
            </a:r>
            <a:r>
              <a:rPr lang="en-US" sz="1600" dirty="0" err="1"/>
              <a:t>Mig</a:t>
            </a:r>
            <a:r>
              <a:rPr lang="en-US" sz="16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123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71E21738-753C-4D28-B185-B2D8F167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Overview: 28 years of Specifications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80A59-B356-214A-BDDA-988A70B86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638301"/>
            <a:ext cx="5048098" cy="4671060"/>
          </a:xfrm>
        </p:spPr>
        <p:txBody>
          <a:bodyPr/>
          <a:lstStyle/>
          <a:p>
            <a:r>
              <a:rPr lang="en-US" sz="2400" b="1" dirty="0"/>
              <a:t>Key Principles</a:t>
            </a:r>
          </a:p>
          <a:p>
            <a:pPr lvl="1"/>
            <a:r>
              <a:rPr lang="en-US" sz="2400" dirty="0"/>
              <a:t>Modular</a:t>
            </a:r>
          </a:p>
          <a:p>
            <a:pPr lvl="1"/>
            <a:r>
              <a:rPr lang="en-US" sz="2400" dirty="0"/>
              <a:t>Scalable</a:t>
            </a:r>
          </a:p>
          <a:p>
            <a:pPr lvl="1"/>
            <a:r>
              <a:rPr lang="en-US" sz="2400" dirty="0"/>
              <a:t>Interoperable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F8F411-3CA0-AF4B-9E9F-16926C8EAD9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72226" y="1684338"/>
            <a:ext cx="4754562" cy="4624387"/>
          </a:xfrm>
        </p:spPr>
        <p:txBody>
          <a:bodyPr/>
          <a:lstStyle/>
          <a:p>
            <a:r>
              <a:rPr lang="en-US" sz="2400" b="1" dirty="0"/>
              <a:t>Results to date</a:t>
            </a:r>
          </a:p>
          <a:p>
            <a:pPr lvl="1"/>
            <a:r>
              <a:rPr lang="en-US" sz="2400" dirty="0"/>
              <a:t>100s of participating companies</a:t>
            </a:r>
          </a:p>
          <a:p>
            <a:pPr lvl="1"/>
            <a:r>
              <a:rPr lang="en-US" sz="2400" dirty="0"/>
              <a:t>100s of thousands of work hours</a:t>
            </a:r>
          </a:p>
          <a:p>
            <a:pPr lvl="1"/>
            <a:r>
              <a:rPr lang="en-US" sz="2400" dirty="0"/>
              <a:t>Global organization (Members from &gt;20 countries)</a:t>
            </a:r>
          </a:p>
          <a:p>
            <a:pPr lvl="1"/>
            <a:r>
              <a:rPr lang="en-US" sz="2400" dirty="0"/>
              <a:t>Over 50 specifications</a:t>
            </a:r>
          </a:p>
          <a:p>
            <a:pPr lvl="1"/>
            <a:r>
              <a:rPr lang="en-US" sz="2400" dirty="0"/>
              <a:t>Billions of dollars in PICMG compliant products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574BAD-90EC-4A5A-9FC4-56C021DC4FE1}"/>
              </a:ext>
            </a:extLst>
          </p:cNvPr>
          <p:cNvSpPr txBox="1"/>
          <p:nvPr/>
        </p:nvSpPr>
        <p:spPr>
          <a:xfrm>
            <a:off x="1365212" y="5281865"/>
            <a:ext cx="8829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Collaboration will always be critical to PICMG </a:t>
            </a:r>
          </a:p>
        </p:txBody>
      </p:sp>
    </p:spTree>
    <p:extLst>
      <p:ext uri="{BB962C8B-B14F-4D97-AF65-F5344CB8AC3E}">
        <p14:creationId xmlns:p14="http://schemas.microsoft.com/office/powerpoint/2010/main" val="231945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BC3A-B9D2-4575-A90B-45465168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ヒラギノ角ゴ Pro W3"/>
                <a:cs typeface="ヒラギノ角ゴ Pro W3"/>
              </a:rPr>
              <a:t>Value of Open Standards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0643-FACA-42F8-BABE-4CC106B99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638301"/>
            <a:ext cx="5071872" cy="4671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ea typeface="ヒラギノ角ゴ Pro W3"/>
                <a:cs typeface="ヒラギノ角ゴ Pro W3"/>
              </a:rPr>
              <a:t>Proprietary Solution</a:t>
            </a:r>
            <a:endParaRPr lang="en-US" sz="2400" dirty="0">
              <a:ea typeface="ヒラギノ角ゴ Pro W3"/>
              <a:cs typeface="ヒラギノ角ゴ Pro W3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a typeface="ヒラギノ角ゴ Pro W3"/>
                <a:cs typeface="ヒラギノ角ゴ Pro W3"/>
              </a:rPr>
              <a:t> Typically developed, built, and maintained by a single vendor – Little or no collaboration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a typeface="ヒラギノ角ゴ Pro W3"/>
                <a:cs typeface="ヒラギノ角ゴ Pro W3"/>
              </a:rPr>
              <a:t> Generally expensive and rarely the latest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a typeface="ヒラギノ角ゴ Pro W3"/>
                <a:cs typeface="ヒラギノ角ゴ Pro W3"/>
              </a:rPr>
              <a:t> Only the largest companies have all of the requisite skills to be experts on all elements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a typeface="ヒラギノ角ゴ Pro W3"/>
                <a:cs typeface="ヒラギノ角ゴ Pro W3"/>
              </a:rPr>
              <a:t> Upgrades developed on vendor’s timetable – the vendor “owns” you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12AC1-BEA6-4328-96DF-9CC30CEAE41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03759" y="1638301"/>
            <a:ext cx="4964112" cy="46243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>
                <a:ea typeface="ヒラギノ角ゴ Pro W3"/>
                <a:cs typeface="ヒラギノ角ゴ Pro W3"/>
              </a:rPr>
              <a:t>Open Standard Solution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Generally developed by non-profit consortia with many members that have a wide range of skills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Multiple vendors provide price and feature competition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If customers don’t like their vendor(s) they can go someplace else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Technology and improvements developed on industry timetable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8C51C03-364C-46B0-9DE0-85DE09429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28" y="5634852"/>
            <a:ext cx="9296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Open Standards encourage innovation and differentiation amongst multiple vendors – interoperability is key</a:t>
            </a:r>
          </a:p>
        </p:txBody>
      </p:sp>
    </p:spTree>
    <p:extLst>
      <p:ext uri="{BB962C8B-B14F-4D97-AF65-F5344CB8AC3E}">
        <p14:creationId xmlns:p14="http://schemas.microsoft.com/office/powerpoint/2010/main" val="166625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Open Specification vs. Open Source</a:t>
            </a:r>
          </a:p>
        </p:txBody>
      </p:sp>
      <p:sp>
        <p:nvSpPr>
          <p:cNvPr id="204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3A9871-A0AE-425D-875E-5CF9C7938665}" type="slidenum">
              <a:rPr lang="en-US" smtClean="0">
                <a:cs typeface="Arial" charset="0"/>
              </a:rPr>
              <a:pPr/>
              <a:t>6</a:t>
            </a:fld>
            <a:endParaRPr lang="en-US" dirty="0">
              <a:cs typeface="Arial" charset="0"/>
            </a:endParaRPr>
          </a:p>
        </p:txBody>
      </p:sp>
      <p:pic>
        <p:nvPicPr>
          <p:cNvPr id="3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47A28818-7644-44AF-BFC0-C58B0F8C7A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68804"/>
            <a:ext cx="5867400" cy="2558345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4FFA2E3-1F61-4784-B8D6-2DFDE76C17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37091"/>
            <a:ext cx="5867400" cy="26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358A-D16B-4506-8AD0-F2BC9E1C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-517"/>
            <a:ext cx="9720072" cy="1025921"/>
          </a:xfrm>
        </p:spPr>
        <p:txBody>
          <a:bodyPr>
            <a:normAutofit/>
          </a:bodyPr>
          <a:lstStyle/>
          <a:p>
            <a:r>
              <a:rPr lang="en-US" sz="4000" dirty="0"/>
              <a:t>2022/2023 PICMG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6A1E-885E-4347-B56B-5992E87E0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4" y="1288007"/>
            <a:ext cx="1437250" cy="55857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Acromag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ADLINK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Advantech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AMI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Amphenol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congatec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Elma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Emerson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Ept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Fastwel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GE Automation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HEITEC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+mn-lt"/>
              </a:rPr>
              <a:t>Intel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+mn-lt"/>
              </a:rPr>
              <a:t>Kontron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+mn-lt"/>
              </a:rPr>
              <a:t>MEN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+mn-lt"/>
              </a:rPr>
              <a:t>Avnet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+mn-lt"/>
              </a:rPr>
              <a:t>N.A.T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+mn-lt"/>
              </a:rPr>
              <a:t>nVent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+mn-lt"/>
              </a:rPr>
              <a:t>Samtec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+mn-lt"/>
              </a:rPr>
              <a:t>Seco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+mn-lt"/>
              </a:rPr>
              <a:t>Supermicro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+mn-lt"/>
              </a:rPr>
              <a:t>TE Connectivity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+mn-lt"/>
              </a:rPr>
              <a:t>Trenz Electronic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+mn-lt"/>
              </a:rPr>
              <a:t>University Bielefeld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+mn-lt"/>
              </a:rPr>
              <a:t>VersaLogic Corp</a:t>
            </a: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Hind107 Bold" panose="0200000000000000000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1F72DC-E02C-453E-9C05-047EAEF23370}"/>
              </a:ext>
            </a:extLst>
          </p:cNvPr>
          <p:cNvSpPr/>
          <p:nvPr/>
        </p:nvSpPr>
        <p:spPr>
          <a:xfrm>
            <a:off x="8729629" y="1615355"/>
            <a:ext cx="18698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Acromag, Inc.</a:t>
            </a:r>
          </a:p>
          <a:p>
            <a:r>
              <a:rPr lang="en-US" sz="1400" dirty="0"/>
              <a:t>ADLINK</a:t>
            </a:r>
          </a:p>
          <a:p>
            <a:r>
              <a:rPr lang="en-US" sz="1400" dirty="0"/>
              <a:t>Airbus Defence Amphenol </a:t>
            </a:r>
          </a:p>
          <a:p>
            <a:r>
              <a:rPr lang="en-US" sz="1400" dirty="0"/>
              <a:t>EKF </a:t>
            </a:r>
          </a:p>
          <a:p>
            <a:r>
              <a:rPr lang="en-US" sz="1400" dirty="0"/>
              <a:t>Elma Electronic </a:t>
            </a:r>
          </a:p>
          <a:p>
            <a:r>
              <a:rPr lang="en-US" sz="1400" dirty="0"/>
              <a:t>Embeck </a:t>
            </a:r>
          </a:p>
          <a:p>
            <a:r>
              <a:rPr lang="en-US" sz="1400" dirty="0"/>
              <a:t>European Space Agency</a:t>
            </a:r>
          </a:p>
          <a:p>
            <a:r>
              <a:rPr lang="en-US" sz="1400" dirty="0"/>
              <a:t>FASTWEL </a:t>
            </a:r>
          </a:p>
          <a:p>
            <a:r>
              <a:rPr lang="en-US" sz="1400" dirty="0"/>
              <a:t>Hartmann Electronic </a:t>
            </a:r>
          </a:p>
          <a:p>
            <a:r>
              <a:rPr lang="en-US" sz="1400" dirty="0"/>
              <a:t>HEITEC </a:t>
            </a:r>
          </a:p>
          <a:p>
            <a:r>
              <a:rPr lang="en-US" sz="1400" dirty="0"/>
              <a:t>Lodz University</a:t>
            </a:r>
          </a:p>
          <a:p>
            <a:r>
              <a:rPr lang="en-US" sz="1400" dirty="0" err="1"/>
              <a:t>duagon</a:t>
            </a:r>
            <a:endParaRPr lang="en-US" sz="1400" dirty="0"/>
          </a:p>
          <a:p>
            <a:r>
              <a:rPr lang="en-US" sz="1400" dirty="0"/>
              <a:t>National Instruments</a:t>
            </a:r>
          </a:p>
          <a:p>
            <a:r>
              <a:rPr lang="en-US" sz="1400" dirty="0"/>
              <a:t>nVent</a:t>
            </a:r>
          </a:p>
          <a:p>
            <a:r>
              <a:rPr lang="en-US" sz="1400" dirty="0"/>
              <a:t>Paul Sherrer Institut</a:t>
            </a:r>
          </a:p>
          <a:p>
            <a:r>
              <a:rPr lang="en-US" sz="1400" dirty="0"/>
              <a:t>Samtec</a:t>
            </a:r>
          </a:p>
          <a:p>
            <a:r>
              <a:rPr lang="en-US" sz="1400" dirty="0"/>
              <a:t>TE Connectivity</a:t>
            </a:r>
          </a:p>
          <a:p>
            <a:r>
              <a:rPr lang="en-US" sz="1400" dirty="0"/>
              <a:t>Dolphin</a:t>
            </a:r>
          </a:p>
          <a:p>
            <a:r>
              <a:rPr lang="en-US" sz="1400" dirty="0"/>
              <a:t>Trenz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C3F0C7-B744-43E8-9B4C-9160B226BA00}"/>
              </a:ext>
            </a:extLst>
          </p:cNvPr>
          <p:cNvSpPr/>
          <p:nvPr/>
        </p:nvSpPr>
        <p:spPr>
          <a:xfrm>
            <a:off x="3483343" y="850370"/>
            <a:ext cx="18555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IIoT 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Initiatives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C5A92D-9BA1-4292-9459-C2143845AE58}"/>
              </a:ext>
            </a:extLst>
          </p:cNvPr>
          <p:cNvSpPr/>
          <p:nvPr/>
        </p:nvSpPr>
        <p:spPr>
          <a:xfrm>
            <a:off x="3448820" y="1591868"/>
            <a:ext cx="17232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ADLINK </a:t>
            </a:r>
          </a:p>
          <a:p>
            <a:r>
              <a:rPr lang="en-US" sz="1400" dirty="0"/>
              <a:t>AMI</a:t>
            </a:r>
          </a:p>
          <a:p>
            <a:r>
              <a:rPr lang="en-US" sz="1400" dirty="0"/>
              <a:t>Arroyo Technology</a:t>
            </a:r>
          </a:p>
          <a:p>
            <a:r>
              <a:rPr lang="en-US" sz="1400" dirty="0"/>
              <a:t>Avnet</a:t>
            </a:r>
          </a:p>
          <a:p>
            <a:r>
              <a:rPr lang="en-US" sz="1400" dirty="0"/>
              <a:t>Elma Electronic </a:t>
            </a:r>
          </a:p>
          <a:p>
            <a:r>
              <a:rPr lang="en-US" sz="1400" dirty="0"/>
              <a:t>ept </a:t>
            </a:r>
          </a:p>
          <a:p>
            <a:r>
              <a:rPr lang="en-US" sz="1400" dirty="0"/>
              <a:t>Intel </a:t>
            </a:r>
          </a:p>
          <a:p>
            <a:r>
              <a:rPr lang="en-US" sz="1400" dirty="0"/>
              <a:t>Lodz University</a:t>
            </a:r>
          </a:p>
          <a:p>
            <a:r>
              <a:rPr lang="en-US" sz="1400" dirty="0"/>
              <a:t>MEN Mikro</a:t>
            </a:r>
          </a:p>
          <a:p>
            <a:r>
              <a:rPr lang="en-US" sz="1400" dirty="0"/>
              <a:t>nVent</a:t>
            </a:r>
          </a:p>
          <a:p>
            <a:r>
              <a:rPr lang="en-US" sz="1400" dirty="0"/>
              <a:t>Samtec</a:t>
            </a:r>
          </a:p>
          <a:p>
            <a:r>
              <a:rPr lang="en-US" sz="1400" dirty="0"/>
              <a:t>TE Connectivity</a:t>
            </a:r>
          </a:p>
          <a:p>
            <a:r>
              <a:rPr lang="en-US" sz="1400" dirty="0"/>
              <a:t>Trenz Electronic GmbH</a:t>
            </a:r>
          </a:p>
          <a:p>
            <a:r>
              <a:rPr lang="en-US" sz="1400" dirty="0"/>
              <a:t>Triple Ring Technologies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549DEC-85A1-4945-A5CD-3207E70466C8}"/>
              </a:ext>
            </a:extLst>
          </p:cNvPr>
          <p:cNvSpPr/>
          <p:nvPr/>
        </p:nvSpPr>
        <p:spPr>
          <a:xfrm>
            <a:off x="5153863" y="1591868"/>
            <a:ext cx="18873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Amphenol</a:t>
            </a:r>
          </a:p>
          <a:p>
            <a:r>
              <a:rPr lang="en-US" sz="1400" dirty="0"/>
              <a:t>Atom Computing*</a:t>
            </a:r>
          </a:p>
          <a:p>
            <a:r>
              <a:rPr lang="en-US" sz="1400" dirty="0"/>
              <a:t>BAE</a:t>
            </a:r>
          </a:p>
          <a:p>
            <a:r>
              <a:rPr lang="en-US" sz="1400" dirty="0"/>
              <a:t>Comtel</a:t>
            </a:r>
          </a:p>
          <a:p>
            <a:r>
              <a:rPr lang="en-US" sz="1400" dirty="0"/>
              <a:t>DESY</a:t>
            </a:r>
          </a:p>
          <a:p>
            <a:r>
              <a:rPr lang="en-US" sz="1400" dirty="0"/>
              <a:t>Embeck</a:t>
            </a:r>
          </a:p>
          <a:p>
            <a:r>
              <a:rPr lang="en-US" sz="1400" dirty="0"/>
              <a:t>ept</a:t>
            </a:r>
          </a:p>
          <a:p>
            <a:r>
              <a:rPr lang="en-US" sz="1400" dirty="0"/>
              <a:t>ESS</a:t>
            </a:r>
          </a:p>
          <a:p>
            <a:r>
              <a:rPr lang="en-US" sz="1400" dirty="0"/>
              <a:t>MicroLab*</a:t>
            </a:r>
          </a:p>
          <a:p>
            <a:r>
              <a:rPr lang="en-US" sz="1400" dirty="0"/>
              <a:t>N.A.T.</a:t>
            </a:r>
          </a:p>
          <a:p>
            <a:r>
              <a:rPr lang="en-US" sz="1400" dirty="0"/>
              <a:t>nVent</a:t>
            </a:r>
          </a:p>
          <a:p>
            <a:r>
              <a:rPr lang="en-US" sz="1400" dirty="0" err="1"/>
              <a:t>powerBridge</a:t>
            </a:r>
            <a:endParaRPr lang="en-US" sz="1400" dirty="0"/>
          </a:p>
          <a:p>
            <a:r>
              <a:rPr lang="en-US" sz="1400" dirty="0"/>
              <a:t>Samtec</a:t>
            </a:r>
          </a:p>
          <a:p>
            <a:r>
              <a:rPr lang="en-US" sz="1400" dirty="0"/>
              <a:t>University of Lodz</a:t>
            </a:r>
          </a:p>
          <a:p>
            <a:r>
              <a:rPr lang="en-US" sz="1400" dirty="0"/>
              <a:t>VadaTech</a:t>
            </a:r>
          </a:p>
          <a:p>
            <a:r>
              <a:rPr lang="en-US" sz="1400" dirty="0"/>
              <a:t>W-IE-NE-R Power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AFD476-2AD4-487F-AD73-48396FC45D8C}"/>
              </a:ext>
            </a:extLst>
          </p:cNvPr>
          <p:cNvCxnSpPr>
            <a:cxnSpLocks/>
          </p:cNvCxnSpPr>
          <p:nvPr/>
        </p:nvCxnSpPr>
        <p:spPr>
          <a:xfrm>
            <a:off x="1549810" y="1656110"/>
            <a:ext cx="0" cy="5049632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7B91A2E-35AC-42C6-94AE-A20F8F92C7A1}"/>
              </a:ext>
            </a:extLst>
          </p:cNvPr>
          <p:cNvSpPr txBox="1"/>
          <p:nvPr/>
        </p:nvSpPr>
        <p:spPr>
          <a:xfrm>
            <a:off x="6937037" y="1591868"/>
            <a:ext cx="180693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ADLINK.</a:t>
            </a:r>
          </a:p>
          <a:p>
            <a:r>
              <a:rPr lang="en-US" sz="1400" dirty="0"/>
              <a:t>Ci4Rail</a:t>
            </a:r>
          </a:p>
          <a:p>
            <a:r>
              <a:rPr lang="en-US" sz="1400" dirty="0"/>
              <a:t>EKF </a:t>
            </a:r>
          </a:p>
          <a:p>
            <a:r>
              <a:rPr lang="en-US" sz="1400" dirty="0"/>
              <a:t>Elma Electronic</a:t>
            </a:r>
          </a:p>
          <a:p>
            <a:r>
              <a:rPr lang="en-US" sz="1400" dirty="0"/>
              <a:t>ELTEC</a:t>
            </a:r>
          </a:p>
          <a:p>
            <a:r>
              <a:rPr lang="en-US" sz="1400" dirty="0"/>
              <a:t>Embeck </a:t>
            </a:r>
          </a:p>
          <a:p>
            <a:r>
              <a:rPr lang="en-US" sz="1400" dirty="0"/>
              <a:t>ept</a:t>
            </a:r>
          </a:p>
          <a:p>
            <a:r>
              <a:rPr lang="en-US" sz="1400" dirty="0"/>
              <a:t>General Micro </a:t>
            </a:r>
          </a:p>
          <a:p>
            <a:r>
              <a:rPr lang="en-US" sz="1400" dirty="0"/>
              <a:t>HEITEC </a:t>
            </a:r>
          </a:p>
          <a:p>
            <a:r>
              <a:rPr lang="en-US" sz="1400" dirty="0"/>
              <a:t>Hirose </a:t>
            </a:r>
          </a:p>
          <a:p>
            <a:r>
              <a:rPr lang="en-US" sz="1400" dirty="0"/>
              <a:t>Intel Corporation</a:t>
            </a:r>
          </a:p>
          <a:p>
            <a:r>
              <a:rPr lang="en-US" sz="1400" dirty="0"/>
              <a:t>Kontron</a:t>
            </a:r>
          </a:p>
          <a:p>
            <a:r>
              <a:rPr lang="en-US" sz="1400" dirty="0"/>
              <a:t>nVent, Schroff</a:t>
            </a:r>
          </a:p>
          <a:p>
            <a:r>
              <a:rPr lang="en-US" sz="1400" dirty="0"/>
              <a:t>Samtec</a:t>
            </a:r>
          </a:p>
          <a:p>
            <a:r>
              <a:rPr lang="en-US" sz="1400" dirty="0"/>
              <a:t>Sealevel Systems</a:t>
            </a:r>
          </a:p>
          <a:p>
            <a:r>
              <a:rPr lang="en-US" sz="1400" dirty="0"/>
              <a:t>Tews Technologies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0FC34A-4C54-4A96-80C8-F497E9CF91E9}"/>
              </a:ext>
            </a:extLst>
          </p:cNvPr>
          <p:cNvSpPr txBox="1"/>
          <p:nvPr/>
        </p:nvSpPr>
        <p:spPr>
          <a:xfrm>
            <a:off x="1672664" y="1483074"/>
            <a:ext cx="161289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ADLINK </a:t>
            </a:r>
          </a:p>
          <a:p>
            <a:r>
              <a:rPr lang="en-US" sz="1400" dirty="0"/>
              <a:t>Advantech </a:t>
            </a:r>
          </a:p>
          <a:p>
            <a:r>
              <a:rPr lang="en-US" sz="1400" dirty="0"/>
              <a:t>Amphenol</a:t>
            </a:r>
          </a:p>
          <a:p>
            <a:r>
              <a:rPr lang="en-US" sz="1400" dirty="0"/>
              <a:t>Avnet Integrated </a:t>
            </a:r>
          </a:p>
          <a:p>
            <a:r>
              <a:rPr lang="en-US" sz="1400" dirty="0"/>
              <a:t>Bielefeld University</a:t>
            </a:r>
          </a:p>
          <a:p>
            <a:r>
              <a:rPr lang="en-US" sz="1400" dirty="0"/>
              <a:t>congatec</a:t>
            </a:r>
          </a:p>
          <a:p>
            <a:r>
              <a:rPr lang="en-US" sz="1400" dirty="0"/>
              <a:t>duagon </a:t>
            </a:r>
          </a:p>
          <a:p>
            <a:r>
              <a:rPr lang="en-US" sz="1400" dirty="0"/>
              <a:t>ept</a:t>
            </a:r>
          </a:p>
          <a:p>
            <a:r>
              <a:rPr lang="en-US" sz="1400" dirty="0"/>
              <a:t>Eurotech</a:t>
            </a:r>
          </a:p>
          <a:p>
            <a:r>
              <a:rPr lang="en-US" sz="1400" dirty="0"/>
              <a:t>FASTWEL</a:t>
            </a:r>
          </a:p>
          <a:p>
            <a:r>
              <a:rPr lang="en-US" sz="1400" dirty="0"/>
              <a:t>Intel</a:t>
            </a:r>
          </a:p>
          <a:p>
            <a:r>
              <a:rPr lang="en-US" sz="1400" dirty="0"/>
              <a:t>Kontron</a:t>
            </a:r>
          </a:p>
          <a:p>
            <a:r>
              <a:rPr lang="en-US" sz="1400" dirty="0"/>
              <a:t>nVent, Schroff </a:t>
            </a:r>
          </a:p>
          <a:p>
            <a:r>
              <a:rPr lang="en-US" sz="1400" dirty="0"/>
              <a:t>Portwell</a:t>
            </a:r>
          </a:p>
          <a:p>
            <a:r>
              <a:rPr lang="en-US" sz="1400" dirty="0"/>
              <a:t>SECO</a:t>
            </a:r>
          </a:p>
          <a:p>
            <a:r>
              <a:rPr lang="en-US" sz="1400" dirty="0"/>
              <a:t>Supermicro</a:t>
            </a:r>
          </a:p>
          <a:p>
            <a:r>
              <a:rPr lang="en-US" sz="1400" dirty="0"/>
              <a:t>TE Connectivity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7B5384-27FF-8717-120D-5DB720B127FC}"/>
              </a:ext>
            </a:extLst>
          </p:cNvPr>
          <p:cNvSpPr/>
          <p:nvPr/>
        </p:nvSpPr>
        <p:spPr>
          <a:xfrm>
            <a:off x="8743974" y="907469"/>
            <a:ext cx="18555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CompactPCI Serial / Space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9EB977-CE84-1281-2775-F980EDB758BE}"/>
              </a:ext>
            </a:extLst>
          </p:cNvPr>
          <p:cNvSpPr/>
          <p:nvPr/>
        </p:nvSpPr>
        <p:spPr>
          <a:xfrm>
            <a:off x="13222" y="1032944"/>
            <a:ext cx="1855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COM-HPC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8ECB63-AE60-51BF-3669-D0AA4732C0AA}"/>
              </a:ext>
            </a:extLst>
          </p:cNvPr>
          <p:cNvSpPr/>
          <p:nvPr/>
        </p:nvSpPr>
        <p:spPr>
          <a:xfrm>
            <a:off x="5163452" y="1158146"/>
            <a:ext cx="1855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MicroTCA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CAC597-AD70-9630-0648-D22A2F49D4CE}"/>
              </a:ext>
            </a:extLst>
          </p:cNvPr>
          <p:cNvSpPr/>
          <p:nvPr/>
        </p:nvSpPr>
        <p:spPr>
          <a:xfrm>
            <a:off x="6899625" y="1158146"/>
            <a:ext cx="1855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ModBlox7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F6846B-AB0F-E446-F6EB-123B4984D59A}"/>
              </a:ext>
            </a:extLst>
          </p:cNvPr>
          <p:cNvSpPr/>
          <p:nvPr/>
        </p:nvSpPr>
        <p:spPr>
          <a:xfrm>
            <a:off x="1531504" y="1082964"/>
            <a:ext cx="1855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COM Express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04E57-E5C4-171C-8E22-2883986BC9C5}"/>
              </a:ext>
            </a:extLst>
          </p:cNvPr>
          <p:cNvSpPr txBox="1"/>
          <p:nvPr/>
        </p:nvSpPr>
        <p:spPr>
          <a:xfrm>
            <a:off x="10306582" y="1591868"/>
            <a:ext cx="184008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ADLINK  </a:t>
            </a:r>
          </a:p>
          <a:p>
            <a:r>
              <a:rPr lang="en-US" sz="1400" dirty="0"/>
              <a:t>Avnet Embedded</a:t>
            </a:r>
          </a:p>
          <a:p>
            <a:r>
              <a:rPr lang="en-US" sz="1400" dirty="0"/>
              <a:t>EKF  </a:t>
            </a:r>
          </a:p>
          <a:p>
            <a:r>
              <a:rPr lang="en-US" sz="1400" dirty="0"/>
              <a:t>ept  </a:t>
            </a:r>
          </a:p>
          <a:p>
            <a:r>
              <a:rPr lang="en-US" sz="1400" dirty="0"/>
              <a:t>ExxonMobil</a:t>
            </a:r>
          </a:p>
          <a:p>
            <a:r>
              <a:rPr lang="en-US" sz="1400" dirty="0"/>
              <a:t>Georgia Research Tech Institute</a:t>
            </a:r>
          </a:p>
          <a:p>
            <a:r>
              <a:rPr lang="en-US" sz="1400" dirty="0"/>
              <a:t>Hirose </a:t>
            </a:r>
          </a:p>
          <a:p>
            <a:r>
              <a:rPr lang="en-US" sz="1400" dirty="0"/>
              <a:t>Intel  </a:t>
            </a:r>
          </a:p>
          <a:p>
            <a:r>
              <a:rPr lang="en-US" sz="1400" dirty="0"/>
              <a:t>nVent, Schroff </a:t>
            </a:r>
          </a:p>
          <a:p>
            <a:r>
              <a:rPr lang="en-US" sz="1400" dirty="0"/>
              <a:t>OpenSystems  </a:t>
            </a:r>
          </a:p>
          <a:p>
            <a:r>
              <a:rPr lang="en-US" sz="1400" dirty="0"/>
              <a:t>Phoenix Contact</a:t>
            </a:r>
          </a:p>
          <a:p>
            <a:r>
              <a:rPr lang="en-US" sz="1400" dirty="0"/>
              <a:t>Portwell </a:t>
            </a:r>
          </a:p>
          <a:p>
            <a:r>
              <a:rPr lang="en-US" sz="1400" dirty="0"/>
              <a:t>Samtec</a:t>
            </a:r>
          </a:p>
          <a:p>
            <a:r>
              <a:rPr lang="en-US" sz="1400" dirty="0"/>
              <a:t>Schneider Electric</a:t>
            </a:r>
          </a:p>
          <a:p>
            <a:r>
              <a:rPr lang="en-US" sz="1400" dirty="0"/>
              <a:t>Yokogawa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27220-CA2A-9CB1-40CE-E8AD87E397FD}"/>
              </a:ext>
            </a:extLst>
          </p:cNvPr>
          <p:cNvSpPr/>
          <p:nvPr/>
        </p:nvSpPr>
        <p:spPr>
          <a:xfrm>
            <a:off x="10306582" y="1158146"/>
            <a:ext cx="1855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Far Edge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84E464-ABF3-D3BE-B2F7-926A3FEA8FD9}"/>
              </a:ext>
            </a:extLst>
          </p:cNvPr>
          <p:cNvCxnSpPr>
            <a:cxnSpLocks/>
          </p:cNvCxnSpPr>
          <p:nvPr/>
        </p:nvCxnSpPr>
        <p:spPr>
          <a:xfrm>
            <a:off x="3401837" y="1656110"/>
            <a:ext cx="0" cy="5049632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0E9934-AD32-AE4E-9377-091EDAC65D9B}"/>
              </a:ext>
            </a:extLst>
          </p:cNvPr>
          <p:cNvCxnSpPr>
            <a:cxnSpLocks/>
          </p:cNvCxnSpPr>
          <p:nvPr/>
        </p:nvCxnSpPr>
        <p:spPr>
          <a:xfrm>
            <a:off x="5155896" y="1656110"/>
            <a:ext cx="0" cy="5049632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29EAAA5-8CAD-BA16-15B3-BBDD7DA66255}"/>
              </a:ext>
            </a:extLst>
          </p:cNvPr>
          <p:cNvCxnSpPr>
            <a:cxnSpLocks/>
          </p:cNvCxnSpPr>
          <p:nvPr/>
        </p:nvCxnSpPr>
        <p:spPr>
          <a:xfrm>
            <a:off x="6902392" y="1656110"/>
            <a:ext cx="0" cy="5049632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392034-9154-6DC2-607D-47A439F958E5}"/>
              </a:ext>
            </a:extLst>
          </p:cNvPr>
          <p:cNvCxnSpPr>
            <a:cxnSpLocks/>
          </p:cNvCxnSpPr>
          <p:nvPr/>
        </p:nvCxnSpPr>
        <p:spPr>
          <a:xfrm>
            <a:off x="8703782" y="1656110"/>
            <a:ext cx="0" cy="5049632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45E1D1-B963-97DD-22A8-00CC3BF55FBE}"/>
              </a:ext>
            </a:extLst>
          </p:cNvPr>
          <p:cNvCxnSpPr>
            <a:cxnSpLocks/>
          </p:cNvCxnSpPr>
          <p:nvPr/>
        </p:nvCxnSpPr>
        <p:spPr>
          <a:xfrm>
            <a:off x="10306582" y="1656110"/>
            <a:ext cx="0" cy="4807416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9BBC76-5529-D142-A8C8-274D2A4D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Markets Served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C5D470F-3DD4-DD4F-BC6A-71A8105CE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187280"/>
              </p:ext>
            </p:extLst>
          </p:nvPr>
        </p:nvGraphicFramePr>
        <p:xfrm>
          <a:off x="1023938" y="1629833"/>
          <a:ext cx="9804928" cy="5005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2862">
                  <a:extLst>
                    <a:ext uri="{9D8B030D-6E8A-4147-A177-3AD203B41FA5}">
                      <a16:colId xmlns:a16="http://schemas.microsoft.com/office/drawing/2014/main" val="1576937483"/>
                    </a:ext>
                  </a:extLst>
                </a:gridCol>
                <a:gridCol w="1549348">
                  <a:extLst>
                    <a:ext uri="{9D8B030D-6E8A-4147-A177-3AD203B41FA5}">
                      <a16:colId xmlns:a16="http://schemas.microsoft.com/office/drawing/2014/main" val="3863390063"/>
                    </a:ext>
                  </a:extLst>
                </a:gridCol>
                <a:gridCol w="1127537">
                  <a:extLst>
                    <a:ext uri="{9D8B030D-6E8A-4147-A177-3AD203B41FA5}">
                      <a16:colId xmlns:a16="http://schemas.microsoft.com/office/drawing/2014/main" val="2168483480"/>
                    </a:ext>
                  </a:extLst>
                </a:gridCol>
                <a:gridCol w="1127537">
                  <a:extLst>
                    <a:ext uri="{9D8B030D-6E8A-4147-A177-3AD203B41FA5}">
                      <a16:colId xmlns:a16="http://schemas.microsoft.com/office/drawing/2014/main" val="1208203794"/>
                    </a:ext>
                  </a:extLst>
                </a:gridCol>
                <a:gridCol w="954070">
                  <a:extLst>
                    <a:ext uri="{9D8B030D-6E8A-4147-A177-3AD203B41FA5}">
                      <a16:colId xmlns:a16="http://schemas.microsoft.com/office/drawing/2014/main" val="1171699824"/>
                    </a:ext>
                  </a:extLst>
                </a:gridCol>
                <a:gridCol w="1040804">
                  <a:extLst>
                    <a:ext uri="{9D8B030D-6E8A-4147-A177-3AD203B41FA5}">
                      <a16:colId xmlns:a16="http://schemas.microsoft.com/office/drawing/2014/main" val="2721033958"/>
                    </a:ext>
                  </a:extLst>
                </a:gridCol>
                <a:gridCol w="1301005">
                  <a:extLst>
                    <a:ext uri="{9D8B030D-6E8A-4147-A177-3AD203B41FA5}">
                      <a16:colId xmlns:a16="http://schemas.microsoft.com/office/drawing/2014/main" val="898078749"/>
                    </a:ext>
                  </a:extLst>
                </a:gridCol>
                <a:gridCol w="1391765">
                  <a:extLst>
                    <a:ext uri="{9D8B030D-6E8A-4147-A177-3AD203B41FA5}">
                      <a16:colId xmlns:a16="http://schemas.microsoft.com/office/drawing/2014/main" val="3021706914"/>
                    </a:ext>
                  </a:extLst>
                </a:gridCol>
              </a:tblGrid>
              <a:tr h="373690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COM-HPC</a:t>
                      </a:r>
                    </a:p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COM Express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ModBlox7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CompactPCI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 Serial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HPM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MicroTCA</a:t>
                      </a:r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 / AMC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AdvancedTCA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SHB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474043"/>
                  </a:ext>
                </a:extLst>
              </a:tr>
              <a:tr h="344459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Aerospace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538687"/>
                  </a:ext>
                </a:extLst>
              </a:tr>
              <a:tr h="34928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Defense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95915"/>
                  </a:ext>
                </a:extLst>
              </a:tr>
              <a:tr h="34928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Drones / UAV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41474"/>
                  </a:ext>
                </a:extLst>
              </a:tr>
              <a:tr h="34928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Energy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552140"/>
                  </a:ext>
                </a:extLst>
              </a:tr>
              <a:tr h="34928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Gaming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68543"/>
                  </a:ext>
                </a:extLst>
              </a:tr>
              <a:tr h="37369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Industrial Automation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303566"/>
                  </a:ext>
                </a:extLst>
              </a:tr>
              <a:tr h="34928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5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IIoT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994939"/>
                  </a:ext>
                </a:extLst>
              </a:tr>
              <a:tr h="34928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Medical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701149"/>
                  </a:ext>
                </a:extLst>
              </a:tr>
              <a:tr h="34928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Physics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00009"/>
                  </a:ext>
                </a:extLst>
              </a:tr>
              <a:tr h="34928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Railway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731379"/>
                  </a:ext>
                </a:extLst>
              </a:tr>
              <a:tr h="34928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5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Telecommu-nications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776719"/>
                  </a:ext>
                </a:extLst>
              </a:tr>
              <a:tr h="34928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onsolas" panose="020B0609020204030204" pitchFamily="49" charset="0"/>
                        </a:rPr>
                        <a:t>Test / Measurement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Consolas" panose="020B0609020204030204" pitchFamily="49" charset="0"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6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56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DC1DD8-1052-8941-BB18-D248344B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SPECIFICATION DEVELOPMENT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2DC1B9-F5A9-4C9E-9657-E0EF486AA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>
                <a:latin typeface="+mn-lt"/>
              </a:rPr>
              <a:t>Process</a:t>
            </a:r>
          </a:p>
          <a:p>
            <a:pPr lvl="2"/>
            <a:r>
              <a:rPr lang="en-US" sz="2400" dirty="0">
                <a:latin typeface="+mn-lt"/>
              </a:rPr>
              <a:t>3 exec members sponsor a new initiative</a:t>
            </a:r>
          </a:p>
          <a:p>
            <a:pPr lvl="2"/>
            <a:r>
              <a:rPr lang="en-US" sz="2400" dirty="0">
                <a:latin typeface="+mn-lt"/>
              </a:rPr>
              <a:t>Develop initial statement of work</a:t>
            </a:r>
          </a:p>
          <a:p>
            <a:pPr lvl="2"/>
            <a:r>
              <a:rPr lang="en-US" sz="2400" dirty="0">
                <a:latin typeface="+mn-lt"/>
              </a:rPr>
              <a:t>CTO Review</a:t>
            </a:r>
          </a:p>
          <a:p>
            <a:pPr lvl="2"/>
            <a:r>
              <a:rPr lang="en-US" sz="2400" dirty="0">
                <a:latin typeface="+mn-lt"/>
              </a:rPr>
              <a:t>Call for participation</a:t>
            </a:r>
          </a:p>
          <a:p>
            <a:pPr lvl="2"/>
            <a:r>
              <a:rPr lang="en-US" sz="2400" dirty="0">
                <a:latin typeface="+mn-lt"/>
              </a:rPr>
              <a:t>Committee formed </a:t>
            </a:r>
          </a:p>
          <a:p>
            <a:pPr lvl="2"/>
            <a:r>
              <a:rPr lang="en-US" sz="2400" dirty="0">
                <a:latin typeface="+mn-lt"/>
              </a:rPr>
              <a:t>Chairperson, Editor and Secretary elections</a:t>
            </a:r>
          </a:p>
          <a:p>
            <a:pPr lvl="2"/>
            <a:r>
              <a:rPr lang="en-US" sz="2400" dirty="0">
                <a:latin typeface="+mn-lt"/>
              </a:rPr>
              <a:t>Committee finalizes SOW</a:t>
            </a:r>
          </a:p>
          <a:p>
            <a:pPr lvl="2"/>
            <a:r>
              <a:rPr lang="en-US" sz="2400" dirty="0">
                <a:latin typeface="+mn-lt"/>
              </a:rPr>
              <a:t>Specification work begins</a:t>
            </a:r>
          </a:p>
          <a:p>
            <a:pPr lvl="3"/>
            <a:r>
              <a:rPr lang="en-US" sz="2400" dirty="0">
                <a:latin typeface="+mn-lt"/>
              </a:rPr>
              <a:t>Regular calls with role and IPR acknowledgements</a:t>
            </a:r>
          </a:p>
          <a:p>
            <a:pPr lvl="2"/>
            <a:r>
              <a:rPr lang="en-US" sz="2400" dirty="0">
                <a:latin typeface="+mn-lt"/>
              </a:rPr>
              <a:t>Draft specification reviewed by CTO</a:t>
            </a:r>
          </a:p>
          <a:p>
            <a:pPr lvl="2"/>
            <a:r>
              <a:rPr lang="en-US" sz="2400" dirty="0">
                <a:latin typeface="+mn-lt"/>
              </a:rPr>
              <a:t>Member review</a:t>
            </a:r>
          </a:p>
          <a:p>
            <a:pPr lvl="2"/>
            <a:r>
              <a:rPr lang="en-US" sz="2400" dirty="0">
                <a:latin typeface="+mn-lt"/>
              </a:rPr>
              <a:t>Necessary updates made by committee</a:t>
            </a:r>
          </a:p>
          <a:p>
            <a:pPr lvl="2"/>
            <a:r>
              <a:rPr lang="en-US" sz="2400" dirty="0">
                <a:latin typeface="+mn-lt"/>
              </a:rPr>
              <a:t>Ratification vote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FC2CFCD-657F-4B2D-B966-40B7A1AAB128}"/>
              </a:ext>
            </a:extLst>
          </p:cNvPr>
          <p:cNvSpPr txBox="1">
            <a:spLocks/>
          </p:cNvSpPr>
          <p:nvPr/>
        </p:nvSpPr>
        <p:spPr>
          <a:xfrm>
            <a:off x="983934" y="280730"/>
            <a:ext cx="9720072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25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End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62529</TotalTime>
  <Words>1288</Words>
  <Application>Microsoft Office PowerPoint</Application>
  <PresentationFormat>Widescreen</PresentationFormat>
  <Paragraphs>419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Hind107 Bold</vt:lpstr>
      <vt:lpstr>Tw Cen MT</vt:lpstr>
      <vt:lpstr>Tw Cen MT Condensed</vt:lpstr>
      <vt:lpstr>Wingdings 3</vt:lpstr>
      <vt:lpstr>Integral</vt:lpstr>
      <vt:lpstr>End Page</vt:lpstr>
      <vt:lpstr>2022 microtca workshop</vt:lpstr>
      <vt:lpstr>Agenda</vt:lpstr>
      <vt:lpstr>PICMG* [PCI Industrial Computer Manufacturer’s Group] </vt:lpstr>
      <vt:lpstr>Overview: 28 years of Specifications</vt:lpstr>
      <vt:lpstr>Value of Open Standards</vt:lpstr>
      <vt:lpstr>Open Specification vs. Open Source</vt:lpstr>
      <vt:lpstr>2022/2023 PICMG Initiatives</vt:lpstr>
      <vt:lpstr>Markets Served</vt:lpstr>
      <vt:lpstr>SPECIFICATION DEVELOPMENT</vt:lpstr>
      <vt:lpstr>Technical Subcommittees</vt:lpstr>
      <vt:lpstr>MicroTCA Next generation</vt:lpstr>
      <vt:lpstr>Far edge: Open Standards for Edge processing industries </vt:lpstr>
      <vt:lpstr>Picmg Far-Edge</vt:lpstr>
      <vt:lpstr>Modblox7</vt:lpstr>
      <vt:lpstr>Resources</vt:lpstr>
      <vt:lpstr>Benefits of membership</vt:lpstr>
      <vt:lpstr>Future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Sense of Industrial IoT</dc:title>
  <dc:creator>Douglas Sandy</dc:creator>
  <cp:lastModifiedBy>jessica isquith</cp:lastModifiedBy>
  <cp:revision>474</cp:revision>
  <dcterms:created xsi:type="dcterms:W3CDTF">2018-06-21T14:17:00Z</dcterms:created>
  <dcterms:modified xsi:type="dcterms:W3CDTF">2022-12-06T12:05:39Z</dcterms:modified>
</cp:coreProperties>
</file>