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4" r:id="rId4"/>
  </p:sldMasterIdLst>
  <p:notesMasterIdLst>
    <p:notesMasterId r:id="rId20"/>
  </p:notesMasterIdLst>
  <p:handoutMasterIdLst>
    <p:handoutMasterId r:id="rId21"/>
  </p:handoutMasterIdLst>
  <p:sldIdLst>
    <p:sldId id="3724" r:id="rId5"/>
    <p:sldId id="3726" r:id="rId6"/>
    <p:sldId id="3773" r:id="rId7"/>
    <p:sldId id="3772" r:id="rId8"/>
    <p:sldId id="3774" r:id="rId9"/>
    <p:sldId id="3780" r:id="rId10"/>
    <p:sldId id="3775" r:id="rId11"/>
    <p:sldId id="1171" r:id="rId12"/>
    <p:sldId id="3771" r:id="rId13"/>
    <p:sldId id="1163" r:id="rId14"/>
    <p:sldId id="3776" r:id="rId15"/>
    <p:sldId id="3777" r:id="rId16"/>
    <p:sldId id="3778" r:id="rId17"/>
    <p:sldId id="3779" r:id="rId18"/>
    <p:sldId id="3770" r:id="rId19"/>
  </p:sldIdLst>
  <p:sldSz cx="12192000" cy="6858000"/>
  <p:notesSz cx="7104063" cy="10234613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B638"/>
    <a:srgbClr val="FF791E"/>
    <a:srgbClr val="C4262E"/>
    <a:srgbClr val="F8F8F8"/>
    <a:srgbClr val="EBEBEB"/>
    <a:srgbClr val="EEEEEE"/>
    <a:srgbClr val="D13B3B"/>
    <a:srgbClr val="F6D8D8"/>
    <a:srgbClr val="545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1C502F-FD36-4E1D-BF09-5C3845D02E72}" v="129" dt="2022-12-02T14:02:12.212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29" autoAdjust="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954" y="6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ninger, Christian" userId="f256076c-be75-4ba0-9fbc-fcb58856680c" providerId="ADAL" clId="{2D1C502F-FD36-4E1D-BF09-5C3845D02E72}"/>
    <pc:docChg chg="undo custSel addSld modSld">
      <pc:chgData name="Ganninger, Christian" userId="f256076c-be75-4ba0-9fbc-fcb58856680c" providerId="ADAL" clId="{2D1C502F-FD36-4E1D-BF09-5C3845D02E72}" dt="2022-12-05T11:59:26.341" v="557" actId="14100"/>
      <pc:docMkLst>
        <pc:docMk/>
      </pc:docMkLst>
      <pc:sldChg chg="addSp delSp modSp new mod">
        <pc:chgData name="Ganninger, Christian" userId="f256076c-be75-4ba0-9fbc-fcb58856680c" providerId="ADAL" clId="{2D1C502F-FD36-4E1D-BF09-5C3845D02E72}" dt="2022-12-05T11:59:26.341" v="557" actId="14100"/>
        <pc:sldMkLst>
          <pc:docMk/>
          <pc:sldMk cId="2542255810" sldId="3780"/>
        </pc:sldMkLst>
        <pc:spChg chg="mod">
          <ac:chgData name="Ganninger, Christian" userId="f256076c-be75-4ba0-9fbc-fcb58856680c" providerId="ADAL" clId="{2D1C502F-FD36-4E1D-BF09-5C3845D02E72}" dt="2022-12-05T11:59:26.341" v="557" actId="14100"/>
          <ac:spMkLst>
            <pc:docMk/>
            <pc:sldMk cId="2542255810" sldId="3780"/>
            <ac:spMk id="2" creationId="{E4AF7F3E-6688-4132-A52D-3B26D222E240}"/>
          </ac:spMkLst>
        </pc:spChg>
        <pc:spChg chg="mod">
          <ac:chgData name="Ganninger, Christian" userId="f256076c-be75-4ba0-9fbc-fcb58856680c" providerId="ADAL" clId="{2D1C502F-FD36-4E1D-BF09-5C3845D02E72}" dt="2022-12-02T13:52:04.936" v="89" actId="20577"/>
          <ac:spMkLst>
            <pc:docMk/>
            <pc:sldMk cId="2542255810" sldId="3780"/>
            <ac:spMk id="4" creationId="{3C26AE96-B2E2-4715-91C0-B3EAB4F37BD1}"/>
          </ac:spMkLst>
        </pc:spChg>
        <pc:spChg chg="add mod">
          <ac:chgData name="Ganninger, Christian" userId="f256076c-be75-4ba0-9fbc-fcb58856680c" providerId="ADAL" clId="{2D1C502F-FD36-4E1D-BF09-5C3845D02E72}" dt="2022-12-05T11:59:19.750" v="556" actId="1076"/>
          <ac:spMkLst>
            <pc:docMk/>
            <pc:sldMk cId="2542255810" sldId="3780"/>
            <ac:spMk id="9" creationId="{53A293AD-48A4-420F-8FBE-92EA30AA4A79}"/>
          </ac:spMkLst>
        </pc:spChg>
        <pc:spChg chg="add mod">
          <ac:chgData name="Ganninger, Christian" userId="f256076c-be75-4ba0-9fbc-fcb58856680c" providerId="ADAL" clId="{2D1C502F-FD36-4E1D-BF09-5C3845D02E72}" dt="2022-12-02T14:02:35.769" v="354" actId="14100"/>
          <ac:spMkLst>
            <pc:docMk/>
            <pc:sldMk cId="2542255810" sldId="3780"/>
            <ac:spMk id="10" creationId="{667F68F7-7092-4259-AAAF-B191C7241549}"/>
          </ac:spMkLst>
        </pc:spChg>
        <pc:picChg chg="add del mod">
          <ac:chgData name="Ganninger, Christian" userId="f256076c-be75-4ba0-9fbc-fcb58856680c" providerId="ADAL" clId="{2D1C502F-FD36-4E1D-BF09-5C3845D02E72}" dt="2022-12-05T11:57:39.138" v="531" actId="478"/>
          <ac:picMkLst>
            <pc:docMk/>
            <pc:sldMk cId="2542255810" sldId="3780"/>
            <ac:picMk id="6" creationId="{9C41A8EB-FC56-48BA-906E-AF0C4DD48D9E}"/>
          </ac:picMkLst>
        </pc:picChg>
        <pc:picChg chg="add mod ord">
          <ac:chgData name="Ganninger, Christian" userId="f256076c-be75-4ba0-9fbc-fcb58856680c" providerId="ADAL" clId="{2D1C502F-FD36-4E1D-BF09-5C3845D02E72}" dt="2022-12-05T11:57:57.017" v="542" actId="1036"/>
          <ac:picMkLst>
            <pc:docMk/>
            <pc:sldMk cId="2542255810" sldId="3780"/>
            <ac:picMk id="7" creationId="{1026CCEE-4E72-482E-8213-78E90B7236C5}"/>
          </ac:picMkLst>
        </pc:picChg>
        <pc:picChg chg="add del mod">
          <ac:chgData name="Ganninger, Christian" userId="f256076c-be75-4ba0-9fbc-fcb58856680c" providerId="ADAL" clId="{2D1C502F-FD36-4E1D-BF09-5C3845D02E72}" dt="2022-12-05T11:58:00.878" v="543" actId="478"/>
          <ac:picMkLst>
            <pc:docMk/>
            <pc:sldMk cId="2542255810" sldId="3780"/>
            <ac:picMk id="8" creationId="{FC85A912-01D2-47B6-9067-1359D6445078}"/>
          </ac:picMkLst>
        </pc:picChg>
        <pc:picChg chg="add mod ord">
          <ac:chgData name="Ganninger, Christian" userId="f256076c-be75-4ba0-9fbc-fcb58856680c" providerId="ADAL" clId="{2D1C502F-FD36-4E1D-BF09-5C3845D02E72}" dt="2022-12-05T11:59:12.706" v="555" actId="167"/>
          <ac:picMkLst>
            <pc:docMk/>
            <pc:sldMk cId="2542255810" sldId="3780"/>
            <ac:picMk id="12" creationId="{21C6810E-B666-4CAD-85C6-F3473506199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8435" tIns="49218" rIns="98435" bIns="4921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8" cy="511731"/>
          </a:xfrm>
          <a:prstGeom prst="rect">
            <a:avLst/>
          </a:prstGeom>
        </p:spPr>
        <p:txBody>
          <a:bodyPr vert="horz" lIns="98435" tIns="49218" rIns="98435" bIns="49218" rtlCol="0"/>
          <a:lstStyle>
            <a:lvl1pPr algn="r">
              <a:defRPr sz="1300"/>
            </a:lvl1pPr>
          </a:lstStyle>
          <a:p>
            <a:fld id="{5357B84E-E29E-4E9F-8EC4-F0FB55F2E732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8" cy="511731"/>
          </a:xfrm>
          <a:prstGeom prst="rect">
            <a:avLst/>
          </a:prstGeom>
        </p:spPr>
        <p:txBody>
          <a:bodyPr vert="horz" lIns="98435" tIns="49218" rIns="98435" bIns="4921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8" cy="511731"/>
          </a:xfrm>
          <a:prstGeom prst="rect">
            <a:avLst/>
          </a:prstGeom>
        </p:spPr>
        <p:txBody>
          <a:bodyPr vert="horz" lIns="98435" tIns="49218" rIns="98435" bIns="49218" rtlCol="0" anchor="b"/>
          <a:lstStyle>
            <a:lvl1pPr algn="r">
              <a:defRPr sz="1300"/>
            </a:lvl1pPr>
          </a:lstStyle>
          <a:p>
            <a:fld id="{41C9DA03-DF80-4579-B771-6341D7A4BED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1494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3509"/>
          </a:xfrm>
          <a:prstGeom prst="rect">
            <a:avLst/>
          </a:prstGeom>
        </p:spPr>
        <p:txBody>
          <a:bodyPr vert="horz" lIns="98435" tIns="49218" rIns="98435" bIns="4921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3509"/>
          </a:xfrm>
          <a:prstGeom prst="rect">
            <a:avLst/>
          </a:prstGeom>
        </p:spPr>
        <p:txBody>
          <a:bodyPr vert="horz" lIns="98435" tIns="49218" rIns="98435" bIns="49218" rtlCol="0"/>
          <a:lstStyle>
            <a:lvl1pPr algn="r">
              <a:defRPr sz="1300"/>
            </a:lvl1pPr>
          </a:lstStyle>
          <a:p>
            <a:fld id="{01B7E555-9380-714B-AEA7-F0DFB67531BD}" type="datetimeFigureOut"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1279525"/>
            <a:ext cx="613568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35" tIns="49218" rIns="98435" bIns="492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8435" tIns="49218" rIns="98435" bIns="492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8435" tIns="49218" rIns="98435" bIns="4921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7"/>
          </a:xfrm>
          <a:prstGeom prst="rect">
            <a:avLst/>
          </a:prstGeom>
        </p:spPr>
        <p:txBody>
          <a:bodyPr vert="horz" lIns="98435" tIns="49218" rIns="98435" bIns="49218" rtlCol="0" anchor="b"/>
          <a:lstStyle>
            <a:lvl1pPr algn="r">
              <a:defRPr sz="1300"/>
            </a:lvl1pPr>
          </a:lstStyle>
          <a:p>
            <a:fld id="{7C0F37E3-D61C-4C4B-8AD2-D70E789ECEC8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30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F37E3-D61C-4C4B-8AD2-D70E789ECE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7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076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7.xml"/><Relationship Id="rId7" Type="http://schemas.openxmlformats.org/officeDocument/2006/relationships/image" Target="../media/image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0.jpe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0.xml"/><Relationship Id="rId7" Type="http://schemas.openxmlformats.org/officeDocument/2006/relationships/image" Target="../media/image6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1.jpe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3.xml"/><Relationship Id="rId7" Type="http://schemas.openxmlformats.org/officeDocument/2006/relationships/image" Target="../media/image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2.jpe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6.xml"/><Relationship Id="rId7" Type="http://schemas.openxmlformats.org/officeDocument/2006/relationships/image" Target="../media/image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3.jpe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39.xml"/><Relationship Id="rId7" Type="http://schemas.openxmlformats.org/officeDocument/2006/relationships/image" Target="../media/image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4.jpe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2.xml"/><Relationship Id="rId7" Type="http://schemas.openxmlformats.org/officeDocument/2006/relationships/image" Target="../media/image1.emf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jpeg"/><Relationship Id="rId10" Type="http://schemas.openxmlformats.org/officeDocument/2006/relationships/image" Target="../media/image3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.png"/><Relationship Id="rId10" Type="http://schemas.openxmlformats.org/officeDocument/2006/relationships/image" Target="../media/image3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png"/><Relationship Id="rId10" Type="http://schemas.openxmlformats.org/officeDocument/2006/relationships/image" Target="../media/image3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png"/><Relationship Id="rId10" Type="http://schemas.openxmlformats.org/officeDocument/2006/relationships/image" Target="../media/image3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4.xml"/><Relationship Id="rId7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656B54-3ADF-449D-B61C-0E8A3E802AC8}"/>
              </a:ext>
            </a:extLst>
          </p:cNvPr>
          <p:cNvSpPr/>
          <p:nvPr userDrawn="1"/>
        </p:nvSpPr>
        <p:spPr>
          <a:xfrm>
            <a:off x="4234" y="-22110"/>
            <a:ext cx="12187766" cy="5272287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713FE-72CC-49A1-B4C7-E0FEF00F99B7}"/>
              </a:ext>
            </a:extLst>
          </p:cNvPr>
          <p:cNvSpPr/>
          <p:nvPr userDrawn="1"/>
        </p:nvSpPr>
        <p:spPr>
          <a:xfrm>
            <a:off x="-5003" y="5341616"/>
            <a:ext cx="12197003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098710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/>
        </p:nvSpPr>
        <p:spPr>
          <a:xfrm>
            <a:off x="0" y="0"/>
            <a:ext cx="211667" cy="158750"/>
          </a:xfrm>
          <a:prstGeom prst="rect">
            <a:avLst/>
          </a:prstGeom>
          <a:solidFill>
            <a:srgbClr val="D1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5000" b="0" i="0" baseline="0">
              <a:latin typeface="Roboto Light"/>
              <a:sym typeface="Roboto Light"/>
            </a:endParaRPr>
          </a:p>
        </p:txBody>
      </p:sp>
      <p:sp>
        <p:nvSpPr>
          <p:cNvPr id="14" name="Rectangle 1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rgbClr val="D1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4000" b="0" i="0" baseline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5003" y="5250176"/>
            <a:ext cx="12197003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D1C2624-DF71-4678-BC19-8D78D599F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2743200"/>
            <a:ext cx="6410558" cy="147922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C359125-1562-423F-A70A-9900E81B4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41" y="685800"/>
            <a:ext cx="6410558" cy="1828800"/>
          </a:xfrm>
          <a:prstGeom prst="rect">
            <a:avLst/>
          </a:prstGeom>
        </p:spPr>
        <p:txBody>
          <a:bodyPr vert="horz" lIns="0" anchor="b">
            <a:normAutofit/>
          </a:bodyPr>
          <a:lstStyle>
            <a:lvl1pPr algn="l">
              <a:lnSpc>
                <a:spcPct val="100000"/>
              </a:lnSpc>
              <a:defRPr sz="4000" b="0" i="0" spc="-15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4343400"/>
            <a:ext cx="3714750" cy="685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Presenter</a:t>
            </a:r>
            <a:br>
              <a:rPr lang="en-US"/>
            </a:br>
            <a:r>
              <a:rPr lang="en-US" b="0"/>
              <a:t>Month xx,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2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E0B7-7017-45B4-9428-E39B65391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86CE7-B949-411A-9A6D-834333BAD6E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‹Nr.›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3176"/>
            <a:ext cx="6629402" cy="6854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751509-5BC0-40F6-B7D0-C4A89C6AD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04100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E0B7-7017-45B4-9428-E39B65391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86CE7-B949-411A-9A6D-834333BAD6E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‹Nr.›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"/>
          <a:stretch/>
        </p:blipFill>
        <p:spPr>
          <a:xfrm>
            <a:off x="5562600" y="3176"/>
            <a:ext cx="6629402" cy="6854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267687-D0EC-41CA-996C-03C5C073B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65194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E0B7-7017-45B4-9428-E39B65391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86CE7-B949-411A-9A6D-834333BAD6E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‹Nr.›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599" y="0"/>
            <a:ext cx="6629401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49D29-49B8-46B4-9DD4-36CA38923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7522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E0B7-7017-45B4-9428-E39B65391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86CE7-B949-411A-9A6D-834333BAD6E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‹Nr.›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0" r="24468"/>
          <a:stretch/>
        </p:blipFill>
        <p:spPr>
          <a:xfrm>
            <a:off x="5562600" y="0"/>
            <a:ext cx="66294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4FA1A8-69D6-44EB-8E26-2D57BE0B52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40462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86CE7-B949-411A-9A6D-834333BAD6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‹Nr.›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factory, person, building&#10;&#10;Description automatically generated">
            <a:extLst>
              <a:ext uri="{FF2B5EF4-FFF2-40B4-BE49-F238E27FC236}">
                <a16:creationId xmlns:a16="http://schemas.microsoft.com/office/drawing/2014/main" id="{C0BC02A9-281A-475E-BC56-505505E2B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54"/>
          <a:stretch/>
        </p:blipFill>
        <p:spPr>
          <a:xfrm>
            <a:off x="5587698" y="-3561"/>
            <a:ext cx="6680502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88AA42-B49B-4DA0-BC2F-C3121A190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42FDCD-F50C-453E-8FAF-0F2B656F6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2168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1812F8D-4067-4E27-BD34-90FE6A95DF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8" t="46" r="16257" b="-46"/>
          <a:stretch/>
        </p:blipFill>
        <p:spPr>
          <a:xfrm>
            <a:off x="5562600" y="3176"/>
            <a:ext cx="6629400" cy="6854824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E0B7-7017-45B4-9428-E39B65391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86CE7-B949-411A-9A6D-834333BAD6E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‹Nr.›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59332D-409D-466E-B93E-BA168CF8C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88421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935560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/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000" b="0" i="0" baseline="0">
              <a:solidFill>
                <a:srgbClr val="EEEEEE"/>
              </a:solidFill>
              <a:latin typeface="Roboto Light"/>
              <a:sym typeface="Roboto Light"/>
            </a:endParaRPr>
          </a:p>
        </p:txBody>
      </p:sp>
      <p:sp>
        <p:nvSpPr>
          <p:cNvPr id="10" name="Rectangle 9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000" b="0" i="0" baseline="0">
              <a:solidFill>
                <a:srgbClr val="EEEEEE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517A81-BFFB-45D7-9344-B41D1BB981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438400"/>
            <a:ext cx="10972800" cy="182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7324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201210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err="1">
              <a:solidFill>
                <a:schemeClr val="accent5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70267E7F-1561-45D0-8239-C2F19CAB1D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39" y="1104900"/>
            <a:ext cx="11617961" cy="4838700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9240" y="6409678"/>
            <a:ext cx="2626360" cy="372122"/>
          </a:xfrm>
          <a:prstGeom prst="rect">
            <a:avLst/>
          </a:prstGeom>
        </p:spPr>
        <p:txBody>
          <a:bodyPr/>
          <a:lstStyle>
            <a:lvl1pPr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Footer Here</a:t>
            </a:r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id="{C5392445-2AFD-4B64-90B1-C9C205E19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39" y="-9028"/>
            <a:ext cx="11617961" cy="875167"/>
          </a:xfrm>
          <a:prstGeom prst="rect">
            <a:avLst/>
          </a:prstGeom>
        </p:spPr>
        <p:txBody>
          <a:bodyPr vert="horz" l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Header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04DCB8-0E4A-433B-8A2A-9339731CE722}"/>
              </a:ext>
            </a:extLst>
          </p:cNvPr>
          <p:cNvCxnSpPr>
            <a:cxnSpLocks/>
          </p:cNvCxnSpPr>
          <p:nvPr userDrawn="1"/>
        </p:nvCxnSpPr>
        <p:spPr>
          <a:xfrm>
            <a:off x="269240" y="835025"/>
            <a:ext cx="1161796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21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544840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err="1">
              <a:solidFill>
                <a:schemeClr val="accent5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24803BD-979E-4FCA-88A8-7096D68E6C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241" y="5956917"/>
            <a:ext cx="11617960" cy="39730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Key takeaway texts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9241" y="6409678"/>
            <a:ext cx="2626359" cy="372122"/>
          </a:xfrm>
          <a:prstGeom prst="rect">
            <a:avLst/>
          </a:prstGeom>
        </p:spPr>
        <p:txBody>
          <a:bodyPr/>
          <a:lstStyle>
            <a:lvl1pPr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Footer Here</a:t>
            </a:r>
          </a:p>
        </p:txBody>
      </p:sp>
      <p:sp>
        <p:nvSpPr>
          <p:cNvPr id="20" name="Title 20">
            <a:extLst>
              <a:ext uri="{FF2B5EF4-FFF2-40B4-BE49-F238E27FC236}">
                <a16:creationId xmlns:a16="http://schemas.microsoft.com/office/drawing/2014/main" id="{C5392445-2AFD-4B64-90B1-C9C205E19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39" y="-9028"/>
            <a:ext cx="11617961" cy="875167"/>
          </a:xfrm>
          <a:prstGeom prst="rect">
            <a:avLst/>
          </a:prstGeom>
        </p:spPr>
        <p:txBody>
          <a:bodyPr vert="horz" l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Header Style</a:t>
            </a:r>
          </a:p>
        </p:txBody>
      </p:sp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70267E7F-1561-45D0-8239-C2F19CAB1D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39" y="1104900"/>
            <a:ext cx="11617961" cy="4838700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04DCB8-0E4A-433B-8A2A-9339731CE722}"/>
              </a:ext>
            </a:extLst>
          </p:cNvPr>
          <p:cNvCxnSpPr>
            <a:cxnSpLocks/>
          </p:cNvCxnSpPr>
          <p:nvPr userDrawn="1"/>
        </p:nvCxnSpPr>
        <p:spPr>
          <a:xfrm>
            <a:off x="269240" y="835025"/>
            <a:ext cx="1161796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5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594571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err="1">
              <a:solidFill>
                <a:schemeClr val="accent5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24803BD-979E-4FCA-88A8-7096D68E6C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5956917"/>
            <a:ext cx="11617961" cy="39730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Key takeaway texts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9240" y="6409678"/>
            <a:ext cx="2626360" cy="372122"/>
          </a:xfrm>
          <a:prstGeom prst="rect">
            <a:avLst/>
          </a:prstGeom>
        </p:spPr>
        <p:txBody>
          <a:bodyPr/>
          <a:lstStyle>
            <a:lvl1pPr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Footer Here</a:t>
            </a:r>
          </a:p>
        </p:txBody>
      </p:sp>
      <p:sp>
        <p:nvSpPr>
          <p:cNvPr id="20" name="Title 20">
            <a:extLst>
              <a:ext uri="{FF2B5EF4-FFF2-40B4-BE49-F238E27FC236}">
                <a16:creationId xmlns:a16="http://schemas.microsoft.com/office/drawing/2014/main" id="{C5392445-2AFD-4B64-90B1-C9C205E19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39" y="-9028"/>
            <a:ext cx="11617961" cy="875167"/>
          </a:xfrm>
          <a:prstGeom prst="rect">
            <a:avLst/>
          </a:prstGeom>
        </p:spPr>
        <p:txBody>
          <a:bodyPr vert="horz" l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Header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04DCB8-0E4A-433B-8A2A-9339731CE722}"/>
              </a:ext>
            </a:extLst>
          </p:cNvPr>
          <p:cNvCxnSpPr>
            <a:cxnSpLocks/>
          </p:cNvCxnSpPr>
          <p:nvPr userDrawn="1"/>
        </p:nvCxnSpPr>
        <p:spPr>
          <a:xfrm>
            <a:off x="269240" y="835025"/>
            <a:ext cx="1161796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01110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err="1">
              <a:solidFill>
                <a:schemeClr val="accent5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9240" y="6409678"/>
            <a:ext cx="2626360" cy="372122"/>
          </a:xfrm>
          <a:prstGeom prst="rect">
            <a:avLst/>
          </a:prstGeom>
        </p:spPr>
        <p:txBody>
          <a:bodyPr/>
          <a:lstStyle>
            <a:lvl1pPr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Footer Here</a:t>
            </a:r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id="{C5392445-2AFD-4B64-90B1-C9C205E19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39" y="-9028"/>
            <a:ext cx="11617961" cy="875167"/>
          </a:xfrm>
          <a:prstGeom prst="rect">
            <a:avLst/>
          </a:prstGeom>
        </p:spPr>
        <p:txBody>
          <a:bodyPr vert="horz" l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Header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04DCB8-0E4A-433B-8A2A-9339731CE722}"/>
              </a:ext>
            </a:extLst>
          </p:cNvPr>
          <p:cNvCxnSpPr>
            <a:cxnSpLocks/>
          </p:cNvCxnSpPr>
          <p:nvPr userDrawn="1"/>
        </p:nvCxnSpPr>
        <p:spPr>
          <a:xfrm>
            <a:off x="269240" y="835025"/>
            <a:ext cx="1161796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39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train pulling into a station&#10;&#10;Description automatically generated">
            <a:extLst>
              <a:ext uri="{FF2B5EF4-FFF2-40B4-BE49-F238E27FC236}">
                <a16:creationId xmlns:a16="http://schemas.microsoft.com/office/drawing/2014/main" id="{0F9D245B-50A5-4F55-B7FD-CD9F119E2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7698" y="0"/>
            <a:ext cx="6626327" cy="68611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2CBA38-23C3-42D7-9481-1BF3F89CD595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E4B844-16E0-4313-B497-9312C6CCFF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60926CA-791C-45A0-A78A-3FC27462DAF7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21185B-1797-45C5-B4DB-6C99EE6607DF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8211B-2771-4719-BECE-639B4DBA7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231E3E-3101-488B-A6C4-154FBC6326A8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‹Nr.›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Graphic 29">
            <a:extLst>
              <a:ext uri="{FF2B5EF4-FFF2-40B4-BE49-F238E27FC236}">
                <a16:creationId xmlns:a16="http://schemas.microsoft.com/office/drawing/2014/main" id="{39138CE9-55B8-4B64-BFA2-0F2482A5EF3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61E4EC-36EC-41D5-B9B7-783BBD7826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5"/>
          <a:stretch/>
        </p:blipFill>
        <p:spPr>
          <a:xfrm flipH="1">
            <a:off x="5561078" y="3176"/>
            <a:ext cx="6626323" cy="6877828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DC9C5-66D4-49B8-83BE-6DD040BD1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E15234A-4115-4590-A241-751A4900AB02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D78D08C-E336-47D6-BCD6-678A83F38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A5678EDC-28E0-4275-8812-63FB5DEBA3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D80A44-7877-4362-9770-DE48981EA557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39138CE9-55B8-4B64-BFA2-0F2482A5EF3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F737D29-A1BD-4899-9E1C-DAFBA9AAB537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‹Nr.›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2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iew of a city&#10;&#10;Description automatically generated">
            <a:extLst>
              <a:ext uri="{FF2B5EF4-FFF2-40B4-BE49-F238E27FC236}">
                <a16:creationId xmlns:a16="http://schemas.microsoft.com/office/drawing/2014/main" id="{C145E3EE-C35F-4A42-9BFC-DA13C270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3176"/>
            <a:ext cx="6626328" cy="6854824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E0B7-7017-45B4-9428-E39B65391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86CE7-B949-411A-9A6D-834333BAD6E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‹Nr.›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59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E0B7-7017-45B4-9428-E39B65391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‹Nr.›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0"/>
            <a:ext cx="66294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73D5C8-0C46-488C-BBED-0D0571C9C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pic>
        <p:nvPicPr>
          <p:cNvPr id="16" name="Graphic 29">
            <a:extLst>
              <a:ext uri="{FF2B5EF4-FFF2-40B4-BE49-F238E27FC236}">
                <a16:creationId xmlns:a16="http://schemas.microsoft.com/office/drawing/2014/main" id="{39138CE9-55B8-4B64-BFA2-0F2482A5EF3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8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63874534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E5AA31-6352-4391-BD51-D11F0E285927}"/>
              </a:ext>
            </a:extLst>
          </p:cNvPr>
          <p:cNvCxnSpPr>
            <a:cxnSpLocks/>
          </p:cNvCxnSpPr>
          <p:nvPr userDrawn="1"/>
        </p:nvCxnSpPr>
        <p:spPr>
          <a:xfrm>
            <a:off x="269240" y="6351042"/>
            <a:ext cx="11617961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3731B67A-856E-4C40-A40C-42B24B844A8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271445" y="6432714"/>
            <a:ext cx="469511" cy="304697"/>
          </a:xfrm>
          <a:prstGeom prst="rect">
            <a:avLst/>
          </a:prstGeom>
        </p:spPr>
      </p:pic>
      <p:sp>
        <p:nvSpPr>
          <p:cNvPr id="28" name="Slide Number Placeholder 7">
            <a:extLst>
              <a:ext uri="{FF2B5EF4-FFF2-40B4-BE49-F238E27FC236}">
                <a16:creationId xmlns:a16="http://schemas.microsoft.com/office/drawing/2014/main" id="{F64D5107-63CE-45C0-B157-108D68B77A9A}"/>
              </a:ext>
            </a:extLst>
          </p:cNvPr>
          <p:cNvSpPr txBox="1">
            <a:spLocks/>
          </p:cNvSpPr>
          <p:nvPr userDrawn="1"/>
        </p:nvSpPr>
        <p:spPr>
          <a:xfrm>
            <a:off x="5894195" y="6286501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tx1"/>
                </a:solidFill>
              </a:rPr>
              <a:pPr/>
              <a:t>‹Nr.›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83BDEA-AFAC-4BB8-9061-5EA66E6B23D7}"/>
              </a:ext>
            </a:extLst>
          </p:cNvPr>
          <p:cNvSpPr/>
          <p:nvPr userDrawn="1"/>
        </p:nvSpPr>
        <p:spPr>
          <a:xfrm flipH="1">
            <a:off x="5903717" y="6410380"/>
            <a:ext cx="381107" cy="454764"/>
          </a:xfrm>
          <a:custGeom>
            <a:avLst/>
            <a:gdLst>
              <a:gd name="connsiteX0" fmla="*/ 0 w 381107"/>
              <a:gd name="connsiteY0" fmla="*/ 178648 h 609600"/>
              <a:gd name="connsiteX1" fmla="*/ 178648 w 381107"/>
              <a:gd name="connsiteY1" fmla="*/ 0 h 609600"/>
              <a:gd name="connsiteX2" fmla="*/ 202459 w 381107"/>
              <a:gd name="connsiteY2" fmla="*/ 0 h 609600"/>
              <a:gd name="connsiteX3" fmla="*/ 381107 w 381107"/>
              <a:gd name="connsiteY3" fmla="*/ 178648 h 609600"/>
              <a:gd name="connsiteX4" fmla="*/ 381107 w 381107"/>
              <a:gd name="connsiteY4" fmla="*/ 430952 h 609600"/>
              <a:gd name="connsiteX5" fmla="*/ 202459 w 381107"/>
              <a:gd name="connsiteY5" fmla="*/ 609600 h 609600"/>
              <a:gd name="connsiteX6" fmla="*/ 178648 w 381107"/>
              <a:gd name="connsiteY6" fmla="*/ 609600 h 609600"/>
              <a:gd name="connsiteX7" fmla="*/ 0 w 381107"/>
              <a:gd name="connsiteY7" fmla="*/ 430952 h 609600"/>
              <a:gd name="connsiteX8" fmla="*/ 0 w 381107"/>
              <a:gd name="connsiteY8" fmla="*/ 178648 h 609600"/>
              <a:gd name="connsiteX0" fmla="*/ 0 w 381107"/>
              <a:gd name="connsiteY0" fmla="*/ 178648 h 609600"/>
              <a:gd name="connsiteX1" fmla="*/ 178648 w 381107"/>
              <a:gd name="connsiteY1" fmla="*/ 0 h 609600"/>
              <a:gd name="connsiteX2" fmla="*/ 202459 w 381107"/>
              <a:gd name="connsiteY2" fmla="*/ 0 h 609600"/>
              <a:gd name="connsiteX3" fmla="*/ 381107 w 381107"/>
              <a:gd name="connsiteY3" fmla="*/ 178648 h 609600"/>
              <a:gd name="connsiteX4" fmla="*/ 381107 w 381107"/>
              <a:gd name="connsiteY4" fmla="*/ 430952 h 609600"/>
              <a:gd name="connsiteX5" fmla="*/ 183409 w 381107"/>
              <a:gd name="connsiteY5" fmla="*/ 516731 h 609600"/>
              <a:gd name="connsiteX6" fmla="*/ 178648 w 381107"/>
              <a:gd name="connsiteY6" fmla="*/ 609600 h 609600"/>
              <a:gd name="connsiteX7" fmla="*/ 0 w 381107"/>
              <a:gd name="connsiteY7" fmla="*/ 430952 h 609600"/>
              <a:gd name="connsiteX8" fmla="*/ 0 w 381107"/>
              <a:gd name="connsiteY8" fmla="*/ 178648 h 609600"/>
              <a:gd name="connsiteX0" fmla="*/ 0 w 381107"/>
              <a:gd name="connsiteY0" fmla="*/ 178648 h 517283"/>
              <a:gd name="connsiteX1" fmla="*/ 178648 w 381107"/>
              <a:gd name="connsiteY1" fmla="*/ 0 h 517283"/>
              <a:gd name="connsiteX2" fmla="*/ 202459 w 381107"/>
              <a:gd name="connsiteY2" fmla="*/ 0 h 517283"/>
              <a:gd name="connsiteX3" fmla="*/ 381107 w 381107"/>
              <a:gd name="connsiteY3" fmla="*/ 178648 h 517283"/>
              <a:gd name="connsiteX4" fmla="*/ 381107 w 381107"/>
              <a:gd name="connsiteY4" fmla="*/ 430952 h 517283"/>
              <a:gd name="connsiteX5" fmla="*/ 183409 w 381107"/>
              <a:gd name="connsiteY5" fmla="*/ 516731 h 517283"/>
              <a:gd name="connsiteX6" fmla="*/ 171504 w 381107"/>
              <a:gd name="connsiteY6" fmla="*/ 516731 h 517283"/>
              <a:gd name="connsiteX7" fmla="*/ 0 w 381107"/>
              <a:gd name="connsiteY7" fmla="*/ 430952 h 517283"/>
              <a:gd name="connsiteX8" fmla="*/ 0 w 381107"/>
              <a:gd name="connsiteY8" fmla="*/ 178648 h 517283"/>
              <a:gd name="connsiteX0" fmla="*/ 0 w 381107"/>
              <a:gd name="connsiteY0" fmla="*/ 178648 h 523408"/>
              <a:gd name="connsiteX1" fmla="*/ 178648 w 381107"/>
              <a:gd name="connsiteY1" fmla="*/ 0 h 523408"/>
              <a:gd name="connsiteX2" fmla="*/ 202459 w 381107"/>
              <a:gd name="connsiteY2" fmla="*/ 0 h 523408"/>
              <a:gd name="connsiteX3" fmla="*/ 381107 w 381107"/>
              <a:gd name="connsiteY3" fmla="*/ 178648 h 523408"/>
              <a:gd name="connsiteX4" fmla="*/ 378726 w 381107"/>
              <a:gd name="connsiteY4" fmla="*/ 454764 h 523408"/>
              <a:gd name="connsiteX5" fmla="*/ 183409 w 381107"/>
              <a:gd name="connsiteY5" fmla="*/ 516731 h 523408"/>
              <a:gd name="connsiteX6" fmla="*/ 171504 w 381107"/>
              <a:gd name="connsiteY6" fmla="*/ 516731 h 523408"/>
              <a:gd name="connsiteX7" fmla="*/ 0 w 381107"/>
              <a:gd name="connsiteY7" fmla="*/ 430952 h 523408"/>
              <a:gd name="connsiteX8" fmla="*/ 0 w 381107"/>
              <a:gd name="connsiteY8" fmla="*/ 178648 h 523408"/>
              <a:gd name="connsiteX0" fmla="*/ 0 w 381107"/>
              <a:gd name="connsiteY0" fmla="*/ 178648 h 523408"/>
              <a:gd name="connsiteX1" fmla="*/ 178648 w 381107"/>
              <a:gd name="connsiteY1" fmla="*/ 0 h 523408"/>
              <a:gd name="connsiteX2" fmla="*/ 202459 w 381107"/>
              <a:gd name="connsiteY2" fmla="*/ 0 h 523408"/>
              <a:gd name="connsiteX3" fmla="*/ 381107 w 381107"/>
              <a:gd name="connsiteY3" fmla="*/ 178648 h 523408"/>
              <a:gd name="connsiteX4" fmla="*/ 378726 w 381107"/>
              <a:gd name="connsiteY4" fmla="*/ 454764 h 523408"/>
              <a:gd name="connsiteX5" fmla="*/ 183409 w 381107"/>
              <a:gd name="connsiteY5" fmla="*/ 516731 h 523408"/>
              <a:gd name="connsiteX6" fmla="*/ 171504 w 381107"/>
              <a:gd name="connsiteY6" fmla="*/ 516731 h 523408"/>
              <a:gd name="connsiteX7" fmla="*/ 2381 w 381107"/>
              <a:gd name="connsiteY7" fmla="*/ 452384 h 523408"/>
              <a:gd name="connsiteX8" fmla="*/ 0 w 381107"/>
              <a:gd name="connsiteY8" fmla="*/ 178648 h 523408"/>
              <a:gd name="connsiteX0" fmla="*/ 0 w 381107"/>
              <a:gd name="connsiteY0" fmla="*/ 178648 h 523408"/>
              <a:gd name="connsiteX1" fmla="*/ 178648 w 381107"/>
              <a:gd name="connsiteY1" fmla="*/ 0 h 523408"/>
              <a:gd name="connsiteX2" fmla="*/ 202459 w 381107"/>
              <a:gd name="connsiteY2" fmla="*/ 0 h 523408"/>
              <a:gd name="connsiteX3" fmla="*/ 381107 w 381107"/>
              <a:gd name="connsiteY3" fmla="*/ 178648 h 523408"/>
              <a:gd name="connsiteX4" fmla="*/ 378726 w 381107"/>
              <a:gd name="connsiteY4" fmla="*/ 454764 h 523408"/>
              <a:gd name="connsiteX5" fmla="*/ 183409 w 381107"/>
              <a:gd name="connsiteY5" fmla="*/ 516731 h 523408"/>
              <a:gd name="connsiteX6" fmla="*/ 176267 w 381107"/>
              <a:gd name="connsiteY6" fmla="*/ 452438 h 523408"/>
              <a:gd name="connsiteX7" fmla="*/ 2381 w 381107"/>
              <a:gd name="connsiteY7" fmla="*/ 452384 h 523408"/>
              <a:gd name="connsiteX8" fmla="*/ 0 w 381107"/>
              <a:gd name="connsiteY8" fmla="*/ 178648 h 523408"/>
              <a:gd name="connsiteX0" fmla="*/ 0 w 381107"/>
              <a:gd name="connsiteY0" fmla="*/ 178648 h 523408"/>
              <a:gd name="connsiteX1" fmla="*/ 178648 w 381107"/>
              <a:gd name="connsiteY1" fmla="*/ 0 h 523408"/>
              <a:gd name="connsiteX2" fmla="*/ 202459 w 381107"/>
              <a:gd name="connsiteY2" fmla="*/ 0 h 523408"/>
              <a:gd name="connsiteX3" fmla="*/ 381107 w 381107"/>
              <a:gd name="connsiteY3" fmla="*/ 178648 h 523408"/>
              <a:gd name="connsiteX4" fmla="*/ 378726 w 381107"/>
              <a:gd name="connsiteY4" fmla="*/ 454764 h 523408"/>
              <a:gd name="connsiteX5" fmla="*/ 183409 w 381107"/>
              <a:gd name="connsiteY5" fmla="*/ 516731 h 523408"/>
              <a:gd name="connsiteX6" fmla="*/ 176267 w 381107"/>
              <a:gd name="connsiteY6" fmla="*/ 452438 h 523408"/>
              <a:gd name="connsiteX7" fmla="*/ 2381 w 381107"/>
              <a:gd name="connsiteY7" fmla="*/ 452384 h 523408"/>
              <a:gd name="connsiteX8" fmla="*/ 0 w 381107"/>
              <a:gd name="connsiteY8" fmla="*/ 178648 h 523408"/>
              <a:gd name="connsiteX0" fmla="*/ 0 w 381107"/>
              <a:gd name="connsiteY0" fmla="*/ 178648 h 523408"/>
              <a:gd name="connsiteX1" fmla="*/ 178648 w 381107"/>
              <a:gd name="connsiteY1" fmla="*/ 0 h 523408"/>
              <a:gd name="connsiteX2" fmla="*/ 202459 w 381107"/>
              <a:gd name="connsiteY2" fmla="*/ 0 h 523408"/>
              <a:gd name="connsiteX3" fmla="*/ 381107 w 381107"/>
              <a:gd name="connsiteY3" fmla="*/ 178648 h 523408"/>
              <a:gd name="connsiteX4" fmla="*/ 378726 w 381107"/>
              <a:gd name="connsiteY4" fmla="*/ 454764 h 523408"/>
              <a:gd name="connsiteX5" fmla="*/ 183409 w 381107"/>
              <a:gd name="connsiteY5" fmla="*/ 516731 h 523408"/>
              <a:gd name="connsiteX6" fmla="*/ 176267 w 381107"/>
              <a:gd name="connsiteY6" fmla="*/ 452438 h 523408"/>
              <a:gd name="connsiteX7" fmla="*/ 2381 w 381107"/>
              <a:gd name="connsiteY7" fmla="*/ 452384 h 523408"/>
              <a:gd name="connsiteX8" fmla="*/ 0 w 381107"/>
              <a:gd name="connsiteY8" fmla="*/ 178648 h 523408"/>
              <a:gd name="connsiteX0" fmla="*/ 176267 w 381107"/>
              <a:gd name="connsiteY0" fmla="*/ 452438 h 543878"/>
              <a:gd name="connsiteX1" fmla="*/ 2381 w 381107"/>
              <a:gd name="connsiteY1" fmla="*/ 452384 h 543878"/>
              <a:gd name="connsiteX2" fmla="*/ 0 w 381107"/>
              <a:gd name="connsiteY2" fmla="*/ 178648 h 543878"/>
              <a:gd name="connsiteX3" fmla="*/ 178648 w 381107"/>
              <a:gd name="connsiteY3" fmla="*/ 0 h 543878"/>
              <a:gd name="connsiteX4" fmla="*/ 202459 w 381107"/>
              <a:gd name="connsiteY4" fmla="*/ 0 h 543878"/>
              <a:gd name="connsiteX5" fmla="*/ 381107 w 381107"/>
              <a:gd name="connsiteY5" fmla="*/ 178648 h 543878"/>
              <a:gd name="connsiteX6" fmla="*/ 378726 w 381107"/>
              <a:gd name="connsiteY6" fmla="*/ 454764 h 543878"/>
              <a:gd name="connsiteX7" fmla="*/ 183409 w 381107"/>
              <a:gd name="connsiteY7" fmla="*/ 516731 h 543878"/>
              <a:gd name="connsiteX8" fmla="*/ 267707 w 381107"/>
              <a:gd name="connsiteY8" fmla="*/ 543878 h 543878"/>
              <a:gd name="connsiteX0" fmla="*/ 2381 w 381107"/>
              <a:gd name="connsiteY0" fmla="*/ 452384 h 543878"/>
              <a:gd name="connsiteX1" fmla="*/ 0 w 381107"/>
              <a:gd name="connsiteY1" fmla="*/ 178648 h 543878"/>
              <a:gd name="connsiteX2" fmla="*/ 178648 w 381107"/>
              <a:gd name="connsiteY2" fmla="*/ 0 h 543878"/>
              <a:gd name="connsiteX3" fmla="*/ 202459 w 381107"/>
              <a:gd name="connsiteY3" fmla="*/ 0 h 543878"/>
              <a:gd name="connsiteX4" fmla="*/ 381107 w 381107"/>
              <a:gd name="connsiteY4" fmla="*/ 178648 h 543878"/>
              <a:gd name="connsiteX5" fmla="*/ 378726 w 381107"/>
              <a:gd name="connsiteY5" fmla="*/ 454764 h 543878"/>
              <a:gd name="connsiteX6" fmla="*/ 183409 w 381107"/>
              <a:gd name="connsiteY6" fmla="*/ 516731 h 543878"/>
              <a:gd name="connsiteX7" fmla="*/ 267707 w 381107"/>
              <a:gd name="connsiteY7" fmla="*/ 543878 h 543878"/>
              <a:gd name="connsiteX0" fmla="*/ 2381 w 381107"/>
              <a:gd name="connsiteY0" fmla="*/ 452384 h 543878"/>
              <a:gd name="connsiteX1" fmla="*/ 0 w 381107"/>
              <a:gd name="connsiteY1" fmla="*/ 178648 h 543878"/>
              <a:gd name="connsiteX2" fmla="*/ 178648 w 381107"/>
              <a:gd name="connsiteY2" fmla="*/ 0 h 543878"/>
              <a:gd name="connsiteX3" fmla="*/ 202459 w 381107"/>
              <a:gd name="connsiteY3" fmla="*/ 0 h 543878"/>
              <a:gd name="connsiteX4" fmla="*/ 381107 w 381107"/>
              <a:gd name="connsiteY4" fmla="*/ 178648 h 543878"/>
              <a:gd name="connsiteX5" fmla="*/ 378726 w 381107"/>
              <a:gd name="connsiteY5" fmla="*/ 454764 h 543878"/>
              <a:gd name="connsiteX6" fmla="*/ 267707 w 381107"/>
              <a:gd name="connsiteY6" fmla="*/ 543878 h 543878"/>
              <a:gd name="connsiteX0" fmla="*/ 2381 w 381107"/>
              <a:gd name="connsiteY0" fmla="*/ 452384 h 454764"/>
              <a:gd name="connsiteX1" fmla="*/ 0 w 381107"/>
              <a:gd name="connsiteY1" fmla="*/ 178648 h 454764"/>
              <a:gd name="connsiteX2" fmla="*/ 178648 w 381107"/>
              <a:gd name="connsiteY2" fmla="*/ 0 h 454764"/>
              <a:gd name="connsiteX3" fmla="*/ 202459 w 381107"/>
              <a:gd name="connsiteY3" fmla="*/ 0 h 454764"/>
              <a:gd name="connsiteX4" fmla="*/ 381107 w 381107"/>
              <a:gd name="connsiteY4" fmla="*/ 178648 h 454764"/>
              <a:gd name="connsiteX5" fmla="*/ 378726 w 381107"/>
              <a:gd name="connsiteY5" fmla="*/ 454764 h 45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107" h="454764">
                <a:moveTo>
                  <a:pt x="2381" y="452384"/>
                </a:moveTo>
                <a:cubicBezTo>
                  <a:pt x="1587" y="361139"/>
                  <a:pt x="794" y="269893"/>
                  <a:pt x="0" y="178648"/>
                </a:cubicBezTo>
                <a:cubicBezTo>
                  <a:pt x="0" y="79983"/>
                  <a:pt x="79983" y="0"/>
                  <a:pt x="178648" y="0"/>
                </a:cubicBezTo>
                <a:lnTo>
                  <a:pt x="202459" y="0"/>
                </a:lnTo>
                <a:cubicBezTo>
                  <a:pt x="301124" y="0"/>
                  <a:pt x="381107" y="79983"/>
                  <a:pt x="381107" y="178648"/>
                </a:cubicBezTo>
                <a:cubicBezTo>
                  <a:pt x="380313" y="270687"/>
                  <a:pt x="379520" y="362725"/>
                  <a:pt x="378726" y="454764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5DD4AD-64C5-4600-BEB2-CA923704EE05}"/>
              </a:ext>
            </a:extLst>
          </p:cNvPr>
          <p:cNvSpPr txBox="1"/>
          <p:nvPr userDrawn="1"/>
        </p:nvSpPr>
        <p:spPr>
          <a:xfrm>
            <a:off x="8839200" y="6436311"/>
            <a:ext cx="2209801" cy="301100"/>
          </a:xfrm>
          <a:prstGeom prst="rect">
            <a:avLst/>
          </a:prstGeom>
          <a:noFill/>
        </p:spPr>
        <p:txBody>
          <a:bodyPr wrap="square" lIns="0" rIns="0" bIns="0" rtlCol="0" anchor="b" anchorCtr="0">
            <a:noAutofit/>
          </a:bodyPr>
          <a:lstStyle/>
          <a:p>
            <a:pPr algn="r"/>
            <a:r>
              <a:rPr lang="en-US" sz="800">
                <a:solidFill>
                  <a:schemeClr val="tx1"/>
                </a:solidFill>
              </a:rPr>
              <a:t>Confidential –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9999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98" r:id="rId2"/>
    <p:sldLayoutId id="2147483999" r:id="rId3"/>
    <p:sldLayoutId id="2147484044" r:id="rId4"/>
    <p:sldLayoutId id="2147484018" r:id="rId5"/>
    <p:sldLayoutId id="2147484024" r:id="rId6"/>
    <p:sldLayoutId id="2147484025" r:id="rId7"/>
    <p:sldLayoutId id="2147484028" r:id="rId8"/>
    <p:sldLayoutId id="2147484047" r:id="rId9"/>
    <p:sldLayoutId id="2147484051" r:id="rId10"/>
    <p:sldLayoutId id="2147484052" r:id="rId11"/>
    <p:sldLayoutId id="2147484053" r:id="rId12"/>
    <p:sldLayoutId id="2147484055" r:id="rId13"/>
    <p:sldLayoutId id="2147484056" r:id="rId14"/>
    <p:sldLayoutId id="2147484054" r:id="rId15"/>
    <p:sldLayoutId id="2147484002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i="0" kern="1200" dirty="0">
          <a:solidFill>
            <a:schemeClr val="tx2"/>
          </a:solidFill>
          <a:latin typeface="Roboto" charset="0"/>
          <a:ea typeface="Roboto" charset="0"/>
          <a:cs typeface="Roboto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000" b="1" i="0" kern="1200" dirty="0" smtClean="0">
          <a:solidFill>
            <a:schemeClr val="accent2">
              <a:lumMod val="50000"/>
            </a:schemeClr>
          </a:solidFill>
          <a:latin typeface="Roboto" charset="0"/>
          <a:ea typeface="Roboto" charset="0"/>
          <a:cs typeface="Roboto" charset="0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chemeClr val="accent2">
              <a:lumMod val="50000"/>
            </a:schemeClr>
          </a:solidFill>
          <a:latin typeface="Roboto" charset="0"/>
          <a:ea typeface="Roboto" charset="0"/>
          <a:cs typeface="Roboto" charset="0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500"/>
        </a:spcBef>
        <a:buFontTx/>
        <a:buChar char="‒"/>
        <a:defRPr lang="en-US" sz="1400" b="0" i="0" kern="1200" dirty="0" smtClean="0">
          <a:solidFill>
            <a:schemeClr val="accent2">
              <a:lumMod val="50000"/>
            </a:schemeClr>
          </a:solidFill>
          <a:latin typeface="Roboto" charset="0"/>
          <a:ea typeface="Roboto" charset="0"/>
          <a:cs typeface="Robot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33.emf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hyperlink" Target="https://www.emctw.com/en-global/product_name/index" TargetMode="External"/><Relationship Id="rId10" Type="http://schemas.microsoft.com/office/2007/relationships/hdphoto" Target="../media/hdphoto2.wdp"/><Relationship Id="rId4" Type="http://schemas.openxmlformats.org/officeDocument/2006/relationships/hyperlink" Target="https://www.isola-group.com/pcb-laminates-prepreg/tachyon-100g-laminate-and-prepreg/" TargetMode="External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61EB04C-8F18-425A-8EF7-78FD4C7C8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760" y="381000"/>
            <a:ext cx="1564999" cy="1473200"/>
          </a:xfrm>
          <a:prstGeom prst="rect">
            <a:avLst/>
          </a:prstGeom>
        </p:spPr>
      </p:pic>
      <p:pic>
        <p:nvPicPr>
          <p:cNvPr id="18434" name="Picture 2" descr="microtca4 system 9u">
            <a:extLst>
              <a:ext uri="{FF2B5EF4-FFF2-40B4-BE49-F238E27FC236}">
                <a16:creationId xmlns:a16="http://schemas.microsoft.com/office/drawing/2014/main" id="{25FF782E-FF02-4788-917C-65ED11DD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132" y="1741151"/>
            <a:ext cx="3711255" cy="371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1">
            <a:extLst>
              <a:ext uri="{FF2B5EF4-FFF2-40B4-BE49-F238E27FC236}">
                <a16:creationId xmlns:a16="http://schemas.microsoft.com/office/drawing/2014/main" id="{C0F81A3C-DE91-4ACA-9021-0F97C454C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2743200"/>
            <a:ext cx="6410558" cy="1479223"/>
          </a:xfrm>
        </p:spPr>
        <p:txBody>
          <a:bodyPr/>
          <a:lstStyle/>
          <a:p>
            <a:r>
              <a:rPr lang="en-US" dirty="0"/>
              <a:t>from a Crate point of view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608884C-3B29-465D-94E5-A06A84A4092C}"/>
              </a:ext>
            </a:extLst>
          </p:cNvPr>
          <p:cNvSpPr txBox="1">
            <a:spLocks/>
          </p:cNvSpPr>
          <p:nvPr/>
        </p:nvSpPr>
        <p:spPr>
          <a:xfrm>
            <a:off x="619241" y="685800"/>
            <a:ext cx="6410558" cy="1828800"/>
          </a:xfrm>
          <a:prstGeom prst="rect">
            <a:avLst/>
          </a:prstGeom>
        </p:spPr>
        <p:txBody>
          <a:bodyPr vert="horz" lIns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0" i="0" kern="1200" spc="-15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Next Generation MTCA.4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B3189BD-7B36-43F7-8C7F-DEC33D54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343400"/>
            <a:ext cx="3714750" cy="685800"/>
          </a:xfrm>
        </p:spPr>
        <p:txBody>
          <a:bodyPr/>
          <a:lstStyle/>
          <a:p>
            <a:r>
              <a:rPr lang="de-DE" dirty="0"/>
              <a:t>Christian Ganninger</a:t>
            </a:r>
          </a:p>
          <a:p>
            <a:r>
              <a:rPr lang="de-DE" dirty="0"/>
              <a:t>12-2022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2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63" imgH="664" progId="TCLayout.ActiveDocument.1">
                  <p:embed/>
                </p:oleObj>
              </mc:Choice>
              <mc:Fallback>
                <p:oleObj name="think-cell Slide" r:id="rId3" imgW="663" imgH="664" progId="TCLayout.ActiveDocument.1">
                  <p:embed/>
                  <p:pic>
                    <p:nvPicPr>
                      <p:cNvPr id="20" name="Object 1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FA58E2B-3920-4C18-BF42-660A9AF657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 err="1"/>
              <a:t>Several</a:t>
            </a:r>
            <a:r>
              <a:rPr lang="de-DE" b="1" dirty="0"/>
              <a:t> </a:t>
            </a:r>
            <a:r>
              <a:rPr lang="de-DE" b="1" dirty="0" err="1"/>
              <a:t>cooling</a:t>
            </a:r>
            <a:r>
              <a:rPr lang="de-DE" b="1" dirty="0"/>
              <a:t> </a:t>
            </a:r>
            <a:r>
              <a:rPr lang="de-DE" b="1" dirty="0" err="1"/>
              <a:t>configurations</a:t>
            </a:r>
            <a:r>
              <a:rPr lang="de-DE" b="1" dirty="0"/>
              <a:t> </a:t>
            </a:r>
            <a:r>
              <a:rPr lang="de-DE" b="1" dirty="0" err="1"/>
              <a:t>have</a:t>
            </a:r>
            <a:r>
              <a:rPr lang="de-DE" b="1" dirty="0"/>
              <a:t> </a:t>
            </a:r>
            <a:r>
              <a:rPr lang="de-DE" b="1" dirty="0" err="1"/>
              <a:t>been</a:t>
            </a:r>
            <a:r>
              <a:rPr lang="de-DE" b="1" dirty="0"/>
              <a:t> </a:t>
            </a:r>
            <a:r>
              <a:rPr lang="de-DE" b="1" dirty="0" err="1"/>
              <a:t>considered</a:t>
            </a:r>
            <a:r>
              <a:rPr lang="de-DE" b="1" dirty="0"/>
              <a:t> and </a:t>
            </a:r>
            <a:r>
              <a:rPr lang="de-DE" b="1" dirty="0" err="1"/>
              <a:t>simulated</a:t>
            </a:r>
            <a:endParaRPr lang="de-DE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Push-Pull </a:t>
            </a:r>
            <a:r>
              <a:rPr lang="de-DE" dirty="0" err="1"/>
              <a:t>cooling</a:t>
            </a:r>
            <a:r>
              <a:rPr lang="de-DE" dirty="0"/>
              <a:t>,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12-Slot </a:t>
            </a:r>
            <a:r>
              <a:rPr lang="de-DE" dirty="0" err="1"/>
              <a:t>crate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Pull </a:t>
            </a:r>
            <a:r>
              <a:rPr lang="de-DE" dirty="0" err="1"/>
              <a:t>cooling</a:t>
            </a:r>
            <a:r>
              <a:rPr lang="de-DE" dirty="0"/>
              <a:t> (</a:t>
            </a:r>
            <a:r>
              <a:rPr lang="de-DE" dirty="0" err="1"/>
              <a:t>fans</a:t>
            </a:r>
            <a:r>
              <a:rPr lang="de-DE" dirty="0"/>
              <a:t> at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exhaust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top </a:t>
            </a:r>
            <a:r>
              <a:rPr lang="de-DE" dirty="0" err="1"/>
              <a:t>rear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crate</a:t>
            </a:r>
            <a:r>
              <a:rPr lang="de-DE" dirty="0"/>
              <a:t>), </a:t>
            </a:r>
            <a:r>
              <a:rPr lang="de-DE" u="sng" dirty="0" err="1"/>
              <a:t>without</a:t>
            </a:r>
            <a:r>
              <a:rPr lang="de-DE" dirty="0"/>
              <a:t>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guidance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Pull </a:t>
            </a:r>
            <a:r>
              <a:rPr lang="de-DE" dirty="0" err="1"/>
              <a:t>cooling</a:t>
            </a:r>
            <a:r>
              <a:rPr lang="de-DE" dirty="0"/>
              <a:t> (</a:t>
            </a:r>
            <a:r>
              <a:rPr lang="de-DE" dirty="0" err="1"/>
              <a:t>fans</a:t>
            </a:r>
            <a:r>
              <a:rPr lang="de-DE" dirty="0"/>
              <a:t> at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exhaust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top </a:t>
            </a:r>
            <a:r>
              <a:rPr lang="de-DE" dirty="0" err="1"/>
              <a:t>rear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crate</a:t>
            </a:r>
            <a:r>
              <a:rPr lang="de-DE" dirty="0"/>
              <a:t>), </a:t>
            </a:r>
            <a:r>
              <a:rPr lang="de-DE" u="sng" dirty="0" err="1"/>
              <a:t>with</a:t>
            </a:r>
            <a:r>
              <a:rPr lang="de-DE" dirty="0"/>
              <a:t>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guidance</a:t>
            </a:r>
            <a:endParaRPr lang="de-DE" dirty="0"/>
          </a:p>
          <a:p>
            <a:r>
              <a:rPr lang="de-DE" b="1" dirty="0" err="1"/>
              <a:t>Constraints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Max. power </a:t>
            </a:r>
            <a:r>
              <a:rPr lang="de-DE" dirty="0" err="1"/>
              <a:t>consumption</a:t>
            </a:r>
            <a:r>
              <a:rPr lang="de-DE" dirty="0"/>
              <a:t> per Cooling Unit 200 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Use </a:t>
            </a:r>
            <a:r>
              <a:rPr lang="de-DE" dirty="0" err="1"/>
              <a:t>of</a:t>
            </a:r>
            <a:r>
              <a:rPr lang="de-DE" dirty="0"/>
              <a:t> 12 V </a:t>
            </a:r>
            <a:r>
              <a:rPr lang="de-DE" dirty="0" err="1"/>
              <a:t>fans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stay</a:t>
            </a:r>
            <a:r>
              <a:rPr lang="de-DE" dirty="0"/>
              <a:t> </a:t>
            </a:r>
            <a:r>
              <a:rPr lang="de-DE" dirty="0" err="1"/>
              <a:t>compatible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12V PP</a:t>
            </a:r>
          </a:p>
          <a:p>
            <a:r>
              <a:rPr lang="de-DE" b="1" dirty="0"/>
              <a:t>Simulation </a:t>
            </a:r>
            <a:r>
              <a:rPr lang="de-DE" b="1" dirty="0" err="1"/>
              <a:t>model</a:t>
            </a:r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Simulation </a:t>
            </a:r>
            <a:r>
              <a:rPr lang="de-DE" dirty="0" err="1"/>
              <a:t>model</a:t>
            </a:r>
            <a:r>
              <a:rPr lang="de-DE" dirty="0"/>
              <a:t>: 12 Slot MTCA.4 </a:t>
            </a:r>
            <a:r>
              <a:rPr lang="de-DE" dirty="0" err="1"/>
              <a:t>Crate</a:t>
            </a:r>
            <a:endParaRPr lang="en-US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795054A-5896-40FD-8ED9-ABC209BF2BEF}"/>
              </a:ext>
            </a:extLst>
          </p:cNvPr>
          <p:cNvGrpSpPr/>
          <p:nvPr/>
        </p:nvGrpSpPr>
        <p:grpSpPr>
          <a:xfrm>
            <a:off x="2578193" y="3563829"/>
            <a:ext cx="3351429" cy="2612810"/>
            <a:chOff x="508769" y="3506678"/>
            <a:chExt cx="3734352" cy="2886201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0EF3D09-907E-49DD-8AE0-DF3FE9633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769" y="3506678"/>
              <a:ext cx="3734352" cy="2663303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6B318B7-3526-4925-85DD-BB84767C4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1322" y="5947083"/>
              <a:ext cx="3526803" cy="445796"/>
            </a:xfrm>
            <a:prstGeom prst="rect">
              <a:avLst/>
            </a:prstGeom>
          </p:spPr>
        </p:pic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D2BD087D-D3A9-4BF1-9BCC-D8312584B4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563829"/>
            <a:ext cx="3269505" cy="261281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78D21A-8174-4695-954D-176B5EA4F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 descr="Ein Bild, das Computer, Barbecue enthält.&#10;&#10;Automatisch generierte Beschreibung">
            <a:extLst>
              <a:ext uri="{FF2B5EF4-FFF2-40B4-BE49-F238E27FC236}">
                <a16:creationId xmlns:a16="http://schemas.microsoft.com/office/drawing/2014/main" id="{57DEE97E-BE74-4436-A959-C96C8116B4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3714" y="866139"/>
            <a:ext cx="2356159" cy="1570772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EF212322-2446-439D-9342-25B8FBD0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884" y="2370774"/>
            <a:ext cx="2063047" cy="13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76CA96F-E49A-4079-8159-61F7027FCA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0" dirty="0"/>
              <a:t>Simulation have been carried out to determine the cooling capabilities with different fan configurations</a:t>
            </a:r>
          </a:p>
          <a:p>
            <a:r>
              <a:rPr lang="en-US" b="0" dirty="0"/>
              <a:t>Total electrical power in the shelf limited to 2000W</a:t>
            </a:r>
          </a:p>
          <a:p>
            <a:r>
              <a:rPr lang="en-US" b="0" dirty="0"/>
              <a:t>Cooling load scenarios:</a:t>
            </a:r>
          </a:p>
          <a:p>
            <a:pPr lvl="1"/>
            <a:r>
              <a:rPr lang="en-US" b="0" dirty="0"/>
              <a:t>All electrical power consumed on the AMCs 	-&gt; Front card cage: 	2000 W cooling </a:t>
            </a:r>
            <a:br>
              <a:rPr lang="en-US" b="0" dirty="0"/>
            </a:br>
            <a:r>
              <a:rPr lang="en-US" b="0" dirty="0"/>
              <a:t>					-&gt; Rear Card cage: 	0 W cooling</a:t>
            </a:r>
          </a:p>
          <a:p>
            <a:pPr lvl="1"/>
            <a:r>
              <a:rPr lang="en-US" b="0" dirty="0"/>
              <a:t>RTMs consume max. power of 30 W / 50 W 	-&gt; Front card cage: 	1500 W cooling									-&gt; Rear Card cage: 	500 W cooling</a:t>
            </a:r>
          </a:p>
          <a:p>
            <a:pPr lvl="1"/>
            <a:r>
              <a:rPr lang="en-US" b="0" dirty="0"/>
              <a:t>Mixed cooling load 			-&gt; Front card cage: 	1500 W – 2000 W cooling</a:t>
            </a:r>
            <a:br>
              <a:rPr lang="en-US" b="0" dirty="0"/>
            </a:br>
            <a:r>
              <a:rPr lang="en-US" b="0" dirty="0"/>
              <a:t>				 	-&gt; Rear Card cage: 	0 W … 500 W cooling</a:t>
            </a:r>
          </a:p>
          <a:p>
            <a:r>
              <a:rPr lang="en-US" b="0" dirty="0"/>
              <a:t>Chassis cooling system needs to be able to handle all configuration</a:t>
            </a:r>
            <a:endParaRPr lang="de-DE" b="0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59A632-63E6-4DBA-9F4D-FD197C90FB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461638-DD9B-476F-ABC2-7BD4917F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beyond the current Power Limits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47BA531B-5B10-4F00-96A1-C8C3BE2B1B29}"/>
              </a:ext>
            </a:extLst>
          </p:cNvPr>
          <p:cNvGrpSpPr>
            <a:grpSpLocks/>
          </p:cNvGrpSpPr>
          <p:nvPr/>
        </p:nvGrpSpPr>
        <p:grpSpPr bwMode="auto">
          <a:xfrm>
            <a:off x="2528521" y="4359109"/>
            <a:ext cx="1882357" cy="1798126"/>
            <a:chOff x="2939" y="890"/>
            <a:chExt cx="2942" cy="2640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829A464C-849E-4BAD-97A2-A61973393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890"/>
              <a:ext cx="2942" cy="2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</p:pic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880E05B6-41A3-4861-A074-6E3D8717E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1048"/>
              <a:ext cx="40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41 w 21600"/>
                <a:gd name="T13" fmla="*/ 2900 h 21600"/>
                <a:gd name="T14" fmla="*/ 18212 w 21600"/>
                <a:gd name="T15" fmla="*/ 92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8BF9289F-BE2C-4146-A661-A4529944B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" y="1343"/>
              <a:ext cx="226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5 w 21600"/>
                <a:gd name="T13" fmla="*/ 2921 h 21600"/>
                <a:gd name="T14" fmla="*/ 18255 w 21600"/>
                <a:gd name="T15" fmla="*/ 92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046F537D-85BF-4799-AA6C-A5D2F20AD4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3416" y="2817"/>
              <a:ext cx="40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41 w 21600"/>
                <a:gd name="T13" fmla="*/ 2900 h 21600"/>
                <a:gd name="T14" fmla="*/ 18212 w 21600"/>
                <a:gd name="T15" fmla="*/ 92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1F1F5C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F5669025-A8C2-472E-83D5-145267AA36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4720" y="3124"/>
              <a:ext cx="226" cy="3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5 w 21600"/>
                <a:gd name="T13" fmla="*/ 2922 h 21600"/>
                <a:gd name="T14" fmla="*/ 18255 w 21600"/>
                <a:gd name="T15" fmla="*/ 92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1F1F5C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35E57D42-750A-4E9D-9765-DE68711F4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" y="1956"/>
              <a:ext cx="250" cy="454"/>
            </a:xfrm>
            <a:prstGeom prst="upArrow">
              <a:avLst>
                <a:gd name="adj1" fmla="val 50000"/>
                <a:gd name="adj2" fmla="val 454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2A7038F9-0577-427D-B880-256873478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" y="1956"/>
              <a:ext cx="158" cy="454"/>
            </a:xfrm>
            <a:prstGeom prst="upArrow">
              <a:avLst>
                <a:gd name="adj1" fmla="val 50000"/>
                <a:gd name="adj2" fmla="val 7183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26F49523-3B38-43F4-B328-61A1B76CB5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29" y="3135"/>
              <a:ext cx="136" cy="454"/>
            </a:xfrm>
            <a:prstGeom prst="upArrow">
              <a:avLst>
                <a:gd name="adj1" fmla="val 50000"/>
                <a:gd name="adj2" fmla="val 83456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1F1F5C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FF74A0F1-60E4-46E5-BA93-74C78E2671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388" y="1207"/>
              <a:ext cx="136" cy="454"/>
            </a:xfrm>
            <a:prstGeom prst="upArrow">
              <a:avLst>
                <a:gd name="adj1" fmla="val 50000"/>
                <a:gd name="adj2" fmla="val 83456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8" name="AutoShape 18">
              <a:extLst>
                <a:ext uri="{FF2B5EF4-FFF2-40B4-BE49-F238E27FC236}">
                  <a16:creationId xmlns:a16="http://schemas.microsoft.com/office/drawing/2014/main" id="{543C7097-D812-436E-80D2-31DE5D7CDB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365" y="913"/>
              <a:ext cx="204" cy="476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id="{4A376F3E-9179-4A6E-B605-42B4D4FB4F98}"/>
              </a:ext>
            </a:extLst>
          </p:cNvPr>
          <p:cNvGrpSpPr>
            <a:grpSpLocks/>
          </p:cNvGrpSpPr>
          <p:nvPr/>
        </p:nvGrpSpPr>
        <p:grpSpPr bwMode="auto">
          <a:xfrm>
            <a:off x="4996516" y="4367987"/>
            <a:ext cx="1882357" cy="1798126"/>
            <a:chOff x="2939" y="890"/>
            <a:chExt cx="2942" cy="2640"/>
          </a:xfrm>
        </p:grpSpPr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id="{5DE46E56-30AE-476C-877F-A73D7EF09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890"/>
              <a:ext cx="2942" cy="2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</p:pic>
        <p:sp>
          <p:nvSpPr>
            <p:cNvPr id="21" name="AutoShape 10">
              <a:extLst>
                <a:ext uri="{FF2B5EF4-FFF2-40B4-BE49-F238E27FC236}">
                  <a16:creationId xmlns:a16="http://schemas.microsoft.com/office/drawing/2014/main" id="{AB02B852-EF47-4AC6-9534-5614B6AB7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1048"/>
              <a:ext cx="40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41 w 21600"/>
                <a:gd name="T13" fmla="*/ 2900 h 21600"/>
                <a:gd name="T14" fmla="*/ 18212 w 21600"/>
                <a:gd name="T15" fmla="*/ 92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2" name="AutoShape 11">
              <a:extLst>
                <a:ext uri="{FF2B5EF4-FFF2-40B4-BE49-F238E27FC236}">
                  <a16:creationId xmlns:a16="http://schemas.microsoft.com/office/drawing/2014/main" id="{7E854A1B-8284-4FC1-9ACE-51F8481A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" y="1343"/>
              <a:ext cx="226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5 w 21600"/>
                <a:gd name="T13" fmla="*/ 2921 h 21600"/>
                <a:gd name="T14" fmla="*/ 18255 w 21600"/>
                <a:gd name="T15" fmla="*/ 92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3" name="AutoShape 12">
              <a:extLst>
                <a:ext uri="{FF2B5EF4-FFF2-40B4-BE49-F238E27FC236}">
                  <a16:creationId xmlns:a16="http://schemas.microsoft.com/office/drawing/2014/main" id="{77339D0C-BBB1-4B66-B898-F2441D2FBA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3416" y="2817"/>
              <a:ext cx="40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41 w 21600"/>
                <a:gd name="T13" fmla="*/ 2900 h 21600"/>
                <a:gd name="T14" fmla="*/ 18212 w 21600"/>
                <a:gd name="T15" fmla="*/ 92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1F1F5C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4" name="AutoShape 13">
              <a:extLst>
                <a:ext uri="{FF2B5EF4-FFF2-40B4-BE49-F238E27FC236}">
                  <a16:creationId xmlns:a16="http://schemas.microsoft.com/office/drawing/2014/main" id="{F987DEA3-63E0-4308-8693-242E84C54C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4720" y="3124"/>
              <a:ext cx="226" cy="3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5 w 21600"/>
                <a:gd name="T13" fmla="*/ 2922 h 21600"/>
                <a:gd name="T14" fmla="*/ 18255 w 21600"/>
                <a:gd name="T15" fmla="*/ 92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1F1F5C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5" name="AutoShape 14">
              <a:extLst>
                <a:ext uri="{FF2B5EF4-FFF2-40B4-BE49-F238E27FC236}">
                  <a16:creationId xmlns:a16="http://schemas.microsoft.com/office/drawing/2014/main" id="{6CD05216-B2C6-4BE7-8309-763D46DD5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" y="1956"/>
              <a:ext cx="250" cy="454"/>
            </a:xfrm>
            <a:prstGeom prst="upArrow">
              <a:avLst>
                <a:gd name="adj1" fmla="val 50000"/>
                <a:gd name="adj2" fmla="val 454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6" name="AutoShape 15">
              <a:extLst>
                <a:ext uri="{FF2B5EF4-FFF2-40B4-BE49-F238E27FC236}">
                  <a16:creationId xmlns:a16="http://schemas.microsoft.com/office/drawing/2014/main" id="{C68E63D6-F2E3-4EB8-987F-3C91BA7C0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" y="1956"/>
              <a:ext cx="158" cy="454"/>
            </a:xfrm>
            <a:prstGeom prst="upArrow">
              <a:avLst>
                <a:gd name="adj1" fmla="val 50000"/>
                <a:gd name="adj2" fmla="val 7183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7" name="AutoShape 16">
              <a:extLst>
                <a:ext uri="{FF2B5EF4-FFF2-40B4-BE49-F238E27FC236}">
                  <a16:creationId xmlns:a16="http://schemas.microsoft.com/office/drawing/2014/main" id="{7AEF43F2-7B21-4113-A267-1ABED946E0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29" y="3135"/>
              <a:ext cx="136" cy="454"/>
            </a:xfrm>
            <a:prstGeom prst="upArrow">
              <a:avLst>
                <a:gd name="adj1" fmla="val 50000"/>
                <a:gd name="adj2" fmla="val 83456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1F1F5C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8" name="AutoShape 17">
              <a:extLst>
                <a:ext uri="{FF2B5EF4-FFF2-40B4-BE49-F238E27FC236}">
                  <a16:creationId xmlns:a16="http://schemas.microsoft.com/office/drawing/2014/main" id="{977BCF38-FE98-43DC-977F-4314E2A637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388" y="1207"/>
              <a:ext cx="136" cy="454"/>
            </a:xfrm>
            <a:prstGeom prst="upArrow">
              <a:avLst>
                <a:gd name="adj1" fmla="val 50000"/>
                <a:gd name="adj2" fmla="val 83456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9" name="AutoShape 18">
              <a:extLst>
                <a:ext uri="{FF2B5EF4-FFF2-40B4-BE49-F238E27FC236}">
                  <a16:creationId xmlns:a16="http://schemas.microsoft.com/office/drawing/2014/main" id="{C818A588-5473-4FB6-970B-E3562F310A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365" y="913"/>
              <a:ext cx="204" cy="476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30" name="Group 6">
            <a:extLst>
              <a:ext uri="{FF2B5EF4-FFF2-40B4-BE49-F238E27FC236}">
                <a16:creationId xmlns:a16="http://schemas.microsoft.com/office/drawing/2014/main" id="{CEE9DC32-B079-46C0-A6C7-FED19EAF20FE}"/>
              </a:ext>
            </a:extLst>
          </p:cNvPr>
          <p:cNvGrpSpPr>
            <a:grpSpLocks/>
          </p:cNvGrpSpPr>
          <p:nvPr/>
        </p:nvGrpSpPr>
        <p:grpSpPr bwMode="auto">
          <a:xfrm>
            <a:off x="7443355" y="4362349"/>
            <a:ext cx="1882357" cy="1798126"/>
            <a:chOff x="2939" y="890"/>
            <a:chExt cx="2942" cy="2640"/>
          </a:xfrm>
        </p:grpSpPr>
        <p:pic>
          <p:nvPicPr>
            <p:cNvPr id="31" name="Picture 7">
              <a:extLst>
                <a:ext uri="{FF2B5EF4-FFF2-40B4-BE49-F238E27FC236}">
                  <a16:creationId xmlns:a16="http://schemas.microsoft.com/office/drawing/2014/main" id="{C0AE1600-C627-4FC2-9096-0F43A1E8C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890"/>
              <a:ext cx="2942" cy="2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</p:pic>
        <p:sp>
          <p:nvSpPr>
            <p:cNvPr id="32" name="AutoShape 10">
              <a:extLst>
                <a:ext uri="{FF2B5EF4-FFF2-40B4-BE49-F238E27FC236}">
                  <a16:creationId xmlns:a16="http://schemas.microsoft.com/office/drawing/2014/main" id="{DEDC024C-8062-4C1F-BF67-B5887FB91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1048"/>
              <a:ext cx="40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41 w 21600"/>
                <a:gd name="T13" fmla="*/ 2900 h 21600"/>
                <a:gd name="T14" fmla="*/ 18212 w 21600"/>
                <a:gd name="T15" fmla="*/ 92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3" name="AutoShape 11">
              <a:extLst>
                <a:ext uri="{FF2B5EF4-FFF2-40B4-BE49-F238E27FC236}">
                  <a16:creationId xmlns:a16="http://schemas.microsoft.com/office/drawing/2014/main" id="{FB9D662B-7585-40EC-B9AE-74594800F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" y="1343"/>
              <a:ext cx="226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5 w 21600"/>
                <a:gd name="T13" fmla="*/ 2921 h 21600"/>
                <a:gd name="T14" fmla="*/ 18255 w 21600"/>
                <a:gd name="T15" fmla="*/ 92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4" name="AutoShape 12">
              <a:extLst>
                <a:ext uri="{FF2B5EF4-FFF2-40B4-BE49-F238E27FC236}">
                  <a16:creationId xmlns:a16="http://schemas.microsoft.com/office/drawing/2014/main" id="{3D52C908-C106-486B-B257-CCCC76B98F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3416" y="2817"/>
              <a:ext cx="40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41 w 21600"/>
                <a:gd name="T13" fmla="*/ 2900 h 21600"/>
                <a:gd name="T14" fmla="*/ 18212 w 21600"/>
                <a:gd name="T15" fmla="*/ 92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1F1F5C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5" name="AutoShape 13">
              <a:extLst>
                <a:ext uri="{FF2B5EF4-FFF2-40B4-BE49-F238E27FC236}">
                  <a16:creationId xmlns:a16="http://schemas.microsoft.com/office/drawing/2014/main" id="{0D822344-0BC5-4775-BC47-51EFF5E616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4720" y="3124"/>
              <a:ext cx="226" cy="3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5 w 21600"/>
                <a:gd name="T13" fmla="*/ 2922 h 21600"/>
                <a:gd name="T14" fmla="*/ 18255 w 21600"/>
                <a:gd name="T15" fmla="*/ 92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1F1F5C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6" name="AutoShape 14">
              <a:extLst>
                <a:ext uri="{FF2B5EF4-FFF2-40B4-BE49-F238E27FC236}">
                  <a16:creationId xmlns:a16="http://schemas.microsoft.com/office/drawing/2014/main" id="{425244A6-2FCB-4E79-8F57-16286F65A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" y="1956"/>
              <a:ext cx="250" cy="454"/>
            </a:xfrm>
            <a:prstGeom prst="upArrow">
              <a:avLst>
                <a:gd name="adj1" fmla="val 50000"/>
                <a:gd name="adj2" fmla="val 454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7" name="AutoShape 15">
              <a:extLst>
                <a:ext uri="{FF2B5EF4-FFF2-40B4-BE49-F238E27FC236}">
                  <a16:creationId xmlns:a16="http://schemas.microsoft.com/office/drawing/2014/main" id="{15898B74-D3BD-4153-AA1A-ED1CE9C5C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" y="1956"/>
              <a:ext cx="158" cy="454"/>
            </a:xfrm>
            <a:prstGeom prst="upArrow">
              <a:avLst>
                <a:gd name="adj1" fmla="val 50000"/>
                <a:gd name="adj2" fmla="val 7183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" name="AutoShape 16">
              <a:extLst>
                <a:ext uri="{FF2B5EF4-FFF2-40B4-BE49-F238E27FC236}">
                  <a16:creationId xmlns:a16="http://schemas.microsoft.com/office/drawing/2014/main" id="{113CA56B-7412-45F9-BC65-72745D2AED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29" y="3135"/>
              <a:ext cx="136" cy="454"/>
            </a:xfrm>
            <a:prstGeom prst="upArrow">
              <a:avLst>
                <a:gd name="adj1" fmla="val 50000"/>
                <a:gd name="adj2" fmla="val 83456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1F1F5C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9" name="AutoShape 17">
              <a:extLst>
                <a:ext uri="{FF2B5EF4-FFF2-40B4-BE49-F238E27FC236}">
                  <a16:creationId xmlns:a16="http://schemas.microsoft.com/office/drawing/2014/main" id="{0C185760-A2FE-4919-8379-D6CE45FFCF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388" y="1207"/>
              <a:ext cx="136" cy="454"/>
            </a:xfrm>
            <a:prstGeom prst="upArrow">
              <a:avLst>
                <a:gd name="adj1" fmla="val 50000"/>
                <a:gd name="adj2" fmla="val 83456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40" name="AutoShape 18">
              <a:extLst>
                <a:ext uri="{FF2B5EF4-FFF2-40B4-BE49-F238E27FC236}">
                  <a16:creationId xmlns:a16="http://schemas.microsoft.com/office/drawing/2014/main" id="{CBE9F3B8-06C0-438F-AE34-F64EA3B85C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365" y="913"/>
              <a:ext cx="204" cy="476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B9B16BEB-7252-4C7E-84B1-9F67A778BDFB}"/>
              </a:ext>
            </a:extLst>
          </p:cNvPr>
          <p:cNvSpPr txBox="1"/>
          <p:nvPr/>
        </p:nvSpPr>
        <p:spPr>
          <a:xfrm>
            <a:off x="2709937" y="5358275"/>
            <a:ext cx="805477" cy="314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4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2000 W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0BEAA3D-9C6D-435E-B3EF-E5326C0CB0AD}"/>
              </a:ext>
            </a:extLst>
          </p:cNvPr>
          <p:cNvSpPr txBox="1"/>
          <p:nvPr/>
        </p:nvSpPr>
        <p:spPr>
          <a:xfrm>
            <a:off x="3488371" y="5357045"/>
            <a:ext cx="545736" cy="314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4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0 W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9A1C4A9A-F3C2-4DF8-8DE2-3540424CF92F}"/>
              </a:ext>
            </a:extLst>
          </p:cNvPr>
          <p:cNvSpPr txBox="1"/>
          <p:nvPr/>
        </p:nvSpPr>
        <p:spPr>
          <a:xfrm>
            <a:off x="5178045" y="5366941"/>
            <a:ext cx="805477" cy="314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4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1500 W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ABB6B353-B65C-4EBD-B890-9887C672D30C}"/>
              </a:ext>
            </a:extLst>
          </p:cNvPr>
          <p:cNvSpPr txBox="1"/>
          <p:nvPr/>
        </p:nvSpPr>
        <p:spPr>
          <a:xfrm>
            <a:off x="5937342" y="5364994"/>
            <a:ext cx="723142" cy="314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4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500 W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1BF512EC-EA29-4968-B2A0-9CB0146F3248}"/>
              </a:ext>
            </a:extLst>
          </p:cNvPr>
          <p:cNvSpPr txBox="1"/>
          <p:nvPr/>
        </p:nvSpPr>
        <p:spPr>
          <a:xfrm>
            <a:off x="7561914" y="4925554"/>
            <a:ext cx="805477" cy="6724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>
                <a:schemeClr val="bg2"/>
              </a:buClr>
            </a:pPr>
            <a:r>
              <a:rPr lang="de-DE" sz="14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1500 W</a:t>
            </a:r>
          </a:p>
          <a:p>
            <a:pPr algn="ctr">
              <a:buClr>
                <a:schemeClr val="bg2"/>
              </a:buClr>
            </a:pPr>
            <a:r>
              <a:rPr lang="de-DE" sz="14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-</a:t>
            </a:r>
          </a:p>
          <a:p>
            <a:pPr algn="ctr">
              <a:buClr>
                <a:schemeClr val="bg2"/>
              </a:buClr>
            </a:pPr>
            <a:r>
              <a:rPr lang="de-DE" sz="14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2000 W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F2E0174-A0B8-4B61-82DC-4102D31AABCE}"/>
              </a:ext>
            </a:extLst>
          </p:cNvPr>
          <p:cNvSpPr txBox="1"/>
          <p:nvPr/>
        </p:nvSpPr>
        <p:spPr>
          <a:xfrm>
            <a:off x="8304124" y="4931825"/>
            <a:ext cx="805477" cy="6724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>
                <a:schemeClr val="bg2"/>
              </a:buClr>
            </a:pPr>
            <a:r>
              <a:rPr lang="de-DE" sz="14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0 W</a:t>
            </a:r>
          </a:p>
          <a:p>
            <a:pPr algn="ctr">
              <a:buClr>
                <a:schemeClr val="bg2"/>
              </a:buClr>
            </a:pPr>
            <a:r>
              <a:rPr lang="de-DE" sz="14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-</a:t>
            </a:r>
          </a:p>
          <a:p>
            <a:pPr algn="ctr">
              <a:buClr>
                <a:schemeClr val="bg2"/>
              </a:buClr>
            </a:pPr>
            <a:r>
              <a:rPr lang="de-DE" sz="14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500 W</a:t>
            </a:r>
          </a:p>
        </p:txBody>
      </p:sp>
    </p:spTree>
    <p:extLst>
      <p:ext uri="{BB962C8B-B14F-4D97-AF65-F5344CB8AC3E}">
        <p14:creationId xmlns:p14="http://schemas.microsoft.com/office/powerpoint/2010/main" val="245480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FC6AEB8-C9E3-4E4E-B116-EBA414517A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40" y="1104900"/>
            <a:ext cx="5460442" cy="4838700"/>
          </a:xfrm>
        </p:spPr>
        <p:txBody>
          <a:bodyPr/>
          <a:lstStyle/>
          <a:p>
            <a:r>
              <a:rPr lang="en-US" b="1" dirty="0"/>
              <a:t>Push-Pull cooling</a:t>
            </a:r>
            <a:r>
              <a:rPr lang="en-US" dirty="0"/>
              <a:t>, Air flow distribution per slot, like existing 12-Slot crate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D02EFE-6EDA-4E73-B1F3-DB158D3DA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6E0F82F-C486-4758-A934-4FCEEAEC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Simulation </a:t>
            </a:r>
            <a:r>
              <a:rPr lang="de-DE" dirty="0" err="1"/>
              <a:t>result</a:t>
            </a:r>
            <a:r>
              <a:rPr lang="de-DE" dirty="0"/>
              <a:t>, Push-Pull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43BD9D-24F5-40A1-A406-20033C1D9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20" y="3775595"/>
            <a:ext cx="5369048" cy="2534190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75D3AEB-6251-45AE-BA01-5661E37509BC}"/>
              </a:ext>
            </a:extLst>
          </p:cNvPr>
          <p:cNvCxnSpPr/>
          <p:nvPr/>
        </p:nvCxnSpPr>
        <p:spPr>
          <a:xfrm>
            <a:off x="3888064" y="4151649"/>
            <a:ext cx="443884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934892B3-CD4E-4809-99C5-0532DC9CDE72}"/>
              </a:ext>
            </a:extLst>
          </p:cNvPr>
          <p:cNvSpPr txBox="1"/>
          <p:nvPr/>
        </p:nvSpPr>
        <p:spPr>
          <a:xfrm>
            <a:off x="4331949" y="4022154"/>
            <a:ext cx="2578687" cy="230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Required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air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flow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with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</a:t>
            </a:r>
            <a:r>
              <a:rPr lang="el-GR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Δ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T 12K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2D2ECE5-A7D9-41AF-BB63-8B5AD1478F7C}"/>
              </a:ext>
            </a:extLst>
          </p:cNvPr>
          <p:cNvCxnSpPr/>
          <p:nvPr/>
        </p:nvCxnSpPr>
        <p:spPr>
          <a:xfrm>
            <a:off x="3888064" y="4358247"/>
            <a:ext cx="443884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018A1542-C8B7-4561-81CF-37511187F082}"/>
              </a:ext>
            </a:extLst>
          </p:cNvPr>
          <p:cNvSpPr txBox="1"/>
          <p:nvPr/>
        </p:nvSpPr>
        <p:spPr>
          <a:xfrm>
            <a:off x="4331949" y="4228752"/>
            <a:ext cx="2578687" cy="230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Required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air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flow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with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</a:t>
            </a:r>
            <a:r>
              <a:rPr lang="el-GR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Δ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T 15K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7FD3D0A-0D56-4655-A00D-74A1AFF39540}"/>
              </a:ext>
            </a:extLst>
          </p:cNvPr>
          <p:cNvSpPr txBox="1"/>
          <p:nvPr/>
        </p:nvSpPr>
        <p:spPr>
          <a:xfrm>
            <a:off x="10846794" y="3772954"/>
            <a:ext cx="1236510" cy="230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100" b="1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Rear</a:t>
            </a:r>
            <a:r>
              <a:rPr lang="de-DE" sz="11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Modules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43287CF-609E-405B-8174-C3EF4D701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822" y="1014324"/>
            <a:ext cx="5395378" cy="276127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5064156-00D5-4CE8-A679-919721474F8B}"/>
              </a:ext>
            </a:extLst>
          </p:cNvPr>
          <p:cNvSpPr txBox="1"/>
          <p:nvPr/>
        </p:nvSpPr>
        <p:spPr>
          <a:xfrm>
            <a:off x="10846794" y="1068666"/>
            <a:ext cx="1236510" cy="230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1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Front Modules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770D84C-034D-460F-BF67-12D3219B4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71" y="1783170"/>
            <a:ext cx="3213152" cy="265311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C2999D6A-BF7D-47D6-A3AD-E6BB6A8A0169}"/>
              </a:ext>
            </a:extLst>
          </p:cNvPr>
          <p:cNvSpPr txBox="1"/>
          <p:nvPr/>
        </p:nvSpPr>
        <p:spPr>
          <a:xfrm>
            <a:off x="449946" y="4436283"/>
            <a:ext cx="1236510" cy="230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Crate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side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view</a:t>
            </a:r>
            <a:endParaRPr lang="de-DE" sz="1100" dirty="0">
              <a:solidFill>
                <a:schemeClr val="tx1">
                  <a:lumMod val="50000"/>
                </a:schemeClr>
              </a:solidFill>
              <a:latin typeface="Roboto" panose="02000000000000000000"/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0C00F97-48BB-4FC0-8BC7-857B6C20BE3A}"/>
              </a:ext>
            </a:extLst>
          </p:cNvPr>
          <p:cNvGrpSpPr/>
          <p:nvPr/>
        </p:nvGrpSpPr>
        <p:grpSpPr>
          <a:xfrm>
            <a:off x="500562" y="4750758"/>
            <a:ext cx="2024790" cy="1528288"/>
            <a:chOff x="508769" y="3506678"/>
            <a:chExt cx="3734352" cy="2886201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952D95A5-7DE2-4647-BFD8-5A419D79A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769" y="3506678"/>
              <a:ext cx="3734352" cy="2663303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780984E-48D5-4E7C-8C9F-9C89A0403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1322" y="5947083"/>
              <a:ext cx="3526803" cy="445796"/>
            </a:xfrm>
            <a:prstGeom prst="rect">
              <a:avLst/>
            </a:prstGeom>
          </p:spPr>
        </p:pic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998FC77F-D784-43E7-9A35-71CC6FA9A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404" y="4750758"/>
            <a:ext cx="1920289" cy="15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0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40B72AA-140F-4737-8BFA-A73E70D20F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39" y="1104900"/>
            <a:ext cx="6249007" cy="4838700"/>
          </a:xfrm>
        </p:spPr>
        <p:txBody>
          <a:bodyPr/>
          <a:lstStyle/>
          <a:p>
            <a:r>
              <a:rPr lang="en-US" b="1" dirty="0"/>
              <a:t>Pull cooling </a:t>
            </a:r>
            <a:r>
              <a:rPr lang="en-US" dirty="0"/>
              <a:t>(fans at air exhaust at the top rear of the crate), </a:t>
            </a:r>
            <a:r>
              <a:rPr lang="en-US" b="1" dirty="0"/>
              <a:t>without air guidance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7C0CA7-732D-47F6-B192-89D3766A6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095C274-3340-4030-B81A-35CFBE3B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result, Pull, without air guidance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9FEC89-31E9-49C7-81E1-4BA67F573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22" y="1789117"/>
            <a:ext cx="3136533" cy="2631319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E4FAE86-C5B7-4DDE-B4D8-C36C90710648}"/>
              </a:ext>
            </a:extLst>
          </p:cNvPr>
          <p:cNvGrpSpPr/>
          <p:nvPr/>
        </p:nvGrpSpPr>
        <p:grpSpPr>
          <a:xfrm>
            <a:off x="3766623" y="3962941"/>
            <a:ext cx="3022571" cy="437417"/>
            <a:chOff x="121773" y="5969463"/>
            <a:chExt cx="3022571" cy="437417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DF92508E-6948-4EC9-A9EA-75C750AEC243}"/>
                </a:ext>
              </a:extLst>
            </p:cNvPr>
            <p:cNvCxnSpPr/>
            <p:nvPr/>
          </p:nvCxnSpPr>
          <p:spPr>
            <a:xfrm>
              <a:off x="121773" y="6098959"/>
              <a:ext cx="443884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57535926-D063-4F40-936B-713AFEAAF466}"/>
                </a:ext>
              </a:extLst>
            </p:cNvPr>
            <p:cNvSpPr txBox="1"/>
            <p:nvPr/>
          </p:nvSpPr>
          <p:spPr>
            <a:xfrm>
              <a:off x="565657" y="5969463"/>
              <a:ext cx="2578687" cy="2308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Bef>
                  <a:spcPts val="600"/>
                </a:spcBef>
                <a:buClr>
                  <a:schemeClr val="bg2"/>
                </a:buClr>
              </a:pP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Required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air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flow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with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el-GR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Δ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T 12K </a:t>
              </a:r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90782B0D-904B-409D-B4ED-39862F2BF17C}"/>
                </a:ext>
              </a:extLst>
            </p:cNvPr>
            <p:cNvCxnSpPr/>
            <p:nvPr/>
          </p:nvCxnSpPr>
          <p:spPr>
            <a:xfrm>
              <a:off x="121773" y="6305557"/>
              <a:ext cx="443884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D5F6F827-2B0F-42C3-A613-32130087F8A4}"/>
                </a:ext>
              </a:extLst>
            </p:cNvPr>
            <p:cNvSpPr txBox="1"/>
            <p:nvPr/>
          </p:nvSpPr>
          <p:spPr>
            <a:xfrm>
              <a:off x="565657" y="6176061"/>
              <a:ext cx="2578687" cy="2308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Bef>
                  <a:spcPts val="600"/>
                </a:spcBef>
                <a:buClr>
                  <a:schemeClr val="bg2"/>
                </a:buClr>
              </a:pP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Required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air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flow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with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el-GR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Δ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T 15K 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BEB36D8F-D6F3-42BF-9913-3D6BA3F6362B}"/>
              </a:ext>
            </a:extLst>
          </p:cNvPr>
          <p:cNvSpPr txBox="1"/>
          <p:nvPr/>
        </p:nvSpPr>
        <p:spPr>
          <a:xfrm>
            <a:off x="418751" y="4386178"/>
            <a:ext cx="1236510" cy="230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Crate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side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view</a:t>
            </a:r>
            <a:endParaRPr lang="de-DE" sz="1100" dirty="0">
              <a:solidFill>
                <a:schemeClr val="tx1">
                  <a:lumMod val="50000"/>
                </a:schemeClr>
              </a:solidFill>
              <a:latin typeface="Roboto" panose="0200000000000000000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6905267-0FE6-460F-9694-EF1FB65072E5}"/>
              </a:ext>
            </a:extLst>
          </p:cNvPr>
          <p:cNvGrpSpPr/>
          <p:nvPr/>
        </p:nvGrpSpPr>
        <p:grpSpPr>
          <a:xfrm>
            <a:off x="500562" y="4750758"/>
            <a:ext cx="2024790" cy="1528288"/>
            <a:chOff x="508769" y="3506678"/>
            <a:chExt cx="3734352" cy="2886201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7F85CB6-0361-45DF-8CAC-38F6D8665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769" y="3506678"/>
              <a:ext cx="3734352" cy="2663303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E7A597FA-2101-42E7-A5BE-3D1726C1F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322" y="5947083"/>
              <a:ext cx="3526803" cy="445796"/>
            </a:xfrm>
            <a:prstGeom prst="rect">
              <a:avLst/>
            </a:prstGeom>
          </p:spPr>
        </p:pic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79FCC45-B3F7-4492-A7E6-995C29DD2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404" y="4750758"/>
            <a:ext cx="1920289" cy="153459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7B419A3-A459-480D-8B58-9D86C5C95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793" y="3674258"/>
            <a:ext cx="5322146" cy="256931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569F040-AC7F-4A6C-8B6C-CBCFA9D149AF}"/>
              </a:ext>
            </a:extLst>
          </p:cNvPr>
          <p:cNvSpPr txBox="1"/>
          <p:nvPr/>
        </p:nvSpPr>
        <p:spPr>
          <a:xfrm>
            <a:off x="10835248" y="3732122"/>
            <a:ext cx="1236510" cy="230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100" b="1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Rear</a:t>
            </a:r>
            <a:r>
              <a:rPr lang="de-DE" sz="11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Modules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9200314-FDD1-40C4-A2B0-C0484BADA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6188" y="1104900"/>
            <a:ext cx="5316752" cy="264248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5DB124A-1605-4391-B2A0-E914ED1946D0}"/>
              </a:ext>
            </a:extLst>
          </p:cNvPr>
          <p:cNvSpPr txBox="1"/>
          <p:nvPr/>
        </p:nvSpPr>
        <p:spPr>
          <a:xfrm>
            <a:off x="10835248" y="989490"/>
            <a:ext cx="1236510" cy="230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1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Front Modules</a:t>
            </a:r>
          </a:p>
        </p:txBody>
      </p:sp>
    </p:spTree>
    <p:extLst>
      <p:ext uri="{BB962C8B-B14F-4D97-AF65-F5344CB8AC3E}">
        <p14:creationId xmlns:p14="http://schemas.microsoft.com/office/powerpoint/2010/main" val="411010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1693668-C5A8-443A-9D4A-1E27A1B5B7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39" y="1104900"/>
            <a:ext cx="5826761" cy="4838700"/>
          </a:xfrm>
        </p:spPr>
        <p:txBody>
          <a:bodyPr/>
          <a:lstStyle/>
          <a:p>
            <a:r>
              <a:rPr lang="en-US" b="1" dirty="0"/>
              <a:t>Pull cooling </a:t>
            </a:r>
            <a:r>
              <a:rPr lang="en-US" dirty="0"/>
              <a:t>(fans at air exhaust at the top rear of the crate), </a:t>
            </a:r>
            <a:r>
              <a:rPr lang="en-US" b="1" dirty="0"/>
              <a:t>with air guidance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32DAF8-C3EC-4BFF-B0F8-4CF07941D7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383066E-2A3F-405E-9101-BD0F4CB3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result, Pull, with air guidance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9787B8-B5C6-4C06-BC77-0DF097954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66" y="1796729"/>
            <a:ext cx="3243602" cy="27157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645BA87-04CE-45E6-99EA-CF48518CF0AC}"/>
              </a:ext>
            </a:extLst>
          </p:cNvPr>
          <p:cNvSpPr txBox="1"/>
          <p:nvPr/>
        </p:nvSpPr>
        <p:spPr>
          <a:xfrm>
            <a:off x="399236" y="4470842"/>
            <a:ext cx="1236510" cy="230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Crate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side</a:t>
            </a:r>
            <a:r>
              <a:rPr lang="de-DE" sz="1100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view</a:t>
            </a:r>
            <a:endParaRPr lang="de-DE" sz="1100" dirty="0">
              <a:solidFill>
                <a:schemeClr val="tx1">
                  <a:lumMod val="50000"/>
                </a:schemeClr>
              </a:solidFill>
              <a:latin typeface="Roboto" panose="0200000000000000000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CA140ED-B1CB-4008-A75F-39DFC41F40E0}"/>
              </a:ext>
            </a:extLst>
          </p:cNvPr>
          <p:cNvGrpSpPr/>
          <p:nvPr/>
        </p:nvGrpSpPr>
        <p:grpSpPr>
          <a:xfrm>
            <a:off x="500562" y="4750758"/>
            <a:ext cx="2024790" cy="1528288"/>
            <a:chOff x="508769" y="3506678"/>
            <a:chExt cx="3734352" cy="2886201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EE82A824-69A8-437C-AB38-C915EB214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769" y="3506678"/>
              <a:ext cx="3734352" cy="2663303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AF81E85-56E8-4710-9083-D7563D728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322" y="5947083"/>
              <a:ext cx="3526803" cy="445796"/>
            </a:xfrm>
            <a:prstGeom prst="rect">
              <a:avLst/>
            </a:prstGeom>
          </p:spPr>
        </p:pic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C6C0A17E-FBEB-49D2-9E62-FDDC0BB23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404" y="4750758"/>
            <a:ext cx="1920289" cy="153459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CCAE6EA-1316-48DA-B411-9C3FF002BA7D}"/>
              </a:ext>
            </a:extLst>
          </p:cNvPr>
          <p:cNvGrpSpPr/>
          <p:nvPr/>
        </p:nvGrpSpPr>
        <p:grpSpPr>
          <a:xfrm>
            <a:off x="3833735" y="3962941"/>
            <a:ext cx="3022571" cy="437417"/>
            <a:chOff x="121773" y="5969463"/>
            <a:chExt cx="3022571" cy="437417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D4635A10-BD32-44C4-9F3A-F64899DF73FA}"/>
                </a:ext>
              </a:extLst>
            </p:cNvPr>
            <p:cNvCxnSpPr/>
            <p:nvPr/>
          </p:nvCxnSpPr>
          <p:spPr>
            <a:xfrm>
              <a:off x="121773" y="6098959"/>
              <a:ext cx="443884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366E733-7C90-489C-B98A-3F14B73647AA}"/>
                </a:ext>
              </a:extLst>
            </p:cNvPr>
            <p:cNvSpPr txBox="1"/>
            <p:nvPr/>
          </p:nvSpPr>
          <p:spPr>
            <a:xfrm>
              <a:off x="565657" y="5969463"/>
              <a:ext cx="2578687" cy="2308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Bef>
                  <a:spcPts val="600"/>
                </a:spcBef>
                <a:buClr>
                  <a:schemeClr val="bg2"/>
                </a:buClr>
              </a:pP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Required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air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flow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with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el-GR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Δ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T 12K </a:t>
              </a:r>
            </a:p>
          </p:txBody>
        </p: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290EAFCE-A76C-442D-AF2D-FE4975314917}"/>
                </a:ext>
              </a:extLst>
            </p:cNvPr>
            <p:cNvCxnSpPr/>
            <p:nvPr/>
          </p:nvCxnSpPr>
          <p:spPr>
            <a:xfrm>
              <a:off x="121773" y="6305557"/>
              <a:ext cx="443884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F7AE11E-2F49-4F86-B107-3A5B419AE3D6}"/>
                </a:ext>
              </a:extLst>
            </p:cNvPr>
            <p:cNvSpPr txBox="1"/>
            <p:nvPr/>
          </p:nvSpPr>
          <p:spPr>
            <a:xfrm>
              <a:off x="565657" y="6176061"/>
              <a:ext cx="2578687" cy="2308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Bef>
                  <a:spcPts val="600"/>
                </a:spcBef>
                <a:buClr>
                  <a:schemeClr val="bg2"/>
                </a:buClr>
              </a:pP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Required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air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flow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de-DE" sz="1100" dirty="0" err="1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with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 </a:t>
              </a:r>
              <a:r>
                <a:rPr lang="el-GR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Δ</a:t>
              </a:r>
              <a:r>
                <a:rPr lang="de-DE" sz="1100" dirty="0">
                  <a:solidFill>
                    <a:schemeClr val="tx1">
                      <a:lumMod val="50000"/>
                    </a:schemeClr>
                  </a:solidFill>
                  <a:latin typeface="Roboto" panose="02000000000000000000"/>
                </a:rPr>
                <a:t>T 15K </a:t>
              </a: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5045468A-FE7E-4BFE-94E9-01478F0B3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245" y="1300671"/>
            <a:ext cx="5151503" cy="253895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2EE930B-4FFE-4787-A360-AE982CBCA5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8667" y="3878855"/>
            <a:ext cx="5084081" cy="240019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E228BC8B-9778-40FB-BC8F-7D4714DE7715}"/>
              </a:ext>
            </a:extLst>
          </p:cNvPr>
          <p:cNvSpPr txBox="1"/>
          <p:nvPr/>
        </p:nvSpPr>
        <p:spPr>
          <a:xfrm>
            <a:off x="10862049" y="3847531"/>
            <a:ext cx="1236510" cy="230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100" b="1" dirty="0" err="1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Rear</a:t>
            </a:r>
            <a:r>
              <a:rPr lang="de-DE" sz="11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 Modules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C4E87A7-8C8B-4FD4-BBC7-936BEDDBDDDF}"/>
              </a:ext>
            </a:extLst>
          </p:cNvPr>
          <p:cNvSpPr txBox="1"/>
          <p:nvPr/>
        </p:nvSpPr>
        <p:spPr>
          <a:xfrm>
            <a:off x="10862049" y="1185261"/>
            <a:ext cx="1236510" cy="230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100" b="1" dirty="0">
                <a:solidFill>
                  <a:schemeClr val="tx1">
                    <a:lumMod val="50000"/>
                  </a:schemeClr>
                </a:solidFill>
                <a:latin typeface="Roboto" panose="02000000000000000000"/>
              </a:rPr>
              <a:t>Front Modules</a:t>
            </a:r>
          </a:p>
        </p:txBody>
      </p:sp>
    </p:spTree>
    <p:extLst>
      <p:ext uri="{BB962C8B-B14F-4D97-AF65-F5344CB8AC3E}">
        <p14:creationId xmlns:p14="http://schemas.microsoft.com/office/powerpoint/2010/main" val="403231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1792E3-2EB0-43CA-A3A3-B8F35D0CF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6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A1222D-E574-4041-8F6F-76D9DCF3E3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3718" y="996433"/>
            <a:ext cx="11538611" cy="480029"/>
          </a:xfrm>
          <a:solidFill>
            <a:schemeClr val="tx1">
              <a:lumMod val="60000"/>
              <a:lumOff val="40000"/>
            </a:schemeClr>
          </a:solidFill>
        </p:spPr>
        <p:txBody>
          <a:bodyPr lIns="180000" tIns="72000" rIns="180000" bIns="72000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The PICMG NextGen MTCA working group defines MTCA.0 Rev 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4428D0-A12D-410E-904D-394398EA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Next Generation </a:t>
            </a:r>
            <a:r>
              <a:rPr lang="de-DE" dirty="0" err="1"/>
              <a:t>MicroTCA</a:t>
            </a:r>
            <a:r>
              <a:rPr lang="de-DE" dirty="0"/>
              <a:t> </a:t>
            </a:r>
          </a:p>
        </p:txBody>
      </p:sp>
      <p:sp>
        <p:nvSpPr>
          <p:cNvPr id="67" name="Rectangle 3">
            <a:extLst>
              <a:ext uri="{FF2B5EF4-FFF2-40B4-BE49-F238E27FC236}">
                <a16:creationId xmlns:a16="http://schemas.microsoft.com/office/drawing/2014/main" id="{A5560229-1694-4804-A842-786D5C4AE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68719" y="-89341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A80C493-F2F7-438E-8575-B52466CD2423}"/>
              </a:ext>
            </a:extLst>
          </p:cNvPr>
          <p:cNvSpPr txBox="1"/>
          <p:nvPr/>
        </p:nvSpPr>
        <p:spPr>
          <a:xfrm>
            <a:off x="313718" y="1741516"/>
            <a:ext cx="7867985" cy="276998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  <a:buSzPct val="90000"/>
              <a:buFont typeface="Wingdings" panose="05000000000000000000" pitchFamily="2" charset="2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NEW FEATURES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Supports PCI Express Gen 4 &amp; 5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Supports 100 Gb Ethernet (100GBASE-KR4)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New Base MCH with new management features and higher power to support 100 GbE or PCIe Gen 4 or Gen 5 switch hub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Power Module with 110 W modification for MCH and CU channels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90000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Split MCH and 2 kW crate power to be defined later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ABED557-6126-403F-9DB8-79EB29F27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53112" y="1606756"/>
            <a:ext cx="2830588" cy="193041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C26BD45-9417-408E-A74C-E251C22BA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113" y="3667460"/>
            <a:ext cx="2830588" cy="1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7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31A1F90-32D6-47E6-BE3E-7678C429B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MTCA Rev 3 Backplane</a:t>
            </a:r>
            <a:endParaRPr lang="en-US" dirty="0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7BB6D589-46BA-49B6-87FA-3C0251FEBB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Signal Integrity, compatibility and differences</a:t>
            </a:r>
          </a:p>
        </p:txBody>
      </p:sp>
    </p:spTree>
    <p:extLst>
      <p:ext uri="{BB962C8B-B14F-4D97-AF65-F5344CB8AC3E}">
        <p14:creationId xmlns:p14="http://schemas.microsoft.com/office/powerpoint/2010/main" val="346520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1C1E68F-7918-46DA-9DD4-0390F4DE6CDE}"/>
              </a:ext>
            </a:extLst>
          </p:cNvPr>
          <p:cNvGrpSpPr/>
          <p:nvPr/>
        </p:nvGrpSpPr>
        <p:grpSpPr>
          <a:xfrm>
            <a:off x="5931004" y="2550966"/>
            <a:ext cx="6040400" cy="2110577"/>
            <a:chOff x="3352800" y="3235"/>
            <a:chExt cx="8610600" cy="3458974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23043B34-F6FE-4677-9772-9A2ADB750FD2}"/>
                </a:ext>
              </a:extLst>
            </p:cNvPr>
            <p:cNvGrpSpPr/>
            <p:nvPr/>
          </p:nvGrpSpPr>
          <p:grpSpPr>
            <a:xfrm>
              <a:off x="4419600" y="3235"/>
              <a:ext cx="7543800" cy="2088771"/>
              <a:chOff x="3083562" y="3235"/>
              <a:chExt cx="7543800" cy="2088771"/>
            </a:xfrm>
          </p:grpSpPr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F6E1293E-55D5-49B5-8FE1-A29B33409077}"/>
                  </a:ext>
                </a:extLst>
              </p:cNvPr>
              <p:cNvGrpSpPr/>
              <p:nvPr/>
            </p:nvGrpSpPr>
            <p:grpSpPr>
              <a:xfrm>
                <a:off x="3312162" y="3235"/>
                <a:ext cx="7315200" cy="2058282"/>
                <a:chOff x="3312162" y="1240006"/>
                <a:chExt cx="7315200" cy="2058282"/>
              </a:xfrm>
            </p:grpSpPr>
            <p:sp>
              <p:nvSpPr>
                <p:cNvPr id="33" name="Rechteck 32">
                  <a:extLst>
                    <a:ext uri="{FF2B5EF4-FFF2-40B4-BE49-F238E27FC236}">
                      <a16:creationId xmlns:a16="http://schemas.microsoft.com/office/drawing/2014/main" id="{93C3E226-8348-4120-BC83-14F44BFD60CE}"/>
                    </a:ext>
                  </a:extLst>
                </p:cNvPr>
                <p:cNvSpPr/>
                <p:nvPr/>
              </p:nvSpPr>
              <p:spPr>
                <a:xfrm>
                  <a:off x="3312162" y="1475838"/>
                  <a:ext cx="7315200" cy="1822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400" dirty="0" err="1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4" name="Grafik 33">
                  <a:extLst>
                    <a:ext uri="{FF2B5EF4-FFF2-40B4-BE49-F238E27FC236}">
                      <a16:creationId xmlns:a16="http://schemas.microsoft.com/office/drawing/2014/main" id="{F341EF4A-3E85-48A5-AB69-2D4B0876CF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>
                  <a:off x="4572000" y="1240006"/>
                  <a:ext cx="2781702" cy="1749364"/>
                </a:xfrm>
                <a:prstGeom prst="rect">
                  <a:avLst/>
                </a:prstGeom>
                <a:solidFill>
                  <a:srgbClr val="DDD9C3"/>
                </a:solidFill>
                <a:ln>
                  <a:noFill/>
                </a:ln>
              </p:spPr>
            </p:pic>
          </p:grpSp>
          <p:sp>
            <p:nvSpPr>
              <p:cNvPr id="30" name="Pfeil: gebogen 29">
                <a:extLst>
                  <a:ext uri="{FF2B5EF4-FFF2-40B4-BE49-F238E27FC236}">
                    <a16:creationId xmlns:a16="http://schemas.microsoft.com/office/drawing/2014/main" id="{63AF02E1-757D-4EC9-BA93-36BB4CF0F7EB}"/>
                  </a:ext>
                </a:extLst>
              </p:cNvPr>
              <p:cNvSpPr/>
              <p:nvPr/>
            </p:nvSpPr>
            <p:spPr>
              <a:xfrm>
                <a:off x="3083562" y="907493"/>
                <a:ext cx="1945638" cy="1183116"/>
              </a:xfrm>
              <a:prstGeom prst="bentArrow">
                <a:avLst>
                  <a:gd name="adj1" fmla="val 14178"/>
                  <a:gd name="adj2" fmla="val 17042"/>
                  <a:gd name="adj3" fmla="val 20544"/>
                  <a:gd name="adj4" fmla="val 43750"/>
                </a:avLst>
              </a:prstGeom>
              <a:solidFill>
                <a:srgbClr val="DDD9C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feil: gebogen 30">
                <a:extLst>
                  <a:ext uri="{FF2B5EF4-FFF2-40B4-BE49-F238E27FC236}">
                    <a16:creationId xmlns:a16="http://schemas.microsoft.com/office/drawing/2014/main" id="{5E3A290F-F093-4B33-AF00-A801FEFC48BD}"/>
                  </a:ext>
                </a:extLst>
              </p:cNvPr>
              <p:cNvSpPr/>
              <p:nvPr/>
            </p:nvSpPr>
            <p:spPr>
              <a:xfrm flipH="1">
                <a:off x="7086600" y="878401"/>
                <a:ext cx="2169162" cy="1213605"/>
              </a:xfrm>
              <a:prstGeom prst="bentArrow">
                <a:avLst>
                  <a:gd name="adj1" fmla="val 14178"/>
                  <a:gd name="adj2" fmla="val 17042"/>
                  <a:gd name="adj3" fmla="val 20544"/>
                  <a:gd name="adj4" fmla="val 43750"/>
                </a:avLst>
              </a:prstGeom>
              <a:solidFill>
                <a:srgbClr val="DDD9C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Pfeil: nach oben 31">
                <a:extLst>
                  <a:ext uri="{FF2B5EF4-FFF2-40B4-BE49-F238E27FC236}">
                    <a16:creationId xmlns:a16="http://schemas.microsoft.com/office/drawing/2014/main" id="{BAF6E11B-6110-4DC6-BC2B-AE071E482DC7}"/>
                  </a:ext>
                </a:extLst>
              </p:cNvPr>
              <p:cNvSpPr/>
              <p:nvPr/>
            </p:nvSpPr>
            <p:spPr>
              <a:xfrm>
                <a:off x="6019800" y="1651252"/>
                <a:ext cx="335662" cy="439357"/>
              </a:xfrm>
              <a:prstGeom prst="upArrow">
                <a:avLst/>
              </a:prstGeom>
              <a:solidFill>
                <a:srgbClr val="E5B8B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95EBE438-BE3C-4DFC-956B-53252FB7C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2145447"/>
              <a:ext cx="8275449" cy="1316762"/>
            </a:xfrm>
            <a:prstGeom prst="rect">
              <a:avLst/>
            </a:prstGeom>
          </p:spPr>
        </p:pic>
      </p:grp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964DFC-EB59-470B-BB6A-957202FC3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40" y="1104900"/>
            <a:ext cx="8187002" cy="5111342"/>
          </a:xfrm>
        </p:spPr>
        <p:txBody>
          <a:bodyPr/>
          <a:lstStyle/>
          <a:p>
            <a:r>
              <a:rPr lang="en-US" dirty="0"/>
              <a:t>Improved connectors for higher transfer rates from Yamaichi and Amphenol (backplane and MCH-plug tongue 2 / 4)</a:t>
            </a:r>
          </a:p>
          <a:p>
            <a:pPr lvl="1"/>
            <a:r>
              <a:rPr lang="en-US" dirty="0"/>
              <a:t>Downward compatible to all AMC cards, new backplane footprint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Data transmission channel from PCI-SIG and IEEE divided into sections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dirty="0"/>
              <a:t>Limits defined for MCH’s, AMC’s and Backplane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New low loss materials for boards and backplane required</a:t>
            </a:r>
          </a:p>
          <a:p>
            <a:pPr lvl="1"/>
            <a:r>
              <a:rPr lang="en-US" sz="1400" dirty="0"/>
              <a:t>i.e. for AMC’s: </a:t>
            </a:r>
            <a:r>
              <a:rPr lang="en-US" sz="1400" dirty="0">
                <a:solidFill>
                  <a:srgbClr val="C00000"/>
                </a:solidFill>
                <a:hlinkClick r:id="rId4"/>
              </a:rPr>
              <a:t>Isola Tachyon100G </a:t>
            </a:r>
            <a:r>
              <a:rPr lang="en-US" sz="1400" dirty="0"/>
              <a:t>(typ. Dk 3.02 </a:t>
            </a:r>
            <a:r>
              <a:rPr lang="en-US" sz="1400" dirty="0" err="1"/>
              <a:t>Df</a:t>
            </a:r>
            <a:r>
              <a:rPr lang="en-US" sz="1400" dirty="0"/>
              <a:t> 0.0021 @10GHz)</a:t>
            </a:r>
          </a:p>
          <a:p>
            <a:pPr lvl="1"/>
            <a:r>
              <a:rPr lang="en-US" sz="1400" dirty="0"/>
              <a:t>i.e. for backplane: </a:t>
            </a:r>
            <a:r>
              <a:rPr lang="en-US" sz="1400" dirty="0">
                <a:solidFill>
                  <a:srgbClr val="C00000"/>
                </a:solidFill>
                <a:hlinkClick r:id="rId5"/>
              </a:rPr>
              <a:t>Elite Material EM-891K </a:t>
            </a:r>
            <a:r>
              <a:rPr lang="en-US" sz="1400" dirty="0"/>
              <a:t>(typ. Dk 3.1 </a:t>
            </a:r>
            <a:r>
              <a:rPr lang="en-US" sz="1400" dirty="0" err="1"/>
              <a:t>Df</a:t>
            </a:r>
            <a:r>
              <a:rPr lang="en-US" sz="1400" dirty="0"/>
              <a:t> 0.0024 @10GHz)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2A5358-1311-4B13-83E4-D1EA7407B3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035B5-BDD0-4AC5-A95F-8106AD9C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Signal Integrity</a:t>
            </a:r>
            <a:endParaRPr lang="en-US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B0F07EA-8C61-467D-A636-E59CD1BEB323}"/>
              </a:ext>
            </a:extLst>
          </p:cNvPr>
          <p:cNvGrpSpPr/>
          <p:nvPr/>
        </p:nvGrpSpPr>
        <p:grpSpPr>
          <a:xfrm>
            <a:off x="479880" y="2976969"/>
            <a:ext cx="4816584" cy="1023371"/>
            <a:chOff x="1475656" y="1448348"/>
            <a:chExt cx="5370588" cy="1120693"/>
          </a:xfrm>
        </p:grpSpPr>
        <p:sp>
          <p:nvSpPr>
            <p:cNvPr id="11" name="Geschweifte Klammer rechts 10">
              <a:extLst>
                <a:ext uri="{FF2B5EF4-FFF2-40B4-BE49-F238E27FC236}">
                  <a16:creationId xmlns:a16="http://schemas.microsoft.com/office/drawing/2014/main" id="{FD38A899-3053-4CAD-8873-B4BBE79AA46C}"/>
                </a:ext>
              </a:extLst>
            </p:cNvPr>
            <p:cNvSpPr/>
            <p:nvPr/>
          </p:nvSpPr>
          <p:spPr>
            <a:xfrm rot="5400000">
              <a:off x="4019579" y="1202446"/>
              <a:ext cx="212176" cy="1870066"/>
            </a:xfrm>
            <a:prstGeom prst="rightBrace">
              <a:avLst>
                <a:gd name="adj1" fmla="val 81459"/>
                <a:gd name="adj2" fmla="val 50376"/>
              </a:avLst>
            </a:prstGeom>
            <a:ln w="19050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chemeClr val="bg2"/>
                </a:solidFill>
              </a:endParaRP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3824C06B-440A-4BBB-B6FD-23B5E242E599}"/>
                </a:ext>
              </a:extLst>
            </p:cNvPr>
            <p:cNvGrpSpPr/>
            <p:nvPr/>
          </p:nvGrpSpPr>
          <p:grpSpPr>
            <a:xfrm>
              <a:off x="1475656" y="1524428"/>
              <a:ext cx="5370588" cy="527861"/>
              <a:chOff x="1475656" y="1445829"/>
              <a:chExt cx="5370588" cy="527861"/>
            </a:xfrm>
          </p:grpSpPr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6F555AC8-39F5-41CA-B3A7-95053507BC69}"/>
                  </a:ext>
                </a:extLst>
              </p:cNvPr>
              <p:cNvGrpSpPr/>
              <p:nvPr/>
            </p:nvGrpSpPr>
            <p:grpSpPr>
              <a:xfrm>
                <a:off x="1475656" y="1468121"/>
                <a:ext cx="3657600" cy="505569"/>
                <a:chOff x="1475656" y="1468121"/>
                <a:chExt cx="3657600" cy="505569"/>
              </a:xfrm>
            </p:grpSpPr>
            <p:cxnSp>
              <p:nvCxnSpPr>
                <p:cNvPr id="22" name="Gerader Verbinder 21">
                  <a:extLst>
                    <a:ext uri="{FF2B5EF4-FFF2-40B4-BE49-F238E27FC236}">
                      <a16:creationId xmlns:a16="http://schemas.microsoft.com/office/drawing/2014/main" id="{722CF4A1-1624-4BA4-BAD7-3845F59BFB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55032" y="1635922"/>
                  <a:ext cx="2078224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963D44DD-1905-47ED-A1D1-51504DCEE6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55032" y="1779938"/>
                  <a:ext cx="2078224" cy="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platzhalter 4">
                  <a:extLst>
                    <a:ext uri="{FF2B5EF4-FFF2-40B4-BE49-F238E27FC236}">
                      <a16:creationId xmlns:a16="http://schemas.microsoft.com/office/drawing/2014/main" id="{9E1F661E-D2A3-40D9-BEB4-CFA8AF01A94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475656" y="1468121"/>
                  <a:ext cx="663767" cy="5055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200" b="0" dirty="0"/>
                    <a:t>Rx/Tx</a:t>
                  </a:r>
                  <a:br>
                    <a:rPr lang="en-US" sz="1200" b="0" dirty="0"/>
                  </a:br>
                  <a:r>
                    <a:rPr lang="en-US" sz="1200" b="0" dirty="0"/>
                    <a:t>Chip</a:t>
                  </a:r>
                </a:p>
              </p:txBody>
            </p:sp>
          </p:grpSp>
          <p:sp>
            <p:nvSpPr>
              <p:cNvPr id="21" name="Textplatzhalter 4">
                <a:extLst>
                  <a:ext uri="{FF2B5EF4-FFF2-40B4-BE49-F238E27FC236}">
                    <a16:creationId xmlns:a16="http://schemas.microsoft.com/office/drawing/2014/main" id="{ECE088F7-7CCF-466D-874E-67BEE5C81C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2761" y="1445829"/>
                <a:ext cx="753483" cy="505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0" dirty="0"/>
                  <a:t>Tx/Rx </a:t>
                </a:r>
                <a:br>
                  <a:rPr lang="en-US" sz="1200" b="0" dirty="0"/>
                </a:br>
                <a:r>
                  <a:rPr lang="en-US" sz="1200" b="0" dirty="0"/>
                  <a:t>Chip</a:t>
                </a:r>
              </a:p>
            </p:txBody>
          </p:sp>
        </p:grpSp>
        <p:sp>
          <p:nvSpPr>
            <p:cNvPr id="13" name="Textplatzhalter 4">
              <a:extLst>
                <a:ext uri="{FF2B5EF4-FFF2-40B4-BE49-F238E27FC236}">
                  <a16:creationId xmlns:a16="http://schemas.microsoft.com/office/drawing/2014/main" id="{821B96CF-9941-47BA-8C20-984DC59B8A4E}"/>
                </a:ext>
              </a:extLst>
            </p:cNvPr>
            <p:cNvSpPr txBox="1">
              <a:spLocks/>
            </p:cNvSpPr>
            <p:nvPr/>
          </p:nvSpPr>
          <p:spPr>
            <a:xfrm>
              <a:off x="3206004" y="2265700"/>
              <a:ext cx="1927252" cy="3033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bg2"/>
                  </a:solidFill>
                </a:rPr>
                <a:t>transmission channel </a:t>
              </a: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B44A62B4-BED7-4375-9C2E-466782BAF7B2}"/>
                </a:ext>
              </a:extLst>
            </p:cNvPr>
            <p:cNvGrpSpPr/>
            <p:nvPr/>
          </p:nvGrpSpPr>
          <p:grpSpPr>
            <a:xfrm>
              <a:off x="2100327" y="1456520"/>
              <a:ext cx="970191" cy="640860"/>
              <a:chOff x="2100327" y="1456520"/>
              <a:chExt cx="970191" cy="640860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4ABE2832-C8AD-40E1-9981-02390D2A6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7102" y="1496396"/>
                <a:ext cx="963416" cy="539513"/>
              </a:xfrm>
              <a:prstGeom prst="rect">
                <a:avLst/>
              </a:prstGeom>
            </p:spPr>
          </p:pic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C92F8B46-1C52-4FCC-A691-E163E6CA6215}"/>
                  </a:ext>
                </a:extLst>
              </p:cNvPr>
              <p:cNvSpPr/>
              <p:nvPr/>
            </p:nvSpPr>
            <p:spPr>
              <a:xfrm>
                <a:off x="2100327" y="1456520"/>
                <a:ext cx="959505" cy="640860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400" b="1" dirty="0" err="1">
                  <a:solidFill>
                    <a:srgbClr val="EEEEEE"/>
                  </a:solidFill>
                  <a:latin typeface="Roboto" panose="02000000000000000000"/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154BBF64-84B2-4A04-9E68-14F08E95404D}"/>
                </a:ext>
              </a:extLst>
            </p:cNvPr>
            <p:cNvGrpSpPr/>
            <p:nvPr/>
          </p:nvGrpSpPr>
          <p:grpSpPr>
            <a:xfrm>
              <a:off x="5140031" y="1448348"/>
              <a:ext cx="972049" cy="640860"/>
              <a:chOff x="638200" y="1607054"/>
              <a:chExt cx="972049" cy="640860"/>
            </a:xfrm>
          </p:grpSpPr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D3E09DA5-4E35-4C06-A6FC-438331D4F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200" y="1683254"/>
                <a:ext cx="963416" cy="53951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2850545-A65C-4D1C-B9AD-9E321F92361A}"/>
                  </a:ext>
                </a:extLst>
              </p:cNvPr>
              <p:cNvSpPr/>
              <p:nvPr/>
            </p:nvSpPr>
            <p:spPr>
              <a:xfrm>
                <a:off x="650744" y="1607054"/>
                <a:ext cx="959505" cy="640860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400" b="1" dirty="0" err="1">
                  <a:solidFill>
                    <a:srgbClr val="EEEEEE"/>
                  </a:solidFill>
                  <a:latin typeface="Roboto" panose="02000000000000000000"/>
                </a:endParaRPr>
              </a:p>
            </p:txBody>
          </p:sp>
        </p:grp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CEDDC02-4314-40D9-907E-AB332DBEE3B5}"/>
              </a:ext>
            </a:extLst>
          </p:cNvPr>
          <p:cNvGrpSpPr/>
          <p:nvPr/>
        </p:nvGrpSpPr>
        <p:grpSpPr>
          <a:xfrm>
            <a:off x="7182227" y="949022"/>
            <a:ext cx="4313199" cy="1634055"/>
            <a:chOff x="430056" y="2909789"/>
            <a:chExt cx="4764648" cy="1732780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26AEDE26-CE41-4B0D-9EB0-C7389F517ABE}"/>
                </a:ext>
              </a:extLst>
            </p:cNvPr>
            <p:cNvGrpSpPr/>
            <p:nvPr/>
          </p:nvGrpSpPr>
          <p:grpSpPr>
            <a:xfrm>
              <a:off x="430056" y="3220042"/>
              <a:ext cx="2971388" cy="1422527"/>
              <a:chOff x="430056" y="3220042"/>
              <a:chExt cx="2971388" cy="1422527"/>
            </a:xfrm>
          </p:grpSpPr>
          <p:pic>
            <p:nvPicPr>
              <p:cNvPr id="8" name="Picture 5" descr="https://www.mouser.de/images/yamaichielectronics/lrg/cn080.jpg">
                <a:extLst>
                  <a:ext uri="{FF2B5EF4-FFF2-40B4-BE49-F238E27FC236}">
                    <a16:creationId xmlns:a16="http://schemas.microsoft.com/office/drawing/2014/main" id="{EF22032B-369D-4237-AE77-F198D0D29C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969" b="98031" l="667" r="991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897166" flipH="1">
                <a:off x="1728247" y="3220042"/>
                <a:ext cx="1673197" cy="1422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C2BE5B88-E1FC-4073-997C-AD56A624EF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07" b="94652" l="2178" r="98614">
                            <a14:foregroundMark x1="11980" y1="30956" x2="11980" y2="30956"/>
                            <a14:foregroundMark x1="6139" y1="29660" x2="6139" y2="29660"/>
                            <a14:foregroundMark x1="2673" y1="33225" x2="2673" y2="33225"/>
                            <a14:foregroundMark x1="6436" y1="38736" x2="6436" y2="38736"/>
                            <a14:foregroundMark x1="9604" y1="2107" x2="9604" y2="2107"/>
                            <a14:foregroundMark x1="82574" y1="92058" x2="82574" y2="92058"/>
                            <a14:foregroundMark x1="95545" y1="79579" x2="95545" y2="79579"/>
                            <a14:foregroundMark x1="98614" y1="84603" x2="98614" y2="84603"/>
                            <a14:foregroundMark x1="88119" y1="94652" x2="88119" y2="94652"/>
                            <a14:foregroundMark x1="68020" y1="80713" x2="68020" y2="807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056" y="3587853"/>
                <a:ext cx="1560434" cy="953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1898C07-4771-4885-8E85-49A519F4B644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3365904" y="2909789"/>
              <a:ext cx="1828800" cy="1095204"/>
            </a:xfrm>
            <a:prstGeom prst="rect">
              <a:avLst/>
            </a:prstGeom>
          </p:spPr>
        </p:pic>
      </p:grpSp>
      <p:sp>
        <p:nvSpPr>
          <p:cNvPr id="35" name="Pfeil: nach rechts 34">
            <a:extLst>
              <a:ext uri="{FF2B5EF4-FFF2-40B4-BE49-F238E27FC236}">
                <a16:creationId xmlns:a16="http://schemas.microsoft.com/office/drawing/2014/main" id="{0AE93FD2-6827-4C95-A056-207AD10D2974}"/>
              </a:ext>
            </a:extLst>
          </p:cNvPr>
          <p:cNvSpPr/>
          <p:nvPr/>
        </p:nvSpPr>
        <p:spPr>
          <a:xfrm rot="1005248">
            <a:off x="4815982" y="3614524"/>
            <a:ext cx="978408" cy="384704"/>
          </a:xfrm>
          <a:prstGeom prst="rightArrow">
            <a:avLst>
              <a:gd name="adj1" fmla="val 50000"/>
              <a:gd name="adj2" fmla="val 96876"/>
            </a:avLst>
          </a:prstGeom>
          <a:solidFill>
            <a:srgbClr val="FFFFFF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4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8E4FA1C-D4D5-42EA-9C45-D8F4114023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Updated Trace lengths required to match the higher transfer rates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b="1" dirty="0"/>
              <a:t>AMC/MCH card:			Backplane:</a:t>
            </a:r>
          </a:p>
          <a:p>
            <a:pPr marL="0" indent="0">
              <a:buNone/>
            </a:pPr>
            <a:r>
              <a:rPr lang="en-US" sz="1800" dirty="0"/>
              <a:t>	min trace length:   </a:t>
            </a:r>
            <a:r>
              <a:rPr lang="en-US" sz="1800" dirty="0">
                <a:solidFill>
                  <a:srgbClr val="C00000"/>
                </a:solidFill>
              </a:rPr>
              <a:t>35mm 		</a:t>
            </a:r>
            <a:r>
              <a:rPr lang="en-US" sz="1800" dirty="0"/>
              <a:t>min trace length:  </a:t>
            </a:r>
            <a:r>
              <a:rPr lang="en-US" sz="1800" dirty="0">
                <a:solidFill>
                  <a:srgbClr val="C00000"/>
                </a:solidFill>
              </a:rPr>
              <a:t>60mm (100mm for HUB channels)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max trace length:  </a:t>
            </a:r>
            <a:r>
              <a:rPr lang="en-US" sz="1800" dirty="0">
                <a:solidFill>
                  <a:srgbClr val="C00000"/>
                </a:solidFill>
              </a:rPr>
              <a:t>127mm		</a:t>
            </a:r>
            <a:r>
              <a:rPr lang="en-US" sz="1800" dirty="0"/>
              <a:t>max trace length: </a:t>
            </a:r>
            <a:r>
              <a:rPr lang="en-US" sz="1800" dirty="0">
                <a:solidFill>
                  <a:srgbClr val="C00000"/>
                </a:solidFill>
              </a:rPr>
              <a:t>250mm</a:t>
            </a:r>
          </a:p>
          <a:p>
            <a:pPr marL="0" indent="0">
              <a:buNone/>
            </a:pPr>
            <a:endParaRPr lang="en-US" sz="12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MCH’s must move to the middle of the crate -&gt; “crowded” routing in the MCH area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DC49E7-E117-4912-A7B7-D584305031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78611E-31A1-406C-87AE-D39698FB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Signal Integrity - In</a:t>
            </a:r>
            <a:endParaRPr lang="en-US" dirty="0"/>
          </a:p>
        </p:txBody>
      </p: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C7E5A085-4A4E-4A5A-9E4F-978C0A761431}"/>
              </a:ext>
            </a:extLst>
          </p:cNvPr>
          <p:cNvGrpSpPr/>
          <p:nvPr/>
        </p:nvGrpSpPr>
        <p:grpSpPr>
          <a:xfrm>
            <a:off x="1703788" y="3706824"/>
            <a:ext cx="3397880" cy="2553662"/>
            <a:chOff x="1060992" y="3389939"/>
            <a:chExt cx="3397880" cy="2553662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37E24503-CED9-4C42-AEF9-9751170F2A99}"/>
                </a:ext>
              </a:extLst>
            </p:cNvPr>
            <p:cNvSpPr/>
            <p:nvPr/>
          </p:nvSpPr>
          <p:spPr>
            <a:xfrm>
              <a:off x="1068524" y="3389939"/>
              <a:ext cx="3390235" cy="25536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91979DA-9015-4CB2-9416-658126C1B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07" t="16812" r="5688" b="72456"/>
            <a:stretch/>
          </p:blipFill>
          <p:spPr>
            <a:xfrm>
              <a:off x="1060992" y="3769612"/>
              <a:ext cx="3397768" cy="276245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E80F25B-1826-469E-9B55-B2F37A815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07" t="16812" r="5688" b="72456"/>
            <a:stretch/>
          </p:blipFill>
          <p:spPr>
            <a:xfrm>
              <a:off x="1060992" y="5335677"/>
              <a:ext cx="3397768" cy="276245"/>
            </a:xfrm>
            <a:prstGeom prst="rect">
              <a:avLst/>
            </a:prstGeom>
          </p:spPr>
        </p:pic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28DF948-CF19-48C5-8F68-BD9FB9A1629A}"/>
                </a:ext>
              </a:extLst>
            </p:cNvPr>
            <p:cNvSpPr/>
            <p:nvPr/>
          </p:nvSpPr>
          <p:spPr>
            <a:xfrm>
              <a:off x="1066602" y="4070173"/>
              <a:ext cx="238436" cy="12411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PM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C045B9B7-C339-42D9-87EB-FF68771EDA9D}"/>
                </a:ext>
              </a:extLst>
            </p:cNvPr>
            <p:cNvSpPr/>
            <p:nvPr/>
          </p:nvSpPr>
          <p:spPr>
            <a:xfrm>
              <a:off x="1305038" y="4071447"/>
              <a:ext cx="238436" cy="12411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PM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BE581C9D-16C4-4AD5-A5CB-656B91C934F8}"/>
                </a:ext>
              </a:extLst>
            </p:cNvPr>
            <p:cNvSpPr/>
            <p:nvPr/>
          </p:nvSpPr>
          <p:spPr>
            <a:xfrm>
              <a:off x="1543388" y="4073662"/>
              <a:ext cx="238436" cy="1242000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 MCH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C01DC0F-30D3-429D-8238-BAFE555FEB0C}"/>
                </a:ext>
              </a:extLst>
            </p:cNvPr>
            <p:cNvSpPr/>
            <p:nvPr/>
          </p:nvSpPr>
          <p:spPr>
            <a:xfrm>
              <a:off x="1781824" y="4071447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A38CA787-1015-4943-AA21-CE3ADBC2FC6A}"/>
                </a:ext>
              </a:extLst>
            </p:cNvPr>
            <p:cNvSpPr/>
            <p:nvPr/>
          </p:nvSpPr>
          <p:spPr>
            <a:xfrm>
              <a:off x="1945444" y="4071536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65F106E-FBFA-4A39-8B5D-45146BDCA191}"/>
                </a:ext>
              </a:extLst>
            </p:cNvPr>
            <p:cNvSpPr/>
            <p:nvPr/>
          </p:nvSpPr>
          <p:spPr>
            <a:xfrm>
              <a:off x="2112653" y="4071447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B04D0BC-5E5C-473B-A24E-1A7081A3F9F3}"/>
                </a:ext>
              </a:extLst>
            </p:cNvPr>
            <p:cNvSpPr/>
            <p:nvPr/>
          </p:nvSpPr>
          <p:spPr>
            <a:xfrm>
              <a:off x="2276273" y="4071536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96C584FD-EBD0-457A-B35C-E3C214533539}"/>
                </a:ext>
              </a:extLst>
            </p:cNvPr>
            <p:cNvSpPr/>
            <p:nvPr/>
          </p:nvSpPr>
          <p:spPr>
            <a:xfrm>
              <a:off x="2440392" y="4071447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08C8043D-BDA4-47EA-A76E-8825E0E1502D}"/>
                </a:ext>
              </a:extLst>
            </p:cNvPr>
            <p:cNvSpPr/>
            <p:nvPr/>
          </p:nvSpPr>
          <p:spPr>
            <a:xfrm>
              <a:off x="2604012" y="4071536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3A3FE4F9-8762-46C4-8FCA-5C2C5DC94A43}"/>
                </a:ext>
              </a:extLst>
            </p:cNvPr>
            <p:cNvSpPr/>
            <p:nvPr/>
          </p:nvSpPr>
          <p:spPr>
            <a:xfrm>
              <a:off x="2765611" y="4071447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7A9DE5C2-E0AC-4AB2-B9AB-26A8297B9351}"/>
                </a:ext>
              </a:extLst>
            </p:cNvPr>
            <p:cNvSpPr/>
            <p:nvPr/>
          </p:nvSpPr>
          <p:spPr>
            <a:xfrm>
              <a:off x="2929231" y="4071536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6E6910AE-C941-4224-914E-B3777831B1BE}"/>
                </a:ext>
              </a:extLst>
            </p:cNvPr>
            <p:cNvSpPr/>
            <p:nvPr/>
          </p:nvSpPr>
          <p:spPr>
            <a:xfrm>
              <a:off x="3093311" y="4073488"/>
              <a:ext cx="164473" cy="124310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9D176E74-FA8B-4AA2-A50D-6D46115D8D3C}"/>
                </a:ext>
              </a:extLst>
            </p:cNvPr>
            <p:cNvSpPr/>
            <p:nvPr/>
          </p:nvSpPr>
          <p:spPr>
            <a:xfrm>
              <a:off x="3256931" y="4072008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1B2B9270-AD93-4162-A031-01174F219B0D}"/>
                </a:ext>
              </a:extLst>
            </p:cNvPr>
            <p:cNvSpPr/>
            <p:nvPr/>
          </p:nvSpPr>
          <p:spPr>
            <a:xfrm>
              <a:off x="3418530" y="4073488"/>
              <a:ext cx="164473" cy="124310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3F2DDF70-5669-49BD-A9CE-C9C10B1FBB3F}"/>
                </a:ext>
              </a:extLst>
            </p:cNvPr>
            <p:cNvSpPr/>
            <p:nvPr/>
          </p:nvSpPr>
          <p:spPr>
            <a:xfrm>
              <a:off x="3582150" y="4072008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938093EB-3D74-4230-BCF4-EAA314F6E83B}"/>
                </a:ext>
              </a:extLst>
            </p:cNvPr>
            <p:cNvSpPr/>
            <p:nvPr/>
          </p:nvSpPr>
          <p:spPr>
            <a:xfrm>
              <a:off x="3743538" y="4073662"/>
              <a:ext cx="238436" cy="1242000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MCH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41C7C0A9-DEAE-4789-8BB8-DFF251063AC6}"/>
                </a:ext>
              </a:extLst>
            </p:cNvPr>
            <p:cNvSpPr/>
            <p:nvPr/>
          </p:nvSpPr>
          <p:spPr>
            <a:xfrm>
              <a:off x="3981974" y="4074081"/>
              <a:ext cx="238436" cy="12411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PM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67061C7-8D61-4C31-BA05-2A05176B4894}"/>
                </a:ext>
              </a:extLst>
            </p:cNvPr>
            <p:cNvSpPr/>
            <p:nvPr/>
          </p:nvSpPr>
          <p:spPr>
            <a:xfrm>
              <a:off x="4220324" y="4072388"/>
              <a:ext cx="238436" cy="1242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PM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111E6F59-4FC7-44A6-9C86-7D0EE2C74F65}"/>
                </a:ext>
              </a:extLst>
            </p:cNvPr>
            <p:cNvSpPr/>
            <p:nvPr/>
          </p:nvSpPr>
          <p:spPr>
            <a:xfrm>
              <a:off x="1060992" y="5626210"/>
              <a:ext cx="3397768" cy="49901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8BB4F785-B326-441A-A7A0-D6F1140AA9A7}"/>
                </a:ext>
              </a:extLst>
            </p:cNvPr>
            <p:cNvSpPr/>
            <p:nvPr/>
          </p:nvSpPr>
          <p:spPr>
            <a:xfrm>
              <a:off x="1061104" y="5703581"/>
              <a:ext cx="3397768" cy="240019"/>
            </a:xfrm>
            <a:prstGeom prst="rect">
              <a:avLst/>
            </a:prstGeom>
            <a:pattFill prst="lgGrid">
              <a:fgClr>
                <a:schemeClr val="bg1">
                  <a:lumMod val="50000"/>
                  <a:lumOff val="50000"/>
                </a:schemeClr>
              </a:fgClr>
              <a:bgClr>
                <a:srgbClr val="FFFFFF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574FBDD8-07DF-44E3-8D8E-336DA1A7850E}"/>
                </a:ext>
              </a:extLst>
            </p:cNvPr>
            <p:cNvCxnSpPr>
              <a:cxnSpLocks/>
            </p:cNvCxnSpPr>
            <p:nvPr/>
          </p:nvCxnSpPr>
          <p:spPr>
            <a:xfrm>
              <a:off x="1669576" y="4818424"/>
              <a:ext cx="232012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7761CBC5-EFA8-4660-9F0D-FFD408DADC97}"/>
                </a:ext>
              </a:extLst>
            </p:cNvPr>
            <p:cNvCxnSpPr>
              <a:cxnSpLocks/>
            </p:cNvCxnSpPr>
            <p:nvPr/>
          </p:nvCxnSpPr>
          <p:spPr>
            <a:xfrm>
              <a:off x="1669576" y="4852545"/>
              <a:ext cx="382137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67BBA96B-3F8D-4053-A38C-273E32C5DFE4}"/>
                </a:ext>
              </a:extLst>
            </p:cNvPr>
            <p:cNvCxnSpPr>
              <a:cxnSpLocks/>
            </p:cNvCxnSpPr>
            <p:nvPr/>
          </p:nvCxnSpPr>
          <p:spPr>
            <a:xfrm>
              <a:off x="1670367" y="4891216"/>
              <a:ext cx="545120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C6729CBA-744F-4AE2-8BD7-12A68E23E99F}"/>
                </a:ext>
              </a:extLst>
            </p:cNvPr>
            <p:cNvCxnSpPr>
              <a:cxnSpLocks/>
            </p:cNvCxnSpPr>
            <p:nvPr/>
          </p:nvCxnSpPr>
          <p:spPr>
            <a:xfrm>
              <a:off x="1670367" y="4925336"/>
              <a:ext cx="717991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59FFC6CC-345D-4097-AE63-30AA667ED42C}"/>
                </a:ext>
              </a:extLst>
            </p:cNvPr>
            <p:cNvCxnSpPr>
              <a:cxnSpLocks/>
            </p:cNvCxnSpPr>
            <p:nvPr/>
          </p:nvCxnSpPr>
          <p:spPr>
            <a:xfrm>
              <a:off x="1669576" y="4968554"/>
              <a:ext cx="878006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>
              <a:extLst>
                <a:ext uri="{FF2B5EF4-FFF2-40B4-BE49-F238E27FC236}">
                  <a16:creationId xmlns:a16="http://schemas.microsoft.com/office/drawing/2014/main" id="{52F91564-5C0A-4D85-A8EF-D80FF204E5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7298" y="5002667"/>
              <a:ext cx="1048606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>
              <a:extLst>
                <a:ext uri="{FF2B5EF4-FFF2-40B4-BE49-F238E27FC236}">
                  <a16:creationId xmlns:a16="http://schemas.microsoft.com/office/drawing/2014/main" id="{5F83887D-D58B-4DE5-BEDD-E59171D52A98}"/>
                </a:ext>
              </a:extLst>
            </p:cNvPr>
            <p:cNvCxnSpPr>
              <a:cxnSpLocks/>
            </p:cNvCxnSpPr>
            <p:nvPr/>
          </p:nvCxnSpPr>
          <p:spPr>
            <a:xfrm>
              <a:off x="1667298" y="5036788"/>
              <a:ext cx="1194183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7B935408-710E-4469-961C-9BD5A3504D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8089" y="5075459"/>
              <a:ext cx="1366263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>
              <a:extLst>
                <a:ext uri="{FF2B5EF4-FFF2-40B4-BE49-F238E27FC236}">
                  <a16:creationId xmlns:a16="http://schemas.microsoft.com/office/drawing/2014/main" id="{893999B2-850E-476D-BD0F-6C1929B1BD7E}"/>
                </a:ext>
              </a:extLst>
            </p:cNvPr>
            <p:cNvCxnSpPr>
              <a:cxnSpLocks/>
            </p:cNvCxnSpPr>
            <p:nvPr/>
          </p:nvCxnSpPr>
          <p:spPr>
            <a:xfrm>
              <a:off x="1667298" y="5116399"/>
              <a:ext cx="1515881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>
              <a:extLst>
                <a:ext uri="{FF2B5EF4-FFF2-40B4-BE49-F238E27FC236}">
                  <a16:creationId xmlns:a16="http://schemas.microsoft.com/office/drawing/2014/main" id="{2C8E4931-B967-4761-A8C3-91761B0390B5}"/>
                </a:ext>
              </a:extLst>
            </p:cNvPr>
            <p:cNvCxnSpPr>
              <a:cxnSpLocks/>
            </p:cNvCxnSpPr>
            <p:nvPr/>
          </p:nvCxnSpPr>
          <p:spPr>
            <a:xfrm>
              <a:off x="1667298" y="5152797"/>
              <a:ext cx="1676416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>
              <a:extLst>
                <a:ext uri="{FF2B5EF4-FFF2-40B4-BE49-F238E27FC236}">
                  <a16:creationId xmlns:a16="http://schemas.microsoft.com/office/drawing/2014/main" id="{4D3F557E-1EB3-4F42-8794-EA6BC8801D16}"/>
                </a:ext>
              </a:extLst>
            </p:cNvPr>
            <p:cNvCxnSpPr>
              <a:cxnSpLocks/>
            </p:cNvCxnSpPr>
            <p:nvPr/>
          </p:nvCxnSpPr>
          <p:spPr>
            <a:xfrm>
              <a:off x="1669573" y="5200564"/>
              <a:ext cx="1831194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>
              <a:extLst>
                <a:ext uri="{FF2B5EF4-FFF2-40B4-BE49-F238E27FC236}">
                  <a16:creationId xmlns:a16="http://schemas.microsoft.com/office/drawing/2014/main" id="{AACD0B3F-25CC-4498-8030-599301BE07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1704" y="5245773"/>
              <a:ext cx="2001781" cy="1654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FB150474-ABF5-44AC-8A34-13DC2F228ABC}"/>
                </a:ext>
              </a:extLst>
            </p:cNvPr>
            <p:cNvGrpSpPr/>
            <p:nvPr/>
          </p:nvGrpSpPr>
          <p:grpSpPr>
            <a:xfrm>
              <a:off x="1864061" y="4839515"/>
              <a:ext cx="1998695" cy="430657"/>
              <a:chOff x="1864061" y="4816770"/>
              <a:chExt cx="1998695" cy="430657"/>
            </a:xfrm>
          </p:grpSpPr>
          <p:cxnSp>
            <p:nvCxnSpPr>
              <p:cNvPr id="72" name="Gerade Verbindung mit Pfeil 71">
                <a:extLst>
                  <a:ext uri="{FF2B5EF4-FFF2-40B4-BE49-F238E27FC236}">
                    <a16:creationId xmlns:a16="http://schemas.microsoft.com/office/drawing/2014/main" id="{155336C0-3FEC-4555-AE29-9D342B0424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25755" y="4816770"/>
                <a:ext cx="223065" cy="1654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 Verbindung mit Pfeil 72">
                <a:extLst>
                  <a:ext uri="{FF2B5EF4-FFF2-40B4-BE49-F238E27FC236}">
                    <a16:creationId xmlns:a16="http://schemas.microsoft.com/office/drawing/2014/main" id="{B5301D27-B691-4C5A-B977-4C8D5C0648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00767" y="4850891"/>
                <a:ext cx="348053" cy="0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 Verbindung mit Pfeil 73">
                <a:extLst>
                  <a:ext uri="{FF2B5EF4-FFF2-40B4-BE49-F238E27FC236}">
                    <a16:creationId xmlns:a16="http://schemas.microsoft.com/office/drawing/2014/main" id="{5684F209-CAC0-46F8-8444-B170CF85A4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2758" y="4889562"/>
                <a:ext cx="546853" cy="0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mit Pfeil 74">
                <a:extLst>
                  <a:ext uri="{FF2B5EF4-FFF2-40B4-BE49-F238E27FC236}">
                    <a16:creationId xmlns:a16="http://schemas.microsoft.com/office/drawing/2014/main" id="{4F30FB06-657C-451A-AAC0-DC1A3477B4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48084" y="4923682"/>
                <a:ext cx="701527" cy="1654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 Verbindung mit Pfeil 75">
                <a:extLst>
                  <a:ext uri="{FF2B5EF4-FFF2-40B4-BE49-F238E27FC236}">
                    <a16:creationId xmlns:a16="http://schemas.microsoft.com/office/drawing/2014/main" id="{A0234625-94B9-4170-8895-C00506E90A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79761" y="4966900"/>
                <a:ext cx="869059" cy="0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mit Pfeil 76">
                <a:extLst>
                  <a:ext uri="{FF2B5EF4-FFF2-40B4-BE49-F238E27FC236}">
                    <a16:creationId xmlns:a16="http://schemas.microsoft.com/office/drawing/2014/main" id="{67A47BDC-F42D-484A-ADE1-31D6D543B8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11439" y="5001013"/>
                <a:ext cx="1035103" cy="1654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mit Pfeil 77">
                <a:extLst>
                  <a:ext uri="{FF2B5EF4-FFF2-40B4-BE49-F238E27FC236}">
                    <a16:creationId xmlns:a16="http://schemas.microsoft.com/office/drawing/2014/main" id="{CD4B127B-869E-46EA-8764-1142D0466C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4961" y="5035134"/>
                <a:ext cx="1171581" cy="1654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mit Pfeil 78">
                <a:extLst>
                  <a:ext uri="{FF2B5EF4-FFF2-40B4-BE49-F238E27FC236}">
                    <a16:creationId xmlns:a16="http://schemas.microsoft.com/office/drawing/2014/main" id="{E3F249A0-BD2A-482B-AEE5-833BE53A40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02090" y="5073805"/>
                <a:ext cx="1345243" cy="0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mit Pfeil 79">
                <a:extLst>
                  <a:ext uri="{FF2B5EF4-FFF2-40B4-BE49-F238E27FC236}">
                    <a16:creationId xmlns:a16="http://schemas.microsoft.com/office/drawing/2014/main" id="{7E950ABB-91AD-40D5-9AEC-BE9FD5FC18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20119" y="5114745"/>
                <a:ext cx="1526423" cy="0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mit Pfeil 80">
                <a:extLst>
                  <a:ext uri="{FF2B5EF4-FFF2-40B4-BE49-F238E27FC236}">
                    <a16:creationId xmlns:a16="http://schemas.microsoft.com/office/drawing/2014/main" id="{0F7371B5-CBA8-455C-B4A3-6B5F4C7D8F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69994" y="5151143"/>
                <a:ext cx="1676548" cy="1654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mit Pfeil 81">
                <a:extLst>
                  <a:ext uri="{FF2B5EF4-FFF2-40B4-BE49-F238E27FC236}">
                    <a16:creationId xmlns:a16="http://schemas.microsoft.com/office/drawing/2014/main" id="{978B5D34-5661-4608-81AD-F0213D58C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01672" y="5198910"/>
                <a:ext cx="1847145" cy="0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 Verbindung mit Pfeil 82">
                <a:extLst>
                  <a:ext uri="{FF2B5EF4-FFF2-40B4-BE49-F238E27FC236}">
                    <a16:creationId xmlns:a16="http://schemas.microsoft.com/office/drawing/2014/main" id="{E3CDCC8D-B534-4CCD-ADEF-F0EBC1F124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64061" y="5245212"/>
                <a:ext cx="1998695" cy="2215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5C783A7F-EFD6-4593-A791-8987F4891D6F}"/>
              </a:ext>
            </a:extLst>
          </p:cNvPr>
          <p:cNvGrpSpPr/>
          <p:nvPr/>
        </p:nvGrpSpPr>
        <p:grpSpPr>
          <a:xfrm>
            <a:off x="7107468" y="3706823"/>
            <a:ext cx="3397880" cy="2553662"/>
            <a:chOff x="1060992" y="3389939"/>
            <a:chExt cx="3397880" cy="2553662"/>
          </a:xfrm>
        </p:grpSpPr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4DF58B1F-B0E3-4F88-9710-EF0ED5A153AA}"/>
                </a:ext>
              </a:extLst>
            </p:cNvPr>
            <p:cNvSpPr/>
            <p:nvPr/>
          </p:nvSpPr>
          <p:spPr>
            <a:xfrm>
              <a:off x="1068524" y="3389939"/>
              <a:ext cx="3390235" cy="25536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2FF9799D-3E1F-4FCC-B724-174947427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07" t="16812" r="5688" b="72456"/>
            <a:stretch/>
          </p:blipFill>
          <p:spPr>
            <a:xfrm>
              <a:off x="1060992" y="3769612"/>
              <a:ext cx="3397768" cy="276245"/>
            </a:xfrm>
            <a:prstGeom prst="rect">
              <a:avLst/>
            </a:prstGeom>
          </p:spPr>
        </p:pic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54DB7145-0CEB-41FC-90F4-A29E42405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07" t="16812" r="5688" b="72456"/>
            <a:stretch/>
          </p:blipFill>
          <p:spPr>
            <a:xfrm>
              <a:off x="1060992" y="5335677"/>
              <a:ext cx="3397768" cy="276245"/>
            </a:xfrm>
            <a:prstGeom prst="rect">
              <a:avLst/>
            </a:prstGeom>
          </p:spPr>
        </p:pic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53B618CC-1F51-44B7-9B7B-9315F83497BC}"/>
                </a:ext>
              </a:extLst>
            </p:cNvPr>
            <p:cNvSpPr/>
            <p:nvPr/>
          </p:nvSpPr>
          <p:spPr>
            <a:xfrm>
              <a:off x="1066602" y="4070173"/>
              <a:ext cx="238436" cy="12411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PM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04" name="Rechteck 103">
              <a:extLst>
                <a:ext uri="{FF2B5EF4-FFF2-40B4-BE49-F238E27FC236}">
                  <a16:creationId xmlns:a16="http://schemas.microsoft.com/office/drawing/2014/main" id="{B371F06B-974B-4E0B-80FA-6FA4CD3793E3}"/>
                </a:ext>
              </a:extLst>
            </p:cNvPr>
            <p:cNvSpPr/>
            <p:nvPr/>
          </p:nvSpPr>
          <p:spPr>
            <a:xfrm>
              <a:off x="1305038" y="4071447"/>
              <a:ext cx="238436" cy="12411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PM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05" name="Rechteck 104">
              <a:extLst>
                <a:ext uri="{FF2B5EF4-FFF2-40B4-BE49-F238E27FC236}">
                  <a16:creationId xmlns:a16="http://schemas.microsoft.com/office/drawing/2014/main" id="{78876237-720B-470A-90DF-8BE2D8C3E4FA}"/>
                </a:ext>
              </a:extLst>
            </p:cNvPr>
            <p:cNvSpPr/>
            <p:nvPr/>
          </p:nvSpPr>
          <p:spPr>
            <a:xfrm>
              <a:off x="2531257" y="4069767"/>
              <a:ext cx="238436" cy="1242000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 MCH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06" name="Rechteck 105">
              <a:extLst>
                <a:ext uri="{FF2B5EF4-FFF2-40B4-BE49-F238E27FC236}">
                  <a16:creationId xmlns:a16="http://schemas.microsoft.com/office/drawing/2014/main" id="{18F51DA4-1A35-4C5F-8F0E-F00D2F851199}"/>
                </a:ext>
              </a:extLst>
            </p:cNvPr>
            <p:cNvSpPr/>
            <p:nvPr/>
          </p:nvSpPr>
          <p:spPr>
            <a:xfrm>
              <a:off x="1543467" y="4071447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07" name="Rechteck 106">
              <a:extLst>
                <a:ext uri="{FF2B5EF4-FFF2-40B4-BE49-F238E27FC236}">
                  <a16:creationId xmlns:a16="http://schemas.microsoft.com/office/drawing/2014/main" id="{3A0B5072-E744-41A1-93A3-B014D25C97BF}"/>
                </a:ext>
              </a:extLst>
            </p:cNvPr>
            <p:cNvSpPr/>
            <p:nvPr/>
          </p:nvSpPr>
          <p:spPr>
            <a:xfrm>
              <a:off x="1707087" y="4071536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Rechteck 107">
              <a:extLst>
                <a:ext uri="{FF2B5EF4-FFF2-40B4-BE49-F238E27FC236}">
                  <a16:creationId xmlns:a16="http://schemas.microsoft.com/office/drawing/2014/main" id="{13C47EE8-E8A1-45E8-9E56-1483C7109D75}"/>
                </a:ext>
              </a:extLst>
            </p:cNvPr>
            <p:cNvSpPr/>
            <p:nvPr/>
          </p:nvSpPr>
          <p:spPr>
            <a:xfrm>
              <a:off x="1874296" y="4071447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09" name="Rechteck 108">
              <a:extLst>
                <a:ext uri="{FF2B5EF4-FFF2-40B4-BE49-F238E27FC236}">
                  <a16:creationId xmlns:a16="http://schemas.microsoft.com/office/drawing/2014/main" id="{234B0F4E-6D69-4D18-A5FD-BE073106C23E}"/>
                </a:ext>
              </a:extLst>
            </p:cNvPr>
            <p:cNvSpPr/>
            <p:nvPr/>
          </p:nvSpPr>
          <p:spPr>
            <a:xfrm>
              <a:off x="2037916" y="4071536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523819BF-C488-4C67-83C0-E5F16F176C07}"/>
                </a:ext>
              </a:extLst>
            </p:cNvPr>
            <p:cNvSpPr/>
            <p:nvPr/>
          </p:nvSpPr>
          <p:spPr>
            <a:xfrm>
              <a:off x="2202035" y="4071447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11" name="Rechteck 110">
              <a:extLst>
                <a:ext uri="{FF2B5EF4-FFF2-40B4-BE49-F238E27FC236}">
                  <a16:creationId xmlns:a16="http://schemas.microsoft.com/office/drawing/2014/main" id="{63DCD098-723D-4A6E-A78D-C4F2B393BFF7}"/>
                </a:ext>
              </a:extLst>
            </p:cNvPr>
            <p:cNvSpPr/>
            <p:nvPr/>
          </p:nvSpPr>
          <p:spPr>
            <a:xfrm>
              <a:off x="2365655" y="4071536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12" name="Rechteck 111">
              <a:extLst>
                <a:ext uri="{FF2B5EF4-FFF2-40B4-BE49-F238E27FC236}">
                  <a16:creationId xmlns:a16="http://schemas.microsoft.com/office/drawing/2014/main" id="{D494074C-9887-451E-ABA1-66C433831ADD}"/>
                </a:ext>
              </a:extLst>
            </p:cNvPr>
            <p:cNvSpPr/>
            <p:nvPr/>
          </p:nvSpPr>
          <p:spPr>
            <a:xfrm>
              <a:off x="3003964" y="4071447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13" name="Rechteck 112">
              <a:extLst>
                <a:ext uri="{FF2B5EF4-FFF2-40B4-BE49-F238E27FC236}">
                  <a16:creationId xmlns:a16="http://schemas.microsoft.com/office/drawing/2014/main" id="{069BD0D4-CCCD-4CE7-A143-F066FE192EE8}"/>
                </a:ext>
              </a:extLst>
            </p:cNvPr>
            <p:cNvSpPr/>
            <p:nvPr/>
          </p:nvSpPr>
          <p:spPr>
            <a:xfrm>
              <a:off x="3167584" y="4071536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1C272B33-0DE6-4827-9EBE-13A3949E4405}"/>
                </a:ext>
              </a:extLst>
            </p:cNvPr>
            <p:cNvSpPr/>
            <p:nvPr/>
          </p:nvSpPr>
          <p:spPr>
            <a:xfrm>
              <a:off x="3331664" y="4073488"/>
              <a:ext cx="164473" cy="124310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3D1A54E0-BA15-4EC8-8C94-8CFE9BAD9668}"/>
                </a:ext>
              </a:extLst>
            </p:cNvPr>
            <p:cNvSpPr/>
            <p:nvPr/>
          </p:nvSpPr>
          <p:spPr>
            <a:xfrm>
              <a:off x="3495284" y="4072008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16" name="Rechteck 115">
              <a:extLst>
                <a:ext uri="{FF2B5EF4-FFF2-40B4-BE49-F238E27FC236}">
                  <a16:creationId xmlns:a16="http://schemas.microsoft.com/office/drawing/2014/main" id="{11AA3EC2-5A33-4D54-B229-BA78CD47436B}"/>
                </a:ext>
              </a:extLst>
            </p:cNvPr>
            <p:cNvSpPr/>
            <p:nvPr/>
          </p:nvSpPr>
          <p:spPr>
            <a:xfrm>
              <a:off x="3656883" y="4073488"/>
              <a:ext cx="164473" cy="124310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75DDA05-F4C0-43AD-8BD9-7A3FC4A5EA24}"/>
                </a:ext>
              </a:extLst>
            </p:cNvPr>
            <p:cNvSpPr/>
            <p:nvPr/>
          </p:nvSpPr>
          <p:spPr>
            <a:xfrm>
              <a:off x="3820503" y="4072008"/>
              <a:ext cx="164473" cy="124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AMC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BCDB9B0F-01FD-4C8C-8BAA-79FC196B1531}"/>
                </a:ext>
              </a:extLst>
            </p:cNvPr>
            <p:cNvSpPr/>
            <p:nvPr/>
          </p:nvSpPr>
          <p:spPr>
            <a:xfrm>
              <a:off x="2764598" y="4068935"/>
              <a:ext cx="238436" cy="1242000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  MCH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A64CCEAD-3375-44F4-A929-F41CFBA321BF}"/>
                </a:ext>
              </a:extLst>
            </p:cNvPr>
            <p:cNvSpPr/>
            <p:nvPr/>
          </p:nvSpPr>
          <p:spPr>
            <a:xfrm>
              <a:off x="3981974" y="4074081"/>
              <a:ext cx="238436" cy="12411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PM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CD694DF9-78D8-4B05-8C98-C7E278DCCF41}"/>
                </a:ext>
              </a:extLst>
            </p:cNvPr>
            <p:cNvSpPr/>
            <p:nvPr/>
          </p:nvSpPr>
          <p:spPr>
            <a:xfrm>
              <a:off x="4220324" y="4072388"/>
              <a:ext cx="238436" cy="1242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  PM</a:t>
              </a:r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A93B3735-D45F-485D-B539-B7D6FA26BDA1}"/>
                </a:ext>
              </a:extLst>
            </p:cNvPr>
            <p:cNvSpPr/>
            <p:nvPr/>
          </p:nvSpPr>
          <p:spPr>
            <a:xfrm>
              <a:off x="1060992" y="5626210"/>
              <a:ext cx="3397768" cy="49901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 err="1">
                <a:solidFill>
                  <a:schemeClr val="tx1"/>
                </a:solidFill>
              </a:endParaRPr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208870E2-1F0C-4B38-BA24-A7CD17C503DD}"/>
                </a:ext>
              </a:extLst>
            </p:cNvPr>
            <p:cNvSpPr/>
            <p:nvPr/>
          </p:nvSpPr>
          <p:spPr>
            <a:xfrm>
              <a:off x="1061104" y="5703581"/>
              <a:ext cx="3397768" cy="240019"/>
            </a:xfrm>
            <a:prstGeom prst="rect">
              <a:avLst/>
            </a:prstGeom>
            <a:pattFill prst="lgGrid">
              <a:fgClr>
                <a:schemeClr val="bg1">
                  <a:lumMod val="50000"/>
                  <a:lumOff val="50000"/>
                </a:schemeClr>
              </a:fgClr>
              <a:bgClr>
                <a:srgbClr val="FFFFFF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23" name="Gerade Verbindung mit Pfeil 122">
              <a:extLst>
                <a:ext uri="{FF2B5EF4-FFF2-40B4-BE49-F238E27FC236}">
                  <a16:creationId xmlns:a16="http://schemas.microsoft.com/office/drawing/2014/main" id="{FB616EB7-AFFC-4E74-BEBA-5E83CB7BBB18}"/>
                </a:ext>
              </a:extLst>
            </p:cNvPr>
            <p:cNvCxnSpPr>
              <a:cxnSpLocks/>
            </p:cNvCxnSpPr>
            <p:nvPr/>
          </p:nvCxnSpPr>
          <p:spPr>
            <a:xfrm>
              <a:off x="2640315" y="4818424"/>
              <a:ext cx="474232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mit Pfeil 123">
              <a:extLst>
                <a:ext uri="{FF2B5EF4-FFF2-40B4-BE49-F238E27FC236}">
                  <a16:creationId xmlns:a16="http://schemas.microsoft.com/office/drawing/2014/main" id="{025D2A3A-C587-4194-AA36-D53B0A4E14B6}"/>
                </a:ext>
              </a:extLst>
            </p:cNvPr>
            <p:cNvCxnSpPr>
              <a:cxnSpLocks/>
            </p:cNvCxnSpPr>
            <p:nvPr/>
          </p:nvCxnSpPr>
          <p:spPr>
            <a:xfrm>
              <a:off x="2640315" y="4852545"/>
              <a:ext cx="640638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mit Pfeil 124">
              <a:extLst>
                <a:ext uri="{FF2B5EF4-FFF2-40B4-BE49-F238E27FC236}">
                  <a16:creationId xmlns:a16="http://schemas.microsoft.com/office/drawing/2014/main" id="{F6A0D585-07C3-43E7-85D0-A88D1AE347A6}"/>
                </a:ext>
              </a:extLst>
            </p:cNvPr>
            <p:cNvCxnSpPr>
              <a:cxnSpLocks/>
            </p:cNvCxnSpPr>
            <p:nvPr/>
          </p:nvCxnSpPr>
          <p:spPr>
            <a:xfrm>
              <a:off x="2641106" y="4891216"/>
              <a:ext cx="804526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mit Pfeil 125">
              <a:extLst>
                <a:ext uri="{FF2B5EF4-FFF2-40B4-BE49-F238E27FC236}">
                  <a16:creationId xmlns:a16="http://schemas.microsoft.com/office/drawing/2014/main" id="{B98A2A36-EE32-43F0-A76E-E5BD36C3AEB2}"/>
                </a:ext>
              </a:extLst>
            </p:cNvPr>
            <p:cNvCxnSpPr>
              <a:cxnSpLocks/>
            </p:cNvCxnSpPr>
            <p:nvPr/>
          </p:nvCxnSpPr>
          <p:spPr>
            <a:xfrm>
              <a:off x="2641106" y="4925336"/>
              <a:ext cx="969205" cy="1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mit Pfeil 126">
              <a:extLst>
                <a:ext uri="{FF2B5EF4-FFF2-40B4-BE49-F238E27FC236}">
                  <a16:creationId xmlns:a16="http://schemas.microsoft.com/office/drawing/2014/main" id="{4E6F5085-AE87-4409-B9A1-EBC030399435}"/>
                </a:ext>
              </a:extLst>
            </p:cNvPr>
            <p:cNvCxnSpPr>
              <a:cxnSpLocks/>
            </p:cNvCxnSpPr>
            <p:nvPr/>
          </p:nvCxnSpPr>
          <p:spPr>
            <a:xfrm>
              <a:off x="2640315" y="4968554"/>
              <a:ext cx="1134674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mit Pfeil 127">
              <a:extLst>
                <a:ext uri="{FF2B5EF4-FFF2-40B4-BE49-F238E27FC236}">
                  <a16:creationId xmlns:a16="http://schemas.microsoft.com/office/drawing/2014/main" id="{990D2403-DA9F-46BD-A240-630377F02A1E}"/>
                </a:ext>
              </a:extLst>
            </p:cNvPr>
            <p:cNvCxnSpPr>
              <a:cxnSpLocks/>
            </p:cNvCxnSpPr>
            <p:nvPr/>
          </p:nvCxnSpPr>
          <p:spPr>
            <a:xfrm>
              <a:off x="2638037" y="5002667"/>
              <a:ext cx="1297297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mit Pfeil 128">
              <a:extLst>
                <a:ext uri="{FF2B5EF4-FFF2-40B4-BE49-F238E27FC236}">
                  <a16:creationId xmlns:a16="http://schemas.microsoft.com/office/drawing/2014/main" id="{1FCD46DC-541E-4CC2-9544-BA4503048E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890" y="5036788"/>
              <a:ext cx="228147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mit Pfeil 129">
              <a:extLst>
                <a:ext uri="{FF2B5EF4-FFF2-40B4-BE49-F238E27FC236}">
                  <a16:creationId xmlns:a16="http://schemas.microsoft.com/office/drawing/2014/main" id="{B5955E85-8562-43A8-A4C5-28CA549339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4271" y="5075459"/>
              <a:ext cx="354557" cy="1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mit Pfeil 130">
              <a:extLst>
                <a:ext uri="{FF2B5EF4-FFF2-40B4-BE49-F238E27FC236}">
                  <a16:creationId xmlns:a16="http://schemas.microsoft.com/office/drawing/2014/main" id="{BF46355E-E68D-43DB-9534-6B5E8B364F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0532" y="5116399"/>
              <a:ext cx="557505" cy="1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mit Pfeil 131">
              <a:extLst>
                <a:ext uri="{FF2B5EF4-FFF2-40B4-BE49-F238E27FC236}">
                  <a16:creationId xmlns:a16="http://schemas.microsoft.com/office/drawing/2014/main" id="{348DF00C-CD6B-4108-AC2E-4CF5A25949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6996" y="5152797"/>
              <a:ext cx="741041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mit Pfeil 132">
              <a:extLst>
                <a:ext uri="{FF2B5EF4-FFF2-40B4-BE49-F238E27FC236}">
                  <a16:creationId xmlns:a16="http://schemas.microsoft.com/office/drawing/2014/main" id="{FE1E62CB-E8B0-4E1A-AE6D-DE8358180B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9323" y="5200564"/>
              <a:ext cx="850989" cy="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mit Pfeil 133">
              <a:extLst>
                <a:ext uri="{FF2B5EF4-FFF2-40B4-BE49-F238E27FC236}">
                  <a16:creationId xmlns:a16="http://schemas.microsoft.com/office/drawing/2014/main" id="{A507FD89-99C0-4F75-9D75-F8C76BA05E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5704" y="5246757"/>
              <a:ext cx="1024771" cy="1680"/>
            </a:xfrm>
            <a:prstGeom prst="straightConnector1">
              <a:avLst/>
            </a:prstGeom>
            <a:ln w="9525">
              <a:solidFill>
                <a:schemeClr val="bg2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CCF3560A-2CE8-4D6E-83E2-035C0E5B5398}"/>
                </a:ext>
              </a:extLst>
            </p:cNvPr>
            <p:cNvGrpSpPr/>
            <p:nvPr/>
          </p:nvGrpSpPr>
          <p:grpSpPr>
            <a:xfrm>
              <a:off x="1588988" y="4839515"/>
              <a:ext cx="2313752" cy="422485"/>
              <a:chOff x="1588988" y="4816770"/>
              <a:chExt cx="2313752" cy="422485"/>
            </a:xfrm>
          </p:grpSpPr>
          <p:cxnSp>
            <p:nvCxnSpPr>
              <p:cNvPr id="136" name="Gerade Verbindung mit Pfeil 135">
                <a:extLst>
                  <a:ext uri="{FF2B5EF4-FFF2-40B4-BE49-F238E27FC236}">
                    <a16:creationId xmlns:a16="http://schemas.microsoft.com/office/drawing/2014/main" id="{311BFA8D-C32F-4DB6-81B0-2EE3DC9DC2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8399" y="4816770"/>
                <a:ext cx="464009" cy="0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Gerade Verbindung mit Pfeil 136">
                <a:extLst>
                  <a:ext uri="{FF2B5EF4-FFF2-40B4-BE49-F238E27FC236}">
                    <a16:creationId xmlns:a16="http://schemas.microsoft.com/office/drawing/2014/main" id="{CF36480E-0AF3-4427-BAA0-0CDBE508FE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67516" y="4850891"/>
                <a:ext cx="614892" cy="1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mit Pfeil 137">
                <a:extLst>
                  <a:ext uri="{FF2B5EF4-FFF2-40B4-BE49-F238E27FC236}">
                    <a16:creationId xmlns:a16="http://schemas.microsoft.com/office/drawing/2014/main" id="{6F0526C6-0B7D-4B67-AF64-DF86C4B097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0532" y="4889562"/>
                <a:ext cx="802667" cy="1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 Verbindung mit Pfeil 138">
                <a:extLst>
                  <a:ext uri="{FF2B5EF4-FFF2-40B4-BE49-F238E27FC236}">
                    <a16:creationId xmlns:a16="http://schemas.microsoft.com/office/drawing/2014/main" id="{A5A96409-CDF6-49FE-99CB-2B8C9C3400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17074" y="4921899"/>
                <a:ext cx="966125" cy="1783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 Verbindung mit Pfeil 139">
                <a:extLst>
                  <a:ext uri="{FF2B5EF4-FFF2-40B4-BE49-F238E27FC236}">
                    <a16:creationId xmlns:a16="http://schemas.microsoft.com/office/drawing/2014/main" id="{DD1C3B21-96CB-42EF-9968-BC233C4E78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42508" y="4966900"/>
                <a:ext cx="1139900" cy="0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 Verbindung mit Pfeil 140">
                <a:extLst>
                  <a:ext uri="{FF2B5EF4-FFF2-40B4-BE49-F238E27FC236}">
                    <a16:creationId xmlns:a16="http://schemas.microsoft.com/office/drawing/2014/main" id="{D59379C6-E9A5-4969-A423-B4004BC4AA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88988" y="4998938"/>
                <a:ext cx="1291142" cy="2075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Gerade Verbindung mit Pfeil 141">
                <a:extLst>
                  <a:ext uri="{FF2B5EF4-FFF2-40B4-BE49-F238E27FC236}">
                    <a16:creationId xmlns:a16="http://schemas.microsoft.com/office/drawing/2014/main" id="{C6C815CA-A3A1-4BF8-A6B5-4AF4CEA90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0130" y="5035134"/>
                <a:ext cx="235408" cy="0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Gerade Verbindung mit Pfeil 142">
                <a:extLst>
                  <a:ext uri="{FF2B5EF4-FFF2-40B4-BE49-F238E27FC236}">
                    <a16:creationId xmlns:a16="http://schemas.microsoft.com/office/drawing/2014/main" id="{5DE2A1D0-22FB-4D5A-8843-5ADAABAB1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0921" y="5073805"/>
                <a:ext cx="400032" cy="0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Gerade Verbindung mit Pfeil 143">
                <a:extLst>
                  <a:ext uri="{FF2B5EF4-FFF2-40B4-BE49-F238E27FC236}">
                    <a16:creationId xmlns:a16="http://schemas.microsoft.com/office/drawing/2014/main" id="{7D10F873-4306-4F9C-AA0A-781EDF4D5F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0130" y="5114745"/>
                <a:ext cx="565502" cy="1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Gerade Verbindung mit Pfeil 144">
                <a:extLst>
                  <a:ext uri="{FF2B5EF4-FFF2-40B4-BE49-F238E27FC236}">
                    <a16:creationId xmlns:a16="http://schemas.microsoft.com/office/drawing/2014/main" id="{4124A7DB-D54C-4CBB-9BD5-C96C5D2C07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80130" y="5148866"/>
                <a:ext cx="704939" cy="2277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Gerade Verbindung mit Pfeil 145">
                <a:extLst>
                  <a:ext uri="{FF2B5EF4-FFF2-40B4-BE49-F238E27FC236}">
                    <a16:creationId xmlns:a16="http://schemas.microsoft.com/office/drawing/2014/main" id="{74C812D3-E46F-4A0B-9271-DE09FDD7E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3816" y="5188512"/>
                <a:ext cx="855304" cy="5661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Gerade Verbindung mit Pfeil 146">
                <a:extLst>
                  <a:ext uri="{FF2B5EF4-FFF2-40B4-BE49-F238E27FC236}">
                    <a16:creationId xmlns:a16="http://schemas.microsoft.com/office/drawing/2014/main" id="{29647641-A27C-4359-B7AA-4557AD6B89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3816" y="5236182"/>
                <a:ext cx="1018924" cy="3073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8" name="Pfeil: nach rechts 177">
            <a:extLst>
              <a:ext uri="{FF2B5EF4-FFF2-40B4-BE49-F238E27FC236}">
                <a16:creationId xmlns:a16="http://schemas.microsoft.com/office/drawing/2014/main" id="{7A16E075-0EDF-4EA5-8078-766AD0C1AB18}"/>
              </a:ext>
            </a:extLst>
          </p:cNvPr>
          <p:cNvSpPr/>
          <p:nvPr/>
        </p:nvSpPr>
        <p:spPr>
          <a:xfrm>
            <a:off x="5577507" y="4900734"/>
            <a:ext cx="978408" cy="384704"/>
          </a:xfrm>
          <a:prstGeom prst="rightArrow">
            <a:avLst>
              <a:gd name="adj1" fmla="val 50000"/>
              <a:gd name="adj2" fmla="val 96876"/>
            </a:avLst>
          </a:prstGeom>
          <a:solidFill>
            <a:srgbClr val="FFFFFF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99E6B7D8-2625-4F16-A87E-AA3C97E48C25}"/>
              </a:ext>
            </a:extLst>
          </p:cNvPr>
          <p:cNvGrpSpPr/>
          <p:nvPr/>
        </p:nvGrpSpPr>
        <p:grpSpPr>
          <a:xfrm>
            <a:off x="7115000" y="1000961"/>
            <a:ext cx="4833901" cy="993103"/>
            <a:chOff x="3753393" y="1965960"/>
            <a:chExt cx="8213061" cy="1353801"/>
          </a:xfrm>
        </p:grpSpPr>
        <p:pic>
          <p:nvPicPr>
            <p:cNvPr id="180" name="Grafik 179">
              <a:extLst>
                <a:ext uri="{FF2B5EF4-FFF2-40B4-BE49-F238E27FC236}">
                  <a16:creationId xmlns:a16="http://schemas.microsoft.com/office/drawing/2014/main" id="{82DE551F-AFAE-4A4B-A047-C38D8D33C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3393" y="1965960"/>
              <a:ext cx="8213061" cy="1353801"/>
            </a:xfrm>
            <a:prstGeom prst="rect">
              <a:avLst/>
            </a:prstGeom>
          </p:spPr>
        </p:pic>
        <p:cxnSp>
          <p:nvCxnSpPr>
            <p:cNvPr id="181" name="Gerade Verbindung mit Pfeil 180">
              <a:extLst>
                <a:ext uri="{FF2B5EF4-FFF2-40B4-BE49-F238E27FC236}">
                  <a16:creationId xmlns:a16="http://schemas.microsoft.com/office/drawing/2014/main" id="{E853AF2D-1492-4FDD-887C-4169990750EF}"/>
                </a:ext>
              </a:extLst>
            </p:cNvPr>
            <p:cNvCxnSpPr>
              <a:cxnSpLocks/>
            </p:cNvCxnSpPr>
            <p:nvPr/>
          </p:nvCxnSpPr>
          <p:spPr>
            <a:xfrm>
              <a:off x="8161536" y="2351314"/>
              <a:ext cx="476794" cy="10886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mit Pfeil 181">
              <a:extLst>
                <a:ext uri="{FF2B5EF4-FFF2-40B4-BE49-F238E27FC236}">
                  <a16:creationId xmlns:a16="http://schemas.microsoft.com/office/drawing/2014/main" id="{97166099-A386-4D0C-B99A-40FBAA7090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9716" y="2564674"/>
              <a:ext cx="3852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26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1C6810E-B666-4CAD-85C6-F34735061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427" y="933251"/>
            <a:ext cx="3799922" cy="54062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26CCEE-4E72-482E-8213-78E90B723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574" y="899696"/>
            <a:ext cx="3864766" cy="5414732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4AF7F3E-6688-4132-A52D-3B26D222E2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41" y="1104900"/>
            <a:ext cx="3799922" cy="4838700"/>
          </a:xfrm>
        </p:spPr>
        <p:txBody>
          <a:bodyPr/>
          <a:lstStyle/>
          <a:p>
            <a:r>
              <a:rPr lang="de-DE" dirty="0"/>
              <a:t>New MCH </a:t>
            </a:r>
            <a:r>
              <a:rPr lang="de-DE" dirty="0" err="1"/>
              <a:t>location</a:t>
            </a:r>
            <a:r>
              <a:rPr lang="de-DE" dirty="0"/>
              <a:t> </a:t>
            </a:r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optimized</a:t>
            </a:r>
            <a:r>
              <a:rPr lang="de-DE" dirty="0"/>
              <a:t> </a:t>
            </a:r>
            <a:r>
              <a:rPr lang="de-DE" dirty="0" err="1"/>
              <a:t>routing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r>
              <a:rPr lang="de-DE" dirty="0" err="1"/>
              <a:t>Optimized</a:t>
            </a:r>
            <a:r>
              <a:rPr lang="de-DE" dirty="0"/>
              <a:t> AMC </a:t>
            </a:r>
            <a:r>
              <a:rPr lang="de-DE" dirty="0" err="1"/>
              <a:t>module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: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7-8-9-10-11-12-MCH1-MCH2-6-5-4-3-2-1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Topology proposal: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Physical module interconnects would be (except Port 14 &amp; 15) similar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Logical module position differs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“Daisy Chain Return Channel” (Port 14 &amp; 15) will be different to achieve max. trace length &lt; 250 mm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29EF2F-F87A-4970-82FD-8A54F4CDB9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26AE96-B2E2-4715-91C0-B3EAB4F3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Backplane </a:t>
            </a:r>
            <a:r>
              <a:rPr lang="de-DE" dirty="0" err="1"/>
              <a:t>Topology</a:t>
            </a:r>
            <a:r>
              <a:rPr lang="de-DE" dirty="0"/>
              <a:t> </a:t>
            </a:r>
            <a:r>
              <a:rPr lang="de-DE" dirty="0" err="1"/>
              <a:t>Proposal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3A293AD-48A4-420F-8FBE-92EA30AA4A79}"/>
              </a:ext>
            </a:extLst>
          </p:cNvPr>
          <p:cNvSpPr txBox="1"/>
          <p:nvPr/>
        </p:nvSpPr>
        <p:spPr>
          <a:xfrm>
            <a:off x="6369306" y="5758142"/>
            <a:ext cx="1472339" cy="3332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 err="1">
                <a:solidFill>
                  <a:srgbClr val="C00000"/>
                </a:solidFill>
              </a:rPr>
              <a:t>Current</a:t>
            </a:r>
            <a:r>
              <a:rPr lang="de-DE" sz="1400" dirty="0">
                <a:solidFill>
                  <a:srgbClr val="C00000"/>
                </a:solidFill>
              </a:rPr>
              <a:t> </a:t>
            </a:r>
            <a:r>
              <a:rPr lang="de-DE" sz="1400" dirty="0" err="1">
                <a:solidFill>
                  <a:srgbClr val="C00000"/>
                </a:solidFill>
              </a:rPr>
              <a:t>topology</a:t>
            </a:r>
            <a:endParaRPr lang="en-US" sz="1400" dirty="0" err="1">
              <a:solidFill>
                <a:srgbClr val="C0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67F68F7-7092-4259-AAAF-B191C7241549}"/>
              </a:ext>
            </a:extLst>
          </p:cNvPr>
          <p:cNvSpPr txBox="1"/>
          <p:nvPr/>
        </p:nvSpPr>
        <p:spPr>
          <a:xfrm>
            <a:off x="10562095" y="5765368"/>
            <a:ext cx="1299856" cy="3332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NEW </a:t>
            </a:r>
            <a:r>
              <a:rPr lang="de-DE" sz="1400" dirty="0" err="1">
                <a:solidFill>
                  <a:srgbClr val="C00000"/>
                </a:solidFill>
              </a:rPr>
              <a:t>topology</a:t>
            </a:r>
            <a:endParaRPr lang="en-US" sz="1400" dirty="0" err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5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B75B11-8125-4CFF-A48A-AD6115216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MTCA.4 </a:t>
            </a:r>
            <a:r>
              <a:rPr lang="de-DE" dirty="0" err="1"/>
              <a:t>Crate</a:t>
            </a:r>
            <a:endParaRPr lang="en-US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2317FD40-EB3B-44BA-83FF-DD3A106F6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925" y="2534473"/>
            <a:ext cx="4714869" cy="1011159"/>
          </a:xfrm>
        </p:spPr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updates</a:t>
            </a:r>
            <a:r>
              <a:rPr lang="de-DE" dirty="0"/>
              <a:t> in MTCA.0 Rev3 </a:t>
            </a:r>
            <a:r>
              <a:rPr lang="de-DE" dirty="0" err="1"/>
              <a:t>affect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MTCA.4 </a:t>
            </a:r>
            <a:r>
              <a:rPr lang="de-DE" dirty="0" err="1"/>
              <a:t>Crate</a:t>
            </a:r>
            <a:r>
              <a:rPr lang="de-DE" dirty="0"/>
              <a:t> Power and Cooling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8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5E6D65-ACC5-4155-B1A4-7DA6EAE5D7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39" y="1104900"/>
            <a:ext cx="6962071" cy="4838700"/>
          </a:xfrm>
        </p:spPr>
        <p:txBody>
          <a:bodyPr/>
          <a:lstStyle/>
          <a:p>
            <a:r>
              <a:rPr lang="en-US" b="1" dirty="0"/>
              <a:t>Sample: nVent SCHROFF 12 Slot MTCA.4 Crate 11850-026</a:t>
            </a:r>
          </a:p>
          <a:p>
            <a:r>
              <a:rPr lang="en-US" b="1" dirty="0"/>
              <a:t>AMC slot 1</a:t>
            </a:r>
            <a:r>
              <a:rPr lang="en-US" dirty="0"/>
              <a:t>: 24.3 m</a:t>
            </a:r>
            <a:r>
              <a:rPr lang="en-US" baseline="30000" dirty="0"/>
              <a:t>3</a:t>
            </a:r>
            <a:r>
              <a:rPr lang="en-US" dirty="0"/>
              <a:t>/h</a:t>
            </a:r>
          </a:p>
          <a:p>
            <a:pPr lvl="1"/>
            <a:r>
              <a:rPr lang="en-US" dirty="0"/>
              <a:t>cooling capability (at </a:t>
            </a:r>
            <a:r>
              <a:rPr lang="el-GR" dirty="0"/>
              <a:t>Δ</a:t>
            </a:r>
            <a:r>
              <a:rPr lang="en-US" dirty="0"/>
              <a:t>T=12k)</a:t>
            </a:r>
          </a:p>
          <a:p>
            <a:pPr lvl="1"/>
            <a:r>
              <a:rPr lang="en-US" dirty="0"/>
              <a:t>Is equivalent to 88 W cooling capability for the Slot</a:t>
            </a:r>
          </a:p>
          <a:p>
            <a:endParaRPr lang="en-US" dirty="0"/>
          </a:p>
          <a:p>
            <a:r>
              <a:rPr lang="en-US" b="1" dirty="0"/>
              <a:t>RTM slot 7</a:t>
            </a:r>
            <a:r>
              <a:rPr lang="en-US" dirty="0"/>
              <a:t>: 12.1 m3/h</a:t>
            </a:r>
          </a:p>
          <a:p>
            <a:pPr lvl="1"/>
            <a:r>
              <a:rPr lang="en-US" dirty="0"/>
              <a:t>cooling capability (at </a:t>
            </a:r>
            <a:r>
              <a:rPr lang="el-GR" dirty="0"/>
              <a:t>Δ</a:t>
            </a:r>
            <a:r>
              <a:rPr lang="en-US" dirty="0"/>
              <a:t>T=12k)</a:t>
            </a:r>
          </a:p>
          <a:p>
            <a:pPr lvl="1"/>
            <a:r>
              <a:rPr lang="en-US" dirty="0"/>
              <a:t>Is equivalent to 44 W cooling capability for the Slot</a:t>
            </a:r>
          </a:p>
          <a:p>
            <a:endParaRPr lang="en-US" dirty="0"/>
          </a:p>
          <a:p>
            <a:r>
              <a:rPr lang="en-US" b="1" dirty="0"/>
              <a:t>MTCA.0 Rev3: </a:t>
            </a:r>
            <a:r>
              <a:rPr lang="en-US" dirty="0"/>
              <a:t>Cooling Unit Power Channel enhancement: 80 W -&gt; 110 W</a:t>
            </a:r>
          </a:p>
          <a:p>
            <a:pPr lvl="1"/>
            <a:r>
              <a:rPr lang="en-US" dirty="0"/>
              <a:t>Already using the strongest 120 mm, 12 V DC fans available in the front</a:t>
            </a:r>
          </a:p>
          <a:p>
            <a:pPr lvl="1"/>
            <a:r>
              <a:rPr lang="en-US" dirty="0"/>
              <a:t>Rear fans will be upgraded to improve air flow in the RTM section</a:t>
            </a:r>
          </a:p>
          <a:p>
            <a:pPr lvl="1"/>
            <a:r>
              <a:rPr lang="en-US" dirty="0"/>
              <a:t>No cooling improvement of front card cage possible with current System architecture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A444089-63A4-4E83-BBD5-F781F9BE72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375"/>
              </a:lnSpc>
            </a:pPr>
            <a:r>
              <a:rPr lang="en-US" sz="2600" dirty="0"/>
              <a:t>Current nVent SCHROFF MTCA.4 Crate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9C40F-E868-43AF-8C89-F413BA356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590" y="2960282"/>
            <a:ext cx="4112610" cy="209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839ED7-F13B-43E1-AEF6-FD8ABD56B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792" y="885026"/>
            <a:ext cx="4212773" cy="207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 descr="Ein Bild, das Elektronik enthält.&#10;&#10;Automatisch generierte Beschreibung">
            <a:extLst>
              <a:ext uri="{FF2B5EF4-FFF2-40B4-BE49-F238E27FC236}">
                <a16:creationId xmlns:a16="http://schemas.microsoft.com/office/drawing/2014/main" id="{4788B8F0-E77B-4B09-8172-D942107458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1" t="16111" r="2837" b="16111"/>
          <a:stretch/>
        </p:blipFill>
        <p:spPr>
          <a:xfrm>
            <a:off x="6692762" y="4974850"/>
            <a:ext cx="2864192" cy="13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6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18425AA-4155-4270-83D4-9E526EACB0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Outlook </a:t>
            </a:r>
            <a:r>
              <a:rPr lang="de-DE" dirty="0" err="1"/>
              <a:t>to</a:t>
            </a:r>
            <a:r>
              <a:rPr lang="de-DE" dirty="0"/>
              <a:t> 2 kW </a:t>
            </a:r>
            <a:r>
              <a:rPr lang="de-DE" dirty="0" err="1"/>
              <a:t>Crate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87F7E817-24CB-4D7C-A7A9-EB5B2CF39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Future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15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685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3.36307119301933488131E+00&quot;&gt;&lt;m_msothmcolidx val=&quot;0&quot;/&gt;&lt;m_rgb r=&quot;F5&quot; g=&quot;E9&quot; b=&quot;CC&quot;/&gt;&lt;m_nBrightness tagver0=&quot;26206&quot; tagname0=&quot;m_nBrightnessUNRECOGNIZED&quot; val=&quot;0&quot;/&gt;&lt;/elem&gt;&lt;elem m_fUsage=&quot;2.95811394226064994228E+00&quot;&gt;&lt;m_msothmcolidx val=&quot;0&quot;/&gt;&lt;m_rgb r=&quot;FF&quot; g=&quot;BD&quot; b=&quot;66&quot;/&gt;&lt;m_nBrightness tagver0=&quot;26206&quot; tagname0=&quot;m_nBrightnessUNRECOGNIZED&quot; val=&quot;0&quot;/&gt;&lt;/elem&gt;&lt;elem m_fUsage=&quot;2.21837769900000036927E+00&quot;&gt;&lt;m_msothmcolidx val=&quot;0&quot;/&gt;&lt;m_rgb r=&quot;AB&quot; g=&quot;83&quot; b=&quot;22&quot;/&gt;&lt;m_nBrightness tagver0=&quot;26206&quot; tagname0=&quot;m_nBrightnessUNRECOGNIZED&quot; val=&quot;0&quot;/&gt;&lt;/elem&gt;&lt;elem m_fUsage=&quot;9.61971159048068291675E-01&quot;&gt;&lt;m_msothmcolidx val=&quot;0&quot;/&gt;&lt;m_rgb r=&quot;B5&quot; g=&quot;7E&quot; b=&quot;57&quot;/&gt;&lt;m_nBrightness tagver0=&quot;26206&quot; tagname0=&quot;m_nBrightnessUNRECOGNIZED&quot; val=&quot;0&quot;/&gt;&lt;/elem&gt;&lt;elem m_fUsage=&quot;1.16945582195002853454E-01&quot;&gt;&lt;m_msothmcolidx val=&quot;0&quot;/&gt;&lt;m_rgb r=&quot;FF&quot; g=&quot;C0&quot; b=&quot;0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sd95h4CaWtoBQdlzIrU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ROMw27gYY4pNLqgRyjY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r8z45WRHus01avGh.Xl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MFKs4QSC2sw.JxhLvJi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ROMw27gYY4pNLqgRyj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sd95h4CaWtoBQdlzIrU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ottomblack1">
  <a:themeElements>
    <a:clrScheme name="Custom 4">
      <a:dk1>
        <a:srgbClr val="5A5A5A"/>
      </a:dk1>
      <a:lt1>
        <a:srgbClr val="000000"/>
      </a:lt1>
      <a:dk2>
        <a:srgbClr val="EEAF00"/>
      </a:dk2>
      <a:lt2>
        <a:srgbClr val="C4262E"/>
      </a:lt2>
      <a:accent1>
        <a:srgbClr val="FF6237"/>
      </a:accent1>
      <a:accent2>
        <a:srgbClr val="772432"/>
      </a:accent2>
      <a:accent3>
        <a:srgbClr val="3D843C"/>
      </a:accent3>
      <a:accent4>
        <a:srgbClr val="002060"/>
      </a:accent4>
      <a:accent5>
        <a:srgbClr val="FFFFFF"/>
      </a:accent5>
      <a:accent6>
        <a:srgbClr val="000000"/>
      </a:accent6>
      <a:hlink>
        <a:srgbClr val="C4262E"/>
      </a:hlink>
      <a:folHlink>
        <a:srgbClr val="C4262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>
              <a:lumMod val="60000"/>
              <a:lumOff val="4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1">
              <a:lumMod val="60000"/>
              <a:lumOff val="4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Draft1-nVent-TEMP-H85699-NewPPTTemplate-EN-2001 - option1-new.potx" id="{C9A1422E-4BE0-42A1-BAFF-8321174CCEA9}" vid="{722088C5-8B15-4848-BB2F-2FDC6B0BB9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776518D458864597E93796ADAE7EFB" ma:contentTypeVersion="16" ma:contentTypeDescription="Create a new document." ma:contentTypeScope="" ma:versionID="76949bbabd462f42aa6188b9309e4a4a">
  <xsd:schema xmlns:xsd="http://www.w3.org/2001/XMLSchema" xmlns:xs="http://www.w3.org/2001/XMLSchema" xmlns:p="http://schemas.microsoft.com/office/2006/metadata/properties" xmlns:ns2="a89e78e8-2a14-4239-aa26-b8bedcfb8292" xmlns:ns3="3e14e990-a917-40ee-b9c2-bf5a9a2f53f4" xmlns:ns4="a627aead-e673-43e7-a6d0-748d481e96aa" targetNamespace="http://schemas.microsoft.com/office/2006/metadata/properties" ma:root="true" ma:fieldsID="518c0f6ca676d09d1b20de2f83dc6c4b" ns2:_="" ns3:_="" ns4:_="">
    <xsd:import namespace="a89e78e8-2a14-4239-aa26-b8bedcfb8292"/>
    <xsd:import namespace="3e14e990-a917-40ee-b9c2-bf5a9a2f53f4"/>
    <xsd:import namespace="a627aead-e673-43e7-a6d0-748d481e96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e78e8-2a14-4239-aa26-b8bedcfb82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4e990-a917-40ee-b9c2-bf5a9a2f5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61afc70-17ef-48e8-9522-1fbc9f28ec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7aead-e673-43e7-a6d0-748d481e96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11cfa04-f750-41cd-83c3-97adb21fac69}" ma:internalName="TaxCatchAll" ma:showField="CatchAllData" ma:web="a627aead-e673-43e7-a6d0-748d481e96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e14e990-a917-40ee-b9c2-bf5a9a2f53f4" xsi:nil="true"/>
    <SharedWithUsers xmlns="a89e78e8-2a14-4239-aa26-b8bedcfb8292">
      <UserInfo>
        <DisplayName/>
        <AccountId xsi:nil="true"/>
        <AccountType/>
      </UserInfo>
    </SharedWithUsers>
    <lcf76f155ced4ddcb4097134ff3c332f xmlns="3e14e990-a917-40ee-b9c2-bf5a9a2f53f4">
      <Terms xmlns="http://schemas.microsoft.com/office/infopath/2007/PartnerControls"/>
    </lcf76f155ced4ddcb4097134ff3c332f>
    <TaxCatchAll xmlns="a627aead-e673-43e7-a6d0-748d481e96aa" xsi:nil="true"/>
  </documentManagement>
</p:properties>
</file>

<file path=customXml/itemProps1.xml><?xml version="1.0" encoding="utf-8"?>
<ds:datastoreItem xmlns:ds="http://schemas.openxmlformats.org/officeDocument/2006/customXml" ds:itemID="{F8BA7630-7CDF-4A16-B904-4AB6B376AF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165AB1-AF2B-46D3-920F-434EC48D08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e78e8-2a14-4239-aa26-b8bedcfb8292"/>
    <ds:schemaRef ds:uri="3e14e990-a917-40ee-b9c2-bf5a9a2f53f4"/>
    <ds:schemaRef ds:uri="a627aead-e673-43e7-a6d0-748d481e96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ADB305-E294-4EB3-9C3B-43517B28B3E2}">
  <ds:schemaRefs>
    <ds:schemaRef ds:uri="2f0a1ac3-1a97-4aa9-a02c-e5345c95ee0e"/>
    <ds:schemaRef ds:uri="514e1869-b89c-48a7-a66a-3fd380b15cc8"/>
    <ds:schemaRef ds:uri="a730e9b1-eeee-4439-af08-5fae092444ea"/>
    <ds:schemaRef ds:uri="ebb8f8fb-8aed-4658-b4a2-9d0c44c5c9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e14e990-a917-40ee-b9c2-bf5a9a2f53f4"/>
    <ds:schemaRef ds:uri="a89e78e8-2a14-4239-aa26-b8bedcfb8292"/>
    <ds:schemaRef ds:uri="a627aead-e673-43e7-a6d0-748d481e96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Draft1-nVent-TEMP-H85699-NewPPTTemplate-EN-2001 - option1-new</Template>
  <TotalTime>0</TotalTime>
  <Words>970</Words>
  <Application>Microsoft Office PowerPoint</Application>
  <PresentationFormat>Breitbild</PresentationFormat>
  <Paragraphs>152</Paragraphs>
  <Slides>15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Roboto</vt:lpstr>
      <vt:lpstr>Roboto Light</vt:lpstr>
      <vt:lpstr>Symbol</vt:lpstr>
      <vt:lpstr>Wingdings</vt:lpstr>
      <vt:lpstr>Bottomblack1</vt:lpstr>
      <vt:lpstr>think-cell Slide</vt:lpstr>
      <vt:lpstr>PowerPoint-Präsentation</vt:lpstr>
      <vt:lpstr>Next Generation MicroTCA </vt:lpstr>
      <vt:lpstr>MTCA Rev 3 Backplane</vt:lpstr>
      <vt:lpstr>Signal Integrity</vt:lpstr>
      <vt:lpstr>Signal Integrity - In</vt:lpstr>
      <vt:lpstr>Backplane Topology Proposal</vt:lpstr>
      <vt:lpstr>MTCA.4 Crate</vt:lpstr>
      <vt:lpstr>Current nVent SCHROFF MTCA.4 Crate</vt:lpstr>
      <vt:lpstr>Outlook to 2 kW Crate </vt:lpstr>
      <vt:lpstr>Simulation model: 12 Slot MTCA.4 Crate</vt:lpstr>
      <vt:lpstr>Going beyond the current Power Limits</vt:lpstr>
      <vt:lpstr>Simulation result, Push-Pull</vt:lpstr>
      <vt:lpstr>Simulation result, Pull, without air guidance</vt:lpstr>
      <vt:lpstr>Simulation result, Pull, with air guidance</vt:lpstr>
      <vt:lpstr>Thank You!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Shetty, Balchandra</dc:creator>
  <cp:lastModifiedBy>Ganninger, Christian</cp:lastModifiedBy>
  <cp:revision>7</cp:revision>
  <cp:lastPrinted>2020-04-20T11:01:46Z</cp:lastPrinted>
  <dcterms:created xsi:type="dcterms:W3CDTF">2020-01-13T08:28:04Z</dcterms:created>
  <dcterms:modified xsi:type="dcterms:W3CDTF">2022-12-05T11:59:35Z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0x0101004B776518D458864597E93796ADAE7EFB</vt:lpwstr>
  </property>
  <property fmtid="{D5CDD505-2E9C-101B-9397-08002B2CF9AE}" pid="3" name="_dlc_DocIdItemGuid">
    <vt:lpwstr>1f769750-cc83-42d2-995f-7a9e173941fb</vt:lpwstr>
  </property>
  <property fmtid="{D5CDD505-2E9C-101B-9397-08002B2CF9AE}" pid="4" name="WorkflowChangePath">
    <vt:lpwstr>95c753f0-8d2c-4952-9286-be509eadb32c,3;</vt:lpwstr>
  </property>
  <property fmtid="{D5CDD505-2E9C-101B-9397-08002B2CF9AE}" pid="5" name="PublishUnpublish">
    <vt:lpwstr>Publish</vt:lpwstr>
  </property>
  <property fmtid="{D5CDD505-2E9C-101B-9397-08002B2CF9AE}" pid="6" name="Order">
    <vt:r8>38000</vt:r8>
  </property>
  <property fmtid="{D5CDD505-2E9C-101B-9397-08002B2CF9AE}" pid="7" name="Published URL">
    <vt:lpwstr/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OwlContentTargetOptionsFour">
    <vt:lpwstr/>
  </property>
  <property fmtid="{D5CDD505-2E9C-101B-9397-08002B2CF9AE}" pid="11" name="OwlTags">
    <vt:lpwstr>18;#Brand|441f59e9-6248-42d3-9b5d-5baa1c6fc4f0</vt:lpwstr>
  </property>
  <property fmtid="{D5CDD505-2E9C-101B-9397-08002B2CF9AE}" pid="12" name="OwlDocPortalCategory">
    <vt:lpwstr>23;#Template|98730bab-93a0-4180-80f8-31001bda0551</vt:lpwstr>
  </property>
  <property fmtid="{D5CDD505-2E9C-101B-9397-08002B2CF9AE}" pid="13" name="OwlContentTargetOptionsThree">
    <vt:lpwstr/>
  </property>
  <property fmtid="{D5CDD505-2E9C-101B-9397-08002B2CF9AE}" pid="14" name="OwlContentTargetOptionsTwo">
    <vt:lpwstr/>
  </property>
  <property fmtid="{D5CDD505-2E9C-101B-9397-08002B2CF9AE}" pid="15" name="OwlContentTargetOptionsOne">
    <vt:lpwstr/>
  </property>
  <property fmtid="{D5CDD505-2E9C-101B-9397-08002B2CF9AE}" pid="16" name="ComplianceAssetId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MediaServiceImageTags">
    <vt:lpwstr/>
  </property>
</Properties>
</file>