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308" r:id="rId7"/>
    <p:sldId id="273" r:id="rId8"/>
    <p:sldId id="274" r:id="rId9"/>
    <p:sldId id="377" r:id="rId10"/>
    <p:sldId id="306" r:id="rId11"/>
    <p:sldId id="389" r:id="rId12"/>
    <p:sldId id="282" r:id="rId13"/>
    <p:sldId id="401" r:id="rId14"/>
    <p:sldId id="311" r:id="rId15"/>
    <p:sldId id="403" r:id="rId16"/>
    <p:sldId id="269" r:id="rId17"/>
    <p:sldId id="402" r:id="rId18"/>
    <p:sldId id="284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F42C"/>
    <a:srgbClr val="F4F84A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5161" autoAdjust="0"/>
  </p:normalViewPr>
  <p:slideViewPr>
    <p:cSldViewPr snapToGrid="0" showGuides="1">
      <p:cViewPr>
        <p:scale>
          <a:sx n="85" d="100"/>
          <a:sy n="85" d="100"/>
        </p:scale>
        <p:origin x="4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11/28/2022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523132" cy="2308324"/>
          </a:xfrm>
        </p:spPr>
        <p:txBody>
          <a:bodyPr/>
          <a:lstStyle/>
          <a:p>
            <a:r>
              <a:rPr lang="en-US" dirty="0"/>
              <a:t>Upgrade of the Injection Kicker Control System utilizing MicroTCA at the Spallation Neutron Source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619628"/>
            <a:ext cx="5440514" cy="14219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Alan Justice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Hardware System Engineer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Spallation Neutron Source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Oak Ridge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257F-FD15-46EC-96E5-E7FEFA0F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5057-E301-4EA2-BDD9-5DCEC8299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106" y="5441604"/>
            <a:ext cx="1768174" cy="381252"/>
          </a:xfrm>
        </p:spPr>
        <p:txBody>
          <a:bodyPr/>
          <a:lstStyle/>
          <a:p>
            <a:r>
              <a:rPr lang="en-US" sz="1800" dirty="0"/>
              <a:t>Fault during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20D54-C7BE-47DD-BDD3-1CD0B97B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29" y="3711980"/>
            <a:ext cx="7340037" cy="27102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A2D703-4A38-4D3D-B845-9716BB67B66B}"/>
              </a:ext>
            </a:extLst>
          </p:cNvPr>
          <p:cNvCxnSpPr>
            <a:cxnSpLocks/>
          </p:cNvCxnSpPr>
          <p:nvPr/>
        </p:nvCxnSpPr>
        <p:spPr>
          <a:xfrm>
            <a:off x="5519075" y="4057121"/>
            <a:ext cx="782281" cy="499685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FBEAA1-8391-1CCF-9216-2479816C8761}"/>
              </a:ext>
            </a:extLst>
          </p:cNvPr>
          <p:cNvSpPr txBox="1">
            <a:spLocks/>
          </p:cNvSpPr>
          <p:nvPr/>
        </p:nvSpPr>
        <p:spPr bwMode="auto">
          <a:xfrm>
            <a:off x="322273" y="2352815"/>
            <a:ext cx="2055694" cy="3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Fault generated for testing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192C5-EC21-A65E-DEB0-75B91659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967" y="813816"/>
            <a:ext cx="7328572" cy="27142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006148-BF3B-EC87-9630-8F68951B35EB}"/>
              </a:ext>
            </a:extLst>
          </p:cNvPr>
          <p:cNvCxnSpPr>
            <a:cxnSpLocks/>
          </p:cNvCxnSpPr>
          <p:nvPr/>
        </p:nvCxnSpPr>
        <p:spPr>
          <a:xfrm>
            <a:off x="829819" y="1327478"/>
            <a:ext cx="1431233" cy="702301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7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3EA7-3B80-4502-B2A3-527ED193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Generator Noise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F260-2F6D-40F8-AEF3-18DF7DF1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37846"/>
            <a:ext cx="11430000" cy="4763667"/>
          </a:xfrm>
        </p:spPr>
        <p:txBody>
          <a:bodyPr/>
          <a:lstStyle/>
          <a:p>
            <a:r>
              <a:rPr lang="en-US" dirty="0"/>
              <a:t>AP shift showed noise present on the waveforms</a:t>
            </a:r>
          </a:p>
          <a:p>
            <a:r>
              <a:rPr lang="en-US" dirty="0"/>
              <a:t>Power supply SME suggested applying </a:t>
            </a:r>
            <a:r>
              <a:rPr lang="en-US" dirty="0" err="1"/>
              <a:t>toroids</a:t>
            </a:r>
            <a:r>
              <a:rPr lang="en-US" dirty="0"/>
              <a:t> to the cables.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D837CA-4D8F-4204-8CC0-458A8E0D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2060440"/>
            <a:ext cx="5763471" cy="4322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12FE68-65E8-4794-93F5-A0D232570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85" b="20145"/>
          <a:stretch/>
        </p:blipFill>
        <p:spPr>
          <a:xfrm>
            <a:off x="6646984" y="2262554"/>
            <a:ext cx="4454770" cy="39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9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7C91-4772-44F1-1292-F95E3E54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F1E6-C571-7FCF-75D2-470D12594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MicroTCA based Injection Kicker systems have been a huge success for SNS.</a:t>
            </a:r>
          </a:p>
          <a:p>
            <a:r>
              <a:rPr lang="en-US" dirty="0"/>
              <a:t>Addressed critical obsolescence issues</a:t>
            </a:r>
          </a:p>
          <a:p>
            <a:r>
              <a:rPr lang="en-US" dirty="0"/>
              <a:t>Added functionality and are done in fail-safe implementation</a:t>
            </a:r>
          </a:p>
          <a:p>
            <a:r>
              <a:rPr lang="en-US" dirty="0"/>
              <a:t>Future upgrades are planned to increase functionality further</a:t>
            </a:r>
          </a:p>
        </p:txBody>
      </p:sp>
    </p:spTree>
    <p:extLst>
      <p:ext uri="{BB962C8B-B14F-4D97-AF65-F5344CB8AC3E}">
        <p14:creationId xmlns:p14="http://schemas.microsoft.com/office/powerpoint/2010/main" val="315107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D61B-BC02-4CED-8B34-786D7833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49FF-30F8-4F51-BBC1-4CDD745D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9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850E-1383-0F51-4403-181C196B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CC0C2-C031-06C4-7DA2-44896AA15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5A84-950C-4263-9032-F84FDFD6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Details – System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D081-51D5-4116-9EF4-B6939062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430000" cy="1451778"/>
          </a:xfrm>
        </p:spPr>
        <p:txBody>
          <a:bodyPr/>
          <a:lstStyle/>
          <a:p>
            <a:r>
              <a:rPr lang="en-US" dirty="0"/>
              <a:t>Primary Function: Drive 5-Millisecond Waveform Upon Receipt of Timing System-Based Trigger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734D31-F2F1-46C6-84AC-CD10A3B0D0C9}"/>
              </a:ext>
            </a:extLst>
          </p:cNvPr>
          <p:cNvSpPr txBox="1">
            <a:spLocks/>
          </p:cNvSpPr>
          <p:nvPr/>
        </p:nvSpPr>
        <p:spPr bwMode="auto">
          <a:xfrm>
            <a:off x="547976" y="1939592"/>
            <a:ext cx="497128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4-Step Process:</a:t>
            </a:r>
          </a:p>
          <a:p>
            <a:pPr lvl="1"/>
            <a:r>
              <a:rPr lang="en-US" sz="2000" dirty="0"/>
              <a:t>CPU downloads unique 12500-point waveform for each channel to </a:t>
            </a:r>
            <a:r>
              <a:rPr lang="en-US" sz="2000" dirty="0" err="1"/>
              <a:t>WfmGen’s</a:t>
            </a:r>
            <a:r>
              <a:rPr lang="en-US" sz="2000" dirty="0"/>
              <a:t> SRAM memory</a:t>
            </a:r>
          </a:p>
          <a:p>
            <a:pPr lvl="1"/>
            <a:r>
              <a:rPr lang="en-US" sz="2000" dirty="0"/>
              <a:t>CPU configures </a:t>
            </a:r>
            <a:r>
              <a:rPr lang="en-US" sz="2000" dirty="0" err="1"/>
              <a:t>WfmGen</a:t>
            </a:r>
            <a:r>
              <a:rPr lang="en-US" sz="2000" dirty="0"/>
              <a:t> to generate trigger based on Event and delay</a:t>
            </a:r>
          </a:p>
          <a:p>
            <a:pPr lvl="1"/>
            <a:r>
              <a:rPr lang="en-US" sz="2000" dirty="0"/>
              <a:t>Upon receipt of trigger, </a:t>
            </a:r>
            <a:r>
              <a:rPr lang="en-US" sz="2000" dirty="0" err="1"/>
              <a:t>WfmGen</a:t>
            </a:r>
            <a:r>
              <a:rPr lang="en-US" sz="2000" dirty="0"/>
              <a:t> logic sequences through the memory at a rate of 2.5 MSPS; memory data drives the DACs.</a:t>
            </a:r>
          </a:p>
          <a:p>
            <a:pPr lvl="1"/>
            <a:r>
              <a:rPr lang="en-US" sz="2000" dirty="0"/>
              <a:t>Amplifier provides gain of 10 to achieve 0-10V range.</a:t>
            </a:r>
          </a:p>
          <a:p>
            <a:pPr lvl="1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B6BAB-4568-44E1-9573-04F474AB0AAF}"/>
              </a:ext>
            </a:extLst>
          </p:cNvPr>
          <p:cNvSpPr/>
          <p:nvPr/>
        </p:nvSpPr>
        <p:spPr>
          <a:xfrm>
            <a:off x="8444328" y="2006067"/>
            <a:ext cx="1066800" cy="51905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Timing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A3D21-0396-4B98-A4BC-D1C7F299BF83}"/>
              </a:ext>
            </a:extLst>
          </p:cNvPr>
          <p:cNvSpPr/>
          <p:nvPr/>
        </p:nvSpPr>
        <p:spPr>
          <a:xfrm>
            <a:off x="6028009" y="3320481"/>
            <a:ext cx="894549" cy="16434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343ED-5F15-4D51-A114-EE47ECBF2621}"/>
              </a:ext>
            </a:extLst>
          </p:cNvPr>
          <p:cNvSpPr/>
          <p:nvPr/>
        </p:nvSpPr>
        <p:spPr>
          <a:xfrm>
            <a:off x="5969506" y="1940076"/>
            <a:ext cx="1011554" cy="51905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EPICS</a:t>
            </a:r>
          </a:p>
        </p:txBody>
      </p:sp>
      <p:cxnSp>
        <p:nvCxnSpPr>
          <p:cNvPr id="8" name="Straight Arrow Connector 19">
            <a:extLst>
              <a:ext uri="{FF2B5EF4-FFF2-40B4-BE49-F238E27FC236}">
                <a16:creationId xmlns:a16="http://schemas.microsoft.com/office/drawing/2014/main" id="{3DE47984-3BEE-43D1-855E-6E28FE117997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rot="16200000" flipV="1">
            <a:off x="6044608" y="2889804"/>
            <a:ext cx="861352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9CD71B-80A5-44FC-A118-46E89407E58E}"/>
              </a:ext>
            </a:extLst>
          </p:cNvPr>
          <p:cNvSpPr txBox="1"/>
          <p:nvPr/>
        </p:nvSpPr>
        <p:spPr>
          <a:xfrm>
            <a:off x="7047775" y="2889804"/>
            <a:ext cx="517837" cy="21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dirty="0">
                <a:latin typeface="+mn-lt"/>
              </a:rPr>
              <a:t>PCIe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28F435-2040-4032-8A9E-C54333103613}"/>
              </a:ext>
            </a:extLst>
          </p:cNvPr>
          <p:cNvCxnSpPr>
            <a:cxnSpLocks/>
          </p:cNvCxnSpPr>
          <p:nvPr/>
        </p:nvCxnSpPr>
        <p:spPr>
          <a:xfrm>
            <a:off x="8702920" y="5523303"/>
            <a:ext cx="0" cy="34431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186B5-0AC0-40FA-8B0C-4BB6F8C4A0EC}"/>
              </a:ext>
            </a:extLst>
          </p:cNvPr>
          <p:cNvSpPr/>
          <p:nvPr/>
        </p:nvSpPr>
        <p:spPr>
          <a:xfrm>
            <a:off x="8128819" y="5881622"/>
            <a:ext cx="1697818" cy="83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8-Channel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Amplifier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(G=10)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42C15-D42A-4FFE-9653-86BABFC9566F}"/>
              </a:ext>
            </a:extLst>
          </p:cNvPr>
          <p:cNvSpPr/>
          <p:nvPr/>
        </p:nvSpPr>
        <p:spPr>
          <a:xfrm>
            <a:off x="7321675" y="3320480"/>
            <a:ext cx="1413870" cy="17389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WfmGen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D5C7A0-A642-4CB6-B593-BD22CDDFDE56}"/>
              </a:ext>
            </a:extLst>
          </p:cNvPr>
          <p:cNvCxnSpPr>
            <a:cxnSpLocks/>
          </p:cNvCxnSpPr>
          <p:nvPr/>
        </p:nvCxnSpPr>
        <p:spPr>
          <a:xfrm>
            <a:off x="6764298" y="3102323"/>
            <a:ext cx="0" cy="21815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54711-4E7F-4277-BDA2-C255280E3E32}"/>
              </a:ext>
            </a:extLst>
          </p:cNvPr>
          <p:cNvCxnSpPr>
            <a:cxnSpLocks/>
          </p:cNvCxnSpPr>
          <p:nvPr/>
        </p:nvCxnSpPr>
        <p:spPr>
          <a:xfrm flipH="1">
            <a:off x="6764300" y="3102323"/>
            <a:ext cx="2870128" cy="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CF1371-308A-4BB8-81E1-63246A488E30}"/>
              </a:ext>
            </a:extLst>
          </p:cNvPr>
          <p:cNvCxnSpPr>
            <a:cxnSpLocks/>
          </p:cNvCxnSpPr>
          <p:nvPr/>
        </p:nvCxnSpPr>
        <p:spPr>
          <a:xfrm>
            <a:off x="7681941" y="3102323"/>
            <a:ext cx="0" cy="21815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A26D3B-F1E1-4C77-AFC5-12CA9895E758}"/>
              </a:ext>
            </a:extLst>
          </p:cNvPr>
          <p:cNvCxnSpPr>
            <a:cxnSpLocks/>
          </p:cNvCxnSpPr>
          <p:nvPr/>
        </p:nvCxnSpPr>
        <p:spPr>
          <a:xfrm>
            <a:off x="9634428" y="3102323"/>
            <a:ext cx="0" cy="21815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C159C2B-F2D4-41BB-84C6-F4BA89853AFA}"/>
              </a:ext>
            </a:extLst>
          </p:cNvPr>
          <p:cNvSpPr/>
          <p:nvPr/>
        </p:nvSpPr>
        <p:spPr>
          <a:xfrm>
            <a:off x="7429733" y="3964501"/>
            <a:ext cx="1176103" cy="486812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Timing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Interface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FMC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182C7E-C1A5-4884-A9FF-AAB30ECEE25D}"/>
              </a:ext>
            </a:extLst>
          </p:cNvPr>
          <p:cNvSpPr/>
          <p:nvPr/>
        </p:nvSpPr>
        <p:spPr>
          <a:xfrm>
            <a:off x="9361129" y="3320480"/>
            <a:ext cx="1413870" cy="17345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WfmGen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2DA3F3-009C-4D16-A33C-DEC9EDD0661A}"/>
              </a:ext>
            </a:extLst>
          </p:cNvPr>
          <p:cNvSpPr/>
          <p:nvPr/>
        </p:nvSpPr>
        <p:spPr>
          <a:xfrm>
            <a:off x="9469187" y="3964501"/>
            <a:ext cx="1176103" cy="486812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Timing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Interface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FMC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BF9114-0628-41A7-BD1D-02B5AEC627EE}"/>
              </a:ext>
            </a:extLst>
          </p:cNvPr>
          <p:cNvCxnSpPr>
            <a:cxnSpLocks/>
          </p:cNvCxnSpPr>
          <p:nvPr/>
        </p:nvCxnSpPr>
        <p:spPr>
          <a:xfrm flipH="1" flipV="1">
            <a:off x="8601747" y="4281545"/>
            <a:ext cx="375981" cy="437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E87A28-171F-4027-BD9E-C255506FC6E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8977728" y="2525120"/>
            <a:ext cx="0" cy="1756425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9">
            <a:extLst>
              <a:ext uri="{FF2B5EF4-FFF2-40B4-BE49-F238E27FC236}">
                <a16:creationId xmlns:a16="http://schemas.microsoft.com/office/drawing/2014/main" id="{FD33BAA6-0EAC-4406-9A9E-3D0DF15DF830}"/>
              </a:ext>
            </a:extLst>
          </p:cNvPr>
          <p:cNvCxnSpPr>
            <a:cxnSpLocks/>
          </p:cNvCxnSpPr>
          <p:nvPr/>
        </p:nvCxnSpPr>
        <p:spPr>
          <a:xfrm flipV="1">
            <a:off x="9095047" y="4280450"/>
            <a:ext cx="370050" cy="219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4CC515-C395-4CD1-B544-04880D68FA8D}"/>
              </a:ext>
            </a:extLst>
          </p:cNvPr>
          <p:cNvCxnSpPr>
            <a:cxnSpLocks/>
          </p:cNvCxnSpPr>
          <p:nvPr/>
        </p:nvCxnSpPr>
        <p:spPr>
          <a:xfrm>
            <a:off x="9095047" y="2524025"/>
            <a:ext cx="0" cy="1756425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907374-37CE-4BEE-933A-CE961B5D0CCB}"/>
              </a:ext>
            </a:extLst>
          </p:cNvPr>
          <p:cNvCxnSpPr>
            <a:cxnSpLocks/>
          </p:cNvCxnSpPr>
          <p:nvPr/>
        </p:nvCxnSpPr>
        <p:spPr>
          <a:xfrm>
            <a:off x="9280072" y="5523303"/>
            <a:ext cx="0" cy="34431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3B1E47-EC43-4D75-94EE-AD45F3960A23}"/>
              </a:ext>
            </a:extLst>
          </p:cNvPr>
          <p:cNvCxnSpPr>
            <a:cxnSpLocks/>
          </p:cNvCxnSpPr>
          <p:nvPr/>
        </p:nvCxnSpPr>
        <p:spPr>
          <a:xfrm>
            <a:off x="8028610" y="4782349"/>
            <a:ext cx="0" cy="74095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35F184-F489-4DA6-B0E5-87785A086CEF}"/>
              </a:ext>
            </a:extLst>
          </p:cNvPr>
          <p:cNvCxnSpPr>
            <a:cxnSpLocks/>
          </p:cNvCxnSpPr>
          <p:nvPr/>
        </p:nvCxnSpPr>
        <p:spPr>
          <a:xfrm>
            <a:off x="8028610" y="5523303"/>
            <a:ext cx="67138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C24CFA-5363-41AC-9C45-4707755CD30A}"/>
              </a:ext>
            </a:extLst>
          </p:cNvPr>
          <p:cNvCxnSpPr>
            <a:cxnSpLocks/>
          </p:cNvCxnSpPr>
          <p:nvPr/>
        </p:nvCxnSpPr>
        <p:spPr>
          <a:xfrm>
            <a:off x="9280072" y="5523303"/>
            <a:ext cx="76314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9BE07D-D7FC-4E7D-802F-D2F9CD2188F9}"/>
              </a:ext>
            </a:extLst>
          </p:cNvPr>
          <p:cNvCxnSpPr>
            <a:cxnSpLocks/>
          </p:cNvCxnSpPr>
          <p:nvPr/>
        </p:nvCxnSpPr>
        <p:spPr>
          <a:xfrm>
            <a:off x="10026220" y="4883606"/>
            <a:ext cx="0" cy="63969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F78553B-D50E-4827-A174-BD83AFD865AB}"/>
              </a:ext>
            </a:extLst>
          </p:cNvPr>
          <p:cNvSpPr/>
          <p:nvPr/>
        </p:nvSpPr>
        <p:spPr>
          <a:xfrm>
            <a:off x="7425643" y="4504079"/>
            <a:ext cx="1176103" cy="48681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4-Channel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DAC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FMC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733615-181A-41C4-A86B-3AEC15D0375B}"/>
              </a:ext>
            </a:extLst>
          </p:cNvPr>
          <p:cNvSpPr/>
          <p:nvPr/>
        </p:nvSpPr>
        <p:spPr>
          <a:xfrm>
            <a:off x="9465097" y="4496271"/>
            <a:ext cx="1176103" cy="52605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4-Channel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DAC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FMC</a:t>
            </a:r>
          </a:p>
        </p:txBody>
      </p:sp>
    </p:spTree>
    <p:extLst>
      <p:ext uri="{BB962C8B-B14F-4D97-AF65-F5344CB8AC3E}">
        <p14:creationId xmlns:p14="http://schemas.microsoft.com/office/powerpoint/2010/main" val="153968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72E1-3578-43E4-9A27-116FF322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309831"/>
            <a:ext cx="11430000" cy="539496"/>
          </a:xfrm>
        </p:spPr>
        <p:txBody>
          <a:bodyPr/>
          <a:lstStyle/>
          <a:p>
            <a:r>
              <a:rPr lang="en-US" dirty="0"/>
              <a:t>What will be covered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2FE5-AE63-4923-885B-D629BE88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172308"/>
            <a:ext cx="11010226" cy="4734586"/>
          </a:xfrm>
        </p:spPr>
        <p:txBody>
          <a:bodyPr/>
          <a:lstStyle/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01B"/>
                </a:solidFill>
                <a:latin typeface="system-ui"/>
              </a:rPr>
              <a:t>SNS requirements</a:t>
            </a:r>
            <a:endParaRPr lang="en-US" b="0" i="0" dirty="0">
              <a:solidFill>
                <a:srgbClr val="10101B"/>
              </a:solidFill>
              <a:effectLst/>
              <a:latin typeface="system-ui"/>
            </a:endParaRP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0101B"/>
                </a:solidFill>
                <a:effectLst/>
                <a:latin typeface="system-ui"/>
              </a:rPr>
              <a:t>Motivation for </a:t>
            </a:r>
            <a:r>
              <a:rPr lang="en-US" dirty="0">
                <a:solidFill>
                  <a:srgbClr val="10101B"/>
                </a:solidFill>
                <a:latin typeface="system-ui"/>
              </a:rPr>
              <a:t>Upgrade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0101B"/>
                </a:solidFill>
                <a:effectLst/>
                <a:latin typeface="system-ui"/>
              </a:rPr>
              <a:t>Technical Requirements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01B"/>
                </a:solidFill>
                <a:latin typeface="system-ui"/>
              </a:rPr>
              <a:t>Design Details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01B"/>
                </a:solidFill>
                <a:latin typeface="system-ui"/>
              </a:rPr>
              <a:t>Testing/Production Results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0101B"/>
                </a:solidFill>
                <a:effectLst/>
                <a:latin typeface="system-ui"/>
              </a:rPr>
              <a:t>Questions/Comments</a:t>
            </a:r>
          </a:p>
          <a:p>
            <a:pPr marL="58737" indent="0">
              <a:buNone/>
            </a:pPr>
            <a:endParaRPr lang="en-US" b="0" i="0" dirty="0">
              <a:solidFill>
                <a:srgbClr val="10101B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45677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262A-A4D6-4F32-A001-2DC40E91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Operations Envelope – Injection Kicker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49AF-A87C-4481-9FF5-6A53ABB1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22218"/>
            <a:ext cx="11430000" cy="4579295"/>
          </a:xfrm>
        </p:spPr>
        <p:txBody>
          <a:bodyPr/>
          <a:lstStyle/>
          <a:p>
            <a:r>
              <a:rPr lang="en-US" dirty="0"/>
              <a:t>5.23.5.2.6 Target – Peak Beam Pulse Intensity</a:t>
            </a:r>
          </a:p>
          <a:p>
            <a:pPr lvl="1"/>
            <a:r>
              <a:rPr lang="en-US" dirty="0"/>
              <a:t>5.23.5.2.6.1 As the beam power is increased above 100 kW, automatic beam shut-off controls will be implemented on the RTBT magnet currents, RTBT beam loss monitor thresholds, and </a:t>
            </a:r>
            <a:r>
              <a:rPr lang="en-US" dirty="0">
                <a:highlight>
                  <a:srgbClr val="FFFF00"/>
                </a:highlight>
              </a:rPr>
              <a:t>Ring injection kicker waveforms</a:t>
            </a:r>
            <a:r>
              <a:rPr lang="en-US" dirty="0"/>
              <a:t>. Note that not all beam shut-off controls need to be fully implemented prior to high power operations. Power limits due to partial implementation of the Errant Beam Control Plan detailed below will be determined on a case-by-case basis.</a:t>
            </a:r>
          </a:p>
          <a:p>
            <a:pPr lvl="1"/>
            <a:r>
              <a:rPr lang="en-US" dirty="0"/>
              <a:t>The injection kicker magnet readback current waveforms will be monitored, and if the waveforms stray outside of pre-defined windows, the MPS system will trip off the beam.</a:t>
            </a:r>
          </a:p>
        </p:txBody>
      </p:sp>
    </p:spTree>
    <p:extLst>
      <p:ext uri="{BB962C8B-B14F-4D97-AF65-F5344CB8AC3E}">
        <p14:creationId xmlns:p14="http://schemas.microsoft.com/office/powerpoint/2010/main" val="348280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72E1-3578-43E4-9A27-116FF322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309831"/>
            <a:ext cx="11430000" cy="539496"/>
          </a:xfrm>
        </p:spPr>
        <p:txBody>
          <a:bodyPr/>
          <a:lstStyle/>
          <a:p>
            <a:r>
              <a:rPr lang="en-US" dirty="0"/>
              <a:t>Motivation to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2FE5-AE63-4923-885B-D629BE88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48871"/>
            <a:ext cx="11279347" cy="4858023"/>
          </a:xfrm>
        </p:spPr>
        <p:txBody>
          <a:bodyPr/>
          <a:lstStyle/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0101B"/>
                </a:solidFill>
                <a:effectLst/>
                <a:latin typeface="system-ui"/>
              </a:rPr>
              <a:t>Waveform </a:t>
            </a:r>
            <a:r>
              <a:rPr lang="en-US" dirty="0">
                <a:solidFill>
                  <a:srgbClr val="10101B"/>
                </a:solidFill>
                <a:latin typeface="system-ui"/>
              </a:rPr>
              <a:t>Monitor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0101B"/>
                </a:solidFill>
                <a:latin typeface="system-ui"/>
              </a:rPr>
              <a:t>Lecroy</a:t>
            </a:r>
            <a:r>
              <a:rPr lang="en-US" dirty="0">
                <a:solidFill>
                  <a:srgbClr val="10101B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10101B"/>
                </a:solidFill>
                <a:latin typeface="system-ui"/>
              </a:rPr>
              <a:t>Waverunner</a:t>
            </a:r>
            <a:r>
              <a:rPr lang="en-US" dirty="0">
                <a:solidFill>
                  <a:srgbClr val="10101B"/>
                </a:solidFill>
                <a:latin typeface="system-ui"/>
              </a:rPr>
              <a:t> 64Xi utilized for the waveform monitoring are obsolete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0101B"/>
                </a:solidFill>
                <a:latin typeface="system-ui"/>
              </a:rPr>
              <a:t>Lecroy</a:t>
            </a:r>
            <a:r>
              <a:rPr lang="en-US" dirty="0">
                <a:solidFill>
                  <a:srgbClr val="10101B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10101B"/>
                </a:solidFill>
                <a:latin typeface="system-ui"/>
              </a:rPr>
              <a:t>Waverunner</a:t>
            </a:r>
            <a:r>
              <a:rPr lang="en-US" dirty="0">
                <a:solidFill>
                  <a:srgbClr val="10101B"/>
                </a:solidFill>
                <a:latin typeface="system-ui"/>
              </a:rPr>
              <a:t> 64Xi was not a fail-safe implementation and therefore a different solution was desirable</a:t>
            </a:r>
          </a:p>
          <a:p>
            <a:pPr marL="344487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0101B"/>
                </a:solidFill>
                <a:effectLst/>
                <a:latin typeface="system-ui"/>
              </a:rPr>
              <a:t>Waveform Generator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0101B"/>
                </a:solidFill>
                <a:effectLst/>
                <a:latin typeface="system-ui"/>
              </a:rPr>
              <a:t>Yokogawa System that provides </a:t>
            </a:r>
            <a:r>
              <a:rPr lang="en-US" dirty="0">
                <a:solidFill>
                  <a:srgbClr val="10101B"/>
                </a:solidFill>
                <a:latin typeface="system-ui"/>
              </a:rPr>
              <a:t>waveforms are obsolete.</a:t>
            </a:r>
          </a:p>
          <a:p>
            <a:pPr marL="1087437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01B"/>
                </a:solidFill>
                <a:latin typeface="system-ui"/>
              </a:rPr>
              <a:t>Yokogawa WE400 is obsolete and there is no direct replacement</a:t>
            </a:r>
          </a:p>
          <a:p>
            <a:pPr marL="1087437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101B"/>
                </a:solidFill>
                <a:latin typeface="system-ui"/>
              </a:rPr>
              <a:t>Yokogawa WE7121 is used to generate waveforms and this is the functionality that needs replicated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0101B"/>
                </a:solidFill>
                <a:effectLst/>
                <a:latin typeface="system-ui"/>
              </a:rPr>
              <a:t>Yokogawa has experienced failures and spares are a concern</a:t>
            </a:r>
          </a:p>
          <a:p>
            <a:pPr marL="1087437" lvl="2" indent="-285750">
              <a:buFont typeface="Arial" panose="020B0604020202020204" pitchFamily="34" charset="0"/>
              <a:buChar char="•"/>
            </a:pPr>
            <a:r>
              <a:rPr lang="en-US" dirty="0"/>
              <a:t>On 9/30/20, the Yokogawa System Reached a “No-Spare”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0101B"/>
              </a:solidFill>
              <a:effectLst/>
              <a:latin typeface="system-ui"/>
            </a:endParaRPr>
          </a:p>
          <a:p>
            <a:pPr marL="344487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0101B"/>
              </a:solidFill>
              <a:effectLst/>
              <a:latin typeface="system-ui"/>
            </a:endParaRPr>
          </a:p>
          <a:p>
            <a:pPr marL="344487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0101B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3087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08EB-1897-477F-B4DF-93B70267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77BF0-E653-4356-A6EF-8FD59366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02659"/>
            <a:ext cx="11430000" cy="4598854"/>
          </a:xfrm>
        </p:spPr>
        <p:txBody>
          <a:bodyPr/>
          <a:lstStyle/>
          <a:p>
            <a:r>
              <a:rPr lang="en-US" sz="2400" dirty="0"/>
              <a:t>Waveform Monitor</a:t>
            </a:r>
          </a:p>
          <a:p>
            <a:pPr lvl="1"/>
            <a:r>
              <a:rPr lang="en-US" sz="2000" dirty="0"/>
              <a:t>Monitor all 8 injector waveforms at 60 Hz</a:t>
            </a:r>
          </a:p>
          <a:p>
            <a:pPr lvl="2"/>
            <a:r>
              <a:rPr lang="en-US" sz="1800" dirty="0"/>
              <a:t>Sampling frequency shall be 1 MHz or higher</a:t>
            </a:r>
          </a:p>
          <a:p>
            <a:pPr lvl="2"/>
            <a:r>
              <a:rPr lang="en-US" sz="1800" dirty="0"/>
              <a:t>Monitoring window shall be at least 5 </a:t>
            </a:r>
            <a:r>
              <a:rPr lang="en-US" sz="1800" dirty="0" err="1"/>
              <a:t>ms</a:t>
            </a:r>
            <a:r>
              <a:rPr lang="en-US" sz="1800" dirty="0"/>
              <a:t> to cover the critical period of the cycle</a:t>
            </a:r>
          </a:p>
          <a:p>
            <a:pPr lvl="2"/>
            <a:r>
              <a:rPr lang="en-US" sz="1800" dirty="0"/>
              <a:t>Monitoring must be synchronized to the SNS Timing System</a:t>
            </a:r>
          </a:p>
          <a:p>
            <a:pPr lvl="1"/>
            <a:r>
              <a:rPr lang="en-US" sz="2000" dirty="0"/>
              <a:t>MPS Functionality</a:t>
            </a:r>
          </a:p>
          <a:p>
            <a:pPr lvl="2"/>
            <a:r>
              <a:rPr lang="en-US" sz="1800" dirty="0"/>
              <a:t>Report a faulted condition to the MPS when any of these waveforms is not operating within its defined window settings</a:t>
            </a:r>
          </a:p>
          <a:p>
            <a:pPr lvl="2"/>
            <a:r>
              <a:rPr lang="en-US" sz="1800" dirty="0"/>
              <a:t>Window setting to include the rising edge, flattop, and falling edges</a:t>
            </a:r>
          </a:p>
          <a:p>
            <a:r>
              <a:rPr lang="en-US" sz="2400" dirty="0"/>
              <a:t>Waveform Generator </a:t>
            </a:r>
          </a:p>
          <a:p>
            <a:pPr lvl="1"/>
            <a:r>
              <a:rPr lang="en-US" sz="2000" dirty="0"/>
              <a:t>Generate a 5msec waveform for each Injection kicker (8 channels)</a:t>
            </a:r>
          </a:p>
          <a:p>
            <a:pPr lvl="2"/>
            <a:r>
              <a:rPr lang="en-US" sz="1800" dirty="0"/>
              <a:t>Based on waveform provided by physics/operations</a:t>
            </a:r>
          </a:p>
          <a:p>
            <a:pPr lvl="1"/>
            <a:r>
              <a:rPr lang="en-US" sz="2000" dirty="0"/>
              <a:t>Waveforms must be synchronized to the SNS Timing System</a:t>
            </a:r>
          </a:p>
          <a:p>
            <a:pPr lvl="2"/>
            <a:r>
              <a:rPr lang="en-US" sz="1800" dirty="0"/>
              <a:t>Triggered on user selectable event with settable delay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355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ABDB-9BA0-4C0F-BC74-3B1D8105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Monitor – Hardware Details</a:t>
            </a: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2BB6FF82-8153-48CD-9471-82FFC7266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2146" y="3317912"/>
            <a:ext cx="2057400" cy="27432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3F10632-BDF9-4A54-8129-AEDAE6A4167B}"/>
              </a:ext>
            </a:extLst>
          </p:cNvPr>
          <p:cNvGrpSpPr/>
          <p:nvPr/>
        </p:nvGrpSpPr>
        <p:grpSpPr>
          <a:xfrm>
            <a:off x="5285328" y="1185451"/>
            <a:ext cx="4026956" cy="1840136"/>
            <a:chOff x="8161869" y="3916078"/>
            <a:chExt cx="4026956" cy="1840136"/>
          </a:xfrm>
        </p:grpSpPr>
        <p:cxnSp>
          <p:nvCxnSpPr>
            <p:cNvPr id="5" name="Elbow Connector 9">
              <a:extLst>
                <a:ext uri="{FF2B5EF4-FFF2-40B4-BE49-F238E27FC236}">
                  <a16:creationId xmlns:a16="http://schemas.microsoft.com/office/drawing/2014/main" id="{28A22E8E-DD57-47C1-BB88-5BB01324E85D}"/>
                </a:ext>
              </a:extLst>
            </p:cNvPr>
            <p:cNvCxnSpPr/>
            <p:nvPr/>
          </p:nvCxnSpPr>
          <p:spPr>
            <a:xfrm rot="16200000" flipH="1">
              <a:off x="9946763" y="5469688"/>
              <a:ext cx="7620" cy="519715"/>
            </a:xfrm>
            <a:prstGeom prst="bentConnector3">
              <a:avLst>
                <a:gd name="adj1" fmla="val -1333331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BFEB6B-92C6-4183-91E7-61D20EE3B073}"/>
                </a:ext>
              </a:extLst>
            </p:cNvPr>
            <p:cNvSpPr/>
            <p:nvPr/>
          </p:nvSpPr>
          <p:spPr>
            <a:xfrm>
              <a:off x="8161869" y="3916078"/>
              <a:ext cx="4026956" cy="18401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95F06F-9861-42CC-B01A-C40902DA1C9F}"/>
                </a:ext>
              </a:extLst>
            </p:cNvPr>
            <p:cNvSpPr/>
            <p:nvPr/>
          </p:nvSpPr>
          <p:spPr>
            <a:xfrm>
              <a:off x="8200130" y="3946557"/>
              <a:ext cx="3959999" cy="178298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ED96B0-B461-45FC-A533-927203E80530}"/>
                </a:ext>
              </a:extLst>
            </p:cNvPr>
            <p:cNvSpPr/>
            <p:nvPr/>
          </p:nvSpPr>
          <p:spPr>
            <a:xfrm>
              <a:off x="8200130" y="3946557"/>
              <a:ext cx="516522" cy="178298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IOC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5EA6D0-06D8-4916-83D7-3C623E5D7628}"/>
                </a:ext>
              </a:extLst>
            </p:cNvPr>
            <p:cNvSpPr/>
            <p:nvPr/>
          </p:nvSpPr>
          <p:spPr>
            <a:xfrm>
              <a:off x="9947387" y="3946557"/>
              <a:ext cx="516522" cy="178298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AMC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B51BE5-9816-4E41-AC34-8753826E07EF}"/>
                </a:ext>
              </a:extLst>
            </p:cNvPr>
            <p:cNvSpPr/>
            <p:nvPr/>
          </p:nvSpPr>
          <p:spPr>
            <a:xfrm>
              <a:off x="8799554" y="3946557"/>
              <a:ext cx="516522" cy="178298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MCH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219332-64DD-4F7D-8463-BD104279E350}"/>
                </a:ext>
              </a:extLst>
            </p:cNvPr>
            <p:cNvSpPr/>
            <p:nvPr/>
          </p:nvSpPr>
          <p:spPr>
            <a:xfrm>
              <a:off x="10067155" y="4054808"/>
              <a:ext cx="276986" cy="5593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FMC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DFB721-5FEE-46AC-8F48-B46B5E43DD60}"/>
                </a:ext>
              </a:extLst>
            </p:cNvPr>
            <p:cNvSpPr/>
            <p:nvPr/>
          </p:nvSpPr>
          <p:spPr>
            <a:xfrm>
              <a:off x="10067155" y="5014696"/>
              <a:ext cx="276986" cy="5593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FMC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C1D7B0-6D31-4A55-AE2B-6EB01E9FC98A}"/>
                </a:ext>
              </a:extLst>
            </p:cNvPr>
            <p:cNvSpPr txBox="1"/>
            <p:nvPr/>
          </p:nvSpPr>
          <p:spPr>
            <a:xfrm>
              <a:off x="10472723" y="4189429"/>
              <a:ext cx="1015726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MPS/Timing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/>
                <a:t>FMC Slot 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7A2C63-0A43-4574-97EA-ECF62CB4C3C7}"/>
                </a:ext>
              </a:extLst>
            </p:cNvPr>
            <p:cNvSpPr txBox="1"/>
            <p:nvPr/>
          </p:nvSpPr>
          <p:spPr>
            <a:xfrm>
              <a:off x="10424411" y="5105782"/>
              <a:ext cx="95410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8-Ch ADC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/>
                <a:t>FMC Slot 1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B5C64C-7D4B-4A65-8110-B938D87F5AFA}"/>
              </a:ext>
            </a:extLst>
          </p:cNvPr>
          <p:cNvCxnSpPr>
            <a:cxnSpLocks/>
          </p:cNvCxnSpPr>
          <p:nvPr/>
        </p:nvCxnSpPr>
        <p:spPr>
          <a:xfrm>
            <a:off x="4468042" y="2254521"/>
            <a:ext cx="613719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C8A46A-AF21-4BFF-9EB3-3314184AAE11}"/>
              </a:ext>
            </a:extLst>
          </p:cNvPr>
          <p:cNvGrpSpPr/>
          <p:nvPr/>
        </p:nvGrpSpPr>
        <p:grpSpPr>
          <a:xfrm>
            <a:off x="1001966" y="1006737"/>
            <a:ext cx="3195906" cy="2505226"/>
            <a:chOff x="8186408" y="258290"/>
            <a:chExt cx="3195906" cy="25052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D5BE50-B3DB-4202-8CFD-4F8A64C42E65}"/>
                </a:ext>
              </a:extLst>
            </p:cNvPr>
            <p:cNvGrpSpPr/>
            <p:nvPr/>
          </p:nvGrpSpPr>
          <p:grpSpPr>
            <a:xfrm>
              <a:off x="8186408" y="258290"/>
              <a:ext cx="3193928" cy="2501900"/>
              <a:chOff x="8543925" y="88900"/>
              <a:chExt cx="3530600" cy="35433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647E97-6DF8-4F64-882B-0AA0DEB35E07}"/>
                  </a:ext>
                </a:extLst>
              </p:cNvPr>
              <p:cNvSpPr/>
              <p:nvPr/>
            </p:nvSpPr>
            <p:spPr>
              <a:xfrm>
                <a:off x="8543925" y="88900"/>
                <a:ext cx="1714500" cy="11049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LeCroy</a:t>
                </a:r>
                <a:r>
                  <a:rPr lang="en-US" sz="1400" dirty="0">
                    <a:solidFill>
                      <a:schemeClr val="tx1"/>
                    </a:solidFill>
                  </a:rPr>
                  <a:t> Scope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GT&amp;FS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6D534A-285B-4EF0-ABCE-1E96561ADA97}"/>
                  </a:ext>
                </a:extLst>
              </p:cNvPr>
              <p:cNvSpPr/>
              <p:nvPr/>
            </p:nvSpPr>
            <p:spPr>
              <a:xfrm>
                <a:off x="8543925" y="1308100"/>
                <a:ext cx="1714500" cy="11049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LeCroy</a:t>
                </a:r>
                <a:r>
                  <a:rPr lang="en-US" sz="1400" dirty="0">
                    <a:solidFill>
                      <a:schemeClr val="tx1"/>
                    </a:solidFill>
                  </a:rPr>
                  <a:t> Scope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Diagnostic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414833E-6C26-4717-B011-3C2F059CB27A}"/>
                  </a:ext>
                </a:extLst>
              </p:cNvPr>
              <p:cNvSpPr/>
              <p:nvPr/>
            </p:nvSpPr>
            <p:spPr>
              <a:xfrm>
                <a:off x="8543925" y="2527300"/>
                <a:ext cx="1714500" cy="11049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LeCroy</a:t>
                </a:r>
                <a:r>
                  <a:rPr lang="en-US" sz="1400" dirty="0">
                    <a:solidFill>
                      <a:schemeClr val="tx1"/>
                    </a:solidFill>
                  </a:rPr>
                  <a:t> Scope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Diagnostic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CE9CC7-C5E3-452B-81B8-78DE3D7B7722}"/>
                  </a:ext>
                </a:extLst>
              </p:cNvPr>
              <p:cNvSpPr/>
              <p:nvPr/>
            </p:nvSpPr>
            <p:spPr>
              <a:xfrm>
                <a:off x="10360025" y="1308100"/>
                <a:ext cx="1714500" cy="11049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LeCroy</a:t>
                </a:r>
                <a:r>
                  <a:rPr lang="en-US" sz="1400" dirty="0">
                    <a:solidFill>
                      <a:schemeClr val="tx1"/>
                    </a:solidFill>
                  </a:rPr>
                  <a:t> Scope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WFM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D25EE7E-1D8E-403B-A827-3125F176A768}"/>
                  </a:ext>
                </a:extLst>
              </p:cNvPr>
              <p:cNvSpPr/>
              <p:nvPr/>
            </p:nvSpPr>
            <p:spPr>
              <a:xfrm>
                <a:off x="10360025" y="2527300"/>
                <a:ext cx="1714500" cy="11049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LeCroy</a:t>
                </a:r>
                <a:r>
                  <a:rPr lang="en-US" sz="1400" dirty="0">
                    <a:solidFill>
                      <a:schemeClr val="tx1"/>
                    </a:solidFill>
                  </a:rPr>
                  <a:t> Scope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WFM</a:t>
                </a:r>
              </a:p>
            </p:txBody>
          </p:sp>
        </p:grpSp>
        <p:sp>
          <p:nvSpPr>
            <p:cNvPr id="18" name="Multiply 22">
              <a:extLst>
                <a:ext uri="{FF2B5EF4-FFF2-40B4-BE49-F238E27FC236}">
                  <a16:creationId xmlns:a16="http://schemas.microsoft.com/office/drawing/2014/main" id="{DEBF96C8-C206-487F-A0FE-28C53E67D747}"/>
                </a:ext>
              </a:extLst>
            </p:cNvPr>
            <p:cNvSpPr/>
            <p:nvPr/>
          </p:nvSpPr>
          <p:spPr>
            <a:xfrm>
              <a:off x="9366812" y="675240"/>
              <a:ext cx="365760" cy="36576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Multiply 23">
              <a:extLst>
                <a:ext uri="{FF2B5EF4-FFF2-40B4-BE49-F238E27FC236}">
                  <a16:creationId xmlns:a16="http://schemas.microsoft.com/office/drawing/2014/main" id="{6A77B266-E10A-43E1-B01B-B4806723B808}"/>
                </a:ext>
              </a:extLst>
            </p:cNvPr>
            <p:cNvSpPr/>
            <p:nvPr/>
          </p:nvSpPr>
          <p:spPr>
            <a:xfrm>
              <a:off x="9372690" y="1532101"/>
              <a:ext cx="365760" cy="36576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Multiply 24">
              <a:extLst>
                <a:ext uri="{FF2B5EF4-FFF2-40B4-BE49-F238E27FC236}">
                  <a16:creationId xmlns:a16="http://schemas.microsoft.com/office/drawing/2014/main" id="{2A126A58-4B18-44F7-942D-E0B5C1FF2388}"/>
                </a:ext>
              </a:extLst>
            </p:cNvPr>
            <p:cNvSpPr/>
            <p:nvPr/>
          </p:nvSpPr>
          <p:spPr>
            <a:xfrm>
              <a:off x="9373162" y="2391406"/>
              <a:ext cx="365760" cy="36576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Multiply 25">
              <a:extLst>
                <a:ext uri="{FF2B5EF4-FFF2-40B4-BE49-F238E27FC236}">
                  <a16:creationId xmlns:a16="http://schemas.microsoft.com/office/drawing/2014/main" id="{DBCF0834-21AB-40FE-9D91-E093265742EF}"/>
                </a:ext>
              </a:extLst>
            </p:cNvPr>
            <p:cNvSpPr/>
            <p:nvPr/>
          </p:nvSpPr>
          <p:spPr>
            <a:xfrm>
              <a:off x="11016554" y="1525751"/>
              <a:ext cx="365760" cy="36576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Multiply 26">
              <a:extLst>
                <a:ext uri="{FF2B5EF4-FFF2-40B4-BE49-F238E27FC236}">
                  <a16:creationId xmlns:a16="http://schemas.microsoft.com/office/drawing/2014/main" id="{CDFC4B65-530F-4AB3-B79C-C23024FBA0AC}"/>
                </a:ext>
              </a:extLst>
            </p:cNvPr>
            <p:cNvSpPr/>
            <p:nvPr/>
          </p:nvSpPr>
          <p:spPr>
            <a:xfrm>
              <a:off x="11016554" y="2397756"/>
              <a:ext cx="365760" cy="36576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CF22C51-FFF9-4504-A146-B003FE338A5F}"/>
              </a:ext>
            </a:extLst>
          </p:cNvPr>
          <p:cNvSpPr txBox="1"/>
          <p:nvPr/>
        </p:nvSpPr>
        <p:spPr>
          <a:xfrm>
            <a:off x="8104045" y="3845863"/>
            <a:ext cx="4026956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Single AMC Card Solution:</a:t>
            </a:r>
          </a:p>
          <a:p>
            <a:pPr lvl="2"/>
            <a:r>
              <a:rPr lang="en-US" dirty="0"/>
              <a:t>- 8-Channel ADC (2.5 </a:t>
            </a:r>
            <a:r>
              <a:rPr lang="en-US" dirty="0" err="1"/>
              <a:t>MSps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- Single Link interface</a:t>
            </a:r>
          </a:p>
          <a:p>
            <a:pPr lvl="2"/>
            <a:r>
              <a:rPr lang="en-US" dirty="0"/>
              <a:t>- 12 user-defined interrupts</a:t>
            </a:r>
          </a:p>
          <a:p>
            <a:pPr lvl="2"/>
            <a:r>
              <a:rPr lang="en-US" dirty="0"/>
              <a:t>	Dual-channel DMA</a:t>
            </a:r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BF525EC-B2B8-4455-A830-8DE7D486990A}"/>
              </a:ext>
            </a:extLst>
          </p:cNvPr>
          <p:cNvCxnSpPr>
            <a:cxnSpLocks/>
          </p:cNvCxnSpPr>
          <p:nvPr/>
        </p:nvCxnSpPr>
        <p:spPr>
          <a:xfrm>
            <a:off x="7298807" y="3072239"/>
            <a:ext cx="1" cy="433374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CF866D0-F545-8524-5B7D-645E72690473}"/>
              </a:ext>
            </a:extLst>
          </p:cNvPr>
          <p:cNvSpPr txBox="1"/>
          <p:nvPr/>
        </p:nvSpPr>
        <p:spPr>
          <a:xfrm>
            <a:off x="-243420" y="3832414"/>
            <a:ext cx="4864279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err="1"/>
              <a:t>Lecroy</a:t>
            </a:r>
            <a:r>
              <a:rPr lang="en-US" dirty="0"/>
              <a:t> Scope Solution:</a:t>
            </a:r>
          </a:p>
          <a:p>
            <a:pPr lvl="1"/>
            <a:r>
              <a:rPr lang="en-US" dirty="0"/>
              <a:t>	- 5 </a:t>
            </a:r>
            <a:r>
              <a:rPr lang="en-US" dirty="0" err="1"/>
              <a:t>LeCroy</a:t>
            </a:r>
            <a:r>
              <a:rPr lang="en-US" dirty="0"/>
              <a:t> Scopes for 				monitoring, displaying and 			output to MPS. </a:t>
            </a:r>
          </a:p>
          <a:p>
            <a:pPr lvl="1"/>
            <a:r>
              <a:rPr lang="en-US" dirty="0"/>
              <a:t>	- External Timing Gating</a:t>
            </a:r>
          </a:p>
          <a:p>
            <a:pPr lvl="1"/>
            <a:r>
              <a:rPr lang="en-US" dirty="0"/>
              <a:t>	- Windows based scopes – 			Not Real-time</a:t>
            </a:r>
          </a:p>
          <a:p>
            <a:pPr lvl="1"/>
            <a:endParaRPr lang="en-US" dirty="0"/>
          </a:p>
          <a:p>
            <a:pPr algn="ctr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2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23DF-C5B4-407F-9651-77B5F037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Generator – Hardware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CB8A3-67F6-4B28-8430-66082B2D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9" y="4860014"/>
            <a:ext cx="4991101" cy="1613789"/>
          </a:xfrm>
        </p:spPr>
        <p:txBody>
          <a:bodyPr/>
          <a:lstStyle/>
          <a:p>
            <a:r>
              <a:rPr lang="en-US" sz="2000" dirty="0"/>
              <a:t>Distributed Controllers – Yokogawa WE400</a:t>
            </a:r>
          </a:p>
          <a:p>
            <a:r>
              <a:rPr lang="en-US" sz="2000" dirty="0"/>
              <a:t>Timing Provided from Single IOC (Ring PS IOC2)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B3AB1F-B4CD-4D6A-8780-F5E1660E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39" y="6397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A picture containing wall, indoor, electronics&#10;&#10;Description automatically generated">
            <a:extLst>
              <a:ext uri="{FF2B5EF4-FFF2-40B4-BE49-F238E27FC236}">
                <a16:creationId xmlns:a16="http://schemas.microsoft.com/office/drawing/2014/main" id="{233DBDAC-F0D2-41EF-BCEB-4C791773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833543"/>
            <a:ext cx="4991100" cy="3743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3E3B6-B424-C31C-7774-0CABDE1A1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66" b="6363"/>
          <a:stretch/>
        </p:blipFill>
        <p:spPr>
          <a:xfrm>
            <a:off x="6522587" y="966216"/>
            <a:ext cx="5572602" cy="34175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811485-8FC9-2C24-01AA-9FC209C8B8C1}"/>
              </a:ext>
            </a:extLst>
          </p:cNvPr>
          <p:cNvSpPr txBox="1">
            <a:spLocks/>
          </p:cNvSpPr>
          <p:nvPr/>
        </p:nvSpPr>
        <p:spPr bwMode="auto">
          <a:xfrm>
            <a:off x="5898776" y="4860014"/>
            <a:ext cx="5960991" cy="15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Centralized Controllers – MicroTCA (Vadatech AMC502)</a:t>
            </a:r>
          </a:p>
          <a:p>
            <a:r>
              <a:rPr lang="en-US" sz="2000" dirty="0"/>
              <a:t>Timing Provided from MicroTCA IOC</a:t>
            </a:r>
          </a:p>
        </p:txBody>
      </p:sp>
    </p:spTree>
    <p:extLst>
      <p:ext uri="{BB962C8B-B14F-4D97-AF65-F5344CB8AC3E}">
        <p14:creationId xmlns:p14="http://schemas.microsoft.com/office/powerpoint/2010/main" val="35086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E2D5-62D7-4FC8-9766-8A5FD98C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Details – Waveform Monitor Firmware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6ED2B-8102-466E-98EB-10F7CB05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20" y="813815"/>
            <a:ext cx="9294162" cy="59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5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A634-C891-457C-9C28-F93C0AF7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Details – Waveform Generator Firmware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B09F33-17A2-49B1-94A5-3631F435D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494" y="795149"/>
            <a:ext cx="10195629" cy="57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4058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Century Gothic</vt:lpstr>
      <vt:lpstr>system-ui</vt:lpstr>
      <vt:lpstr>ORNL</vt:lpstr>
      <vt:lpstr>Upgrade of the Injection Kicker Control System utilizing MicroTCA at the Spallation Neutron Source  </vt:lpstr>
      <vt:lpstr>What will be covered today</vt:lpstr>
      <vt:lpstr>Operations Envelope – Injection Kicker Operations</vt:lpstr>
      <vt:lpstr>Motivation to upgrade</vt:lpstr>
      <vt:lpstr>Basic Requirements</vt:lpstr>
      <vt:lpstr>Waveform Monitor – Hardware Details</vt:lpstr>
      <vt:lpstr>Waveform Generator – Hardware Details</vt:lpstr>
      <vt:lpstr>Design Details – Waveform Monitor Firmware</vt:lpstr>
      <vt:lpstr>Design Details – Waveform Generator Firmware</vt:lpstr>
      <vt:lpstr>System Verification</vt:lpstr>
      <vt:lpstr>Waveform Generator Noise Issues</vt:lpstr>
      <vt:lpstr>Conclusion</vt:lpstr>
      <vt:lpstr>Questions/Comments</vt:lpstr>
      <vt:lpstr>Backup Slides</vt:lpstr>
      <vt:lpstr>Design Details – System Overview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2022-11-30T19:11:55Z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