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34" r:id="rId4"/>
  </p:sldMasterIdLst>
  <p:notesMasterIdLst>
    <p:notesMasterId r:id="rId52"/>
  </p:notesMasterIdLst>
  <p:handoutMasterIdLst>
    <p:handoutMasterId r:id="rId53"/>
  </p:handoutMasterIdLst>
  <p:sldIdLst>
    <p:sldId id="431" r:id="rId5"/>
    <p:sldId id="1158" r:id="rId6"/>
    <p:sldId id="1175" r:id="rId7"/>
    <p:sldId id="1174" r:id="rId8"/>
    <p:sldId id="1214" r:id="rId9"/>
    <p:sldId id="1176" r:id="rId10"/>
    <p:sldId id="1177" r:id="rId11"/>
    <p:sldId id="1178" r:id="rId12"/>
    <p:sldId id="1179" r:id="rId13"/>
    <p:sldId id="1213" r:id="rId14"/>
    <p:sldId id="1180" r:id="rId15"/>
    <p:sldId id="1181" r:id="rId16"/>
    <p:sldId id="1183" r:id="rId17"/>
    <p:sldId id="1215" r:id="rId18"/>
    <p:sldId id="1182" r:id="rId19"/>
    <p:sldId id="1184" r:id="rId20"/>
    <p:sldId id="1185" r:id="rId21"/>
    <p:sldId id="1187" r:id="rId22"/>
    <p:sldId id="1186" r:id="rId23"/>
    <p:sldId id="1216" r:id="rId24"/>
    <p:sldId id="1163" r:id="rId25"/>
    <p:sldId id="1188" r:id="rId26"/>
    <p:sldId id="1190" r:id="rId27"/>
    <p:sldId id="1191" r:id="rId28"/>
    <p:sldId id="1192" r:id="rId29"/>
    <p:sldId id="1193" r:id="rId30"/>
    <p:sldId id="1194" r:id="rId31"/>
    <p:sldId id="1195" r:id="rId32"/>
    <p:sldId id="1196" r:id="rId33"/>
    <p:sldId id="1189" r:id="rId34"/>
    <p:sldId id="1198" r:id="rId35"/>
    <p:sldId id="1197" r:id="rId36"/>
    <p:sldId id="1199" r:id="rId37"/>
    <p:sldId id="1201" r:id="rId38"/>
    <p:sldId id="1202" r:id="rId39"/>
    <p:sldId id="1203" r:id="rId40"/>
    <p:sldId id="1200" r:id="rId41"/>
    <p:sldId id="1205" r:id="rId42"/>
    <p:sldId id="1204" r:id="rId43"/>
    <p:sldId id="1207" r:id="rId44"/>
    <p:sldId id="1208" r:id="rId45"/>
    <p:sldId id="1209" r:id="rId46"/>
    <p:sldId id="1206" r:id="rId47"/>
    <p:sldId id="1211" r:id="rId48"/>
    <p:sldId id="1210" r:id="rId49"/>
    <p:sldId id="1212" r:id="rId50"/>
    <p:sldId id="415" r:id="rId51"/>
  </p:sldIdLst>
  <p:sldSz cx="12192000" cy="6858000"/>
  <p:notesSz cx="7104063" cy="10234613"/>
  <p:custDataLst>
    <p:tags r:id="rId5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262E"/>
    <a:srgbClr val="FFFFFF"/>
    <a:srgbClr val="F8F8F8"/>
    <a:srgbClr val="EBEBEB"/>
    <a:srgbClr val="EEEEEE"/>
    <a:srgbClr val="D13B3B"/>
    <a:srgbClr val="F6D8D8"/>
    <a:srgbClr val="EDB638"/>
    <a:srgbClr val="FF791E"/>
    <a:srgbClr val="5456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0561381-2171-4E3D-86B2-5D39828C01EB}" v="12" dt="2022-12-02T15:28:20.220"/>
  </p1510:revLst>
</p1510:revInfo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311" autoAdjust="0"/>
    <p:restoredTop sz="93735" autoAdjust="0"/>
  </p:normalViewPr>
  <p:slideViewPr>
    <p:cSldViewPr snapToObjects="1">
      <p:cViewPr varScale="1">
        <p:scale>
          <a:sx n="111" d="100"/>
          <a:sy n="111" d="100"/>
        </p:scale>
        <p:origin x="918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75" d="100"/>
          <a:sy n="75" d="100"/>
        </p:scale>
        <p:origin x="4032" y="78"/>
      </p:cViewPr>
      <p:guideLst>
        <p:guide orient="horz" pos="3224"/>
        <p:guide pos="223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Relationship Id="rId6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ldt, Ralf" userId="cf20a0c1-f697-43dd-a33c-8745861d5a00" providerId="ADAL" clId="{C0561381-2171-4E3D-86B2-5D39828C01EB}"/>
    <pc:docChg chg="undo custSel modSld sldOrd">
      <pc:chgData name="Waldt, Ralf" userId="cf20a0c1-f697-43dd-a33c-8745861d5a00" providerId="ADAL" clId="{C0561381-2171-4E3D-86B2-5D39828C01EB}" dt="2022-12-02T16:16:05.964" v="111" actId="6549"/>
      <pc:docMkLst>
        <pc:docMk/>
      </pc:docMkLst>
      <pc:sldChg chg="modSp mod">
        <pc:chgData name="Waldt, Ralf" userId="cf20a0c1-f697-43dd-a33c-8745861d5a00" providerId="ADAL" clId="{C0561381-2171-4E3D-86B2-5D39828C01EB}" dt="2022-12-02T16:13:12.543" v="57" actId="20577"/>
        <pc:sldMkLst>
          <pc:docMk/>
          <pc:sldMk cId="2181166489" sldId="1158"/>
        </pc:sldMkLst>
        <pc:spChg chg="mod">
          <ac:chgData name="Waldt, Ralf" userId="cf20a0c1-f697-43dd-a33c-8745861d5a00" providerId="ADAL" clId="{C0561381-2171-4E3D-86B2-5D39828C01EB}" dt="2022-12-02T16:13:12.543" v="57" actId="20577"/>
          <ac:spMkLst>
            <pc:docMk/>
            <pc:sldMk cId="2181166489" sldId="1158"/>
            <ac:spMk id="3" creationId="{D7EC6CE8-1442-4D30-89FB-D2278810BF99}"/>
          </ac:spMkLst>
        </pc:spChg>
      </pc:sldChg>
      <pc:sldChg chg="modSp mod">
        <pc:chgData name="Waldt, Ralf" userId="cf20a0c1-f697-43dd-a33c-8745861d5a00" providerId="ADAL" clId="{C0561381-2171-4E3D-86B2-5D39828C01EB}" dt="2022-12-02T16:13:25.279" v="61" actId="6549"/>
        <pc:sldMkLst>
          <pc:docMk/>
          <pc:sldMk cId="1791149827" sldId="1174"/>
        </pc:sldMkLst>
        <pc:spChg chg="mod">
          <ac:chgData name="Waldt, Ralf" userId="cf20a0c1-f697-43dd-a33c-8745861d5a00" providerId="ADAL" clId="{C0561381-2171-4E3D-86B2-5D39828C01EB}" dt="2022-12-02T16:13:25.279" v="61" actId="6549"/>
          <ac:spMkLst>
            <pc:docMk/>
            <pc:sldMk cId="1791149827" sldId="1174"/>
            <ac:spMk id="3" creationId="{D7EC6CE8-1442-4D30-89FB-D2278810BF99}"/>
          </ac:spMkLst>
        </pc:spChg>
      </pc:sldChg>
      <pc:sldChg chg="addSp modSp mod">
        <pc:chgData name="Waldt, Ralf" userId="cf20a0c1-f697-43dd-a33c-8745861d5a00" providerId="ADAL" clId="{C0561381-2171-4E3D-86B2-5D39828C01EB}" dt="2022-12-02T16:13:19.718" v="59" actId="20577"/>
        <pc:sldMkLst>
          <pc:docMk/>
          <pc:sldMk cId="2786887194" sldId="1175"/>
        </pc:sldMkLst>
        <pc:spChg chg="mod">
          <ac:chgData name="Waldt, Ralf" userId="cf20a0c1-f697-43dd-a33c-8745861d5a00" providerId="ADAL" clId="{C0561381-2171-4E3D-86B2-5D39828C01EB}" dt="2022-12-02T16:13:19.718" v="59" actId="20577"/>
          <ac:spMkLst>
            <pc:docMk/>
            <pc:sldMk cId="2786887194" sldId="1175"/>
            <ac:spMk id="3" creationId="{D7EC6CE8-1442-4D30-89FB-D2278810BF99}"/>
          </ac:spMkLst>
        </pc:spChg>
        <pc:spChg chg="mod">
          <ac:chgData name="Waldt, Ralf" userId="cf20a0c1-f697-43dd-a33c-8745861d5a00" providerId="ADAL" clId="{C0561381-2171-4E3D-86B2-5D39828C01EB}" dt="2022-12-02T15:28:20.219" v="28" actId="1038"/>
          <ac:spMkLst>
            <pc:docMk/>
            <pc:sldMk cId="2786887194" sldId="1175"/>
            <ac:spMk id="6" creationId="{422FF653-5F1F-4115-B3F8-6A92B58DDA1D}"/>
          </ac:spMkLst>
        </pc:spChg>
        <pc:spChg chg="mod">
          <ac:chgData name="Waldt, Ralf" userId="cf20a0c1-f697-43dd-a33c-8745861d5a00" providerId="ADAL" clId="{C0561381-2171-4E3D-86B2-5D39828C01EB}" dt="2022-12-02T15:28:20.219" v="28" actId="1038"/>
          <ac:spMkLst>
            <pc:docMk/>
            <pc:sldMk cId="2786887194" sldId="1175"/>
            <ac:spMk id="7" creationId="{BE13019D-E417-460B-9864-1866DEE9578D}"/>
          </ac:spMkLst>
        </pc:spChg>
        <pc:spChg chg="mod">
          <ac:chgData name="Waldt, Ralf" userId="cf20a0c1-f697-43dd-a33c-8745861d5a00" providerId="ADAL" clId="{C0561381-2171-4E3D-86B2-5D39828C01EB}" dt="2022-12-02T15:28:20.219" v="28" actId="1038"/>
          <ac:spMkLst>
            <pc:docMk/>
            <pc:sldMk cId="2786887194" sldId="1175"/>
            <ac:spMk id="8" creationId="{D9FB1A53-3008-4627-A143-B965FD01E25D}"/>
          </ac:spMkLst>
        </pc:spChg>
        <pc:spChg chg="mod">
          <ac:chgData name="Waldt, Ralf" userId="cf20a0c1-f697-43dd-a33c-8745861d5a00" providerId="ADAL" clId="{C0561381-2171-4E3D-86B2-5D39828C01EB}" dt="2022-12-02T15:28:20.219" v="28" actId="1038"/>
          <ac:spMkLst>
            <pc:docMk/>
            <pc:sldMk cId="2786887194" sldId="1175"/>
            <ac:spMk id="9" creationId="{E8C188AF-1FE2-49CF-9F4E-974BBD6F9992}"/>
          </ac:spMkLst>
        </pc:spChg>
        <pc:spChg chg="mod">
          <ac:chgData name="Waldt, Ralf" userId="cf20a0c1-f697-43dd-a33c-8745861d5a00" providerId="ADAL" clId="{C0561381-2171-4E3D-86B2-5D39828C01EB}" dt="2022-12-02T15:28:20.219" v="28" actId="1038"/>
          <ac:spMkLst>
            <pc:docMk/>
            <pc:sldMk cId="2786887194" sldId="1175"/>
            <ac:spMk id="10" creationId="{FC7B9D3F-4434-4A99-A024-27343167D8AE}"/>
          </ac:spMkLst>
        </pc:spChg>
        <pc:spChg chg="mod">
          <ac:chgData name="Waldt, Ralf" userId="cf20a0c1-f697-43dd-a33c-8745861d5a00" providerId="ADAL" clId="{C0561381-2171-4E3D-86B2-5D39828C01EB}" dt="2022-12-02T15:28:20.219" v="28" actId="1038"/>
          <ac:spMkLst>
            <pc:docMk/>
            <pc:sldMk cId="2786887194" sldId="1175"/>
            <ac:spMk id="11" creationId="{3492FF02-7CA6-4891-BA78-84B54E36A8A3}"/>
          </ac:spMkLst>
        </pc:spChg>
        <pc:spChg chg="mod">
          <ac:chgData name="Waldt, Ralf" userId="cf20a0c1-f697-43dd-a33c-8745861d5a00" providerId="ADAL" clId="{C0561381-2171-4E3D-86B2-5D39828C01EB}" dt="2022-12-02T15:28:20.219" v="28" actId="1038"/>
          <ac:spMkLst>
            <pc:docMk/>
            <pc:sldMk cId="2786887194" sldId="1175"/>
            <ac:spMk id="12" creationId="{CDC4470B-CED3-4D46-8F3E-A5EBC840CA9D}"/>
          </ac:spMkLst>
        </pc:spChg>
        <pc:spChg chg="mod">
          <ac:chgData name="Waldt, Ralf" userId="cf20a0c1-f697-43dd-a33c-8745861d5a00" providerId="ADAL" clId="{C0561381-2171-4E3D-86B2-5D39828C01EB}" dt="2022-12-02T15:28:20.219" v="28" actId="1038"/>
          <ac:spMkLst>
            <pc:docMk/>
            <pc:sldMk cId="2786887194" sldId="1175"/>
            <ac:spMk id="13" creationId="{494532CB-63D7-46AF-A8CD-D28B339D4AE1}"/>
          </ac:spMkLst>
        </pc:spChg>
        <pc:spChg chg="mod">
          <ac:chgData name="Waldt, Ralf" userId="cf20a0c1-f697-43dd-a33c-8745861d5a00" providerId="ADAL" clId="{C0561381-2171-4E3D-86B2-5D39828C01EB}" dt="2022-12-02T15:28:20.219" v="28" actId="1038"/>
          <ac:spMkLst>
            <pc:docMk/>
            <pc:sldMk cId="2786887194" sldId="1175"/>
            <ac:spMk id="14" creationId="{A3F3B855-7985-4D1D-BD8C-A1EDA6519B8A}"/>
          </ac:spMkLst>
        </pc:spChg>
        <pc:spChg chg="mod">
          <ac:chgData name="Waldt, Ralf" userId="cf20a0c1-f697-43dd-a33c-8745861d5a00" providerId="ADAL" clId="{C0561381-2171-4E3D-86B2-5D39828C01EB}" dt="2022-12-02T15:28:20.219" v="28" actId="1038"/>
          <ac:spMkLst>
            <pc:docMk/>
            <pc:sldMk cId="2786887194" sldId="1175"/>
            <ac:spMk id="15" creationId="{88D0EF60-4CE2-4CCC-9574-1FF11CFF7709}"/>
          </ac:spMkLst>
        </pc:spChg>
        <pc:spChg chg="mod">
          <ac:chgData name="Waldt, Ralf" userId="cf20a0c1-f697-43dd-a33c-8745861d5a00" providerId="ADAL" clId="{C0561381-2171-4E3D-86B2-5D39828C01EB}" dt="2022-12-02T15:28:20.219" v="28" actId="1038"/>
          <ac:spMkLst>
            <pc:docMk/>
            <pc:sldMk cId="2786887194" sldId="1175"/>
            <ac:spMk id="16" creationId="{69FF3036-A86D-48C0-8C53-F85E96D81B4F}"/>
          </ac:spMkLst>
        </pc:spChg>
        <pc:grpChg chg="mod">
          <ac:chgData name="Waldt, Ralf" userId="cf20a0c1-f697-43dd-a33c-8745861d5a00" providerId="ADAL" clId="{C0561381-2171-4E3D-86B2-5D39828C01EB}" dt="2022-12-02T15:28:20.219" v="28" actId="1038"/>
          <ac:grpSpMkLst>
            <pc:docMk/>
            <pc:sldMk cId="2786887194" sldId="1175"/>
            <ac:grpSpMk id="5" creationId="{35C13438-EEDD-4023-AF05-3263BE8C5E6D}"/>
          </ac:grpSpMkLst>
        </pc:grpChg>
        <pc:picChg chg="add mod">
          <ac:chgData name="Waldt, Ralf" userId="cf20a0c1-f697-43dd-a33c-8745861d5a00" providerId="ADAL" clId="{C0561381-2171-4E3D-86B2-5D39828C01EB}" dt="2022-12-02T15:28:56.886" v="31" actId="1076"/>
          <ac:picMkLst>
            <pc:docMk/>
            <pc:sldMk cId="2786887194" sldId="1175"/>
            <ac:picMk id="17" creationId="{4263C88A-E4B7-40C7-A2D8-4F4B7662C511}"/>
          </ac:picMkLst>
        </pc:picChg>
        <pc:picChg chg="add mod">
          <ac:chgData name="Waldt, Ralf" userId="cf20a0c1-f697-43dd-a33c-8745861d5a00" providerId="ADAL" clId="{C0561381-2171-4E3D-86B2-5D39828C01EB}" dt="2022-12-02T15:28:40.853" v="30" actId="1076"/>
          <ac:picMkLst>
            <pc:docMk/>
            <pc:sldMk cId="2786887194" sldId="1175"/>
            <ac:picMk id="19" creationId="{1FB9432B-4955-4921-BBCE-2C1B1A9DAC6D}"/>
          </ac:picMkLst>
        </pc:picChg>
        <pc:picChg chg="add mod">
          <ac:chgData name="Waldt, Ralf" userId="cf20a0c1-f697-43dd-a33c-8745861d5a00" providerId="ADAL" clId="{C0561381-2171-4E3D-86B2-5D39828C01EB}" dt="2022-12-02T15:28:34.399" v="29" actId="1076"/>
          <ac:picMkLst>
            <pc:docMk/>
            <pc:sldMk cId="2786887194" sldId="1175"/>
            <ac:picMk id="21" creationId="{51633F9F-F878-465D-87AF-D39B08175B83}"/>
          </ac:picMkLst>
        </pc:picChg>
      </pc:sldChg>
      <pc:sldChg chg="modSp mod">
        <pc:chgData name="Waldt, Ralf" userId="cf20a0c1-f697-43dd-a33c-8745861d5a00" providerId="ADAL" clId="{C0561381-2171-4E3D-86B2-5D39828C01EB}" dt="2022-12-02T16:13:32.308" v="63" actId="6549"/>
        <pc:sldMkLst>
          <pc:docMk/>
          <pc:sldMk cId="4023627071" sldId="1176"/>
        </pc:sldMkLst>
        <pc:spChg chg="mod">
          <ac:chgData name="Waldt, Ralf" userId="cf20a0c1-f697-43dd-a33c-8745861d5a00" providerId="ADAL" clId="{C0561381-2171-4E3D-86B2-5D39828C01EB}" dt="2022-12-02T16:13:32.308" v="63" actId="6549"/>
          <ac:spMkLst>
            <pc:docMk/>
            <pc:sldMk cId="4023627071" sldId="1176"/>
            <ac:spMk id="3" creationId="{D7EC6CE8-1442-4D30-89FB-D2278810BF99}"/>
          </ac:spMkLst>
        </pc:spChg>
      </pc:sldChg>
      <pc:sldChg chg="modSp mod">
        <pc:chgData name="Waldt, Ralf" userId="cf20a0c1-f697-43dd-a33c-8745861d5a00" providerId="ADAL" clId="{C0561381-2171-4E3D-86B2-5D39828C01EB}" dt="2022-12-02T16:13:37.596" v="65" actId="6549"/>
        <pc:sldMkLst>
          <pc:docMk/>
          <pc:sldMk cId="2002763409" sldId="1177"/>
        </pc:sldMkLst>
        <pc:spChg chg="mod">
          <ac:chgData name="Waldt, Ralf" userId="cf20a0c1-f697-43dd-a33c-8745861d5a00" providerId="ADAL" clId="{C0561381-2171-4E3D-86B2-5D39828C01EB}" dt="2022-12-02T16:13:37.596" v="65" actId="6549"/>
          <ac:spMkLst>
            <pc:docMk/>
            <pc:sldMk cId="2002763409" sldId="1177"/>
            <ac:spMk id="3" creationId="{D7EC6CE8-1442-4D30-89FB-D2278810BF99}"/>
          </ac:spMkLst>
        </pc:spChg>
      </pc:sldChg>
      <pc:sldChg chg="modSp mod">
        <pc:chgData name="Waldt, Ralf" userId="cf20a0c1-f697-43dd-a33c-8745861d5a00" providerId="ADAL" clId="{C0561381-2171-4E3D-86B2-5D39828C01EB}" dt="2022-12-02T16:13:42.983" v="67" actId="6549"/>
        <pc:sldMkLst>
          <pc:docMk/>
          <pc:sldMk cId="1771419371" sldId="1178"/>
        </pc:sldMkLst>
        <pc:spChg chg="mod">
          <ac:chgData name="Waldt, Ralf" userId="cf20a0c1-f697-43dd-a33c-8745861d5a00" providerId="ADAL" clId="{C0561381-2171-4E3D-86B2-5D39828C01EB}" dt="2022-12-02T16:13:42.983" v="67" actId="6549"/>
          <ac:spMkLst>
            <pc:docMk/>
            <pc:sldMk cId="1771419371" sldId="1178"/>
            <ac:spMk id="3" creationId="{D7EC6CE8-1442-4D30-89FB-D2278810BF99}"/>
          </ac:spMkLst>
        </pc:spChg>
      </pc:sldChg>
      <pc:sldChg chg="modSp mod">
        <pc:chgData name="Waldt, Ralf" userId="cf20a0c1-f697-43dd-a33c-8745861d5a00" providerId="ADAL" clId="{C0561381-2171-4E3D-86B2-5D39828C01EB}" dt="2022-12-02T16:13:52.228" v="71" actId="6549"/>
        <pc:sldMkLst>
          <pc:docMk/>
          <pc:sldMk cId="3953123509" sldId="1179"/>
        </pc:sldMkLst>
        <pc:spChg chg="mod">
          <ac:chgData name="Waldt, Ralf" userId="cf20a0c1-f697-43dd-a33c-8745861d5a00" providerId="ADAL" clId="{C0561381-2171-4E3D-86B2-5D39828C01EB}" dt="2022-12-02T16:13:52.228" v="71" actId="6549"/>
          <ac:spMkLst>
            <pc:docMk/>
            <pc:sldMk cId="3953123509" sldId="1179"/>
            <ac:spMk id="3" creationId="{D7EC6CE8-1442-4D30-89FB-D2278810BF99}"/>
          </ac:spMkLst>
        </pc:spChg>
      </pc:sldChg>
      <pc:sldChg chg="modSp mod">
        <pc:chgData name="Waldt, Ralf" userId="cf20a0c1-f697-43dd-a33c-8745861d5a00" providerId="ADAL" clId="{C0561381-2171-4E3D-86B2-5D39828C01EB}" dt="2022-12-02T16:13:58.767" v="73" actId="6549"/>
        <pc:sldMkLst>
          <pc:docMk/>
          <pc:sldMk cId="932942546" sldId="1180"/>
        </pc:sldMkLst>
        <pc:spChg chg="mod">
          <ac:chgData name="Waldt, Ralf" userId="cf20a0c1-f697-43dd-a33c-8745861d5a00" providerId="ADAL" clId="{C0561381-2171-4E3D-86B2-5D39828C01EB}" dt="2022-12-02T16:13:58.767" v="73" actId="6549"/>
          <ac:spMkLst>
            <pc:docMk/>
            <pc:sldMk cId="932942546" sldId="1180"/>
            <ac:spMk id="3" creationId="{D7EC6CE8-1442-4D30-89FB-D2278810BF99}"/>
          </ac:spMkLst>
        </pc:spChg>
      </pc:sldChg>
      <pc:sldChg chg="modSp mod">
        <pc:chgData name="Waldt, Ralf" userId="cf20a0c1-f697-43dd-a33c-8745861d5a00" providerId="ADAL" clId="{C0561381-2171-4E3D-86B2-5D39828C01EB}" dt="2022-12-02T16:14:13.878" v="77" actId="6549"/>
        <pc:sldMkLst>
          <pc:docMk/>
          <pc:sldMk cId="1702143814" sldId="1181"/>
        </pc:sldMkLst>
        <pc:spChg chg="mod">
          <ac:chgData name="Waldt, Ralf" userId="cf20a0c1-f697-43dd-a33c-8745861d5a00" providerId="ADAL" clId="{C0561381-2171-4E3D-86B2-5D39828C01EB}" dt="2022-12-02T16:14:13.878" v="77" actId="6549"/>
          <ac:spMkLst>
            <pc:docMk/>
            <pc:sldMk cId="1702143814" sldId="1181"/>
            <ac:spMk id="3" creationId="{D7EC6CE8-1442-4D30-89FB-D2278810BF99}"/>
          </ac:spMkLst>
        </pc:spChg>
      </pc:sldChg>
      <pc:sldChg chg="modSp mod">
        <pc:chgData name="Waldt, Ralf" userId="cf20a0c1-f697-43dd-a33c-8745861d5a00" providerId="ADAL" clId="{C0561381-2171-4E3D-86B2-5D39828C01EB}" dt="2022-12-02T16:14:06.864" v="75" actId="6549"/>
        <pc:sldMkLst>
          <pc:docMk/>
          <pc:sldMk cId="942308629" sldId="1182"/>
        </pc:sldMkLst>
        <pc:spChg chg="mod">
          <ac:chgData name="Waldt, Ralf" userId="cf20a0c1-f697-43dd-a33c-8745861d5a00" providerId="ADAL" clId="{C0561381-2171-4E3D-86B2-5D39828C01EB}" dt="2022-12-02T16:14:06.864" v="75" actId="6549"/>
          <ac:spMkLst>
            <pc:docMk/>
            <pc:sldMk cId="942308629" sldId="1182"/>
            <ac:spMk id="3" creationId="{D7EC6CE8-1442-4D30-89FB-D2278810BF99}"/>
          </ac:spMkLst>
        </pc:spChg>
      </pc:sldChg>
      <pc:sldChg chg="modSp mod">
        <pc:chgData name="Waldt, Ralf" userId="cf20a0c1-f697-43dd-a33c-8745861d5a00" providerId="ADAL" clId="{C0561381-2171-4E3D-86B2-5D39828C01EB}" dt="2022-12-02T16:14:24.011" v="79" actId="6549"/>
        <pc:sldMkLst>
          <pc:docMk/>
          <pc:sldMk cId="2702849120" sldId="1184"/>
        </pc:sldMkLst>
        <pc:spChg chg="mod">
          <ac:chgData name="Waldt, Ralf" userId="cf20a0c1-f697-43dd-a33c-8745861d5a00" providerId="ADAL" clId="{C0561381-2171-4E3D-86B2-5D39828C01EB}" dt="2022-12-02T16:14:24.011" v="79" actId="6549"/>
          <ac:spMkLst>
            <pc:docMk/>
            <pc:sldMk cId="2702849120" sldId="1184"/>
            <ac:spMk id="3" creationId="{D7EC6CE8-1442-4D30-89FB-D2278810BF99}"/>
          </ac:spMkLst>
        </pc:spChg>
      </pc:sldChg>
      <pc:sldChg chg="modSp mod">
        <pc:chgData name="Waldt, Ralf" userId="cf20a0c1-f697-43dd-a33c-8745861d5a00" providerId="ADAL" clId="{C0561381-2171-4E3D-86B2-5D39828C01EB}" dt="2022-12-02T16:14:30.259" v="81" actId="6549"/>
        <pc:sldMkLst>
          <pc:docMk/>
          <pc:sldMk cId="2515031575" sldId="1185"/>
        </pc:sldMkLst>
        <pc:spChg chg="mod">
          <ac:chgData name="Waldt, Ralf" userId="cf20a0c1-f697-43dd-a33c-8745861d5a00" providerId="ADAL" clId="{C0561381-2171-4E3D-86B2-5D39828C01EB}" dt="2022-12-02T16:14:30.259" v="81" actId="6549"/>
          <ac:spMkLst>
            <pc:docMk/>
            <pc:sldMk cId="2515031575" sldId="1185"/>
            <ac:spMk id="3" creationId="{D7EC6CE8-1442-4D30-89FB-D2278810BF99}"/>
          </ac:spMkLst>
        </pc:spChg>
      </pc:sldChg>
      <pc:sldChg chg="modSp mod">
        <pc:chgData name="Waldt, Ralf" userId="cf20a0c1-f697-43dd-a33c-8745861d5a00" providerId="ADAL" clId="{C0561381-2171-4E3D-86B2-5D39828C01EB}" dt="2022-12-02T16:14:39.483" v="85" actId="6549"/>
        <pc:sldMkLst>
          <pc:docMk/>
          <pc:sldMk cId="292783773" sldId="1186"/>
        </pc:sldMkLst>
        <pc:spChg chg="mod">
          <ac:chgData name="Waldt, Ralf" userId="cf20a0c1-f697-43dd-a33c-8745861d5a00" providerId="ADAL" clId="{C0561381-2171-4E3D-86B2-5D39828C01EB}" dt="2022-12-02T16:14:39.483" v="85" actId="6549"/>
          <ac:spMkLst>
            <pc:docMk/>
            <pc:sldMk cId="292783773" sldId="1186"/>
            <ac:spMk id="3" creationId="{D7EC6CE8-1442-4D30-89FB-D2278810BF99}"/>
          </ac:spMkLst>
        </pc:spChg>
      </pc:sldChg>
      <pc:sldChg chg="modSp mod ord">
        <pc:chgData name="Waldt, Ralf" userId="cf20a0c1-f697-43dd-a33c-8745861d5a00" providerId="ADAL" clId="{C0561381-2171-4E3D-86B2-5D39828C01EB}" dt="2022-12-02T16:14:35.351" v="83" actId="6549"/>
        <pc:sldMkLst>
          <pc:docMk/>
          <pc:sldMk cId="2745504217" sldId="1187"/>
        </pc:sldMkLst>
        <pc:spChg chg="mod">
          <ac:chgData name="Waldt, Ralf" userId="cf20a0c1-f697-43dd-a33c-8745861d5a00" providerId="ADAL" clId="{C0561381-2171-4E3D-86B2-5D39828C01EB}" dt="2022-12-02T16:14:35.351" v="83" actId="6549"/>
          <ac:spMkLst>
            <pc:docMk/>
            <pc:sldMk cId="2745504217" sldId="1187"/>
            <ac:spMk id="3" creationId="{D7EC6CE8-1442-4D30-89FB-D2278810BF99}"/>
          </ac:spMkLst>
        </pc:spChg>
      </pc:sldChg>
      <pc:sldChg chg="modSp mod">
        <pc:chgData name="Waldt, Ralf" userId="cf20a0c1-f697-43dd-a33c-8745861d5a00" providerId="ADAL" clId="{C0561381-2171-4E3D-86B2-5D39828C01EB}" dt="2022-12-02T16:14:53.391" v="89" actId="6549"/>
        <pc:sldMkLst>
          <pc:docMk/>
          <pc:sldMk cId="1653045735" sldId="1188"/>
        </pc:sldMkLst>
        <pc:spChg chg="mod">
          <ac:chgData name="Waldt, Ralf" userId="cf20a0c1-f697-43dd-a33c-8745861d5a00" providerId="ADAL" clId="{C0561381-2171-4E3D-86B2-5D39828C01EB}" dt="2022-12-02T16:14:53.391" v="89" actId="6549"/>
          <ac:spMkLst>
            <pc:docMk/>
            <pc:sldMk cId="1653045735" sldId="1188"/>
            <ac:spMk id="3" creationId="{D7EC6CE8-1442-4D30-89FB-D2278810BF99}"/>
          </ac:spMkLst>
        </pc:spChg>
      </pc:sldChg>
      <pc:sldChg chg="modSp mod">
        <pc:chgData name="Waldt, Ralf" userId="cf20a0c1-f697-43dd-a33c-8745861d5a00" providerId="ADAL" clId="{C0561381-2171-4E3D-86B2-5D39828C01EB}" dt="2022-12-02T16:14:58.741" v="91" actId="6549"/>
        <pc:sldMkLst>
          <pc:docMk/>
          <pc:sldMk cId="2430352736" sldId="1190"/>
        </pc:sldMkLst>
        <pc:spChg chg="mod">
          <ac:chgData name="Waldt, Ralf" userId="cf20a0c1-f697-43dd-a33c-8745861d5a00" providerId="ADAL" clId="{C0561381-2171-4E3D-86B2-5D39828C01EB}" dt="2022-12-02T16:14:58.741" v="91" actId="6549"/>
          <ac:spMkLst>
            <pc:docMk/>
            <pc:sldMk cId="2430352736" sldId="1190"/>
            <ac:spMk id="3" creationId="{D7EC6CE8-1442-4D30-89FB-D2278810BF99}"/>
          </ac:spMkLst>
        </pc:spChg>
      </pc:sldChg>
      <pc:sldChg chg="modSp mod">
        <pc:chgData name="Waldt, Ralf" userId="cf20a0c1-f697-43dd-a33c-8745861d5a00" providerId="ADAL" clId="{C0561381-2171-4E3D-86B2-5D39828C01EB}" dt="2022-12-02T16:15:05.047" v="93" actId="6549"/>
        <pc:sldMkLst>
          <pc:docMk/>
          <pc:sldMk cId="137963950" sldId="1191"/>
        </pc:sldMkLst>
        <pc:spChg chg="mod">
          <ac:chgData name="Waldt, Ralf" userId="cf20a0c1-f697-43dd-a33c-8745861d5a00" providerId="ADAL" clId="{C0561381-2171-4E3D-86B2-5D39828C01EB}" dt="2022-12-02T16:15:05.047" v="93" actId="6549"/>
          <ac:spMkLst>
            <pc:docMk/>
            <pc:sldMk cId="137963950" sldId="1191"/>
            <ac:spMk id="3" creationId="{D7EC6CE8-1442-4D30-89FB-D2278810BF99}"/>
          </ac:spMkLst>
        </pc:spChg>
      </pc:sldChg>
      <pc:sldChg chg="modSp mod">
        <pc:chgData name="Waldt, Ralf" userId="cf20a0c1-f697-43dd-a33c-8745861d5a00" providerId="ADAL" clId="{C0561381-2171-4E3D-86B2-5D39828C01EB}" dt="2022-12-02T16:15:13.076" v="95" actId="6549"/>
        <pc:sldMkLst>
          <pc:docMk/>
          <pc:sldMk cId="1735871620" sldId="1192"/>
        </pc:sldMkLst>
        <pc:spChg chg="mod">
          <ac:chgData name="Waldt, Ralf" userId="cf20a0c1-f697-43dd-a33c-8745861d5a00" providerId="ADAL" clId="{C0561381-2171-4E3D-86B2-5D39828C01EB}" dt="2022-12-02T16:15:13.076" v="95" actId="6549"/>
          <ac:spMkLst>
            <pc:docMk/>
            <pc:sldMk cId="1735871620" sldId="1192"/>
            <ac:spMk id="3" creationId="{D7EC6CE8-1442-4D30-89FB-D2278810BF99}"/>
          </ac:spMkLst>
        </pc:spChg>
      </pc:sldChg>
      <pc:sldChg chg="modSp mod">
        <pc:chgData name="Waldt, Ralf" userId="cf20a0c1-f697-43dd-a33c-8745861d5a00" providerId="ADAL" clId="{C0561381-2171-4E3D-86B2-5D39828C01EB}" dt="2022-12-02T16:15:17.476" v="97" actId="6549"/>
        <pc:sldMkLst>
          <pc:docMk/>
          <pc:sldMk cId="3147060414" sldId="1193"/>
        </pc:sldMkLst>
        <pc:spChg chg="mod">
          <ac:chgData name="Waldt, Ralf" userId="cf20a0c1-f697-43dd-a33c-8745861d5a00" providerId="ADAL" clId="{C0561381-2171-4E3D-86B2-5D39828C01EB}" dt="2022-12-02T16:15:17.476" v="97" actId="6549"/>
          <ac:spMkLst>
            <pc:docMk/>
            <pc:sldMk cId="3147060414" sldId="1193"/>
            <ac:spMk id="3" creationId="{D7EC6CE8-1442-4D30-89FB-D2278810BF99}"/>
          </ac:spMkLst>
        </pc:spChg>
      </pc:sldChg>
      <pc:sldChg chg="modSp mod">
        <pc:chgData name="Waldt, Ralf" userId="cf20a0c1-f697-43dd-a33c-8745861d5a00" providerId="ADAL" clId="{C0561381-2171-4E3D-86B2-5D39828C01EB}" dt="2022-12-02T16:15:48.972" v="107" actId="6549"/>
        <pc:sldMkLst>
          <pc:docMk/>
          <pc:sldMk cId="2126431614" sldId="1194"/>
        </pc:sldMkLst>
        <pc:spChg chg="mod">
          <ac:chgData name="Waldt, Ralf" userId="cf20a0c1-f697-43dd-a33c-8745861d5a00" providerId="ADAL" clId="{C0561381-2171-4E3D-86B2-5D39828C01EB}" dt="2022-12-02T16:15:48.972" v="107" actId="6549"/>
          <ac:spMkLst>
            <pc:docMk/>
            <pc:sldMk cId="2126431614" sldId="1194"/>
            <ac:spMk id="3" creationId="{D7EC6CE8-1442-4D30-89FB-D2278810BF99}"/>
          </ac:spMkLst>
        </pc:spChg>
      </pc:sldChg>
      <pc:sldChg chg="modSp mod">
        <pc:chgData name="Waldt, Ralf" userId="cf20a0c1-f697-43dd-a33c-8745861d5a00" providerId="ADAL" clId="{C0561381-2171-4E3D-86B2-5D39828C01EB}" dt="2022-12-02T16:15:43.364" v="105" actId="6549"/>
        <pc:sldMkLst>
          <pc:docMk/>
          <pc:sldMk cId="4046553228" sldId="1195"/>
        </pc:sldMkLst>
        <pc:spChg chg="mod">
          <ac:chgData name="Waldt, Ralf" userId="cf20a0c1-f697-43dd-a33c-8745861d5a00" providerId="ADAL" clId="{C0561381-2171-4E3D-86B2-5D39828C01EB}" dt="2022-12-02T16:15:43.364" v="105" actId="6549"/>
          <ac:spMkLst>
            <pc:docMk/>
            <pc:sldMk cId="4046553228" sldId="1195"/>
            <ac:spMk id="3" creationId="{D7EC6CE8-1442-4D30-89FB-D2278810BF99}"/>
          </ac:spMkLst>
        </pc:spChg>
      </pc:sldChg>
      <pc:sldChg chg="modSp mod">
        <pc:chgData name="Waldt, Ralf" userId="cf20a0c1-f697-43dd-a33c-8745861d5a00" providerId="ADAL" clId="{C0561381-2171-4E3D-86B2-5D39828C01EB}" dt="2022-12-02T16:15:38.187" v="103" actId="6549"/>
        <pc:sldMkLst>
          <pc:docMk/>
          <pc:sldMk cId="2846531994" sldId="1196"/>
        </pc:sldMkLst>
        <pc:spChg chg="mod">
          <ac:chgData name="Waldt, Ralf" userId="cf20a0c1-f697-43dd-a33c-8745861d5a00" providerId="ADAL" clId="{C0561381-2171-4E3D-86B2-5D39828C01EB}" dt="2022-12-02T16:15:38.187" v="103" actId="6549"/>
          <ac:spMkLst>
            <pc:docMk/>
            <pc:sldMk cId="2846531994" sldId="1196"/>
            <ac:spMk id="3" creationId="{D7EC6CE8-1442-4D30-89FB-D2278810BF99}"/>
          </ac:spMkLst>
        </pc:spChg>
      </pc:sldChg>
      <pc:sldChg chg="modSp mod">
        <pc:chgData name="Waldt, Ralf" userId="cf20a0c1-f697-43dd-a33c-8745861d5a00" providerId="ADAL" clId="{C0561381-2171-4E3D-86B2-5D39828C01EB}" dt="2022-12-02T16:15:57.508" v="109" actId="6549"/>
        <pc:sldMkLst>
          <pc:docMk/>
          <pc:sldMk cId="2084410268" sldId="1199"/>
        </pc:sldMkLst>
        <pc:spChg chg="mod">
          <ac:chgData name="Waldt, Ralf" userId="cf20a0c1-f697-43dd-a33c-8745861d5a00" providerId="ADAL" clId="{C0561381-2171-4E3D-86B2-5D39828C01EB}" dt="2022-12-02T16:15:57.508" v="109" actId="6549"/>
          <ac:spMkLst>
            <pc:docMk/>
            <pc:sldMk cId="2084410268" sldId="1199"/>
            <ac:spMk id="3" creationId="{D7EC6CE8-1442-4D30-89FB-D2278810BF99}"/>
          </ac:spMkLst>
        </pc:spChg>
      </pc:sldChg>
      <pc:sldChg chg="modSp mod">
        <pc:chgData name="Waldt, Ralf" userId="cf20a0c1-f697-43dd-a33c-8745861d5a00" providerId="ADAL" clId="{C0561381-2171-4E3D-86B2-5D39828C01EB}" dt="2022-12-02T16:11:11.599" v="37" actId="20577"/>
        <pc:sldMkLst>
          <pc:docMk/>
          <pc:sldMk cId="913338350" sldId="1200"/>
        </pc:sldMkLst>
        <pc:spChg chg="mod">
          <ac:chgData name="Waldt, Ralf" userId="cf20a0c1-f697-43dd-a33c-8745861d5a00" providerId="ADAL" clId="{C0561381-2171-4E3D-86B2-5D39828C01EB}" dt="2022-12-02T16:11:11.599" v="37" actId="20577"/>
          <ac:spMkLst>
            <pc:docMk/>
            <pc:sldMk cId="913338350" sldId="1200"/>
            <ac:spMk id="3" creationId="{D7EC6CE8-1442-4D30-89FB-D2278810BF99}"/>
          </ac:spMkLst>
        </pc:spChg>
      </pc:sldChg>
      <pc:sldChg chg="modSp mod">
        <pc:chgData name="Waldt, Ralf" userId="cf20a0c1-f697-43dd-a33c-8745861d5a00" providerId="ADAL" clId="{C0561381-2171-4E3D-86B2-5D39828C01EB}" dt="2022-12-02T16:15:27.428" v="99" actId="6549"/>
        <pc:sldMkLst>
          <pc:docMk/>
          <pc:sldMk cId="6550512" sldId="1201"/>
        </pc:sldMkLst>
        <pc:spChg chg="mod">
          <ac:chgData name="Waldt, Ralf" userId="cf20a0c1-f697-43dd-a33c-8745861d5a00" providerId="ADAL" clId="{C0561381-2171-4E3D-86B2-5D39828C01EB}" dt="2022-12-02T16:15:27.428" v="99" actId="6549"/>
          <ac:spMkLst>
            <pc:docMk/>
            <pc:sldMk cId="6550512" sldId="1201"/>
            <ac:spMk id="3" creationId="{D7EC6CE8-1442-4D30-89FB-D2278810BF99}"/>
          </ac:spMkLst>
        </pc:spChg>
      </pc:sldChg>
      <pc:sldChg chg="modSp mod">
        <pc:chgData name="Waldt, Ralf" userId="cf20a0c1-f697-43dd-a33c-8745861d5a00" providerId="ADAL" clId="{C0561381-2171-4E3D-86B2-5D39828C01EB}" dt="2022-12-02T16:15:33.158" v="101" actId="6549"/>
        <pc:sldMkLst>
          <pc:docMk/>
          <pc:sldMk cId="176517351" sldId="1202"/>
        </pc:sldMkLst>
        <pc:spChg chg="mod">
          <ac:chgData name="Waldt, Ralf" userId="cf20a0c1-f697-43dd-a33c-8745861d5a00" providerId="ADAL" clId="{C0561381-2171-4E3D-86B2-5D39828C01EB}" dt="2022-12-02T16:15:33.158" v="101" actId="6549"/>
          <ac:spMkLst>
            <pc:docMk/>
            <pc:sldMk cId="176517351" sldId="1202"/>
            <ac:spMk id="3" creationId="{D7EC6CE8-1442-4D30-89FB-D2278810BF99}"/>
          </ac:spMkLst>
        </pc:spChg>
      </pc:sldChg>
      <pc:sldChg chg="modSp mod">
        <pc:chgData name="Waldt, Ralf" userId="cf20a0c1-f697-43dd-a33c-8745861d5a00" providerId="ADAL" clId="{C0561381-2171-4E3D-86B2-5D39828C01EB}" dt="2022-12-02T16:16:05.964" v="111" actId="6549"/>
        <pc:sldMkLst>
          <pc:docMk/>
          <pc:sldMk cId="3115996327" sldId="1203"/>
        </pc:sldMkLst>
        <pc:spChg chg="mod">
          <ac:chgData name="Waldt, Ralf" userId="cf20a0c1-f697-43dd-a33c-8745861d5a00" providerId="ADAL" clId="{C0561381-2171-4E3D-86B2-5D39828C01EB}" dt="2022-12-02T16:16:05.964" v="111" actId="6549"/>
          <ac:spMkLst>
            <pc:docMk/>
            <pc:sldMk cId="3115996327" sldId="1203"/>
            <ac:spMk id="3" creationId="{D7EC6CE8-1442-4D30-89FB-D2278810BF99}"/>
          </ac:spMkLst>
        </pc:spChg>
      </pc:sldChg>
      <pc:sldChg chg="modSp mod">
        <pc:chgData name="Waldt, Ralf" userId="cf20a0c1-f697-43dd-a33c-8745861d5a00" providerId="ADAL" clId="{C0561381-2171-4E3D-86B2-5D39828C01EB}" dt="2022-12-02T16:11:23.244" v="41" actId="6549"/>
        <pc:sldMkLst>
          <pc:docMk/>
          <pc:sldMk cId="4210332734" sldId="1204"/>
        </pc:sldMkLst>
        <pc:spChg chg="mod">
          <ac:chgData name="Waldt, Ralf" userId="cf20a0c1-f697-43dd-a33c-8745861d5a00" providerId="ADAL" clId="{C0561381-2171-4E3D-86B2-5D39828C01EB}" dt="2022-12-02T16:11:23.244" v="41" actId="6549"/>
          <ac:spMkLst>
            <pc:docMk/>
            <pc:sldMk cId="4210332734" sldId="1204"/>
            <ac:spMk id="3" creationId="{D7EC6CE8-1442-4D30-89FB-D2278810BF99}"/>
          </ac:spMkLst>
        </pc:spChg>
      </pc:sldChg>
      <pc:sldChg chg="modSp mod">
        <pc:chgData name="Waldt, Ralf" userId="cf20a0c1-f697-43dd-a33c-8745861d5a00" providerId="ADAL" clId="{C0561381-2171-4E3D-86B2-5D39828C01EB}" dt="2022-12-02T16:11:18.405" v="39" actId="6549"/>
        <pc:sldMkLst>
          <pc:docMk/>
          <pc:sldMk cId="1800081253" sldId="1205"/>
        </pc:sldMkLst>
        <pc:spChg chg="mod">
          <ac:chgData name="Waldt, Ralf" userId="cf20a0c1-f697-43dd-a33c-8745861d5a00" providerId="ADAL" clId="{C0561381-2171-4E3D-86B2-5D39828C01EB}" dt="2022-12-02T16:11:18.405" v="39" actId="6549"/>
          <ac:spMkLst>
            <pc:docMk/>
            <pc:sldMk cId="1800081253" sldId="1205"/>
            <ac:spMk id="3" creationId="{D7EC6CE8-1442-4D30-89FB-D2278810BF99}"/>
          </ac:spMkLst>
        </pc:spChg>
      </pc:sldChg>
      <pc:sldChg chg="modSp mod">
        <pc:chgData name="Waldt, Ralf" userId="cf20a0c1-f697-43dd-a33c-8745861d5a00" providerId="ADAL" clId="{C0561381-2171-4E3D-86B2-5D39828C01EB}" dt="2022-12-02T16:11:42.990" v="49" actId="6549"/>
        <pc:sldMkLst>
          <pc:docMk/>
          <pc:sldMk cId="833096234" sldId="1206"/>
        </pc:sldMkLst>
        <pc:spChg chg="mod">
          <ac:chgData name="Waldt, Ralf" userId="cf20a0c1-f697-43dd-a33c-8745861d5a00" providerId="ADAL" clId="{C0561381-2171-4E3D-86B2-5D39828C01EB}" dt="2022-12-02T16:11:42.990" v="49" actId="6549"/>
          <ac:spMkLst>
            <pc:docMk/>
            <pc:sldMk cId="833096234" sldId="1206"/>
            <ac:spMk id="3" creationId="{D7EC6CE8-1442-4D30-89FB-D2278810BF99}"/>
          </ac:spMkLst>
        </pc:spChg>
      </pc:sldChg>
      <pc:sldChg chg="modSp mod">
        <pc:chgData name="Waldt, Ralf" userId="cf20a0c1-f697-43dd-a33c-8745861d5a00" providerId="ADAL" clId="{C0561381-2171-4E3D-86B2-5D39828C01EB}" dt="2022-12-02T16:11:28.204" v="43" actId="6549"/>
        <pc:sldMkLst>
          <pc:docMk/>
          <pc:sldMk cId="1345106570" sldId="1207"/>
        </pc:sldMkLst>
        <pc:spChg chg="mod">
          <ac:chgData name="Waldt, Ralf" userId="cf20a0c1-f697-43dd-a33c-8745861d5a00" providerId="ADAL" clId="{C0561381-2171-4E3D-86B2-5D39828C01EB}" dt="2022-12-02T16:11:28.204" v="43" actId="6549"/>
          <ac:spMkLst>
            <pc:docMk/>
            <pc:sldMk cId="1345106570" sldId="1207"/>
            <ac:spMk id="3" creationId="{D7EC6CE8-1442-4D30-89FB-D2278810BF99}"/>
          </ac:spMkLst>
        </pc:spChg>
      </pc:sldChg>
      <pc:sldChg chg="modSp mod">
        <pc:chgData name="Waldt, Ralf" userId="cf20a0c1-f697-43dd-a33c-8745861d5a00" providerId="ADAL" clId="{C0561381-2171-4E3D-86B2-5D39828C01EB}" dt="2022-12-02T16:11:33.125" v="45" actId="6549"/>
        <pc:sldMkLst>
          <pc:docMk/>
          <pc:sldMk cId="789203951" sldId="1208"/>
        </pc:sldMkLst>
        <pc:spChg chg="mod">
          <ac:chgData name="Waldt, Ralf" userId="cf20a0c1-f697-43dd-a33c-8745861d5a00" providerId="ADAL" clId="{C0561381-2171-4E3D-86B2-5D39828C01EB}" dt="2022-12-02T16:11:33.125" v="45" actId="6549"/>
          <ac:spMkLst>
            <pc:docMk/>
            <pc:sldMk cId="789203951" sldId="1208"/>
            <ac:spMk id="3" creationId="{D7EC6CE8-1442-4D30-89FB-D2278810BF99}"/>
          </ac:spMkLst>
        </pc:spChg>
      </pc:sldChg>
      <pc:sldChg chg="modSp mod">
        <pc:chgData name="Waldt, Ralf" userId="cf20a0c1-f697-43dd-a33c-8745861d5a00" providerId="ADAL" clId="{C0561381-2171-4E3D-86B2-5D39828C01EB}" dt="2022-12-02T16:11:38.228" v="47" actId="6549"/>
        <pc:sldMkLst>
          <pc:docMk/>
          <pc:sldMk cId="2114789244" sldId="1209"/>
        </pc:sldMkLst>
        <pc:spChg chg="mod">
          <ac:chgData name="Waldt, Ralf" userId="cf20a0c1-f697-43dd-a33c-8745861d5a00" providerId="ADAL" clId="{C0561381-2171-4E3D-86B2-5D39828C01EB}" dt="2022-12-02T16:11:38.228" v="47" actId="6549"/>
          <ac:spMkLst>
            <pc:docMk/>
            <pc:sldMk cId="2114789244" sldId="1209"/>
            <ac:spMk id="3" creationId="{D7EC6CE8-1442-4D30-89FB-D2278810BF99}"/>
          </ac:spMkLst>
        </pc:spChg>
      </pc:sldChg>
      <pc:sldChg chg="modSp mod">
        <pc:chgData name="Waldt, Ralf" userId="cf20a0c1-f697-43dd-a33c-8745861d5a00" providerId="ADAL" clId="{C0561381-2171-4E3D-86B2-5D39828C01EB}" dt="2022-12-02T16:11:52.268" v="53" actId="6549"/>
        <pc:sldMkLst>
          <pc:docMk/>
          <pc:sldMk cId="3070633153" sldId="1211"/>
        </pc:sldMkLst>
        <pc:spChg chg="mod">
          <ac:chgData name="Waldt, Ralf" userId="cf20a0c1-f697-43dd-a33c-8745861d5a00" providerId="ADAL" clId="{C0561381-2171-4E3D-86B2-5D39828C01EB}" dt="2022-12-02T16:11:52.268" v="53" actId="6549"/>
          <ac:spMkLst>
            <pc:docMk/>
            <pc:sldMk cId="3070633153" sldId="1211"/>
            <ac:spMk id="3" creationId="{D7EC6CE8-1442-4D30-89FB-D2278810BF99}"/>
          </ac:spMkLst>
        </pc:spChg>
      </pc:sldChg>
      <pc:sldChg chg="modSp mod">
        <pc:chgData name="Waldt, Ralf" userId="cf20a0c1-f697-43dd-a33c-8745861d5a00" providerId="ADAL" clId="{C0561381-2171-4E3D-86B2-5D39828C01EB}" dt="2022-12-02T16:12:53.339" v="55" actId="20577"/>
        <pc:sldMkLst>
          <pc:docMk/>
          <pc:sldMk cId="13881809" sldId="1212"/>
        </pc:sldMkLst>
        <pc:spChg chg="mod">
          <ac:chgData name="Waldt, Ralf" userId="cf20a0c1-f697-43dd-a33c-8745861d5a00" providerId="ADAL" clId="{C0561381-2171-4E3D-86B2-5D39828C01EB}" dt="2022-12-02T16:12:53.339" v="55" actId="20577"/>
          <ac:spMkLst>
            <pc:docMk/>
            <pc:sldMk cId="13881809" sldId="1212"/>
            <ac:spMk id="3" creationId="{D7EC6CE8-1442-4D30-89FB-D2278810BF99}"/>
          </ac:spMkLst>
        </pc:spChg>
      </pc:sldChg>
      <pc:sldChg chg="modSp mod">
        <pc:chgData name="Waldt, Ralf" userId="cf20a0c1-f697-43dd-a33c-8745861d5a00" providerId="ADAL" clId="{C0561381-2171-4E3D-86B2-5D39828C01EB}" dt="2022-12-02T16:14:47.989" v="87" actId="6549"/>
        <pc:sldMkLst>
          <pc:docMk/>
          <pc:sldMk cId="438453105" sldId="1216"/>
        </pc:sldMkLst>
        <pc:spChg chg="mod">
          <ac:chgData name="Waldt, Ralf" userId="cf20a0c1-f697-43dd-a33c-8745861d5a00" providerId="ADAL" clId="{C0561381-2171-4E3D-86B2-5D39828C01EB}" dt="2022-12-02T16:14:47.989" v="87" actId="6549"/>
          <ac:spMkLst>
            <pc:docMk/>
            <pc:sldMk cId="438453105" sldId="1216"/>
            <ac:spMk id="3" creationId="{D7EC6CE8-1442-4D30-89FB-D2278810BF99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8" cy="511731"/>
          </a:xfrm>
          <a:prstGeom prst="rect">
            <a:avLst/>
          </a:prstGeom>
        </p:spPr>
        <p:txBody>
          <a:bodyPr vert="horz" lIns="98435" tIns="49218" rIns="98435" bIns="49218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8" cy="511731"/>
          </a:xfrm>
          <a:prstGeom prst="rect">
            <a:avLst/>
          </a:prstGeom>
        </p:spPr>
        <p:txBody>
          <a:bodyPr vert="horz" lIns="98435" tIns="49218" rIns="98435" bIns="49218" rtlCol="0"/>
          <a:lstStyle>
            <a:lvl1pPr algn="r">
              <a:defRPr sz="1300"/>
            </a:lvl1pPr>
          </a:lstStyle>
          <a:p>
            <a:fld id="{5357B84E-E29E-4E9F-8EC4-F0FB55F2E732}" type="datetimeFigureOut">
              <a:rPr lang="en-GB" smtClean="0"/>
              <a:t>02/12/2022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8428" cy="511731"/>
          </a:xfrm>
          <a:prstGeom prst="rect">
            <a:avLst/>
          </a:prstGeom>
        </p:spPr>
        <p:txBody>
          <a:bodyPr vert="horz" lIns="98435" tIns="49218" rIns="98435" bIns="49218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992" y="9721106"/>
            <a:ext cx="3078428" cy="511731"/>
          </a:xfrm>
          <a:prstGeom prst="rect">
            <a:avLst/>
          </a:prstGeom>
        </p:spPr>
        <p:txBody>
          <a:bodyPr vert="horz" lIns="98435" tIns="49218" rIns="98435" bIns="49218" rtlCol="0" anchor="b"/>
          <a:lstStyle>
            <a:lvl1pPr algn="r">
              <a:defRPr sz="1300"/>
            </a:lvl1pPr>
          </a:lstStyle>
          <a:p>
            <a:fld id="{41C9DA03-DF80-4579-B771-6341D7A4BED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0414940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8428" cy="513509"/>
          </a:xfrm>
          <a:prstGeom prst="rect">
            <a:avLst/>
          </a:prstGeom>
        </p:spPr>
        <p:txBody>
          <a:bodyPr vert="horz" lIns="98435" tIns="49218" rIns="98435" bIns="4921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1"/>
            <a:ext cx="3078428" cy="513509"/>
          </a:xfrm>
          <a:prstGeom prst="rect">
            <a:avLst/>
          </a:prstGeom>
        </p:spPr>
        <p:txBody>
          <a:bodyPr vert="horz" lIns="98435" tIns="49218" rIns="98435" bIns="49218" rtlCol="0"/>
          <a:lstStyle>
            <a:lvl1pPr algn="r">
              <a:defRPr sz="1300"/>
            </a:lvl1pPr>
          </a:lstStyle>
          <a:p>
            <a:fld id="{01B7E555-9380-714B-AEA7-F0DFB67531BD}" type="datetimeFigureOut">
              <a:t>02.12.2022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4188" y="1279525"/>
            <a:ext cx="6135687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8435" tIns="49218" rIns="98435" bIns="4921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8435" tIns="49218" rIns="98435" bIns="49218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8" cy="513507"/>
          </a:xfrm>
          <a:prstGeom prst="rect">
            <a:avLst/>
          </a:prstGeom>
        </p:spPr>
        <p:txBody>
          <a:bodyPr vert="horz" lIns="98435" tIns="49218" rIns="98435" bIns="4921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8" cy="513507"/>
          </a:xfrm>
          <a:prstGeom prst="rect">
            <a:avLst/>
          </a:prstGeom>
        </p:spPr>
        <p:txBody>
          <a:bodyPr vert="horz" lIns="98435" tIns="49218" rIns="98435" bIns="49218" rtlCol="0" anchor="b"/>
          <a:lstStyle>
            <a:lvl1pPr algn="r">
              <a:defRPr sz="1300"/>
            </a:lvl1pPr>
          </a:lstStyle>
          <a:p>
            <a:fld id="{7C0F37E3-D61C-4C4B-8AD2-D70E789ECEC8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90307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sv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27.xml"/><Relationship Id="rId7" Type="http://schemas.openxmlformats.org/officeDocument/2006/relationships/image" Target="../media/image7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11.jpe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3.sv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30.xml"/><Relationship Id="rId7" Type="http://schemas.openxmlformats.org/officeDocument/2006/relationships/image" Target="../media/image7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12.jpe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3.sv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33.xml"/><Relationship Id="rId7" Type="http://schemas.openxmlformats.org/officeDocument/2006/relationships/image" Target="../media/image7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13.jpe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3.sv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36.xml"/><Relationship Id="rId7" Type="http://schemas.openxmlformats.org/officeDocument/2006/relationships/image" Target="../media/image7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14.jpe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tags" Target="../tags/tag39.xml"/><Relationship Id="rId7" Type="http://schemas.openxmlformats.org/officeDocument/2006/relationships/image" Target="../media/image2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7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15.jpe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42.xml"/><Relationship Id="rId7" Type="http://schemas.openxmlformats.org/officeDocument/2006/relationships/image" Target="../media/image1.emf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16.jpeg"/><Relationship Id="rId10" Type="http://schemas.openxmlformats.org/officeDocument/2006/relationships/image" Target="../media/image3.sv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7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15.xml"/><Relationship Id="rId7" Type="http://schemas.openxmlformats.org/officeDocument/2006/relationships/image" Target="../media/image1.emf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6.png"/><Relationship Id="rId10" Type="http://schemas.openxmlformats.org/officeDocument/2006/relationships/image" Target="../media/image3.sv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18.xml"/><Relationship Id="rId7" Type="http://schemas.openxmlformats.org/officeDocument/2006/relationships/image" Target="../media/image1.emf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8.png"/><Relationship Id="rId10" Type="http://schemas.openxmlformats.org/officeDocument/2006/relationships/image" Target="../media/image3.sv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21.xml"/><Relationship Id="rId7" Type="http://schemas.openxmlformats.org/officeDocument/2006/relationships/image" Target="../media/image1.emf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9.png"/><Relationship Id="rId10" Type="http://schemas.openxmlformats.org/officeDocument/2006/relationships/image" Target="../media/image3.sv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tags" Target="../tags/tag24.xml"/><Relationship Id="rId7" Type="http://schemas.openxmlformats.org/officeDocument/2006/relationships/image" Target="../media/image7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3.sv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7656B54-3ADF-449D-B61C-0E8A3E802AC8}"/>
              </a:ext>
            </a:extLst>
          </p:cNvPr>
          <p:cNvSpPr/>
          <p:nvPr userDrawn="1"/>
        </p:nvSpPr>
        <p:spPr>
          <a:xfrm>
            <a:off x="4234" y="-22110"/>
            <a:ext cx="12187766" cy="5272287"/>
          </a:xfrm>
          <a:prstGeom prst="rect">
            <a:avLst/>
          </a:prstGeom>
          <a:solidFill>
            <a:schemeClr val="accent5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 dirty="0" err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A713FE-72CC-49A1-B4C7-E0FEF00F99B7}"/>
              </a:ext>
            </a:extLst>
          </p:cNvPr>
          <p:cNvSpPr/>
          <p:nvPr userDrawn="1"/>
        </p:nvSpPr>
        <p:spPr>
          <a:xfrm>
            <a:off x="-5003" y="5341616"/>
            <a:ext cx="12197003" cy="15163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 dirty="0" err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90987102"/>
              </p:ext>
            </p:ext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/>
        </p:nvSpPr>
        <p:spPr>
          <a:xfrm>
            <a:off x="0" y="0"/>
            <a:ext cx="211667" cy="158750"/>
          </a:xfrm>
          <a:prstGeom prst="rect">
            <a:avLst/>
          </a:prstGeom>
          <a:solidFill>
            <a:srgbClr val="D13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5000" b="0" i="0" baseline="0" dirty="0">
              <a:latin typeface="Roboto Light"/>
              <a:sym typeface="Roboto Light"/>
            </a:endParaRPr>
          </a:p>
        </p:txBody>
      </p:sp>
      <p:sp>
        <p:nvSpPr>
          <p:cNvPr id="14" name="Rectangle 13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  <a:solidFill>
            <a:srgbClr val="D13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4000" b="0" i="0" baseline="0" dirty="0"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-5003" y="5250176"/>
            <a:ext cx="12197003" cy="914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2D1C2624-DF71-4678-BC19-8D78D599F5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650" y="2743200"/>
            <a:ext cx="6410558" cy="1479223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C359125-1562-423F-A70A-9900E81B4F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241" y="685800"/>
            <a:ext cx="6410558" cy="1828800"/>
          </a:xfrm>
          <a:prstGeom prst="rect">
            <a:avLst/>
          </a:prstGeom>
        </p:spPr>
        <p:txBody>
          <a:bodyPr vert="horz" lIns="0" anchor="b">
            <a:normAutofit/>
          </a:bodyPr>
          <a:lstStyle>
            <a:lvl1pPr algn="l">
              <a:lnSpc>
                <a:spcPct val="100000"/>
              </a:lnSpc>
              <a:defRPr sz="4000" b="0" i="0" spc="-150">
                <a:solidFill>
                  <a:schemeClr val="bg2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4343400"/>
            <a:ext cx="3714750" cy="685800"/>
          </a:xfrm>
          <a:prstGeom prst="rect">
            <a:avLst/>
          </a:prstGeom>
        </p:spPr>
        <p:txBody>
          <a:bodyPr/>
          <a:lstStyle>
            <a:lvl1pPr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Presenter</a:t>
            </a:r>
            <a:br>
              <a:rPr lang="en-US" dirty="0"/>
            </a:br>
            <a:r>
              <a:rPr lang="en-US" b="0" dirty="0"/>
              <a:t>Month xx, Year</a:t>
            </a:r>
            <a:endParaRPr lang="en-US" dirty="0"/>
          </a:p>
        </p:txBody>
      </p:sp>
      <p:pic>
        <p:nvPicPr>
          <p:cNvPr id="21" name="Graphic 25">
            <a:extLst>
              <a:ext uri="{FF2B5EF4-FFF2-40B4-BE49-F238E27FC236}">
                <a16:creationId xmlns:a16="http://schemas.microsoft.com/office/drawing/2014/main" id="{5593B607-7B8C-4F6D-8EE2-8FE8C3757D4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63131" y="1188720"/>
            <a:ext cx="3945226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820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0" i="0" baseline="0" dirty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1" i="0" baseline="0" dirty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97E0B7-7017-45B4-9428-E39B653912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29128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745533E-708E-4F26-BF25-5CD3E55142AF}"/>
              </a:ext>
            </a:extLst>
          </p:cNvPr>
          <p:cNvSpPr/>
          <p:nvPr userDrawn="1"/>
        </p:nvSpPr>
        <p:spPr>
          <a:xfrm>
            <a:off x="-5002" y="5341616"/>
            <a:ext cx="5592700" cy="15163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 dirty="0" err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575B9BC-44AC-4E23-87AA-0798A462C4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2925" y="838200"/>
            <a:ext cx="4714870" cy="145951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0" i="0" cap="none" spc="-150" baseline="0">
                <a:solidFill>
                  <a:schemeClr val="bg2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Divider Title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EC0D0A6A-0125-4248-83CA-3ED988313DE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2925" y="2534474"/>
            <a:ext cx="4714869" cy="894526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Slide Divider Sub-Title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0603A2C-D517-452E-A0CA-B5315F629B1A}"/>
              </a:ext>
            </a:extLst>
          </p:cNvPr>
          <p:cNvCxnSpPr>
            <a:cxnSpLocks/>
          </p:cNvCxnSpPr>
          <p:nvPr userDrawn="1"/>
        </p:nvCxnSpPr>
        <p:spPr>
          <a:xfrm>
            <a:off x="4279900" y="2540000"/>
            <a:ext cx="0" cy="1816100"/>
          </a:xfrm>
          <a:prstGeom prst="line">
            <a:avLst/>
          </a:prstGeom>
          <a:ln w="28575">
            <a:solidFill>
              <a:schemeClr val="accent5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c 29">
            <a:extLst>
              <a:ext uri="{FF2B5EF4-FFF2-40B4-BE49-F238E27FC236}">
                <a16:creationId xmlns:a16="http://schemas.microsoft.com/office/drawing/2014/main" id="{6BE86CE7-B949-411A-9A6D-834333BAD6E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7289" y="6430377"/>
            <a:ext cx="469511" cy="304697"/>
          </a:xfrm>
          <a:prstGeom prst="rect">
            <a:avLst/>
          </a:prstGeom>
        </p:spPr>
      </p:pic>
      <p:sp>
        <p:nvSpPr>
          <p:cNvPr id="31" name="Slide Number Placeholder 7">
            <a:extLst>
              <a:ext uri="{FF2B5EF4-FFF2-40B4-BE49-F238E27FC236}">
                <a16:creationId xmlns:a16="http://schemas.microsoft.com/office/drawing/2014/main" id="{B0795597-9C18-40AE-AB07-E73C7BA184D7}"/>
              </a:ext>
            </a:extLst>
          </p:cNvPr>
          <p:cNvSpPr txBox="1">
            <a:spLocks/>
          </p:cNvSpPr>
          <p:nvPr userDrawn="1"/>
        </p:nvSpPr>
        <p:spPr>
          <a:xfrm>
            <a:off x="4800600" y="6324600"/>
            <a:ext cx="406401" cy="410474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01BDDF-0CED-436F-BB06-DB92F81C7927}" type="slidenum">
              <a:rPr lang="en-US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/>
              <a:t>‹Nr.›</a:t>
            </a:fld>
            <a:endParaRPr lang="en-US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4822B83-DA3B-460F-9496-9E386B17CD1E}"/>
              </a:ext>
            </a:extLst>
          </p:cNvPr>
          <p:cNvSpPr/>
          <p:nvPr userDrawn="1"/>
        </p:nvSpPr>
        <p:spPr>
          <a:xfrm>
            <a:off x="532860" y="2348400"/>
            <a:ext cx="4723415" cy="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2600" y="3176"/>
            <a:ext cx="6629402" cy="68548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751509-5BC0-40F6-B7D0-C4A89C6ADA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54226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</p:spTree>
    <p:extLst>
      <p:ext uri="{BB962C8B-B14F-4D97-AF65-F5344CB8AC3E}">
        <p14:creationId xmlns:p14="http://schemas.microsoft.com/office/powerpoint/2010/main" val="25041001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  <p15:guide id="10" orient="horz" pos="14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0" i="0" baseline="0" dirty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1" i="0" baseline="0" dirty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97E0B7-7017-45B4-9428-E39B653912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29128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745533E-708E-4F26-BF25-5CD3E55142AF}"/>
              </a:ext>
            </a:extLst>
          </p:cNvPr>
          <p:cNvSpPr/>
          <p:nvPr userDrawn="1"/>
        </p:nvSpPr>
        <p:spPr>
          <a:xfrm>
            <a:off x="-5002" y="5341616"/>
            <a:ext cx="5592700" cy="15163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 dirty="0" err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575B9BC-44AC-4E23-87AA-0798A462C4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2925" y="838200"/>
            <a:ext cx="4714870" cy="145951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0" i="0" cap="none" spc="-150" baseline="0">
                <a:solidFill>
                  <a:schemeClr val="bg2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Divider Title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EC0D0A6A-0125-4248-83CA-3ED988313DE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2925" y="2534474"/>
            <a:ext cx="4714869" cy="894526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Slide Divider Sub-Title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0603A2C-D517-452E-A0CA-B5315F629B1A}"/>
              </a:ext>
            </a:extLst>
          </p:cNvPr>
          <p:cNvCxnSpPr>
            <a:cxnSpLocks/>
          </p:cNvCxnSpPr>
          <p:nvPr userDrawn="1"/>
        </p:nvCxnSpPr>
        <p:spPr>
          <a:xfrm>
            <a:off x="4279900" y="2540000"/>
            <a:ext cx="0" cy="1816100"/>
          </a:xfrm>
          <a:prstGeom prst="line">
            <a:avLst/>
          </a:prstGeom>
          <a:ln w="28575">
            <a:solidFill>
              <a:schemeClr val="accent5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c 29">
            <a:extLst>
              <a:ext uri="{FF2B5EF4-FFF2-40B4-BE49-F238E27FC236}">
                <a16:creationId xmlns:a16="http://schemas.microsoft.com/office/drawing/2014/main" id="{6BE86CE7-B949-411A-9A6D-834333BAD6E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7289" y="6430377"/>
            <a:ext cx="469511" cy="304697"/>
          </a:xfrm>
          <a:prstGeom prst="rect">
            <a:avLst/>
          </a:prstGeom>
        </p:spPr>
      </p:pic>
      <p:sp>
        <p:nvSpPr>
          <p:cNvPr id="31" name="Slide Number Placeholder 7">
            <a:extLst>
              <a:ext uri="{FF2B5EF4-FFF2-40B4-BE49-F238E27FC236}">
                <a16:creationId xmlns:a16="http://schemas.microsoft.com/office/drawing/2014/main" id="{B0795597-9C18-40AE-AB07-E73C7BA184D7}"/>
              </a:ext>
            </a:extLst>
          </p:cNvPr>
          <p:cNvSpPr txBox="1">
            <a:spLocks/>
          </p:cNvSpPr>
          <p:nvPr userDrawn="1"/>
        </p:nvSpPr>
        <p:spPr>
          <a:xfrm>
            <a:off x="4800600" y="6324600"/>
            <a:ext cx="406401" cy="410474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01BDDF-0CED-436F-BB06-DB92F81C7927}" type="slidenum">
              <a:rPr lang="en-US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/>
              <a:t>‹Nr.›</a:t>
            </a:fld>
            <a:endParaRPr lang="en-US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4822B83-DA3B-460F-9496-9E386B17CD1E}"/>
              </a:ext>
            </a:extLst>
          </p:cNvPr>
          <p:cNvSpPr/>
          <p:nvPr userDrawn="1"/>
        </p:nvSpPr>
        <p:spPr>
          <a:xfrm>
            <a:off x="532860" y="2348400"/>
            <a:ext cx="4723415" cy="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6"/>
          <a:stretch/>
        </p:blipFill>
        <p:spPr>
          <a:xfrm>
            <a:off x="5562600" y="3176"/>
            <a:ext cx="6629402" cy="68548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267687-D0EC-41CA-996C-03C5C073BD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54226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</p:spTree>
    <p:extLst>
      <p:ext uri="{BB962C8B-B14F-4D97-AF65-F5344CB8AC3E}">
        <p14:creationId xmlns:p14="http://schemas.microsoft.com/office/powerpoint/2010/main" val="11651940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  <p15:guide id="10" orient="horz" pos="14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1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0" i="0" baseline="0" dirty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1" i="0" baseline="0" dirty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97E0B7-7017-45B4-9428-E39B653912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29128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745533E-708E-4F26-BF25-5CD3E55142AF}"/>
              </a:ext>
            </a:extLst>
          </p:cNvPr>
          <p:cNvSpPr/>
          <p:nvPr userDrawn="1"/>
        </p:nvSpPr>
        <p:spPr>
          <a:xfrm>
            <a:off x="-5002" y="5341616"/>
            <a:ext cx="5592700" cy="15163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 dirty="0" err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575B9BC-44AC-4E23-87AA-0798A462C4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2925" y="838200"/>
            <a:ext cx="4714870" cy="145951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0" i="0" cap="none" spc="-150" baseline="0">
                <a:solidFill>
                  <a:schemeClr val="bg2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Divider Title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EC0D0A6A-0125-4248-83CA-3ED988313DE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2925" y="2534474"/>
            <a:ext cx="4714869" cy="894526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Slide Divider Sub-Title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0603A2C-D517-452E-A0CA-B5315F629B1A}"/>
              </a:ext>
            </a:extLst>
          </p:cNvPr>
          <p:cNvCxnSpPr>
            <a:cxnSpLocks/>
          </p:cNvCxnSpPr>
          <p:nvPr userDrawn="1"/>
        </p:nvCxnSpPr>
        <p:spPr>
          <a:xfrm>
            <a:off x="4279900" y="2540000"/>
            <a:ext cx="0" cy="1816100"/>
          </a:xfrm>
          <a:prstGeom prst="line">
            <a:avLst/>
          </a:prstGeom>
          <a:ln w="28575">
            <a:solidFill>
              <a:schemeClr val="accent5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c 29">
            <a:extLst>
              <a:ext uri="{FF2B5EF4-FFF2-40B4-BE49-F238E27FC236}">
                <a16:creationId xmlns:a16="http://schemas.microsoft.com/office/drawing/2014/main" id="{6BE86CE7-B949-411A-9A6D-834333BAD6E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7289" y="6430377"/>
            <a:ext cx="469511" cy="304697"/>
          </a:xfrm>
          <a:prstGeom prst="rect">
            <a:avLst/>
          </a:prstGeom>
        </p:spPr>
      </p:pic>
      <p:sp>
        <p:nvSpPr>
          <p:cNvPr id="31" name="Slide Number Placeholder 7">
            <a:extLst>
              <a:ext uri="{FF2B5EF4-FFF2-40B4-BE49-F238E27FC236}">
                <a16:creationId xmlns:a16="http://schemas.microsoft.com/office/drawing/2014/main" id="{B0795597-9C18-40AE-AB07-E73C7BA184D7}"/>
              </a:ext>
            </a:extLst>
          </p:cNvPr>
          <p:cNvSpPr txBox="1">
            <a:spLocks/>
          </p:cNvSpPr>
          <p:nvPr userDrawn="1"/>
        </p:nvSpPr>
        <p:spPr>
          <a:xfrm>
            <a:off x="4800600" y="6324600"/>
            <a:ext cx="406401" cy="410474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01BDDF-0CED-436F-BB06-DB92F81C7927}" type="slidenum">
              <a:rPr lang="en-US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/>
              <a:t>‹Nr.›</a:t>
            </a:fld>
            <a:endParaRPr lang="en-US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4822B83-DA3B-460F-9496-9E386B17CD1E}"/>
              </a:ext>
            </a:extLst>
          </p:cNvPr>
          <p:cNvSpPr/>
          <p:nvPr userDrawn="1"/>
        </p:nvSpPr>
        <p:spPr>
          <a:xfrm>
            <a:off x="532860" y="2348400"/>
            <a:ext cx="4723415" cy="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2599" y="0"/>
            <a:ext cx="6629401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449D29-49B8-46B4-9DD4-36CA389235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54226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</p:spTree>
    <p:extLst>
      <p:ext uri="{BB962C8B-B14F-4D97-AF65-F5344CB8AC3E}">
        <p14:creationId xmlns:p14="http://schemas.microsoft.com/office/powerpoint/2010/main" val="42752201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  <p15:guide id="10" orient="horz" pos="14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0" i="0" baseline="0" dirty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1" i="0" baseline="0" dirty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97E0B7-7017-45B4-9428-E39B653912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29128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745533E-708E-4F26-BF25-5CD3E55142AF}"/>
              </a:ext>
            </a:extLst>
          </p:cNvPr>
          <p:cNvSpPr/>
          <p:nvPr userDrawn="1"/>
        </p:nvSpPr>
        <p:spPr>
          <a:xfrm>
            <a:off x="-5002" y="5341616"/>
            <a:ext cx="5592700" cy="15163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 dirty="0" err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575B9BC-44AC-4E23-87AA-0798A462C4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2925" y="838200"/>
            <a:ext cx="4714870" cy="145951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0" i="0" cap="none" spc="-150" baseline="0">
                <a:solidFill>
                  <a:schemeClr val="bg2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Divider Title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EC0D0A6A-0125-4248-83CA-3ED988313DE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2925" y="2534474"/>
            <a:ext cx="4714869" cy="894526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Slide Divider Sub-Title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0603A2C-D517-452E-A0CA-B5315F629B1A}"/>
              </a:ext>
            </a:extLst>
          </p:cNvPr>
          <p:cNvCxnSpPr>
            <a:cxnSpLocks/>
          </p:cNvCxnSpPr>
          <p:nvPr userDrawn="1"/>
        </p:nvCxnSpPr>
        <p:spPr>
          <a:xfrm>
            <a:off x="4279900" y="2540000"/>
            <a:ext cx="0" cy="1816100"/>
          </a:xfrm>
          <a:prstGeom prst="line">
            <a:avLst/>
          </a:prstGeom>
          <a:ln w="28575">
            <a:solidFill>
              <a:schemeClr val="accent5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c 29">
            <a:extLst>
              <a:ext uri="{FF2B5EF4-FFF2-40B4-BE49-F238E27FC236}">
                <a16:creationId xmlns:a16="http://schemas.microsoft.com/office/drawing/2014/main" id="{6BE86CE7-B949-411A-9A6D-834333BAD6E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7289" y="6430377"/>
            <a:ext cx="469511" cy="304697"/>
          </a:xfrm>
          <a:prstGeom prst="rect">
            <a:avLst/>
          </a:prstGeom>
        </p:spPr>
      </p:pic>
      <p:sp>
        <p:nvSpPr>
          <p:cNvPr id="31" name="Slide Number Placeholder 7">
            <a:extLst>
              <a:ext uri="{FF2B5EF4-FFF2-40B4-BE49-F238E27FC236}">
                <a16:creationId xmlns:a16="http://schemas.microsoft.com/office/drawing/2014/main" id="{B0795597-9C18-40AE-AB07-E73C7BA184D7}"/>
              </a:ext>
            </a:extLst>
          </p:cNvPr>
          <p:cNvSpPr txBox="1">
            <a:spLocks/>
          </p:cNvSpPr>
          <p:nvPr userDrawn="1"/>
        </p:nvSpPr>
        <p:spPr>
          <a:xfrm>
            <a:off x="4800600" y="6324600"/>
            <a:ext cx="406401" cy="410474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01BDDF-0CED-436F-BB06-DB92F81C7927}" type="slidenum">
              <a:rPr lang="en-US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/>
              <a:t>‹Nr.›</a:t>
            </a:fld>
            <a:endParaRPr lang="en-US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4822B83-DA3B-460F-9496-9E386B17CD1E}"/>
              </a:ext>
            </a:extLst>
          </p:cNvPr>
          <p:cNvSpPr/>
          <p:nvPr userDrawn="1"/>
        </p:nvSpPr>
        <p:spPr>
          <a:xfrm>
            <a:off x="532860" y="2348400"/>
            <a:ext cx="4723415" cy="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470" r="24468"/>
          <a:stretch/>
        </p:blipFill>
        <p:spPr>
          <a:xfrm>
            <a:off x="5562600" y="0"/>
            <a:ext cx="66294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44FA1A8-69D6-44EB-8E26-2D57BE0B52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54226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</p:spTree>
    <p:extLst>
      <p:ext uri="{BB962C8B-B14F-4D97-AF65-F5344CB8AC3E}">
        <p14:creationId xmlns:p14="http://schemas.microsoft.com/office/powerpoint/2010/main" val="1540462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  <p15:guide id="10" orient="horz" pos="14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2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0" i="0" baseline="0" dirty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1" i="0" baseline="0" dirty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745533E-708E-4F26-BF25-5CD3E55142AF}"/>
              </a:ext>
            </a:extLst>
          </p:cNvPr>
          <p:cNvSpPr/>
          <p:nvPr userDrawn="1"/>
        </p:nvSpPr>
        <p:spPr>
          <a:xfrm>
            <a:off x="-5002" y="5341616"/>
            <a:ext cx="5592700" cy="15163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 dirty="0" err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575B9BC-44AC-4E23-87AA-0798A462C4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2925" y="838200"/>
            <a:ext cx="4714870" cy="145951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0" i="0" cap="none" spc="-150" baseline="0">
                <a:solidFill>
                  <a:schemeClr val="bg2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Divider Title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EC0D0A6A-0125-4248-83CA-3ED988313DE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2925" y="2534474"/>
            <a:ext cx="4714869" cy="894526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Slide Divider Sub-Title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0603A2C-D517-452E-A0CA-B5315F629B1A}"/>
              </a:ext>
            </a:extLst>
          </p:cNvPr>
          <p:cNvCxnSpPr>
            <a:cxnSpLocks/>
          </p:cNvCxnSpPr>
          <p:nvPr userDrawn="1"/>
        </p:nvCxnSpPr>
        <p:spPr>
          <a:xfrm>
            <a:off x="4279900" y="2540000"/>
            <a:ext cx="0" cy="1816100"/>
          </a:xfrm>
          <a:prstGeom prst="line">
            <a:avLst/>
          </a:prstGeom>
          <a:ln w="28575">
            <a:solidFill>
              <a:schemeClr val="accent5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c 29">
            <a:extLst>
              <a:ext uri="{FF2B5EF4-FFF2-40B4-BE49-F238E27FC236}">
                <a16:creationId xmlns:a16="http://schemas.microsoft.com/office/drawing/2014/main" id="{6BE86CE7-B949-411A-9A6D-834333BAD6E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7289" y="6430377"/>
            <a:ext cx="469511" cy="304697"/>
          </a:xfrm>
          <a:prstGeom prst="rect">
            <a:avLst/>
          </a:prstGeom>
        </p:spPr>
      </p:pic>
      <p:sp>
        <p:nvSpPr>
          <p:cNvPr id="31" name="Slide Number Placeholder 7">
            <a:extLst>
              <a:ext uri="{FF2B5EF4-FFF2-40B4-BE49-F238E27FC236}">
                <a16:creationId xmlns:a16="http://schemas.microsoft.com/office/drawing/2014/main" id="{B0795597-9C18-40AE-AB07-E73C7BA184D7}"/>
              </a:ext>
            </a:extLst>
          </p:cNvPr>
          <p:cNvSpPr txBox="1">
            <a:spLocks/>
          </p:cNvSpPr>
          <p:nvPr userDrawn="1"/>
        </p:nvSpPr>
        <p:spPr>
          <a:xfrm>
            <a:off x="4800600" y="6324600"/>
            <a:ext cx="406401" cy="410474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01BDDF-0CED-436F-BB06-DB92F81C7927}" type="slidenum">
              <a:rPr lang="en-US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/>
              <a:t>‹Nr.›</a:t>
            </a:fld>
            <a:endParaRPr lang="en-US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4822B83-DA3B-460F-9496-9E386B17CD1E}"/>
              </a:ext>
            </a:extLst>
          </p:cNvPr>
          <p:cNvSpPr/>
          <p:nvPr userDrawn="1"/>
        </p:nvSpPr>
        <p:spPr>
          <a:xfrm>
            <a:off x="532860" y="2348400"/>
            <a:ext cx="4723415" cy="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A picture containing factory, person, building&#10;&#10;Description automatically generated">
            <a:extLst>
              <a:ext uri="{FF2B5EF4-FFF2-40B4-BE49-F238E27FC236}">
                <a16:creationId xmlns:a16="http://schemas.microsoft.com/office/drawing/2014/main" id="{C0BC02A9-281A-475E-BC56-505505E2B7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054"/>
          <a:stretch/>
        </p:blipFill>
        <p:spPr>
          <a:xfrm>
            <a:off x="5587698" y="-3561"/>
            <a:ext cx="6680502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788AA42-B49B-4DA0-BC2F-C3121A190C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29128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742FDCD-F50C-453E-8FAF-0F2B656F6B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54226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</p:spTree>
    <p:extLst>
      <p:ext uri="{BB962C8B-B14F-4D97-AF65-F5344CB8AC3E}">
        <p14:creationId xmlns:p14="http://schemas.microsoft.com/office/powerpoint/2010/main" val="38021686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  <p15:guide id="10" orient="horz" pos="14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4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1812F8D-4067-4E27-BD34-90FE6A95DF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268" t="46" r="16257" b="-46"/>
          <a:stretch/>
        </p:blipFill>
        <p:spPr>
          <a:xfrm>
            <a:off x="5562600" y="3176"/>
            <a:ext cx="6629400" cy="6854824"/>
          </a:xfrm>
          <a:prstGeom prst="rect">
            <a:avLst/>
          </a:prstGeom>
        </p:spPr>
      </p:pic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0" i="0" baseline="0" dirty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1" i="0" baseline="0" dirty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97E0B7-7017-45B4-9428-E39B653912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29128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745533E-708E-4F26-BF25-5CD3E55142AF}"/>
              </a:ext>
            </a:extLst>
          </p:cNvPr>
          <p:cNvSpPr/>
          <p:nvPr userDrawn="1"/>
        </p:nvSpPr>
        <p:spPr>
          <a:xfrm>
            <a:off x="-5002" y="5341616"/>
            <a:ext cx="5592700" cy="15163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 dirty="0" err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575B9BC-44AC-4E23-87AA-0798A462C4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2925" y="838200"/>
            <a:ext cx="4714870" cy="145951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0" i="0" cap="none" spc="-150" baseline="0">
                <a:solidFill>
                  <a:schemeClr val="bg2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Divider Title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EC0D0A6A-0125-4248-83CA-3ED988313DE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2925" y="2534474"/>
            <a:ext cx="4714869" cy="894526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Slide Divider Sub-Title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0603A2C-D517-452E-A0CA-B5315F629B1A}"/>
              </a:ext>
            </a:extLst>
          </p:cNvPr>
          <p:cNvCxnSpPr>
            <a:cxnSpLocks/>
          </p:cNvCxnSpPr>
          <p:nvPr userDrawn="1"/>
        </p:nvCxnSpPr>
        <p:spPr>
          <a:xfrm>
            <a:off x="4279900" y="2540000"/>
            <a:ext cx="0" cy="1816100"/>
          </a:xfrm>
          <a:prstGeom prst="line">
            <a:avLst/>
          </a:prstGeom>
          <a:ln w="28575">
            <a:solidFill>
              <a:schemeClr val="accent5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c 29">
            <a:extLst>
              <a:ext uri="{FF2B5EF4-FFF2-40B4-BE49-F238E27FC236}">
                <a16:creationId xmlns:a16="http://schemas.microsoft.com/office/drawing/2014/main" id="{6BE86CE7-B949-411A-9A6D-834333BAD6E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7289" y="6430377"/>
            <a:ext cx="469511" cy="304697"/>
          </a:xfrm>
          <a:prstGeom prst="rect">
            <a:avLst/>
          </a:prstGeom>
        </p:spPr>
      </p:pic>
      <p:sp>
        <p:nvSpPr>
          <p:cNvPr id="31" name="Slide Number Placeholder 7">
            <a:extLst>
              <a:ext uri="{FF2B5EF4-FFF2-40B4-BE49-F238E27FC236}">
                <a16:creationId xmlns:a16="http://schemas.microsoft.com/office/drawing/2014/main" id="{B0795597-9C18-40AE-AB07-E73C7BA184D7}"/>
              </a:ext>
            </a:extLst>
          </p:cNvPr>
          <p:cNvSpPr txBox="1">
            <a:spLocks/>
          </p:cNvSpPr>
          <p:nvPr userDrawn="1"/>
        </p:nvSpPr>
        <p:spPr>
          <a:xfrm>
            <a:off x="4800600" y="6324600"/>
            <a:ext cx="406401" cy="410474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01BDDF-0CED-436F-BB06-DB92F81C7927}" type="slidenum">
              <a:rPr lang="en-US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/>
              <a:t>‹Nr.›</a:t>
            </a:fld>
            <a:endParaRPr lang="en-US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4822B83-DA3B-460F-9496-9E386B17CD1E}"/>
              </a:ext>
            </a:extLst>
          </p:cNvPr>
          <p:cNvSpPr/>
          <p:nvPr userDrawn="1"/>
        </p:nvSpPr>
        <p:spPr>
          <a:xfrm>
            <a:off x="532860" y="2348400"/>
            <a:ext cx="4723415" cy="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759332D-409D-466E-B93E-BA168CF8C9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54226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</p:spTree>
    <p:extLst>
      <p:ext uri="{BB962C8B-B14F-4D97-AF65-F5344CB8AC3E}">
        <p14:creationId xmlns:p14="http://schemas.microsoft.com/office/powerpoint/2010/main" val="13884210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  <p15:guide id="10" orient="horz" pos="14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39355608"/>
              </p:ext>
            </p:ext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/>
          <p:cNvSpPr/>
          <p:nvPr/>
        </p:nvSpPr>
        <p:spPr>
          <a:xfrm>
            <a:off x="0" y="0"/>
            <a:ext cx="211667" cy="15875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5000" b="0" i="0" baseline="0" dirty="0">
              <a:solidFill>
                <a:srgbClr val="EEEEEE"/>
              </a:solidFill>
              <a:latin typeface="Roboto Light"/>
              <a:sym typeface="Roboto Light"/>
            </a:endParaRPr>
          </a:p>
        </p:txBody>
      </p:sp>
      <p:sp>
        <p:nvSpPr>
          <p:cNvPr id="10" name="Rectangle 9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5000" b="0" i="0" baseline="0" dirty="0">
              <a:solidFill>
                <a:srgbClr val="EEEEEE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B517A81-BFFB-45D7-9344-B41D1BB981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" y="2438400"/>
            <a:ext cx="10972800" cy="18288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000" b="0" i="0" cap="none" spc="-150" baseline="0">
                <a:solidFill>
                  <a:schemeClr val="bg2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673243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12012103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1" i="0" baseline="0" dirty="0" err="1">
              <a:solidFill>
                <a:schemeClr val="accent5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Content Placeholder 29">
            <a:extLst>
              <a:ext uri="{FF2B5EF4-FFF2-40B4-BE49-F238E27FC236}">
                <a16:creationId xmlns:a16="http://schemas.microsoft.com/office/drawing/2014/main" id="{70267E7F-1561-45D0-8239-C2F19CAB1D5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69239" y="1104900"/>
            <a:ext cx="11617961" cy="4838700"/>
          </a:xfrm>
          <a:prstGeom prst="rect">
            <a:avLst/>
          </a:prstGeom>
        </p:spPr>
        <p:txBody>
          <a:bodyPr lIns="0"/>
          <a:lstStyle>
            <a:lvl1pPr marL="228600" indent="-2286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-2286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-2286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286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3000" indent="-2286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69240" y="6409678"/>
            <a:ext cx="2626360" cy="372122"/>
          </a:xfrm>
          <a:prstGeom prst="rect">
            <a:avLst/>
          </a:prstGeom>
        </p:spPr>
        <p:txBody>
          <a:bodyPr/>
          <a:lstStyle>
            <a:lvl1pPr>
              <a:defRPr sz="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Footer Here</a:t>
            </a:r>
          </a:p>
        </p:txBody>
      </p:sp>
      <p:sp>
        <p:nvSpPr>
          <p:cNvPr id="14" name="Title 20">
            <a:extLst>
              <a:ext uri="{FF2B5EF4-FFF2-40B4-BE49-F238E27FC236}">
                <a16:creationId xmlns:a16="http://schemas.microsoft.com/office/drawing/2014/main" id="{C5392445-2AFD-4B64-90B1-C9C205E192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9239" y="-9028"/>
            <a:ext cx="11617961" cy="875167"/>
          </a:xfrm>
          <a:prstGeom prst="rect">
            <a:avLst/>
          </a:prstGeom>
        </p:spPr>
        <p:txBody>
          <a:bodyPr vert="horz" l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Header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C04DCB8-0E4A-433B-8A2A-9339731CE722}"/>
              </a:ext>
            </a:extLst>
          </p:cNvPr>
          <p:cNvCxnSpPr>
            <a:cxnSpLocks/>
          </p:cNvCxnSpPr>
          <p:nvPr userDrawn="1"/>
        </p:nvCxnSpPr>
        <p:spPr>
          <a:xfrm>
            <a:off x="269240" y="835025"/>
            <a:ext cx="11617960" cy="0"/>
          </a:xfrm>
          <a:prstGeom prst="line">
            <a:avLst/>
          </a:prstGeom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62131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85448404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1" i="0" baseline="0" dirty="0" err="1">
              <a:solidFill>
                <a:schemeClr val="accent5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724803BD-979E-4FCA-88A8-7096D68E6C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9241" y="5956917"/>
            <a:ext cx="11617960" cy="397305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6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Key takeaway texts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69241" y="6409678"/>
            <a:ext cx="2626359" cy="372122"/>
          </a:xfrm>
          <a:prstGeom prst="rect">
            <a:avLst/>
          </a:prstGeom>
        </p:spPr>
        <p:txBody>
          <a:bodyPr/>
          <a:lstStyle>
            <a:lvl1pPr>
              <a:defRPr sz="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Footer Here</a:t>
            </a:r>
          </a:p>
        </p:txBody>
      </p:sp>
      <p:sp>
        <p:nvSpPr>
          <p:cNvPr id="20" name="Title 20">
            <a:extLst>
              <a:ext uri="{FF2B5EF4-FFF2-40B4-BE49-F238E27FC236}">
                <a16:creationId xmlns:a16="http://schemas.microsoft.com/office/drawing/2014/main" id="{C5392445-2AFD-4B64-90B1-C9C205E192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9239" y="-9028"/>
            <a:ext cx="11617961" cy="875167"/>
          </a:xfrm>
          <a:prstGeom prst="rect">
            <a:avLst/>
          </a:prstGeom>
        </p:spPr>
        <p:txBody>
          <a:bodyPr vert="horz" l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Header Style</a:t>
            </a:r>
          </a:p>
        </p:txBody>
      </p:sp>
      <p:sp>
        <p:nvSpPr>
          <p:cNvPr id="10" name="Content Placeholder 29">
            <a:extLst>
              <a:ext uri="{FF2B5EF4-FFF2-40B4-BE49-F238E27FC236}">
                <a16:creationId xmlns:a16="http://schemas.microsoft.com/office/drawing/2014/main" id="{70267E7F-1561-45D0-8239-C2F19CAB1D5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69239" y="1104900"/>
            <a:ext cx="11617961" cy="4838700"/>
          </a:xfrm>
          <a:prstGeom prst="rect">
            <a:avLst/>
          </a:prstGeom>
        </p:spPr>
        <p:txBody>
          <a:bodyPr lIns="0"/>
          <a:lstStyle>
            <a:lvl1pPr marL="228600" indent="-2286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-2286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-2286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286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3000" indent="-2286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C04DCB8-0E4A-433B-8A2A-9339731CE722}"/>
              </a:ext>
            </a:extLst>
          </p:cNvPr>
          <p:cNvCxnSpPr>
            <a:cxnSpLocks/>
          </p:cNvCxnSpPr>
          <p:nvPr userDrawn="1"/>
        </p:nvCxnSpPr>
        <p:spPr>
          <a:xfrm>
            <a:off x="269240" y="835025"/>
            <a:ext cx="11617960" cy="0"/>
          </a:xfrm>
          <a:prstGeom prst="line">
            <a:avLst/>
          </a:prstGeom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6259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75945713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1" i="0" baseline="0" dirty="0" err="1">
              <a:solidFill>
                <a:schemeClr val="accent5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724803BD-979E-4FCA-88A8-7096D68E6C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9239" y="5956917"/>
            <a:ext cx="11617961" cy="397305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6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Key takeaway texts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69240" y="6409678"/>
            <a:ext cx="2626360" cy="372122"/>
          </a:xfrm>
          <a:prstGeom prst="rect">
            <a:avLst/>
          </a:prstGeom>
        </p:spPr>
        <p:txBody>
          <a:bodyPr/>
          <a:lstStyle>
            <a:lvl1pPr>
              <a:defRPr sz="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Footer Here</a:t>
            </a:r>
          </a:p>
        </p:txBody>
      </p:sp>
      <p:sp>
        <p:nvSpPr>
          <p:cNvPr id="20" name="Title 20">
            <a:extLst>
              <a:ext uri="{FF2B5EF4-FFF2-40B4-BE49-F238E27FC236}">
                <a16:creationId xmlns:a16="http://schemas.microsoft.com/office/drawing/2014/main" id="{C5392445-2AFD-4B64-90B1-C9C205E192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9239" y="-9028"/>
            <a:ext cx="11617961" cy="875167"/>
          </a:xfrm>
          <a:prstGeom prst="rect">
            <a:avLst/>
          </a:prstGeom>
        </p:spPr>
        <p:txBody>
          <a:bodyPr vert="horz" l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Header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C04DCB8-0E4A-433B-8A2A-9339731CE722}"/>
              </a:ext>
            </a:extLst>
          </p:cNvPr>
          <p:cNvCxnSpPr>
            <a:cxnSpLocks/>
          </p:cNvCxnSpPr>
          <p:nvPr userDrawn="1"/>
        </p:nvCxnSpPr>
        <p:spPr>
          <a:xfrm>
            <a:off x="269240" y="835025"/>
            <a:ext cx="11617960" cy="0"/>
          </a:xfrm>
          <a:prstGeom prst="line">
            <a:avLst/>
          </a:prstGeom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4342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99011103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1" i="0" baseline="0" dirty="0" err="1">
              <a:solidFill>
                <a:schemeClr val="accent5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69240" y="6409678"/>
            <a:ext cx="2626360" cy="372122"/>
          </a:xfrm>
          <a:prstGeom prst="rect">
            <a:avLst/>
          </a:prstGeom>
        </p:spPr>
        <p:txBody>
          <a:bodyPr/>
          <a:lstStyle>
            <a:lvl1pPr>
              <a:defRPr sz="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Footer Here</a:t>
            </a:r>
          </a:p>
        </p:txBody>
      </p:sp>
      <p:sp>
        <p:nvSpPr>
          <p:cNvPr id="14" name="Title 20">
            <a:extLst>
              <a:ext uri="{FF2B5EF4-FFF2-40B4-BE49-F238E27FC236}">
                <a16:creationId xmlns:a16="http://schemas.microsoft.com/office/drawing/2014/main" id="{C5392445-2AFD-4B64-90B1-C9C205E192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9239" y="-9028"/>
            <a:ext cx="11617961" cy="875167"/>
          </a:xfrm>
          <a:prstGeom prst="rect">
            <a:avLst/>
          </a:prstGeom>
        </p:spPr>
        <p:txBody>
          <a:bodyPr vert="horz" l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Header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C04DCB8-0E4A-433B-8A2A-9339731CE722}"/>
              </a:ext>
            </a:extLst>
          </p:cNvPr>
          <p:cNvCxnSpPr>
            <a:cxnSpLocks/>
          </p:cNvCxnSpPr>
          <p:nvPr userDrawn="1"/>
        </p:nvCxnSpPr>
        <p:spPr>
          <a:xfrm>
            <a:off x="269240" y="835025"/>
            <a:ext cx="11617960" cy="0"/>
          </a:xfrm>
          <a:prstGeom prst="line">
            <a:avLst/>
          </a:prstGeom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83944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train pulling into a station&#10;&#10;Description automatically generated">
            <a:extLst>
              <a:ext uri="{FF2B5EF4-FFF2-40B4-BE49-F238E27FC236}">
                <a16:creationId xmlns:a16="http://schemas.microsoft.com/office/drawing/2014/main" id="{0F9D245B-50A5-4F55-B7FD-CD9F119E2B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7698" y="0"/>
            <a:ext cx="6626327" cy="686117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A2CBA38-23C3-42D7-9481-1BF3F89CD595}"/>
              </a:ext>
            </a:extLst>
          </p:cNvPr>
          <p:cNvSpPr/>
          <p:nvPr userDrawn="1"/>
        </p:nvSpPr>
        <p:spPr>
          <a:xfrm>
            <a:off x="-5002" y="5341616"/>
            <a:ext cx="5592700" cy="15163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 dirty="0" err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0" i="0" baseline="0" dirty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DE4B844-16E0-4313-B497-9312C6CCFF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2925" y="838200"/>
            <a:ext cx="4714870" cy="145951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0" i="0" cap="none" spc="-150" baseline="0">
                <a:solidFill>
                  <a:schemeClr val="bg2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Divider Title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960926CA-791C-45A0-A78A-3FC27462DAF7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542925" y="2534474"/>
            <a:ext cx="4714869" cy="894526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Slide Divider Sub-Title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821185B-1797-45C5-B4DB-6C99EE6607DF}"/>
              </a:ext>
            </a:extLst>
          </p:cNvPr>
          <p:cNvCxnSpPr>
            <a:cxnSpLocks/>
          </p:cNvCxnSpPr>
          <p:nvPr userDrawn="1"/>
        </p:nvCxnSpPr>
        <p:spPr>
          <a:xfrm>
            <a:off x="4279900" y="2540000"/>
            <a:ext cx="0" cy="1816100"/>
          </a:xfrm>
          <a:prstGeom prst="line">
            <a:avLst/>
          </a:prstGeom>
          <a:ln w="28575">
            <a:solidFill>
              <a:schemeClr val="accent5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1" i="0" baseline="0" dirty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38211B-2771-4719-BECE-639B4DBA7B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54226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D231E3E-3101-488B-A6C4-154FBC6326A8}"/>
              </a:ext>
            </a:extLst>
          </p:cNvPr>
          <p:cNvSpPr/>
          <p:nvPr userDrawn="1"/>
        </p:nvSpPr>
        <p:spPr>
          <a:xfrm>
            <a:off x="532860" y="2348400"/>
            <a:ext cx="4723415" cy="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id="{B0795597-9C18-40AE-AB07-E73C7BA184D7}"/>
              </a:ext>
            </a:extLst>
          </p:cNvPr>
          <p:cNvSpPr txBox="1">
            <a:spLocks/>
          </p:cNvSpPr>
          <p:nvPr userDrawn="1"/>
        </p:nvSpPr>
        <p:spPr>
          <a:xfrm>
            <a:off x="4800600" y="6324600"/>
            <a:ext cx="406401" cy="410474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01BDDF-0CED-436F-BB06-DB92F81C7927}" type="slidenum">
              <a:rPr lang="en-US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/>
              <a:t>‹Nr.›</a:t>
            </a:fld>
            <a:endParaRPr lang="en-US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4" name="Graphic 29">
            <a:extLst>
              <a:ext uri="{FF2B5EF4-FFF2-40B4-BE49-F238E27FC236}">
                <a16:creationId xmlns:a16="http://schemas.microsoft.com/office/drawing/2014/main" id="{39138CE9-55B8-4B64-BFA2-0F2482A5EF3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7289" y="6430377"/>
            <a:ext cx="469511" cy="30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16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  <p15:guide id="10" orient="horz" pos="14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B61E4EC-36EC-41D5-B9B7-783BBD7826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35"/>
          <a:stretch/>
        </p:blipFill>
        <p:spPr>
          <a:xfrm flipH="1">
            <a:off x="5561078" y="3176"/>
            <a:ext cx="6626323" cy="6877828"/>
          </a:xfrm>
          <a:prstGeom prst="rect">
            <a:avLst/>
          </a:prstGeom>
        </p:spPr>
      </p:pic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0" i="0" baseline="0" dirty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1" i="0" baseline="0" dirty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BDC9C5-66D4-49B8-83BE-6DD040BD15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29128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E15234A-4115-4590-A241-751A4900AB02}"/>
              </a:ext>
            </a:extLst>
          </p:cNvPr>
          <p:cNvSpPr/>
          <p:nvPr userDrawn="1"/>
        </p:nvSpPr>
        <p:spPr>
          <a:xfrm>
            <a:off x="-5002" y="5341616"/>
            <a:ext cx="5592700" cy="15163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 dirty="0" err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6D78D08C-E336-47D6-BCD6-678A83F384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2925" y="838200"/>
            <a:ext cx="4714870" cy="145951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0" i="0" cap="none" spc="-150" baseline="0">
                <a:solidFill>
                  <a:schemeClr val="bg2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Divider Title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A5678EDC-28E0-4275-8812-63FB5DEBA38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2925" y="2534474"/>
            <a:ext cx="4714869" cy="894526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Slide Divider Sub-Title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CD80A44-7877-4362-9770-DE48981EA557}"/>
              </a:ext>
            </a:extLst>
          </p:cNvPr>
          <p:cNvCxnSpPr>
            <a:cxnSpLocks/>
          </p:cNvCxnSpPr>
          <p:nvPr userDrawn="1"/>
        </p:nvCxnSpPr>
        <p:spPr>
          <a:xfrm>
            <a:off x="4279900" y="2540000"/>
            <a:ext cx="0" cy="1816100"/>
          </a:xfrm>
          <a:prstGeom prst="line">
            <a:avLst/>
          </a:prstGeom>
          <a:ln w="28575">
            <a:solidFill>
              <a:schemeClr val="accent5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c 29">
            <a:extLst>
              <a:ext uri="{FF2B5EF4-FFF2-40B4-BE49-F238E27FC236}">
                <a16:creationId xmlns:a16="http://schemas.microsoft.com/office/drawing/2014/main" id="{39138CE9-55B8-4B64-BFA2-0F2482A5EF3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7289" y="6430377"/>
            <a:ext cx="469511" cy="304697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8F737D29-A1BD-4899-9E1C-DAFBA9AAB537}"/>
              </a:ext>
            </a:extLst>
          </p:cNvPr>
          <p:cNvSpPr/>
          <p:nvPr userDrawn="1"/>
        </p:nvSpPr>
        <p:spPr>
          <a:xfrm>
            <a:off x="532860" y="2348400"/>
            <a:ext cx="4723415" cy="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id="{B0795597-9C18-40AE-AB07-E73C7BA184D7}"/>
              </a:ext>
            </a:extLst>
          </p:cNvPr>
          <p:cNvSpPr txBox="1">
            <a:spLocks/>
          </p:cNvSpPr>
          <p:nvPr userDrawn="1"/>
        </p:nvSpPr>
        <p:spPr>
          <a:xfrm>
            <a:off x="4800600" y="6324600"/>
            <a:ext cx="406401" cy="410474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01BDDF-0CED-436F-BB06-DB92F81C7927}" type="slidenum">
              <a:rPr lang="en-US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/>
              <a:t>‹Nr.›</a:t>
            </a:fld>
            <a:endParaRPr lang="en-US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7269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  <p15:guide id="10" orient="horz" pos="14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view of a city&#10;&#10;Description automatically generated">
            <a:extLst>
              <a:ext uri="{FF2B5EF4-FFF2-40B4-BE49-F238E27FC236}">
                <a16:creationId xmlns:a16="http://schemas.microsoft.com/office/drawing/2014/main" id="{C145E3EE-C35F-4A42-9BFC-DA13C2703B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2600" y="3176"/>
            <a:ext cx="6626328" cy="6854824"/>
          </a:xfrm>
          <a:prstGeom prst="rect">
            <a:avLst/>
          </a:prstGeom>
        </p:spPr>
      </p:pic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0" i="0" baseline="0" dirty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1" i="0" baseline="0" dirty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97E0B7-7017-45B4-9428-E39B653912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29128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745533E-708E-4F26-BF25-5CD3E55142AF}"/>
              </a:ext>
            </a:extLst>
          </p:cNvPr>
          <p:cNvSpPr/>
          <p:nvPr userDrawn="1"/>
        </p:nvSpPr>
        <p:spPr>
          <a:xfrm>
            <a:off x="-5002" y="5341616"/>
            <a:ext cx="5592700" cy="15163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 dirty="0" err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575B9BC-44AC-4E23-87AA-0798A462C4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2925" y="838200"/>
            <a:ext cx="4714870" cy="145951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0" i="0" cap="none" spc="-150" baseline="0">
                <a:solidFill>
                  <a:schemeClr val="bg2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Divider Title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EC0D0A6A-0125-4248-83CA-3ED988313DE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2925" y="2534474"/>
            <a:ext cx="4714869" cy="894526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Slide Divider Sub-Title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0603A2C-D517-452E-A0CA-B5315F629B1A}"/>
              </a:ext>
            </a:extLst>
          </p:cNvPr>
          <p:cNvCxnSpPr>
            <a:cxnSpLocks/>
          </p:cNvCxnSpPr>
          <p:nvPr userDrawn="1"/>
        </p:nvCxnSpPr>
        <p:spPr>
          <a:xfrm>
            <a:off x="4279900" y="2540000"/>
            <a:ext cx="0" cy="1816100"/>
          </a:xfrm>
          <a:prstGeom prst="line">
            <a:avLst/>
          </a:prstGeom>
          <a:ln w="28575">
            <a:solidFill>
              <a:schemeClr val="accent5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c 29">
            <a:extLst>
              <a:ext uri="{FF2B5EF4-FFF2-40B4-BE49-F238E27FC236}">
                <a16:creationId xmlns:a16="http://schemas.microsoft.com/office/drawing/2014/main" id="{6BE86CE7-B949-411A-9A6D-834333BAD6E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7289" y="6430377"/>
            <a:ext cx="469511" cy="304697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C4822B83-DA3B-460F-9496-9E386B17CD1E}"/>
              </a:ext>
            </a:extLst>
          </p:cNvPr>
          <p:cNvSpPr/>
          <p:nvPr userDrawn="1"/>
        </p:nvSpPr>
        <p:spPr>
          <a:xfrm>
            <a:off x="532860" y="2348400"/>
            <a:ext cx="4723415" cy="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id="{B0795597-9C18-40AE-AB07-E73C7BA184D7}"/>
              </a:ext>
            </a:extLst>
          </p:cNvPr>
          <p:cNvSpPr txBox="1">
            <a:spLocks/>
          </p:cNvSpPr>
          <p:nvPr userDrawn="1"/>
        </p:nvSpPr>
        <p:spPr>
          <a:xfrm>
            <a:off x="4800600" y="6324600"/>
            <a:ext cx="406401" cy="410474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01BDDF-0CED-436F-BB06-DB92F81C7927}" type="slidenum">
              <a:rPr lang="en-US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/>
              <a:t>‹Nr.›</a:t>
            </a:fld>
            <a:endParaRPr lang="en-US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559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  <p15:guide id="10" orient="horz" pos="14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5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0" i="0" baseline="0" dirty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1" i="0" baseline="0" dirty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97E0B7-7017-45B4-9428-E39B653912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29128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745533E-708E-4F26-BF25-5CD3E55142AF}"/>
              </a:ext>
            </a:extLst>
          </p:cNvPr>
          <p:cNvSpPr/>
          <p:nvPr userDrawn="1"/>
        </p:nvSpPr>
        <p:spPr>
          <a:xfrm>
            <a:off x="-5002" y="5341616"/>
            <a:ext cx="5592700" cy="15163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 dirty="0" err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575B9BC-44AC-4E23-87AA-0798A462C4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2925" y="838200"/>
            <a:ext cx="4714870" cy="145951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0" i="0" cap="none" spc="-150" baseline="0">
                <a:solidFill>
                  <a:schemeClr val="bg2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Divider Title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EC0D0A6A-0125-4248-83CA-3ED988313DE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2925" y="2534474"/>
            <a:ext cx="4714869" cy="894526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Slide Divider Sub-Title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0603A2C-D517-452E-A0CA-B5315F629B1A}"/>
              </a:ext>
            </a:extLst>
          </p:cNvPr>
          <p:cNvCxnSpPr>
            <a:cxnSpLocks/>
          </p:cNvCxnSpPr>
          <p:nvPr userDrawn="1"/>
        </p:nvCxnSpPr>
        <p:spPr>
          <a:xfrm>
            <a:off x="4279900" y="2540000"/>
            <a:ext cx="0" cy="1816100"/>
          </a:xfrm>
          <a:prstGeom prst="line">
            <a:avLst/>
          </a:prstGeom>
          <a:ln w="28575">
            <a:solidFill>
              <a:schemeClr val="accent5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Slide Number Placeholder 7">
            <a:extLst>
              <a:ext uri="{FF2B5EF4-FFF2-40B4-BE49-F238E27FC236}">
                <a16:creationId xmlns:a16="http://schemas.microsoft.com/office/drawing/2014/main" id="{B0795597-9C18-40AE-AB07-E73C7BA184D7}"/>
              </a:ext>
            </a:extLst>
          </p:cNvPr>
          <p:cNvSpPr txBox="1">
            <a:spLocks/>
          </p:cNvSpPr>
          <p:nvPr userDrawn="1"/>
        </p:nvSpPr>
        <p:spPr>
          <a:xfrm>
            <a:off x="4800600" y="6324600"/>
            <a:ext cx="406401" cy="410474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01BDDF-0CED-436F-BB06-DB92F81C7927}" type="slidenum">
              <a:rPr lang="en-US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/>
              <a:t>‹Nr.›</a:t>
            </a:fld>
            <a:endParaRPr lang="en-US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4822B83-DA3B-460F-9496-9E386B17CD1E}"/>
              </a:ext>
            </a:extLst>
          </p:cNvPr>
          <p:cNvSpPr/>
          <p:nvPr userDrawn="1"/>
        </p:nvSpPr>
        <p:spPr>
          <a:xfrm>
            <a:off x="532860" y="2348400"/>
            <a:ext cx="4723415" cy="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2600" y="0"/>
            <a:ext cx="66294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173D5C8-0C46-488C-BBED-0D0571C9C9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54226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  <p:pic>
        <p:nvPicPr>
          <p:cNvPr id="16" name="Graphic 29">
            <a:extLst>
              <a:ext uri="{FF2B5EF4-FFF2-40B4-BE49-F238E27FC236}">
                <a16:creationId xmlns:a16="http://schemas.microsoft.com/office/drawing/2014/main" id="{39138CE9-55B8-4B64-BFA2-0F2482A5EF3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7289" y="6430377"/>
            <a:ext cx="469511" cy="30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187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  <p15:guide id="10" orient="horz" pos="14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18"/>
            </p:custDataLst>
            <p:extLst>
              <p:ext uri="{D42A27DB-BD31-4B8C-83A1-F6EECF244321}">
                <p14:modId xmlns:p14="http://schemas.microsoft.com/office/powerpoint/2010/main" val="638745345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9" imgW="270" imgH="270" progId="TCLayout.ActiveDocument.1">
                  <p:embed/>
                </p:oleObj>
              </mc:Choice>
              <mc:Fallback>
                <p:oleObj name="think-cell Slide" r:id="rId19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EE5AA31-6352-4391-BD51-D11F0E285927}"/>
              </a:ext>
            </a:extLst>
          </p:cNvPr>
          <p:cNvCxnSpPr>
            <a:cxnSpLocks/>
          </p:cNvCxnSpPr>
          <p:nvPr userDrawn="1"/>
        </p:nvCxnSpPr>
        <p:spPr>
          <a:xfrm>
            <a:off x="269240" y="6351042"/>
            <a:ext cx="11617961" cy="0"/>
          </a:xfrm>
          <a:prstGeom prst="line">
            <a:avLst/>
          </a:prstGeom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>
            <a:extLst>
              <a:ext uri="{FF2B5EF4-FFF2-40B4-BE49-F238E27FC236}">
                <a16:creationId xmlns:a16="http://schemas.microsoft.com/office/drawing/2014/main" id="{3731B67A-856E-4C40-A40C-42B24B844A89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1271445" y="6432714"/>
            <a:ext cx="469511" cy="304697"/>
          </a:xfrm>
          <a:prstGeom prst="rect">
            <a:avLst/>
          </a:prstGeom>
        </p:spPr>
      </p:pic>
      <p:sp>
        <p:nvSpPr>
          <p:cNvPr id="28" name="Slide Number Placeholder 7">
            <a:extLst>
              <a:ext uri="{FF2B5EF4-FFF2-40B4-BE49-F238E27FC236}">
                <a16:creationId xmlns:a16="http://schemas.microsoft.com/office/drawing/2014/main" id="{F64D5107-63CE-45C0-B157-108D68B77A9A}"/>
              </a:ext>
            </a:extLst>
          </p:cNvPr>
          <p:cNvSpPr txBox="1">
            <a:spLocks/>
          </p:cNvSpPr>
          <p:nvPr userDrawn="1"/>
        </p:nvSpPr>
        <p:spPr>
          <a:xfrm>
            <a:off x="5894195" y="6286501"/>
            <a:ext cx="406401" cy="410474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01BDDF-0CED-436F-BB06-DB92F81C7927}" type="slidenum">
              <a:rPr lang="en-US" smtClean="0">
                <a:solidFill>
                  <a:schemeClr val="tx1"/>
                </a:solidFill>
              </a:rPr>
              <a:pPr/>
              <a:t>‹Nr.›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183BDEA-AFAC-4BB8-9061-5EA66E6B23D7}"/>
              </a:ext>
            </a:extLst>
          </p:cNvPr>
          <p:cNvSpPr/>
          <p:nvPr userDrawn="1"/>
        </p:nvSpPr>
        <p:spPr>
          <a:xfrm flipH="1">
            <a:off x="5903717" y="6410380"/>
            <a:ext cx="381107" cy="454764"/>
          </a:xfrm>
          <a:custGeom>
            <a:avLst/>
            <a:gdLst>
              <a:gd name="connsiteX0" fmla="*/ 0 w 381107"/>
              <a:gd name="connsiteY0" fmla="*/ 178648 h 609600"/>
              <a:gd name="connsiteX1" fmla="*/ 178648 w 381107"/>
              <a:gd name="connsiteY1" fmla="*/ 0 h 609600"/>
              <a:gd name="connsiteX2" fmla="*/ 202459 w 381107"/>
              <a:gd name="connsiteY2" fmla="*/ 0 h 609600"/>
              <a:gd name="connsiteX3" fmla="*/ 381107 w 381107"/>
              <a:gd name="connsiteY3" fmla="*/ 178648 h 609600"/>
              <a:gd name="connsiteX4" fmla="*/ 381107 w 381107"/>
              <a:gd name="connsiteY4" fmla="*/ 430952 h 609600"/>
              <a:gd name="connsiteX5" fmla="*/ 202459 w 381107"/>
              <a:gd name="connsiteY5" fmla="*/ 609600 h 609600"/>
              <a:gd name="connsiteX6" fmla="*/ 178648 w 381107"/>
              <a:gd name="connsiteY6" fmla="*/ 609600 h 609600"/>
              <a:gd name="connsiteX7" fmla="*/ 0 w 381107"/>
              <a:gd name="connsiteY7" fmla="*/ 430952 h 609600"/>
              <a:gd name="connsiteX8" fmla="*/ 0 w 381107"/>
              <a:gd name="connsiteY8" fmla="*/ 178648 h 609600"/>
              <a:gd name="connsiteX0" fmla="*/ 0 w 381107"/>
              <a:gd name="connsiteY0" fmla="*/ 178648 h 609600"/>
              <a:gd name="connsiteX1" fmla="*/ 178648 w 381107"/>
              <a:gd name="connsiteY1" fmla="*/ 0 h 609600"/>
              <a:gd name="connsiteX2" fmla="*/ 202459 w 381107"/>
              <a:gd name="connsiteY2" fmla="*/ 0 h 609600"/>
              <a:gd name="connsiteX3" fmla="*/ 381107 w 381107"/>
              <a:gd name="connsiteY3" fmla="*/ 178648 h 609600"/>
              <a:gd name="connsiteX4" fmla="*/ 381107 w 381107"/>
              <a:gd name="connsiteY4" fmla="*/ 430952 h 609600"/>
              <a:gd name="connsiteX5" fmla="*/ 183409 w 381107"/>
              <a:gd name="connsiteY5" fmla="*/ 516731 h 609600"/>
              <a:gd name="connsiteX6" fmla="*/ 178648 w 381107"/>
              <a:gd name="connsiteY6" fmla="*/ 609600 h 609600"/>
              <a:gd name="connsiteX7" fmla="*/ 0 w 381107"/>
              <a:gd name="connsiteY7" fmla="*/ 430952 h 609600"/>
              <a:gd name="connsiteX8" fmla="*/ 0 w 381107"/>
              <a:gd name="connsiteY8" fmla="*/ 178648 h 609600"/>
              <a:gd name="connsiteX0" fmla="*/ 0 w 381107"/>
              <a:gd name="connsiteY0" fmla="*/ 178648 h 517283"/>
              <a:gd name="connsiteX1" fmla="*/ 178648 w 381107"/>
              <a:gd name="connsiteY1" fmla="*/ 0 h 517283"/>
              <a:gd name="connsiteX2" fmla="*/ 202459 w 381107"/>
              <a:gd name="connsiteY2" fmla="*/ 0 h 517283"/>
              <a:gd name="connsiteX3" fmla="*/ 381107 w 381107"/>
              <a:gd name="connsiteY3" fmla="*/ 178648 h 517283"/>
              <a:gd name="connsiteX4" fmla="*/ 381107 w 381107"/>
              <a:gd name="connsiteY4" fmla="*/ 430952 h 517283"/>
              <a:gd name="connsiteX5" fmla="*/ 183409 w 381107"/>
              <a:gd name="connsiteY5" fmla="*/ 516731 h 517283"/>
              <a:gd name="connsiteX6" fmla="*/ 171504 w 381107"/>
              <a:gd name="connsiteY6" fmla="*/ 516731 h 517283"/>
              <a:gd name="connsiteX7" fmla="*/ 0 w 381107"/>
              <a:gd name="connsiteY7" fmla="*/ 430952 h 517283"/>
              <a:gd name="connsiteX8" fmla="*/ 0 w 381107"/>
              <a:gd name="connsiteY8" fmla="*/ 178648 h 517283"/>
              <a:gd name="connsiteX0" fmla="*/ 0 w 381107"/>
              <a:gd name="connsiteY0" fmla="*/ 178648 h 523408"/>
              <a:gd name="connsiteX1" fmla="*/ 178648 w 381107"/>
              <a:gd name="connsiteY1" fmla="*/ 0 h 523408"/>
              <a:gd name="connsiteX2" fmla="*/ 202459 w 381107"/>
              <a:gd name="connsiteY2" fmla="*/ 0 h 523408"/>
              <a:gd name="connsiteX3" fmla="*/ 381107 w 381107"/>
              <a:gd name="connsiteY3" fmla="*/ 178648 h 523408"/>
              <a:gd name="connsiteX4" fmla="*/ 378726 w 381107"/>
              <a:gd name="connsiteY4" fmla="*/ 454764 h 523408"/>
              <a:gd name="connsiteX5" fmla="*/ 183409 w 381107"/>
              <a:gd name="connsiteY5" fmla="*/ 516731 h 523408"/>
              <a:gd name="connsiteX6" fmla="*/ 171504 w 381107"/>
              <a:gd name="connsiteY6" fmla="*/ 516731 h 523408"/>
              <a:gd name="connsiteX7" fmla="*/ 0 w 381107"/>
              <a:gd name="connsiteY7" fmla="*/ 430952 h 523408"/>
              <a:gd name="connsiteX8" fmla="*/ 0 w 381107"/>
              <a:gd name="connsiteY8" fmla="*/ 178648 h 523408"/>
              <a:gd name="connsiteX0" fmla="*/ 0 w 381107"/>
              <a:gd name="connsiteY0" fmla="*/ 178648 h 523408"/>
              <a:gd name="connsiteX1" fmla="*/ 178648 w 381107"/>
              <a:gd name="connsiteY1" fmla="*/ 0 h 523408"/>
              <a:gd name="connsiteX2" fmla="*/ 202459 w 381107"/>
              <a:gd name="connsiteY2" fmla="*/ 0 h 523408"/>
              <a:gd name="connsiteX3" fmla="*/ 381107 w 381107"/>
              <a:gd name="connsiteY3" fmla="*/ 178648 h 523408"/>
              <a:gd name="connsiteX4" fmla="*/ 378726 w 381107"/>
              <a:gd name="connsiteY4" fmla="*/ 454764 h 523408"/>
              <a:gd name="connsiteX5" fmla="*/ 183409 w 381107"/>
              <a:gd name="connsiteY5" fmla="*/ 516731 h 523408"/>
              <a:gd name="connsiteX6" fmla="*/ 171504 w 381107"/>
              <a:gd name="connsiteY6" fmla="*/ 516731 h 523408"/>
              <a:gd name="connsiteX7" fmla="*/ 2381 w 381107"/>
              <a:gd name="connsiteY7" fmla="*/ 452384 h 523408"/>
              <a:gd name="connsiteX8" fmla="*/ 0 w 381107"/>
              <a:gd name="connsiteY8" fmla="*/ 178648 h 523408"/>
              <a:gd name="connsiteX0" fmla="*/ 0 w 381107"/>
              <a:gd name="connsiteY0" fmla="*/ 178648 h 523408"/>
              <a:gd name="connsiteX1" fmla="*/ 178648 w 381107"/>
              <a:gd name="connsiteY1" fmla="*/ 0 h 523408"/>
              <a:gd name="connsiteX2" fmla="*/ 202459 w 381107"/>
              <a:gd name="connsiteY2" fmla="*/ 0 h 523408"/>
              <a:gd name="connsiteX3" fmla="*/ 381107 w 381107"/>
              <a:gd name="connsiteY3" fmla="*/ 178648 h 523408"/>
              <a:gd name="connsiteX4" fmla="*/ 378726 w 381107"/>
              <a:gd name="connsiteY4" fmla="*/ 454764 h 523408"/>
              <a:gd name="connsiteX5" fmla="*/ 183409 w 381107"/>
              <a:gd name="connsiteY5" fmla="*/ 516731 h 523408"/>
              <a:gd name="connsiteX6" fmla="*/ 176267 w 381107"/>
              <a:gd name="connsiteY6" fmla="*/ 452438 h 523408"/>
              <a:gd name="connsiteX7" fmla="*/ 2381 w 381107"/>
              <a:gd name="connsiteY7" fmla="*/ 452384 h 523408"/>
              <a:gd name="connsiteX8" fmla="*/ 0 w 381107"/>
              <a:gd name="connsiteY8" fmla="*/ 178648 h 523408"/>
              <a:gd name="connsiteX0" fmla="*/ 0 w 381107"/>
              <a:gd name="connsiteY0" fmla="*/ 178648 h 523408"/>
              <a:gd name="connsiteX1" fmla="*/ 178648 w 381107"/>
              <a:gd name="connsiteY1" fmla="*/ 0 h 523408"/>
              <a:gd name="connsiteX2" fmla="*/ 202459 w 381107"/>
              <a:gd name="connsiteY2" fmla="*/ 0 h 523408"/>
              <a:gd name="connsiteX3" fmla="*/ 381107 w 381107"/>
              <a:gd name="connsiteY3" fmla="*/ 178648 h 523408"/>
              <a:gd name="connsiteX4" fmla="*/ 378726 w 381107"/>
              <a:gd name="connsiteY4" fmla="*/ 454764 h 523408"/>
              <a:gd name="connsiteX5" fmla="*/ 183409 w 381107"/>
              <a:gd name="connsiteY5" fmla="*/ 516731 h 523408"/>
              <a:gd name="connsiteX6" fmla="*/ 176267 w 381107"/>
              <a:gd name="connsiteY6" fmla="*/ 452438 h 523408"/>
              <a:gd name="connsiteX7" fmla="*/ 2381 w 381107"/>
              <a:gd name="connsiteY7" fmla="*/ 452384 h 523408"/>
              <a:gd name="connsiteX8" fmla="*/ 0 w 381107"/>
              <a:gd name="connsiteY8" fmla="*/ 178648 h 523408"/>
              <a:gd name="connsiteX0" fmla="*/ 0 w 381107"/>
              <a:gd name="connsiteY0" fmla="*/ 178648 h 523408"/>
              <a:gd name="connsiteX1" fmla="*/ 178648 w 381107"/>
              <a:gd name="connsiteY1" fmla="*/ 0 h 523408"/>
              <a:gd name="connsiteX2" fmla="*/ 202459 w 381107"/>
              <a:gd name="connsiteY2" fmla="*/ 0 h 523408"/>
              <a:gd name="connsiteX3" fmla="*/ 381107 w 381107"/>
              <a:gd name="connsiteY3" fmla="*/ 178648 h 523408"/>
              <a:gd name="connsiteX4" fmla="*/ 378726 w 381107"/>
              <a:gd name="connsiteY4" fmla="*/ 454764 h 523408"/>
              <a:gd name="connsiteX5" fmla="*/ 183409 w 381107"/>
              <a:gd name="connsiteY5" fmla="*/ 516731 h 523408"/>
              <a:gd name="connsiteX6" fmla="*/ 176267 w 381107"/>
              <a:gd name="connsiteY6" fmla="*/ 452438 h 523408"/>
              <a:gd name="connsiteX7" fmla="*/ 2381 w 381107"/>
              <a:gd name="connsiteY7" fmla="*/ 452384 h 523408"/>
              <a:gd name="connsiteX8" fmla="*/ 0 w 381107"/>
              <a:gd name="connsiteY8" fmla="*/ 178648 h 523408"/>
              <a:gd name="connsiteX0" fmla="*/ 176267 w 381107"/>
              <a:gd name="connsiteY0" fmla="*/ 452438 h 543878"/>
              <a:gd name="connsiteX1" fmla="*/ 2381 w 381107"/>
              <a:gd name="connsiteY1" fmla="*/ 452384 h 543878"/>
              <a:gd name="connsiteX2" fmla="*/ 0 w 381107"/>
              <a:gd name="connsiteY2" fmla="*/ 178648 h 543878"/>
              <a:gd name="connsiteX3" fmla="*/ 178648 w 381107"/>
              <a:gd name="connsiteY3" fmla="*/ 0 h 543878"/>
              <a:gd name="connsiteX4" fmla="*/ 202459 w 381107"/>
              <a:gd name="connsiteY4" fmla="*/ 0 h 543878"/>
              <a:gd name="connsiteX5" fmla="*/ 381107 w 381107"/>
              <a:gd name="connsiteY5" fmla="*/ 178648 h 543878"/>
              <a:gd name="connsiteX6" fmla="*/ 378726 w 381107"/>
              <a:gd name="connsiteY6" fmla="*/ 454764 h 543878"/>
              <a:gd name="connsiteX7" fmla="*/ 183409 w 381107"/>
              <a:gd name="connsiteY7" fmla="*/ 516731 h 543878"/>
              <a:gd name="connsiteX8" fmla="*/ 267707 w 381107"/>
              <a:gd name="connsiteY8" fmla="*/ 543878 h 543878"/>
              <a:gd name="connsiteX0" fmla="*/ 2381 w 381107"/>
              <a:gd name="connsiteY0" fmla="*/ 452384 h 543878"/>
              <a:gd name="connsiteX1" fmla="*/ 0 w 381107"/>
              <a:gd name="connsiteY1" fmla="*/ 178648 h 543878"/>
              <a:gd name="connsiteX2" fmla="*/ 178648 w 381107"/>
              <a:gd name="connsiteY2" fmla="*/ 0 h 543878"/>
              <a:gd name="connsiteX3" fmla="*/ 202459 w 381107"/>
              <a:gd name="connsiteY3" fmla="*/ 0 h 543878"/>
              <a:gd name="connsiteX4" fmla="*/ 381107 w 381107"/>
              <a:gd name="connsiteY4" fmla="*/ 178648 h 543878"/>
              <a:gd name="connsiteX5" fmla="*/ 378726 w 381107"/>
              <a:gd name="connsiteY5" fmla="*/ 454764 h 543878"/>
              <a:gd name="connsiteX6" fmla="*/ 183409 w 381107"/>
              <a:gd name="connsiteY6" fmla="*/ 516731 h 543878"/>
              <a:gd name="connsiteX7" fmla="*/ 267707 w 381107"/>
              <a:gd name="connsiteY7" fmla="*/ 543878 h 543878"/>
              <a:gd name="connsiteX0" fmla="*/ 2381 w 381107"/>
              <a:gd name="connsiteY0" fmla="*/ 452384 h 543878"/>
              <a:gd name="connsiteX1" fmla="*/ 0 w 381107"/>
              <a:gd name="connsiteY1" fmla="*/ 178648 h 543878"/>
              <a:gd name="connsiteX2" fmla="*/ 178648 w 381107"/>
              <a:gd name="connsiteY2" fmla="*/ 0 h 543878"/>
              <a:gd name="connsiteX3" fmla="*/ 202459 w 381107"/>
              <a:gd name="connsiteY3" fmla="*/ 0 h 543878"/>
              <a:gd name="connsiteX4" fmla="*/ 381107 w 381107"/>
              <a:gd name="connsiteY4" fmla="*/ 178648 h 543878"/>
              <a:gd name="connsiteX5" fmla="*/ 378726 w 381107"/>
              <a:gd name="connsiteY5" fmla="*/ 454764 h 543878"/>
              <a:gd name="connsiteX6" fmla="*/ 267707 w 381107"/>
              <a:gd name="connsiteY6" fmla="*/ 543878 h 543878"/>
              <a:gd name="connsiteX0" fmla="*/ 2381 w 381107"/>
              <a:gd name="connsiteY0" fmla="*/ 452384 h 454764"/>
              <a:gd name="connsiteX1" fmla="*/ 0 w 381107"/>
              <a:gd name="connsiteY1" fmla="*/ 178648 h 454764"/>
              <a:gd name="connsiteX2" fmla="*/ 178648 w 381107"/>
              <a:gd name="connsiteY2" fmla="*/ 0 h 454764"/>
              <a:gd name="connsiteX3" fmla="*/ 202459 w 381107"/>
              <a:gd name="connsiteY3" fmla="*/ 0 h 454764"/>
              <a:gd name="connsiteX4" fmla="*/ 381107 w 381107"/>
              <a:gd name="connsiteY4" fmla="*/ 178648 h 454764"/>
              <a:gd name="connsiteX5" fmla="*/ 378726 w 381107"/>
              <a:gd name="connsiteY5" fmla="*/ 454764 h 45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1107" h="454764">
                <a:moveTo>
                  <a:pt x="2381" y="452384"/>
                </a:moveTo>
                <a:cubicBezTo>
                  <a:pt x="1587" y="361139"/>
                  <a:pt x="794" y="269893"/>
                  <a:pt x="0" y="178648"/>
                </a:cubicBezTo>
                <a:cubicBezTo>
                  <a:pt x="0" y="79983"/>
                  <a:pt x="79983" y="0"/>
                  <a:pt x="178648" y="0"/>
                </a:cubicBezTo>
                <a:lnTo>
                  <a:pt x="202459" y="0"/>
                </a:lnTo>
                <a:cubicBezTo>
                  <a:pt x="301124" y="0"/>
                  <a:pt x="381107" y="79983"/>
                  <a:pt x="381107" y="178648"/>
                </a:cubicBezTo>
                <a:cubicBezTo>
                  <a:pt x="380313" y="270687"/>
                  <a:pt x="379520" y="362725"/>
                  <a:pt x="378726" y="454764"/>
                </a:cubicBez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 dirty="0" err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958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98" r:id="rId2"/>
    <p:sldLayoutId id="2147483999" r:id="rId3"/>
    <p:sldLayoutId id="2147484044" r:id="rId4"/>
    <p:sldLayoutId id="2147484018" r:id="rId5"/>
    <p:sldLayoutId id="2147484024" r:id="rId6"/>
    <p:sldLayoutId id="2147484025" r:id="rId7"/>
    <p:sldLayoutId id="2147484028" r:id="rId8"/>
    <p:sldLayoutId id="2147484047" r:id="rId9"/>
    <p:sldLayoutId id="2147484051" r:id="rId10"/>
    <p:sldLayoutId id="2147484052" r:id="rId11"/>
    <p:sldLayoutId id="2147484053" r:id="rId12"/>
    <p:sldLayoutId id="2147484055" r:id="rId13"/>
    <p:sldLayoutId id="2147484056" r:id="rId14"/>
    <p:sldLayoutId id="2147484054" r:id="rId15"/>
    <p:sldLayoutId id="2147484002" r:id="rId1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2400" b="1" i="0" kern="1200" dirty="0">
          <a:solidFill>
            <a:schemeClr val="tx2"/>
          </a:solidFill>
          <a:latin typeface="Roboto" charset="0"/>
          <a:ea typeface="Roboto" charset="0"/>
          <a:cs typeface="Roboto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2000" b="1" i="0" kern="1200" dirty="0" smtClean="0">
          <a:solidFill>
            <a:schemeClr val="accent2">
              <a:lumMod val="50000"/>
            </a:schemeClr>
          </a:solidFill>
          <a:latin typeface="Roboto" charset="0"/>
          <a:ea typeface="Roboto" charset="0"/>
          <a:cs typeface="Roboto" charset="0"/>
        </a:defRPr>
      </a:lvl1pPr>
      <a:lvl2pPr marL="228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b="0" i="0" kern="1200" dirty="0" smtClean="0">
          <a:solidFill>
            <a:schemeClr val="accent2">
              <a:lumMod val="50000"/>
            </a:schemeClr>
          </a:solidFill>
          <a:latin typeface="Roboto" charset="0"/>
          <a:ea typeface="Roboto" charset="0"/>
          <a:cs typeface="Roboto" charset="0"/>
        </a:defRPr>
      </a:lvl2pPr>
      <a:lvl3pPr marL="457200" indent="-228600" algn="l" defTabSz="914400" rtl="0" eaLnBrk="1" latinLnBrk="0" hangingPunct="1">
        <a:lnSpc>
          <a:spcPct val="90000"/>
        </a:lnSpc>
        <a:spcBef>
          <a:spcPts val="500"/>
        </a:spcBef>
        <a:buFontTx/>
        <a:buChar char="‒"/>
        <a:defRPr lang="en-US" sz="1400" b="0" i="0" kern="1200" dirty="0" smtClean="0">
          <a:solidFill>
            <a:schemeClr val="accent2">
              <a:lumMod val="50000"/>
            </a:schemeClr>
          </a:solidFill>
          <a:latin typeface="Roboto" charset="0"/>
          <a:ea typeface="Roboto" charset="0"/>
          <a:cs typeface="Roboto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https://go.nvent.com/rs/760-EGW-100/images/LinkedIn_Icon36x36black.png" TargetMode="External"/><Relationship Id="rId12" Type="http://schemas.openxmlformats.org/officeDocument/2006/relationships/hyperlink" Target="https://schroff.nvent.com/" TargetMode="Externa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image" Target="../media/image17.png"/><Relationship Id="rId11" Type="http://schemas.openxmlformats.org/officeDocument/2006/relationships/hyperlink" Target="https://www.youtube.com/nVentSCHROFF" TargetMode="External"/><Relationship Id="rId5" Type="http://schemas.openxmlformats.org/officeDocument/2006/relationships/image" Target="../media/image4.emf"/><Relationship Id="rId15" Type="http://schemas.openxmlformats.org/officeDocument/2006/relationships/image" Target="../media/image21.png"/><Relationship Id="rId10" Type="http://schemas.openxmlformats.org/officeDocument/2006/relationships/hyperlink" Target="https://www.linkedin.com/company/nvent-schroff-europe" TargetMode="External"/><Relationship Id="rId4" Type="http://schemas.openxmlformats.org/officeDocument/2006/relationships/oleObject" Target="../embeddings/oleObject18.bin"/><Relationship Id="rId9" Type="http://schemas.openxmlformats.org/officeDocument/2006/relationships/image" Target="https://go.nvent.com/rs/760-EGW-100/images/YouTube_Icon36x36black.png" TargetMode="External"/><Relationship Id="rId14" Type="http://schemas.openxmlformats.org/officeDocument/2006/relationships/image" Target="../media/image20.sv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emf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image" Target="../media/image85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9.bin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38" imgH="338" progId="TCLayout.ActiveDocument.1">
                  <p:embed/>
                </p:oleObj>
              </mc:Choice>
              <mc:Fallback>
                <p:oleObj name="think-cell Slide" r:id="rId4" imgW="338" imgH="338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00" dirty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628650" y="3149856"/>
            <a:ext cx="6410558" cy="535352"/>
          </a:xfrm>
        </p:spPr>
        <p:txBody>
          <a:bodyPr/>
          <a:lstStyle/>
          <a:p>
            <a:r>
              <a:rPr lang="de-DE" sz="1600" dirty="0" err="1"/>
              <a:t>December</a:t>
            </a:r>
            <a:r>
              <a:rPr lang="de-DE" sz="1600" dirty="0"/>
              <a:t> 2022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28650" y="1173869"/>
            <a:ext cx="6410558" cy="1828800"/>
          </a:xfrm>
        </p:spPr>
        <p:txBody>
          <a:bodyPr>
            <a:normAutofit/>
          </a:bodyPr>
          <a:lstStyle/>
          <a:p>
            <a:r>
              <a:rPr lang="en-US" sz="3200" dirty="0"/>
              <a:t>MTCA.4 Tutorial - Basics </a:t>
            </a:r>
            <a:br>
              <a:rPr lang="en-US" sz="3200" dirty="0"/>
            </a:br>
            <a:r>
              <a:rPr lang="en-US" sz="3200" dirty="0"/>
              <a:t>Introduction in xTCA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28650" y="3720272"/>
            <a:ext cx="3714750" cy="991001"/>
          </a:xfrm>
        </p:spPr>
        <p:txBody>
          <a:bodyPr/>
          <a:lstStyle/>
          <a:p>
            <a:r>
              <a:rPr lang="de-DE" sz="1600" dirty="0"/>
              <a:t>Ralf Waldt</a:t>
            </a:r>
          </a:p>
          <a:p>
            <a:r>
              <a:rPr lang="de-DE" sz="1600" dirty="0"/>
              <a:t>Field </a:t>
            </a:r>
            <a:r>
              <a:rPr lang="de-DE" sz="1600" dirty="0" err="1"/>
              <a:t>Application</a:t>
            </a:r>
            <a:r>
              <a:rPr lang="de-DE" sz="1600" dirty="0"/>
              <a:t> Engineer</a:t>
            </a:r>
            <a:endParaRPr lang="en-US" sz="1600" dirty="0"/>
          </a:p>
          <a:p>
            <a:r>
              <a:rPr lang="de-DE" dirty="0"/>
              <a:t>nVent SCHROFF</a:t>
            </a:r>
            <a:endParaRPr lang="en-US" dirty="0"/>
          </a:p>
        </p:txBody>
      </p:sp>
      <p:pic>
        <p:nvPicPr>
          <p:cNvPr id="7" name="Picture 2" descr="LinkedIn">
            <a:extLst>
              <a:ext uri="{FF2B5EF4-FFF2-40B4-BE49-F238E27FC236}">
                <a16:creationId xmlns:a16="http://schemas.microsoft.com/office/drawing/2014/main" id="{D74342AF-4E3C-4AC1-AA6C-C5A874A96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732" y="5910713"/>
            <a:ext cx="535352" cy="535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" descr="YouTube">
            <a:extLst>
              <a:ext uri="{FF2B5EF4-FFF2-40B4-BE49-F238E27FC236}">
                <a16:creationId xmlns:a16="http://schemas.microsoft.com/office/drawing/2014/main" id="{A1CF0DD1-F188-4E99-A152-65C434387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703" y="5942123"/>
            <a:ext cx="535352" cy="535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D12BD6-440B-41D4-886A-A08D7F6395BA}"/>
              </a:ext>
            </a:extLst>
          </p:cNvPr>
          <p:cNvSpPr txBox="1"/>
          <p:nvPr/>
        </p:nvSpPr>
        <p:spPr>
          <a:xfrm>
            <a:off x="4978295" y="6013807"/>
            <a:ext cx="2011018" cy="3167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Bef>
                <a:spcPts val="600"/>
              </a:spcBef>
              <a:buClr>
                <a:schemeClr val="bg2"/>
              </a:buClr>
            </a:pPr>
            <a:r>
              <a:rPr lang="en-US" sz="1600" b="1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nVent</a:t>
            </a:r>
            <a:r>
              <a:rPr lang="en-US" sz="16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 </a:t>
            </a:r>
            <a:r>
              <a:rPr lang="en-US" sz="1600" b="1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Schroff</a:t>
            </a:r>
            <a:endParaRPr lang="en-US" sz="16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940A1A-0094-416B-A8DD-3B06DF045DD2}"/>
              </a:ext>
            </a:extLst>
          </p:cNvPr>
          <p:cNvSpPr txBox="1"/>
          <p:nvPr/>
        </p:nvSpPr>
        <p:spPr>
          <a:xfrm>
            <a:off x="7884055" y="6029796"/>
            <a:ext cx="3116265" cy="3167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Bef>
                <a:spcPts val="600"/>
              </a:spcBef>
              <a:buClr>
                <a:schemeClr val="bg2"/>
              </a:buClr>
            </a:pPr>
            <a:r>
              <a:rPr lang="en-US" sz="16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YouTube.com/</a:t>
            </a:r>
            <a:r>
              <a:rPr lang="en-US" sz="1600" b="1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nVentSCHROFF</a:t>
            </a:r>
            <a:endParaRPr lang="en-US" sz="16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C80356-DA4A-4E98-BAD0-465D7E65532E}"/>
              </a:ext>
            </a:extLst>
          </p:cNvPr>
          <p:cNvSpPr txBox="1"/>
          <p:nvPr/>
        </p:nvSpPr>
        <p:spPr>
          <a:xfrm>
            <a:off x="1746648" y="6040771"/>
            <a:ext cx="2905760" cy="3167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Bef>
                <a:spcPts val="600"/>
              </a:spcBef>
              <a:buClr>
                <a:schemeClr val="bg2"/>
              </a:buClr>
            </a:pPr>
            <a:r>
              <a:rPr lang="de-DE" sz="16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s</a:t>
            </a:r>
            <a:r>
              <a:rPr lang="en-US" sz="16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chroff.nvent.com</a:t>
            </a:r>
            <a:endParaRPr lang="en-US" sz="16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aphic 11" descr="Internet">
            <a:extLst>
              <a:ext uri="{FF2B5EF4-FFF2-40B4-BE49-F238E27FC236}">
                <a16:creationId xmlns:a16="http://schemas.microsoft.com/office/drawing/2014/main" id="{B5E12A7A-0D6C-4104-9C44-E6D15B57BE9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91021" y="5931088"/>
            <a:ext cx="541761" cy="541761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D5D9E655-7A17-430D-B27D-D8C9200ABEA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8650" y="429631"/>
            <a:ext cx="1872681" cy="91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362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681840A-A544-4C23-BF8D-10CB99AFE9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AMC</a:t>
            </a:r>
            <a:endParaRPr lang="en-US" dirty="0"/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B84F0B36-0187-4959-988B-8B0B3088D1A6}"/>
              </a:ext>
            </a:extLst>
          </p:cNvPr>
          <p:cNvCxnSpPr>
            <a:cxnSpLocks/>
          </p:cNvCxnSpPr>
          <p:nvPr/>
        </p:nvCxnSpPr>
        <p:spPr>
          <a:xfrm>
            <a:off x="542925" y="2309434"/>
            <a:ext cx="4105275" cy="0"/>
          </a:xfrm>
          <a:prstGeom prst="line">
            <a:avLst/>
          </a:prstGeom>
          <a:ln w="38100">
            <a:solidFill>
              <a:srgbClr val="C4262E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1AA28562-5076-4CD3-AF16-FE2540E551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5">
                <a:tint val="45000"/>
                <a:satMod val="400000"/>
              </a:schemeClr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8326" y="0"/>
            <a:ext cx="7384881" cy="6857997"/>
          </a:xfrm>
          <a:prstGeom prst="rect">
            <a:avLst/>
          </a:prstGeom>
          <a:blipFill dpi="0" rotWithShape="1">
            <a:blip r:embed="rId4">
              <a:duotone>
                <a:prstClr val="black"/>
                <a:schemeClr val="accent5">
                  <a:tint val="45000"/>
                  <a:satMod val="400000"/>
                </a:schemeClr>
              </a:duotone>
              <a:alphaModFix amt="50000"/>
            </a:blip>
            <a:srcRect/>
            <a:tile tx="0" ty="0" sx="100000" sy="100000" flip="none" algn="tl"/>
          </a:blipFill>
          <a:ln>
            <a:gradFill>
              <a:gsLst>
                <a:gs pos="9000">
                  <a:schemeClr val="accent1">
                    <a:lumMod val="5000"/>
                    <a:lumOff val="95000"/>
                  </a:schemeClr>
                </a:gs>
                <a:gs pos="47000">
                  <a:schemeClr val="accent1">
                    <a:lumMod val="45000"/>
                    <a:lumOff val="55000"/>
                  </a:schemeClr>
                </a:gs>
                <a:gs pos="46000">
                  <a:schemeClr val="accent1">
                    <a:lumMod val="45000"/>
                    <a:lumOff val="55000"/>
                  </a:schemeClr>
                </a:gs>
                <a:gs pos="69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  <p:extLst>
      <p:ext uri="{BB962C8B-B14F-4D97-AF65-F5344CB8AC3E}">
        <p14:creationId xmlns:p14="http://schemas.microsoft.com/office/powerpoint/2010/main" val="3345067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C6CE8-1442-4D30-89FB-D2278810BF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MTCA Workshop Desy 2022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542B0D-DD40-459C-AC2C-3F596A28D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l" defTabSz="914400">
              <a:spcBef>
                <a:spcPts val="238"/>
              </a:spcBef>
              <a:buClr>
                <a:schemeClr val="tx1"/>
              </a:buClr>
              <a:buSzPct val="90000"/>
            </a:pPr>
            <a:r>
              <a:rPr lang="en-US" sz="2400" dirty="0">
                <a:solidFill>
                  <a:srgbClr val="5F5F5F"/>
                </a:solidFill>
                <a:sym typeface="Arial" charset="0"/>
              </a:rPr>
              <a:t>AMC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2A577C7-2DA4-4685-B0A2-4BB7473E4CF3}"/>
              </a:ext>
            </a:extLst>
          </p:cNvPr>
          <p:cNvSpPr txBox="1">
            <a:spLocks/>
          </p:cNvSpPr>
          <p:nvPr/>
        </p:nvSpPr>
        <p:spPr bwMode="auto">
          <a:xfrm>
            <a:off x="449851" y="1201079"/>
            <a:ext cx="7141574" cy="1378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2563" indent="-182563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r>
              <a:rPr lang="en-US" sz="1600" dirty="0">
                <a:solidFill>
                  <a:srgbClr val="5F5F5F"/>
                </a:solidFill>
                <a:sym typeface="Arial" charset="0"/>
              </a:rPr>
              <a:t>Initially developed as function extension for ATCA Boards</a:t>
            </a:r>
          </a:p>
          <a:p>
            <a:pPr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r>
              <a:rPr lang="en-US" sz="1600" dirty="0"/>
              <a:t>Fully integrated into the ATCA IPMI management structure</a:t>
            </a:r>
          </a:p>
          <a:p>
            <a:pPr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r>
              <a:rPr lang="en-US" sz="1600" dirty="0"/>
              <a:t>Plugged into a so called ATCA Carrier</a:t>
            </a:r>
            <a:endParaRPr lang="en-US" sz="1600" dirty="0">
              <a:solidFill>
                <a:srgbClr val="5F5F5F"/>
              </a:solidFill>
              <a:sym typeface="Arial" charset="0"/>
            </a:endParaRPr>
          </a:p>
          <a:p>
            <a:pPr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r>
              <a:rPr lang="en-US" sz="1600" dirty="0">
                <a:solidFill>
                  <a:srgbClr val="5F5F5F"/>
                </a:solidFill>
                <a:sym typeface="Arial" charset="0"/>
              </a:rPr>
              <a:t>Hot Swap capability</a:t>
            </a:r>
          </a:p>
          <a:p>
            <a:pPr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endParaRPr lang="en-US" sz="2000" dirty="0">
              <a:solidFill>
                <a:schemeClr val="tx2"/>
              </a:solidFill>
              <a:ea typeface="ヒラギノ角ゴ Pro W3" pitchFamily="1" charset="-128"/>
            </a:endParaRPr>
          </a:p>
        </p:txBody>
      </p:sp>
      <p:pic>
        <p:nvPicPr>
          <p:cNvPr id="6" name="Picture 2" descr="AMC_Module_R">
            <a:extLst>
              <a:ext uri="{FF2B5EF4-FFF2-40B4-BE49-F238E27FC236}">
                <a16:creationId xmlns:a16="http://schemas.microsoft.com/office/drawing/2014/main" id="{CC43EA37-40A6-4A4B-821C-F148AE39D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2482" y="3911889"/>
            <a:ext cx="2808288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12706002_klein">
            <a:extLst>
              <a:ext uri="{FF2B5EF4-FFF2-40B4-BE49-F238E27FC236}">
                <a16:creationId xmlns:a16="http://schemas.microsoft.com/office/drawing/2014/main" id="{CC7F5A15-E5DD-4785-ACB0-360A36360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4261" y="1939533"/>
            <a:ext cx="3373437" cy="352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7">
            <a:extLst>
              <a:ext uri="{FF2B5EF4-FFF2-40B4-BE49-F238E27FC236}">
                <a16:creationId xmlns:a16="http://schemas.microsoft.com/office/drawing/2014/main" id="{C95B74C4-C65D-432A-81DB-12C97CD54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3614" y="3592120"/>
            <a:ext cx="136127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1600" dirty="0">
                <a:solidFill>
                  <a:schemeClr val="tx1"/>
                </a:solidFill>
                <a:effectLst/>
              </a:rPr>
              <a:t>AMC Modules</a:t>
            </a:r>
          </a:p>
        </p:txBody>
      </p:sp>
      <p:pic>
        <p:nvPicPr>
          <p:cNvPr id="9" name="Picture 8" descr="12805003">
            <a:extLst>
              <a:ext uri="{FF2B5EF4-FFF2-40B4-BE49-F238E27FC236}">
                <a16:creationId xmlns:a16="http://schemas.microsoft.com/office/drawing/2014/main" id="{A4137C2F-718B-42A9-9D06-29C80F9E5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2321534"/>
            <a:ext cx="1901825" cy="287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Line 9">
            <a:extLst>
              <a:ext uri="{FF2B5EF4-FFF2-40B4-BE49-F238E27FC236}">
                <a16:creationId xmlns:a16="http://schemas.microsoft.com/office/drawing/2014/main" id="{72E2D004-3FEF-4276-8F5C-339EBBB961C2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7006" y="3776786"/>
            <a:ext cx="1170205" cy="15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Line 10">
            <a:extLst>
              <a:ext uri="{FF2B5EF4-FFF2-40B4-BE49-F238E27FC236}">
                <a16:creationId xmlns:a16="http://schemas.microsoft.com/office/drawing/2014/main" id="{64919968-F220-40E2-90F2-9832E8F5F1B2}"/>
              </a:ext>
            </a:extLst>
          </p:cNvPr>
          <p:cNvSpPr>
            <a:spLocks noChangeShapeType="1"/>
          </p:cNvSpPr>
          <p:nvPr/>
        </p:nvSpPr>
        <p:spPr bwMode="auto">
          <a:xfrm>
            <a:off x="3472708" y="4436670"/>
            <a:ext cx="1485271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9425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C6CE8-1442-4D30-89FB-D2278810BF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MTCA Workshop Desy 2022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542B0D-DD40-459C-AC2C-3F596A28D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AMC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1E86290-B2A1-4C6E-98B5-639BE9F13011}"/>
              </a:ext>
            </a:extLst>
          </p:cNvPr>
          <p:cNvSpPr txBox="1">
            <a:spLocks/>
          </p:cNvSpPr>
          <p:nvPr/>
        </p:nvSpPr>
        <p:spPr bwMode="auto">
          <a:xfrm>
            <a:off x="293942" y="921952"/>
            <a:ext cx="2285313" cy="352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2563" indent="-182563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0" indent="0" algn="l" defTabSz="914400">
              <a:spcBef>
                <a:spcPts val="238"/>
              </a:spcBef>
              <a:buClr>
                <a:schemeClr val="tx1"/>
              </a:buClr>
              <a:buSzPct val="90000"/>
            </a:pPr>
            <a:r>
              <a:rPr lang="en-US" sz="2000" b="1" dirty="0">
                <a:solidFill>
                  <a:srgbClr val="5F5F5F"/>
                </a:solidFill>
                <a:sym typeface="Arial" charset="0"/>
              </a:rPr>
              <a:t>AMC Module Sizes</a:t>
            </a:r>
          </a:p>
          <a:p>
            <a:pPr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endParaRPr lang="en-US" sz="2000" dirty="0"/>
          </a:p>
          <a:p>
            <a:pPr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endParaRPr lang="en-US" sz="2000" dirty="0">
              <a:solidFill>
                <a:schemeClr val="tx2"/>
              </a:solidFill>
              <a:ea typeface="ヒラギノ角ゴ Pro W3" pitchFamily="1" charset="-128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3B95E5F7-DD3E-4492-9C59-500CADCAA484}"/>
              </a:ext>
            </a:extLst>
          </p:cNvPr>
          <p:cNvGrpSpPr/>
          <p:nvPr/>
        </p:nvGrpSpPr>
        <p:grpSpPr>
          <a:xfrm>
            <a:off x="1638927" y="2357903"/>
            <a:ext cx="8019046" cy="3724680"/>
            <a:chOff x="531258" y="1767760"/>
            <a:chExt cx="8261511" cy="4026299"/>
          </a:xfrm>
        </p:grpSpPr>
        <p:pic>
          <p:nvPicPr>
            <p:cNvPr id="7" name="Picture 2" descr="AMC_R">
              <a:extLst>
                <a:ext uri="{FF2B5EF4-FFF2-40B4-BE49-F238E27FC236}">
                  <a16:creationId xmlns:a16="http://schemas.microsoft.com/office/drawing/2014/main" id="{BC141FC4-79C5-44D2-AF34-F3A46F3934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493" y="1767760"/>
              <a:ext cx="5310276" cy="3983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6E833AA-5DB5-4AD8-A907-910B7645EC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258" y="1773239"/>
              <a:ext cx="2626680" cy="2264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accent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9" name="Text Box 8">
              <a:extLst>
                <a:ext uri="{FF2B5EF4-FFF2-40B4-BE49-F238E27FC236}">
                  <a16:creationId xmlns:a16="http://schemas.microsoft.com/office/drawing/2014/main" id="{61586C47-587C-4D56-84CA-87F503BEE0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7376" y="1843418"/>
              <a:ext cx="2808288" cy="5014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3C36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741363">
                <a:spcBef>
                  <a:spcPct val="0"/>
                </a:spcBef>
                <a:tabLst>
                  <a:tab pos="6858000" algn="r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62000" indent="-571500" defTabSz="741363">
                <a:spcBef>
                  <a:spcPct val="0"/>
                </a:spcBef>
                <a:tabLst>
                  <a:tab pos="6858000" algn="r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defTabSz="741363">
                <a:spcBef>
                  <a:spcPct val="0"/>
                </a:spcBef>
                <a:tabLst>
                  <a:tab pos="6858000" algn="r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defTabSz="741363">
                <a:spcBef>
                  <a:spcPct val="0"/>
                </a:spcBef>
                <a:tabLst>
                  <a:tab pos="6858000" algn="r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defTabSz="741363">
                <a:spcBef>
                  <a:spcPct val="0"/>
                </a:spcBef>
                <a:tabLst>
                  <a:tab pos="6858000" algn="r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defTabSz="7413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858000" algn="r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defTabSz="7413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858000" algn="r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defTabSz="7413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858000" algn="r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defTabSz="7413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858000" algn="r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100000"/>
                </a:spcBef>
              </a:pPr>
              <a:endParaRPr lang="de-DE" b="0" dirty="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Arial" pitchFamily="34" charset="0"/>
              </a:endParaRPr>
            </a:p>
          </p:txBody>
        </p:sp>
        <p:sp>
          <p:nvSpPr>
            <p:cNvPr id="10" name="Text Box 10">
              <a:extLst>
                <a:ext uri="{FF2B5EF4-FFF2-40B4-BE49-F238E27FC236}">
                  <a16:creationId xmlns:a16="http://schemas.microsoft.com/office/drawing/2014/main" id="{2BE3DE28-CD31-4D4E-8B8C-1236F72EB3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71430" y="5226112"/>
              <a:ext cx="2280180" cy="5679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accent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62000" indent="-5715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lang="de-DE" sz="1600" dirty="0">
                  <a:solidFill>
                    <a:schemeClr val="accent5"/>
                  </a:solidFill>
                  <a:effectLst/>
                  <a:latin typeface="Arial" pitchFamily="34" charset="0"/>
                </a:rPr>
                <a:t>   3HP   4HP     6HP</a:t>
              </a:r>
            </a:p>
            <a:p>
              <a:pPr algn="l"/>
              <a:r>
                <a:rPr lang="de-DE" sz="1200" dirty="0">
                  <a:solidFill>
                    <a:schemeClr val="accent5"/>
                  </a:solidFill>
                  <a:effectLst/>
                  <a:latin typeface="Arial" pitchFamily="34" charset="0"/>
                </a:rPr>
                <a:t>Compact   Mid-size  </a:t>
              </a:r>
              <a:r>
                <a:rPr lang="de-DE" sz="1200" dirty="0" err="1">
                  <a:solidFill>
                    <a:schemeClr val="accent5"/>
                  </a:solidFill>
                  <a:effectLst/>
                  <a:latin typeface="Arial" pitchFamily="34" charset="0"/>
                </a:rPr>
                <a:t>Full</a:t>
              </a:r>
              <a:r>
                <a:rPr lang="de-DE" sz="1200" dirty="0">
                  <a:solidFill>
                    <a:schemeClr val="accent5"/>
                  </a:solidFill>
                  <a:effectLst/>
                  <a:latin typeface="Arial" pitchFamily="34" charset="0"/>
                </a:rPr>
                <a:t>-size</a:t>
              </a:r>
            </a:p>
          </p:txBody>
        </p:sp>
        <p:sp>
          <p:nvSpPr>
            <p:cNvPr id="11" name="Text Box 11">
              <a:extLst>
                <a:ext uri="{FF2B5EF4-FFF2-40B4-BE49-F238E27FC236}">
                  <a16:creationId xmlns:a16="http://schemas.microsoft.com/office/drawing/2014/main" id="{F7B0B36D-FD17-4B98-9A78-51E7756D4B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4304915" y="2974887"/>
              <a:ext cx="495906" cy="7579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accent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90000" tIns="46800" rIns="90000" bIns="4680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62000" indent="-5715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100000"/>
                </a:spcBef>
              </a:pPr>
              <a:r>
                <a:rPr lang="de-DE" sz="1800" dirty="0">
                  <a:solidFill>
                    <a:schemeClr val="accent5"/>
                  </a:solidFill>
                  <a:effectLst/>
                  <a:latin typeface="Arial" pitchFamily="34" charset="0"/>
                </a:rPr>
                <a:t>Single</a:t>
              </a:r>
            </a:p>
          </p:txBody>
        </p:sp>
        <p:sp>
          <p:nvSpPr>
            <p:cNvPr id="12" name="Text Box 12">
              <a:extLst>
                <a:ext uri="{FF2B5EF4-FFF2-40B4-BE49-F238E27FC236}">
                  <a16:creationId xmlns:a16="http://schemas.microsoft.com/office/drawing/2014/main" id="{54812037-AA40-415A-9DEE-4F1EE7D6AC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6416226" y="1622414"/>
              <a:ext cx="495906" cy="850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accent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90000" tIns="46800" rIns="90000" bIns="4680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62000" indent="-5715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100000"/>
                </a:spcBef>
              </a:pPr>
              <a:r>
                <a:rPr lang="de-DE" sz="1800" dirty="0">
                  <a:solidFill>
                    <a:schemeClr val="accent5"/>
                  </a:solidFill>
                  <a:effectLst/>
                  <a:latin typeface="Arial" pitchFamily="34" charset="0"/>
                </a:rPr>
                <a:t>Double</a:t>
              </a:r>
            </a:p>
          </p:txBody>
        </p:sp>
        <p:pic>
          <p:nvPicPr>
            <p:cNvPr id="13" name="Picture 13" descr="AMC_Module_R">
              <a:extLst>
                <a:ext uri="{FF2B5EF4-FFF2-40B4-BE49-F238E27FC236}">
                  <a16:creationId xmlns:a16="http://schemas.microsoft.com/office/drawing/2014/main" id="{9111BEFB-1301-43F4-BEAC-747F952409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258" y="4281326"/>
              <a:ext cx="2626681" cy="1470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 Box 10">
              <a:extLst>
                <a:ext uri="{FF2B5EF4-FFF2-40B4-BE49-F238E27FC236}">
                  <a16:creationId xmlns:a16="http://schemas.microsoft.com/office/drawing/2014/main" id="{F3E93DA7-5FC8-4E0F-904D-4F9AAFDF34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49310" y="5226112"/>
              <a:ext cx="2280180" cy="5679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accent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62000" indent="-5715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/>
              <a:r>
                <a:rPr lang="de-DE" sz="1600" dirty="0">
                  <a:solidFill>
                    <a:schemeClr val="accent5"/>
                  </a:solidFill>
                  <a:effectLst/>
                  <a:latin typeface="Arial" pitchFamily="34" charset="0"/>
                </a:rPr>
                <a:t>   3HP   4HP     6HP</a:t>
              </a:r>
            </a:p>
            <a:p>
              <a:pPr algn="l"/>
              <a:r>
                <a:rPr lang="de-DE" sz="1200" dirty="0">
                  <a:solidFill>
                    <a:schemeClr val="accent5"/>
                  </a:solidFill>
                  <a:effectLst/>
                  <a:latin typeface="Arial" pitchFamily="34" charset="0"/>
                </a:rPr>
                <a:t>Compact   Mid-size  </a:t>
              </a:r>
              <a:r>
                <a:rPr lang="de-DE" sz="1200" dirty="0" err="1">
                  <a:solidFill>
                    <a:schemeClr val="accent5"/>
                  </a:solidFill>
                  <a:effectLst/>
                  <a:latin typeface="Arial" pitchFamily="34" charset="0"/>
                </a:rPr>
                <a:t>Full</a:t>
              </a:r>
              <a:r>
                <a:rPr lang="de-DE" sz="1200" dirty="0">
                  <a:solidFill>
                    <a:schemeClr val="accent5"/>
                  </a:solidFill>
                  <a:effectLst/>
                  <a:latin typeface="Arial" pitchFamily="34" charset="0"/>
                </a:rPr>
                <a:t>-size</a:t>
              </a:r>
            </a:p>
          </p:txBody>
        </p:sp>
        <p:pic>
          <p:nvPicPr>
            <p:cNvPr id="15" name="Picture 7">
              <a:extLst>
                <a:ext uri="{FF2B5EF4-FFF2-40B4-BE49-F238E27FC236}">
                  <a16:creationId xmlns:a16="http://schemas.microsoft.com/office/drawing/2014/main" id="{9B268D91-5FEE-4AD9-84BB-4C2DB150F2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258" y="1778718"/>
              <a:ext cx="2626680" cy="2264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accent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16" name="Text Box 8">
            <a:extLst>
              <a:ext uri="{FF2B5EF4-FFF2-40B4-BE49-F238E27FC236}">
                <a16:creationId xmlns:a16="http://schemas.microsoft.com/office/drawing/2014/main" id="{B36980B1-2D3E-4666-B0DD-CDDA3A058F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3185" y="1269704"/>
            <a:ext cx="2849559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3C36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741363">
              <a:spcBef>
                <a:spcPct val="0"/>
              </a:spcBef>
              <a:tabLst>
                <a:tab pos="68580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62000" indent="-571500" defTabSz="741363">
              <a:spcBef>
                <a:spcPct val="0"/>
              </a:spcBef>
              <a:tabLst>
                <a:tab pos="68580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defTabSz="741363">
              <a:spcBef>
                <a:spcPct val="0"/>
              </a:spcBef>
              <a:tabLst>
                <a:tab pos="68580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defTabSz="741363">
              <a:spcBef>
                <a:spcPct val="0"/>
              </a:spcBef>
              <a:tabLst>
                <a:tab pos="68580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defTabSz="741363">
              <a:spcBef>
                <a:spcPct val="0"/>
              </a:spcBef>
              <a:tabLst>
                <a:tab pos="68580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741363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741363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741363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741363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ct val="100000"/>
              </a:spcBef>
            </a:pPr>
            <a:r>
              <a:rPr lang="de-DE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6 Standard Sizes:</a:t>
            </a:r>
            <a:endParaRPr lang="de-DE" sz="1600" b="0" dirty="0">
              <a:solidFill>
                <a:schemeClr val="bg1"/>
              </a:solidFill>
              <a:effectDag name="">
                <a:cont type="tree" name="">
                  <a:effect ref="fillLine"/>
                  <a:outerShdw dist="38100" dir="13500000" algn="br">
                    <a:srgbClr val="FFFFFF"/>
                  </a:outerShdw>
                </a:cont>
                <a:cont type="tree" name="">
                  <a:effect ref="fillLine"/>
                  <a:outerShdw dist="38100" dir="2700000" algn="tl">
                    <a:srgbClr val="999999"/>
                  </a:outerShdw>
                </a:cont>
                <a:effect ref="fillLine"/>
              </a:effectDag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 Box 8">
            <a:extLst>
              <a:ext uri="{FF2B5EF4-FFF2-40B4-BE49-F238E27FC236}">
                <a16:creationId xmlns:a16="http://schemas.microsoft.com/office/drawing/2014/main" id="{06139515-0B28-4001-A022-9EB6424B6A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2744" y="1235916"/>
            <a:ext cx="4976056" cy="107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3C36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defTabSz="741363">
              <a:spcBef>
                <a:spcPct val="0"/>
              </a:spcBef>
              <a:tabLst>
                <a:tab pos="68580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62000" indent="-571500" defTabSz="741363">
              <a:spcBef>
                <a:spcPct val="0"/>
              </a:spcBef>
              <a:tabLst>
                <a:tab pos="68580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defTabSz="741363">
              <a:spcBef>
                <a:spcPct val="0"/>
              </a:spcBef>
              <a:tabLst>
                <a:tab pos="68580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defTabSz="741363">
              <a:spcBef>
                <a:spcPct val="0"/>
              </a:spcBef>
              <a:tabLst>
                <a:tab pos="68580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defTabSz="741363">
              <a:spcBef>
                <a:spcPct val="0"/>
              </a:spcBef>
              <a:tabLst>
                <a:tab pos="68580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741363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741363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741363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741363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ts val="600"/>
              </a:spcBef>
            </a:pPr>
            <a:r>
              <a:rPr lang="de-D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Depth </a:t>
            </a:r>
            <a:r>
              <a:rPr lang="de-DE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dimension</a:t>
            </a:r>
            <a:r>
              <a:rPr lang="de-D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180 mm</a:t>
            </a:r>
          </a:p>
          <a:p>
            <a:pPr algn="l">
              <a:spcBef>
                <a:spcPts val="600"/>
              </a:spcBef>
            </a:pPr>
            <a:r>
              <a:rPr lang="de-DE" sz="18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Width </a:t>
            </a:r>
            <a:r>
              <a:rPr lang="de-DE" sz="1800" b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dimensions</a:t>
            </a:r>
            <a:r>
              <a:rPr lang="de-DE" sz="18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Single and Double</a:t>
            </a:r>
          </a:p>
          <a:p>
            <a:pPr algn="l">
              <a:spcBef>
                <a:spcPts val="600"/>
              </a:spcBef>
            </a:pPr>
            <a:r>
              <a:rPr lang="de-DE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Height </a:t>
            </a:r>
            <a:r>
              <a:rPr lang="de-DE" sz="1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dimensions</a:t>
            </a:r>
            <a:r>
              <a:rPr lang="de-DE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Compact, Mid-size and </a:t>
            </a:r>
            <a:r>
              <a:rPr lang="de-DE" sz="1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Full</a:t>
            </a:r>
            <a:r>
              <a:rPr lang="de-DE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-size  </a:t>
            </a:r>
            <a:endParaRPr lang="de-DE" sz="1800" b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1438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C6CE8-1442-4D30-89FB-D2278810BF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MTCA Workshop Desy 2022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542B0D-DD40-459C-AC2C-3F596A28D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AMC Modules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3A92706-EFCD-48B4-95E2-7DB7B0587E53}"/>
              </a:ext>
            </a:extLst>
          </p:cNvPr>
          <p:cNvSpPr txBox="1">
            <a:spLocks/>
          </p:cNvSpPr>
          <p:nvPr/>
        </p:nvSpPr>
        <p:spPr bwMode="auto">
          <a:xfrm>
            <a:off x="401243" y="920921"/>
            <a:ext cx="8376997" cy="52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2563" indent="-182563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r>
              <a:rPr lang="en-US" sz="2000" b="1" dirty="0">
                <a:solidFill>
                  <a:srgbClr val="5F5F5F"/>
                </a:solidFill>
                <a:sym typeface="Arial" charset="0"/>
              </a:rPr>
              <a:t>Carrier IPMC represents the MMC on the AMC as a FRU to the Shelf Manager</a:t>
            </a:r>
            <a:endParaRPr lang="en-US" sz="2000" b="1" dirty="0"/>
          </a:p>
          <a:p>
            <a:pPr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endParaRPr lang="en-US" sz="2000" dirty="0">
              <a:solidFill>
                <a:schemeClr val="tx2"/>
              </a:solidFill>
              <a:ea typeface="ヒラギノ角ゴ Pro W3" pitchFamily="1" charset="-128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8E253D70-6B1E-4828-82D1-CA655CA1F104}"/>
              </a:ext>
            </a:extLst>
          </p:cNvPr>
          <p:cNvGrpSpPr/>
          <p:nvPr/>
        </p:nvGrpSpPr>
        <p:grpSpPr>
          <a:xfrm>
            <a:off x="563927" y="1435655"/>
            <a:ext cx="7908541" cy="4302242"/>
            <a:chOff x="457200" y="1651087"/>
            <a:chExt cx="7908541" cy="4302242"/>
          </a:xfrm>
        </p:grpSpPr>
        <p:pic>
          <p:nvPicPr>
            <p:cNvPr id="7" name="Picture 18">
              <a:extLst>
                <a:ext uri="{FF2B5EF4-FFF2-40B4-BE49-F238E27FC236}">
                  <a16:creationId xmlns:a16="http://schemas.microsoft.com/office/drawing/2014/main" id="{DD4B9621-A64F-4E5F-828B-C0315EC91E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1651087"/>
              <a:ext cx="5762625" cy="4302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accent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72A2384F-5F4A-42F4-9C15-46FD1ACB2047}"/>
                </a:ext>
              </a:extLst>
            </p:cNvPr>
            <p:cNvSpPr txBox="1"/>
            <p:nvPr/>
          </p:nvSpPr>
          <p:spPr>
            <a:xfrm>
              <a:off x="5482886" y="3723370"/>
              <a:ext cx="2882855" cy="1292662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200" b="1" u="sng" dirty="0" err="1">
                  <a:solidFill>
                    <a:schemeClr val="tx1"/>
                  </a:solidFill>
                </a:rPr>
                <a:t>Functionality</a:t>
              </a:r>
              <a:r>
                <a:rPr lang="de-DE" sz="1200" b="1" u="sng" dirty="0">
                  <a:solidFill>
                    <a:schemeClr val="tx1"/>
                  </a:solidFill>
                </a:rPr>
                <a:t> </a:t>
              </a:r>
              <a:r>
                <a:rPr lang="de-DE" sz="1200" b="1" u="sng" dirty="0" err="1">
                  <a:solidFill>
                    <a:schemeClr val="tx1"/>
                  </a:solidFill>
                </a:rPr>
                <a:t>of</a:t>
              </a:r>
              <a:r>
                <a:rPr lang="de-DE" sz="1200" b="1" u="sng" dirty="0">
                  <a:solidFill>
                    <a:schemeClr val="tx1"/>
                  </a:solidFill>
                </a:rPr>
                <a:t> </a:t>
              </a:r>
              <a:r>
                <a:rPr lang="de-DE" sz="1200" b="1" u="sng" dirty="0" err="1">
                  <a:solidFill>
                    <a:schemeClr val="tx1"/>
                  </a:solidFill>
                </a:rPr>
                <a:t>the</a:t>
              </a:r>
              <a:r>
                <a:rPr lang="de-DE" sz="1200" b="1" u="sng" dirty="0">
                  <a:solidFill>
                    <a:schemeClr val="tx1"/>
                  </a:solidFill>
                </a:rPr>
                <a:t> Carrier Manager</a:t>
              </a:r>
            </a:p>
            <a:p>
              <a:pPr algn="l"/>
              <a:endParaRPr lang="de-DE" sz="1200" dirty="0">
                <a:solidFill>
                  <a:schemeClr val="tx1"/>
                </a:solidFill>
              </a:endParaRPr>
            </a:p>
            <a:p>
              <a:pPr marL="285750" indent="-285750" algn="l">
                <a:buFont typeface="Arial" pitchFamily="34" charset="0"/>
                <a:buChar char="•"/>
              </a:pPr>
              <a:r>
                <a:rPr lang="en-US" sz="1200" dirty="0"/>
                <a:t>Management interface to the Shelf Manager</a:t>
              </a:r>
            </a:p>
            <a:p>
              <a:pPr marL="285750" indent="-285750" algn="l">
                <a:buFont typeface="Arial" pitchFamily="34" charset="0"/>
                <a:buChar char="•"/>
              </a:pPr>
              <a:r>
                <a:rPr lang="en-US" sz="1200" dirty="0"/>
                <a:t>Managing the AMC Modules</a:t>
              </a:r>
            </a:p>
            <a:p>
              <a:pPr algn="l"/>
              <a:endParaRPr lang="en-US" dirty="0"/>
            </a:p>
          </p:txBody>
        </p:sp>
        <p:cxnSp>
          <p:nvCxnSpPr>
            <p:cNvPr id="9" name="Gerade Verbindung mit Pfeil 8">
              <a:extLst>
                <a:ext uri="{FF2B5EF4-FFF2-40B4-BE49-F238E27FC236}">
                  <a16:creationId xmlns:a16="http://schemas.microsoft.com/office/drawing/2014/main" id="{6E356F3B-47C8-4615-B089-DC82B46708AA}"/>
                </a:ext>
              </a:extLst>
            </p:cNvPr>
            <p:cNvCxnSpPr/>
            <p:nvPr/>
          </p:nvCxnSpPr>
          <p:spPr bwMode="auto">
            <a:xfrm flipV="1">
              <a:off x="3474673" y="3799816"/>
              <a:ext cx="2008213" cy="2392"/>
            </a:xfrm>
            <a:prstGeom prst="straightConnector1">
              <a:avLst/>
            </a:prstGeom>
            <a:solidFill>
              <a:schemeClr val="tx2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stealth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3000" dir="5400000" rotWithShape="0">
                      <a:srgbClr val="000000">
                        <a:alpha val="34999"/>
                      </a:srgbClr>
                    </a:outerShdw>
                  </a:effectLst>
                </a14:hiddenEffects>
              </a:ext>
            </a:extLst>
          </p:spPr>
        </p:cxnSp>
      </p:grpSp>
      <p:pic>
        <p:nvPicPr>
          <p:cNvPr id="10" name="Grafik 9">
            <a:extLst>
              <a:ext uri="{FF2B5EF4-FFF2-40B4-BE49-F238E27FC236}">
                <a16:creationId xmlns:a16="http://schemas.microsoft.com/office/drawing/2014/main" id="{6E22939D-7084-4AB3-8F95-8DC766A41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0200" y="1034694"/>
            <a:ext cx="2205611" cy="241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8205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681840A-A544-4C23-BF8D-10CB99AFE9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MTCA.0</a:t>
            </a:r>
            <a:endParaRPr lang="en-US" dirty="0"/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B84F0B36-0187-4959-988B-8B0B3088D1A6}"/>
              </a:ext>
            </a:extLst>
          </p:cNvPr>
          <p:cNvCxnSpPr>
            <a:cxnSpLocks/>
          </p:cNvCxnSpPr>
          <p:nvPr/>
        </p:nvCxnSpPr>
        <p:spPr>
          <a:xfrm>
            <a:off x="542925" y="2309434"/>
            <a:ext cx="4105275" cy="0"/>
          </a:xfrm>
          <a:prstGeom prst="line">
            <a:avLst/>
          </a:prstGeom>
          <a:ln w="38100">
            <a:solidFill>
              <a:srgbClr val="C4262E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1AA28562-5076-4CD3-AF16-FE2540E551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5">
                <a:tint val="45000"/>
                <a:satMod val="400000"/>
              </a:schemeClr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8326" y="0"/>
            <a:ext cx="7384881" cy="6857997"/>
          </a:xfrm>
          <a:prstGeom prst="rect">
            <a:avLst/>
          </a:prstGeom>
          <a:blipFill dpi="0" rotWithShape="1">
            <a:blip r:embed="rId4">
              <a:duotone>
                <a:prstClr val="black"/>
                <a:schemeClr val="accent5">
                  <a:tint val="45000"/>
                  <a:satMod val="400000"/>
                </a:schemeClr>
              </a:duotone>
              <a:alphaModFix amt="50000"/>
            </a:blip>
            <a:srcRect/>
            <a:tile tx="0" ty="0" sx="100000" sy="100000" flip="none" algn="tl"/>
          </a:blipFill>
          <a:ln>
            <a:gradFill>
              <a:gsLst>
                <a:gs pos="9000">
                  <a:schemeClr val="accent1">
                    <a:lumMod val="5000"/>
                    <a:lumOff val="95000"/>
                  </a:schemeClr>
                </a:gs>
                <a:gs pos="47000">
                  <a:schemeClr val="accent1">
                    <a:lumMod val="45000"/>
                    <a:lumOff val="55000"/>
                  </a:schemeClr>
                </a:gs>
                <a:gs pos="46000">
                  <a:schemeClr val="accent1">
                    <a:lumMod val="45000"/>
                    <a:lumOff val="55000"/>
                  </a:schemeClr>
                </a:gs>
                <a:gs pos="69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  <p:extLst>
      <p:ext uri="{BB962C8B-B14F-4D97-AF65-F5344CB8AC3E}">
        <p14:creationId xmlns:p14="http://schemas.microsoft.com/office/powerpoint/2010/main" val="4347040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C6CE8-1442-4D30-89FB-D2278810BF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MTCA Workshop Desy 2022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542B0D-DD40-459C-AC2C-3F596A28D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l" defTabSz="914400">
              <a:spcBef>
                <a:spcPts val="238"/>
              </a:spcBef>
              <a:buClr>
                <a:schemeClr val="tx1"/>
              </a:buClr>
              <a:buSzPct val="90000"/>
            </a:pPr>
            <a:r>
              <a:rPr lang="en-US" sz="2400" dirty="0">
                <a:solidFill>
                  <a:srgbClr val="5F5F5F"/>
                </a:solidFill>
                <a:sym typeface="Arial" charset="0"/>
              </a:rPr>
              <a:t>MTCA.0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1BCCA2F-5101-49B8-B888-FB52D0E71B6C}"/>
              </a:ext>
            </a:extLst>
          </p:cNvPr>
          <p:cNvGrpSpPr/>
          <p:nvPr/>
        </p:nvGrpSpPr>
        <p:grpSpPr>
          <a:xfrm>
            <a:off x="2979212" y="2409595"/>
            <a:ext cx="6492294" cy="3323876"/>
            <a:chOff x="1389419" y="2571838"/>
            <a:chExt cx="6492294" cy="3323876"/>
          </a:xfrm>
        </p:grpSpPr>
        <p:sp>
          <p:nvSpPr>
            <p:cNvPr id="5" name="Text Box 6">
              <a:extLst>
                <a:ext uri="{FF2B5EF4-FFF2-40B4-BE49-F238E27FC236}">
                  <a16:creationId xmlns:a16="http://schemas.microsoft.com/office/drawing/2014/main" id="{92BB409F-4558-43CE-BCEB-C8BD2592A5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10943" y="4947856"/>
              <a:ext cx="117077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600" dirty="0">
                  <a:solidFill>
                    <a:schemeClr val="tx1"/>
                  </a:solidFill>
                  <a:effectLst/>
                </a:rPr>
                <a:t>MTCA Crate</a:t>
              </a:r>
            </a:p>
          </p:txBody>
        </p:sp>
        <p:sp>
          <p:nvSpPr>
            <p:cNvPr id="6" name="Text Box 6">
              <a:extLst>
                <a:ext uri="{FF2B5EF4-FFF2-40B4-BE49-F238E27FC236}">
                  <a16:creationId xmlns:a16="http://schemas.microsoft.com/office/drawing/2014/main" id="{0FEF34AC-2F09-4136-BDCB-73CA7F72A1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42824" y="3337907"/>
              <a:ext cx="1070101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600" dirty="0">
                  <a:solidFill>
                    <a:schemeClr val="tx1"/>
                  </a:solidFill>
                  <a:effectLst/>
                </a:rPr>
                <a:t>ATCA Shelf</a:t>
              </a:r>
            </a:p>
          </p:txBody>
        </p:sp>
        <p:pic>
          <p:nvPicPr>
            <p:cNvPr id="7" name="Picture 18">
              <a:extLst>
                <a:ext uri="{FF2B5EF4-FFF2-40B4-BE49-F238E27FC236}">
                  <a16:creationId xmlns:a16="http://schemas.microsoft.com/office/drawing/2014/main" id="{276F7DA1-795C-45CE-B9CF-BA8E9731B5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9728" y="4714018"/>
              <a:ext cx="1948466" cy="1181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accent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8" name="Picture 3" descr="12706002_klein">
              <a:extLst>
                <a:ext uri="{FF2B5EF4-FFF2-40B4-BE49-F238E27FC236}">
                  <a16:creationId xmlns:a16="http://schemas.microsoft.com/office/drawing/2014/main" id="{B90644EF-BAE6-4C65-8CD8-8DBC915BA3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1711" y="2571838"/>
              <a:ext cx="1948466" cy="2038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Line 10">
              <a:extLst>
                <a:ext uri="{FF2B5EF4-FFF2-40B4-BE49-F238E27FC236}">
                  <a16:creationId xmlns:a16="http://schemas.microsoft.com/office/drawing/2014/main" id="{8DA28021-EB72-45EF-8EC0-DD3F68E33D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73528" y="3563063"/>
              <a:ext cx="1264551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10">
              <a:extLst>
                <a:ext uri="{FF2B5EF4-FFF2-40B4-BE49-F238E27FC236}">
                  <a16:creationId xmlns:a16="http://schemas.microsoft.com/office/drawing/2014/main" id="{49010779-745B-4DD8-B3BE-E1119C574A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73528" y="5214063"/>
              <a:ext cx="121922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10">
              <a:extLst>
                <a:ext uri="{FF2B5EF4-FFF2-40B4-BE49-F238E27FC236}">
                  <a16:creationId xmlns:a16="http://schemas.microsoft.com/office/drawing/2014/main" id="{50505A0F-1CB8-4F95-BCEB-B8148FE9735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73528" y="3568815"/>
              <a:ext cx="0" cy="162996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2" name="Picture 2" descr="AMC_Module_R">
              <a:extLst>
                <a:ext uri="{FF2B5EF4-FFF2-40B4-BE49-F238E27FC236}">
                  <a16:creationId xmlns:a16="http://schemas.microsoft.com/office/drawing/2014/main" id="{8F8E2085-A981-4091-8A15-2E91F090C1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9419" y="3791499"/>
              <a:ext cx="2095070" cy="1172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 Box 7">
              <a:extLst>
                <a:ext uri="{FF2B5EF4-FFF2-40B4-BE49-F238E27FC236}">
                  <a16:creationId xmlns:a16="http://schemas.microsoft.com/office/drawing/2014/main" id="{7EE8A59B-C2C9-4F2A-B9EA-E19620BCD1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2734" y="3490667"/>
              <a:ext cx="136127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600" dirty="0">
                  <a:solidFill>
                    <a:schemeClr val="tx1"/>
                  </a:solidFill>
                  <a:effectLst/>
                </a:rPr>
                <a:t>AMC Modules</a:t>
              </a:r>
            </a:p>
          </p:txBody>
        </p:sp>
        <p:sp>
          <p:nvSpPr>
            <p:cNvPr id="14" name="Line 10">
              <a:extLst>
                <a:ext uri="{FF2B5EF4-FFF2-40B4-BE49-F238E27FC236}">
                  <a16:creationId xmlns:a16="http://schemas.microsoft.com/office/drawing/2014/main" id="{2263A937-0B1B-46CC-A271-BEFDE4C6B74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392528" y="4377738"/>
              <a:ext cx="38100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24B14AD-A665-46C3-8690-4FF94E2E2D69}"/>
              </a:ext>
            </a:extLst>
          </p:cNvPr>
          <p:cNvSpPr txBox="1">
            <a:spLocks/>
          </p:cNvSpPr>
          <p:nvPr/>
        </p:nvSpPr>
        <p:spPr bwMode="auto">
          <a:xfrm>
            <a:off x="269241" y="945783"/>
            <a:ext cx="8668463" cy="1608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2563" indent="-182563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r>
              <a:rPr lang="en-US" sz="1600" dirty="0">
                <a:solidFill>
                  <a:srgbClr val="5F5F5F"/>
                </a:solidFill>
                <a:sym typeface="Arial" charset="0"/>
              </a:rPr>
              <a:t>The basic idea of MTCA is to have a shelf that contains just AMC modules</a:t>
            </a:r>
          </a:p>
          <a:p>
            <a:pPr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r>
              <a:rPr lang="en-US" sz="1600" dirty="0"/>
              <a:t>Backplane directly accepts AMC modules</a:t>
            </a:r>
          </a:p>
          <a:p>
            <a:pPr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r>
              <a:rPr lang="en-US" sz="1600" dirty="0"/>
              <a:t>AMCs are interchangeable between ATCA and MTCA</a:t>
            </a:r>
          </a:p>
          <a:p>
            <a:pPr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r>
              <a:rPr lang="en-US" sz="1600" dirty="0">
                <a:solidFill>
                  <a:srgbClr val="5F5F5F"/>
                </a:solidFill>
                <a:sym typeface="Arial" charset="0"/>
              </a:rPr>
              <a:t>The infrastructure of a ATCA Carrier was adapted into the MTCA crate (power, management, switching)</a:t>
            </a:r>
          </a:p>
          <a:p>
            <a:pPr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r>
              <a:rPr lang="en-US" sz="1600" dirty="0"/>
              <a:t>No rear I/O, power input and all outputs to the front</a:t>
            </a:r>
          </a:p>
          <a:p>
            <a:pPr marL="0" indent="0" algn="l" defTabSz="914400">
              <a:spcBef>
                <a:spcPts val="238"/>
              </a:spcBef>
              <a:buClr>
                <a:schemeClr val="tx1"/>
              </a:buClr>
              <a:buSzPct val="90000"/>
            </a:pPr>
            <a:endParaRPr lang="en-US" sz="2000" dirty="0">
              <a:solidFill>
                <a:schemeClr val="tx2"/>
              </a:solidFill>
              <a:ea typeface="ヒラギノ角ゴ Pro W3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423086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C6CE8-1442-4D30-89FB-D2278810BF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MTCA Workshop Desy 2022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542B0D-DD40-459C-AC2C-3F596A28D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MTCA.0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E519F45-442E-428E-93C4-6CFFFC2A301D}"/>
              </a:ext>
            </a:extLst>
          </p:cNvPr>
          <p:cNvSpPr txBox="1">
            <a:spLocks/>
          </p:cNvSpPr>
          <p:nvPr/>
        </p:nvSpPr>
        <p:spPr bwMode="auto">
          <a:xfrm>
            <a:off x="304410" y="1146554"/>
            <a:ext cx="10896990" cy="4949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2563" indent="-182563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r>
              <a:rPr lang="en-US" sz="1800" dirty="0">
                <a:cs typeface="Calibri" panose="020F0502020204030204" pitchFamily="34" charset="0"/>
              </a:rPr>
              <a:t>As MicroTCA does not use a Carrier board. </a:t>
            </a:r>
            <a:br>
              <a:rPr lang="en-US" sz="1800" dirty="0">
                <a:cs typeface="Calibri" panose="020F0502020204030204" pitchFamily="34" charset="0"/>
              </a:rPr>
            </a:br>
            <a:r>
              <a:rPr lang="en-US" sz="1800" dirty="0">
                <a:cs typeface="Calibri" panose="020F0502020204030204" pitchFamily="34" charset="0"/>
              </a:rPr>
              <a:t>The power, management, clock distribution and switching functionality must be realized onto another device</a:t>
            </a:r>
          </a:p>
          <a:p>
            <a:pPr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endParaRPr lang="en-US" sz="1800" dirty="0">
              <a:cs typeface="Calibri" panose="020F0502020204030204" pitchFamily="34" charset="0"/>
            </a:endParaRPr>
          </a:p>
          <a:p>
            <a:pPr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r>
              <a:rPr lang="en-US" sz="1800" dirty="0">
                <a:solidFill>
                  <a:srgbClr val="5F5F5F"/>
                </a:solidFill>
                <a:cs typeface="Calibri" panose="020F0502020204030204" pitchFamily="34" charset="0"/>
                <a:sym typeface="Arial" charset="0"/>
              </a:rPr>
              <a:t>Management Module: MCH (</a:t>
            </a:r>
            <a:r>
              <a:rPr lang="en-US" sz="1800" b="1" dirty="0">
                <a:solidFill>
                  <a:srgbClr val="5F5F5F"/>
                </a:solidFill>
                <a:cs typeface="Calibri" panose="020F0502020204030204" pitchFamily="34" charset="0"/>
                <a:sym typeface="Arial" charset="0"/>
              </a:rPr>
              <a:t>M</a:t>
            </a:r>
            <a:r>
              <a:rPr lang="en-US" sz="1800" dirty="0">
                <a:solidFill>
                  <a:srgbClr val="5F5F5F"/>
                </a:solidFill>
                <a:cs typeface="Calibri" panose="020F0502020204030204" pitchFamily="34" charset="0"/>
                <a:sym typeface="Arial" charset="0"/>
              </a:rPr>
              <a:t>TCA </a:t>
            </a:r>
            <a:r>
              <a:rPr lang="en-US" sz="1800" b="1" dirty="0">
                <a:solidFill>
                  <a:srgbClr val="5F5F5F"/>
                </a:solidFill>
                <a:cs typeface="Calibri" panose="020F0502020204030204" pitchFamily="34" charset="0"/>
                <a:sym typeface="Arial" charset="0"/>
              </a:rPr>
              <a:t>C</a:t>
            </a:r>
            <a:r>
              <a:rPr lang="en-US" sz="1800" dirty="0">
                <a:solidFill>
                  <a:srgbClr val="5F5F5F"/>
                </a:solidFill>
                <a:cs typeface="Calibri" panose="020F0502020204030204" pitchFamily="34" charset="0"/>
                <a:sym typeface="Arial" charset="0"/>
              </a:rPr>
              <a:t>arrier </a:t>
            </a:r>
            <a:r>
              <a:rPr lang="en-US" sz="1800" b="1" dirty="0">
                <a:solidFill>
                  <a:srgbClr val="5F5F5F"/>
                </a:solidFill>
                <a:cs typeface="Calibri" panose="020F0502020204030204" pitchFamily="34" charset="0"/>
                <a:sym typeface="Arial" charset="0"/>
              </a:rPr>
              <a:t>H</a:t>
            </a:r>
            <a:r>
              <a:rPr lang="en-US" sz="1800" dirty="0">
                <a:solidFill>
                  <a:srgbClr val="5F5F5F"/>
                </a:solidFill>
                <a:cs typeface="Calibri" panose="020F0502020204030204" pitchFamily="34" charset="0"/>
                <a:sym typeface="Arial" charset="0"/>
              </a:rPr>
              <a:t>ub) </a:t>
            </a:r>
          </a:p>
          <a:p>
            <a:pPr lvl="1"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pitchFamily="34" charset="0"/>
              <a:buChar char="•"/>
            </a:pPr>
            <a:r>
              <a:rPr lang="en-US" sz="1800" dirty="0">
                <a:solidFill>
                  <a:srgbClr val="5F5F5F"/>
                </a:solidFill>
                <a:cs typeface="Calibri" panose="020F0502020204030204" pitchFamily="34" charset="0"/>
                <a:sym typeface="Wingdings" pitchFamily="2" charset="2"/>
              </a:rPr>
              <a:t>IPMI management</a:t>
            </a:r>
          </a:p>
          <a:p>
            <a:pPr lvl="1"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pitchFamily="34" charset="0"/>
              <a:buChar char="•"/>
            </a:pPr>
            <a:r>
              <a:rPr lang="en-US" sz="1800" dirty="0">
                <a:solidFill>
                  <a:srgbClr val="5F5F5F"/>
                </a:solidFill>
                <a:cs typeface="Calibri" panose="020F0502020204030204" pitchFamily="34" charset="0"/>
                <a:sym typeface="Wingdings" pitchFamily="2" charset="2"/>
              </a:rPr>
              <a:t>clock distribution / generation</a:t>
            </a:r>
          </a:p>
          <a:p>
            <a:pPr lvl="1"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pitchFamily="34" charset="0"/>
              <a:buChar char="•"/>
            </a:pPr>
            <a:r>
              <a:rPr lang="en-US" sz="1800" dirty="0">
                <a:solidFill>
                  <a:srgbClr val="5F5F5F"/>
                </a:solidFill>
                <a:cs typeface="Calibri" panose="020F0502020204030204" pitchFamily="34" charset="0"/>
                <a:sym typeface="Wingdings" pitchFamily="2" charset="2"/>
              </a:rPr>
              <a:t>Switching functionality</a:t>
            </a:r>
          </a:p>
          <a:p>
            <a:pPr lvl="1"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pitchFamily="34" charset="0"/>
              <a:buChar char="•"/>
            </a:pPr>
            <a:r>
              <a:rPr lang="en-US" sz="1800" dirty="0">
                <a:solidFill>
                  <a:srgbClr val="5F5F5F"/>
                </a:solidFill>
                <a:cs typeface="Calibri" panose="020F0502020204030204" pitchFamily="34" charset="0"/>
                <a:sym typeface="Wingdings" pitchFamily="2" charset="2"/>
              </a:rPr>
              <a:t>JTAG slave / master</a:t>
            </a:r>
          </a:p>
          <a:p>
            <a:pPr lvl="1"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pitchFamily="34" charset="0"/>
              <a:buChar char="•"/>
            </a:pPr>
            <a:r>
              <a:rPr lang="en-US" sz="1800" dirty="0">
                <a:solidFill>
                  <a:srgbClr val="5F5F5F"/>
                </a:solidFill>
                <a:cs typeface="Calibri" panose="020F0502020204030204" pitchFamily="34" charset="0"/>
                <a:sym typeface="Wingdings" pitchFamily="2" charset="2"/>
              </a:rPr>
              <a:t>Redundant MCHs</a:t>
            </a:r>
          </a:p>
          <a:p>
            <a:pPr marL="800100" lvl="1" indent="-342900"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Symbol" pitchFamily="18" charset="2"/>
              <a:buChar char="-"/>
            </a:pPr>
            <a:endParaRPr lang="en-US" sz="1800" dirty="0">
              <a:solidFill>
                <a:srgbClr val="5F5F5F"/>
              </a:solidFill>
              <a:cs typeface="Calibri" panose="020F0502020204030204" pitchFamily="34" charset="0"/>
              <a:sym typeface="Arial" charset="0"/>
            </a:endParaRPr>
          </a:p>
          <a:p>
            <a:pPr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r>
              <a:rPr lang="en-US" sz="1800" dirty="0">
                <a:solidFill>
                  <a:srgbClr val="5F5F5F"/>
                </a:solidFill>
                <a:cs typeface="Calibri" panose="020F0502020204030204" pitchFamily="34" charset="0"/>
                <a:sym typeface="Arial" charset="0"/>
              </a:rPr>
              <a:t>Power Module</a:t>
            </a:r>
            <a:r>
              <a:rPr lang="en-US" sz="1800" dirty="0">
                <a:solidFill>
                  <a:srgbClr val="5F5F5F"/>
                </a:solidFill>
                <a:cs typeface="Calibri" panose="020F0502020204030204" pitchFamily="34" charset="0"/>
                <a:sym typeface="Wingdings" pitchFamily="2" charset="2"/>
              </a:rPr>
              <a:t> </a:t>
            </a:r>
          </a:p>
          <a:p>
            <a:pPr marL="800100" lvl="1" indent="-342900"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pitchFamily="34" charset="0"/>
              <a:buChar char="•"/>
            </a:pPr>
            <a:r>
              <a:rPr lang="en-US" sz="1800" dirty="0">
                <a:solidFill>
                  <a:srgbClr val="5F5F5F"/>
                </a:solidFill>
                <a:cs typeface="Calibri" panose="020F0502020204030204" pitchFamily="34" charset="0"/>
                <a:sym typeface="Wingdings" pitchFamily="2" charset="2"/>
              </a:rPr>
              <a:t>12V Payload Power</a:t>
            </a:r>
          </a:p>
          <a:p>
            <a:pPr marL="800100" lvl="1" indent="-342900"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pitchFamily="34" charset="0"/>
              <a:buChar char="•"/>
            </a:pPr>
            <a:r>
              <a:rPr lang="en-US" sz="1800" dirty="0">
                <a:solidFill>
                  <a:srgbClr val="5F5F5F"/>
                </a:solidFill>
                <a:cs typeface="Calibri" panose="020F0502020204030204" pitchFamily="34" charset="0"/>
                <a:sym typeface="Wingdings" pitchFamily="2" charset="2"/>
              </a:rPr>
              <a:t>3.3V Management Power</a:t>
            </a:r>
          </a:p>
          <a:p>
            <a:pPr marL="800100" lvl="1" indent="-342900"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pitchFamily="34" charset="0"/>
              <a:buChar char="•"/>
            </a:pPr>
            <a:r>
              <a:rPr lang="en-US" sz="1800" dirty="0">
                <a:solidFill>
                  <a:srgbClr val="5F5F5F"/>
                </a:solidFill>
                <a:cs typeface="Calibri" panose="020F0502020204030204" pitchFamily="34" charset="0"/>
                <a:sym typeface="Wingdings" pitchFamily="2" charset="2"/>
              </a:rPr>
              <a:t>Redundant power modules</a:t>
            </a:r>
          </a:p>
          <a:p>
            <a:pPr marL="800100" lvl="1" indent="-342900"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Symbol" pitchFamily="18" charset="2"/>
              <a:buChar char="-"/>
            </a:pPr>
            <a:endParaRPr lang="en-US" sz="1800" dirty="0">
              <a:solidFill>
                <a:srgbClr val="5F5F5F"/>
              </a:solidFill>
              <a:cs typeface="Calibri" panose="020F0502020204030204" pitchFamily="34" charset="0"/>
              <a:sym typeface="Wingdings" pitchFamily="2" charset="2"/>
            </a:endParaRPr>
          </a:p>
          <a:p>
            <a:pPr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r>
              <a:rPr lang="en-US" sz="1800" dirty="0">
                <a:solidFill>
                  <a:srgbClr val="5F5F5F"/>
                </a:solidFill>
                <a:cs typeface="Calibri" panose="020F0502020204030204" pitchFamily="34" charset="0"/>
                <a:sym typeface="Wingdings" pitchFamily="2" charset="2"/>
              </a:rPr>
              <a:t>Dedicated Slots for these modules are located in the MTCA crate </a:t>
            </a:r>
            <a:endParaRPr lang="en-US" sz="1800" dirty="0">
              <a:cs typeface="Calibri" panose="020F0502020204030204" pitchFamily="34" charset="0"/>
            </a:endParaRPr>
          </a:p>
          <a:p>
            <a:pPr marL="0" indent="0" algn="l" defTabSz="914400">
              <a:spcBef>
                <a:spcPts val="238"/>
              </a:spcBef>
              <a:buClr>
                <a:schemeClr val="tx1"/>
              </a:buClr>
              <a:buSzPct val="90000"/>
            </a:pPr>
            <a:endParaRPr lang="en-US" sz="2000" dirty="0">
              <a:solidFill>
                <a:schemeClr val="tx2"/>
              </a:solidFill>
              <a:ea typeface="ヒラギノ角ゴ Pro W3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028491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C6CE8-1442-4D30-89FB-D2278810BF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MTCA Workshop Desy 2022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542B0D-DD40-459C-AC2C-3F596A28D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MTCA.0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5E5B61C5-0C1C-4824-B1EA-92B86E066F1D}"/>
              </a:ext>
            </a:extLst>
          </p:cNvPr>
          <p:cNvGrpSpPr/>
          <p:nvPr/>
        </p:nvGrpSpPr>
        <p:grpSpPr>
          <a:xfrm>
            <a:off x="525687" y="1324352"/>
            <a:ext cx="5148664" cy="4444333"/>
            <a:chOff x="264160" y="1028506"/>
            <a:chExt cx="5094040" cy="4543619"/>
          </a:xfrm>
        </p:grpSpPr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B87C313D-7FE5-4358-98F6-75C3484A61D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515079" y="1028506"/>
              <a:ext cx="1482058" cy="403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82563" indent="-182563" eaLnBrk="0" hangingPunct="0"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9pPr>
            </a:lstStyle>
            <a:p>
              <a:pPr marL="0" indent="0" algn="l" defTabSz="914400">
                <a:spcBef>
                  <a:spcPts val="238"/>
                </a:spcBef>
                <a:buClr>
                  <a:schemeClr val="tx1"/>
                </a:buClr>
                <a:buSzPct val="90000"/>
              </a:pPr>
              <a:r>
                <a:rPr lang="de-DE" sz="1600" dirty="0">
                  <a:latin typeface="+mj-lt"/>
                </a:rPr>
                <a:t>ATCA Carrier</a:t>
              </a:r>
            </a:p>
            <a:p>
              <a:pPr marL="0" indent="0" algn="l" defTabSz="914400">
                <a:spcBef>
                  <a:spcPts val="238"/>
                </a:spcBef>
                <a:buClr>
                  <a:schemeClr val="tx1"/>
                </a:buClr>
                <a:buSzPct val="90000"/>
              </a:pPr>
              <a:endParaRPr lang="en-US" sz="2000" dirty="0">
                <a:solidFill>
                  <a:schemeClr val="tx2"/>
                </a:solidFill>
                <a:ea typeface="ヒラギノ角ゴ Pro W3" pitchFamily="1" charset="-128"/>
              </a:endParaRPr>
            </a:p>
          </p:txBody>
        </p:sp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2AA8E3D2-D564-455C-905A-A893C151199F}"/>
                </a:ext>
              </a:extLst>
            </p:cNvPr>
            <p:cNvSpPr/>
            <p:nvPr/>
          </p:nvSpPr>
          <p:spPr bwMode="auto">
            <a:xfrm>
              <a:off x="264160" y="1343025"/>
              <a:ext cx="4016375" cy="42291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rgbClr val="4C4C4C"/>
                </a:solidFill>
                <a:effectLst/>
                <a:latin typeface="Calibri" pitchFamily="34" charset="0"/>
                <a:ea typeface="ＭＳ Ｐゴシック" pitchFamily="34" charset="-128"/>
              </a:endParaRPr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6C9B8A95-2B2A-450F-A253-AFF91FAA7A7D}"/>
                </a:ext>
              </a:extLst>
            </p:cNvPr>
            <p:cNvSpPr/>
            <p:nvPr/>
          </p:nvSpPr>
          <p:spPr bwMode="auto">
            <a:xfrm>
              <a:off x="295552" y="1647825"/>
              <a:ext cx="1743075" cy="78105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rgbClr val="4C4C4C"/>
                </a:solidFill>
                <a:effectLst/>
                <a:latin typeface="Calibri" pitchFamily="34" charset="0"/>
                <a:ea typeface="ＭＳ Ｐゴシック" pitchFamily="34" charset="-128"/>
              </a:endParaRP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1E416E49-074D-4B90-B832-0A8A0AAD0AA6}"/>
                </a:ext>
              </a:extLst>
            </p:cNvPr>
            <p:cNvSpPr/>
            <p:nvPr/>
          </p:nvSpPr>
          <p:spPr bwMode="auto">
            <a:xfrm>
              <a:off x="1957664" y="1719262"/>
              <a:ext cx="161925" cy="63817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3000" dir="5400000" rotWithShape="0">
                      <a:srgbClr val="000000">
                        <a:alpha val="34999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rgbClr val="4C4C4C"/>
                </a:solidFill>
                <a:effectLst/>
                <a:latin typeface="Calibri" pitchFamily="34" charset="0"/>
                <a:ea typeface="ＭＳ Ｐゴシック" pitchFamily="34" charset="-128"/>
              </a:endParaRPr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70EF6D0A-CFCD-4D12-BF9E-B3D3D13F34C1}"/>
                </a:ext>
              </a:extLst>
            </p:cNvPr>
            <p:cNvSpPr/>
            <p:nvPr/>
          </p:nvSpPr>
          <p:spPr bwMode="auto">
            <a:xfrm>
              <a:off x="1214715" y="1814512"/>
              <a:ext cx="504825" cy="447675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rgbClr val="4C4C4C"/>
                </a:solidFill>
                <a:effectLst/>
                <a:latin typeface="Calibri" pitchFamily="34" charset="0"/>
                <a:ea typeface="ＭＳ Ｐゴシック" pitchFamily="34" charset="-128"/>
              </a:endParaRP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57F98F2F-9E81-45CF-9D3D-E3D9C1E93078}"/>
                </a:ext>
              </a:extLst>
            </p:cNvPr>
            <p:cNvSpPr txBox="1"/>
            <p:nvPr/>
          </p:nvSpPr>
          <p:spPr>
            <a:xfrm>
              <a:off x="1131755" y="1853684"/>
              <a:ext cx="740765" cy="346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/>
                <a:t>MMC</a:t>
              </a: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398BD9D1-8035-471A-83EB-6B00FC794702}"/>
                </a:ext>
              </a:extLst>
            </p:cNvPr>
            <p:cNvSpPr txBox="1"/>
            <p:nvPr/>
          </p:nvSpPr>
          <p:spPr>
            <a:xfrm>
              <a:off x="376780" y="1860982"/>
              <a:ext cx="6610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b="1" dirty="0"/>
                <a:t>AMC</a:t>
              </a: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7EAAD2B4-A780-450E-861A-DAE0D8C635CC}"/>
                </a:ext>
              </a:extLst>
            </p:cNvPr>
            <p:cNvSpPr txBox="1"/>
            <p:nvPr/>
          </p:nvSpPr>
          <p:spPr>
            <a:xfrm>
              <a:off x="4380176" y="1902044"/>
              <a:ext cx="9538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/>
                <a:t>Zone 3</a:t>
              </a: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FE29ABD5-5AAF-4A39-9F1A-1EA7B6F09A1A}"/>
                </a:ext>
              </a:extLst>
            </p:cNvPr>
            <p:cNvSpPr txBox="1"/>
            <p:nvPr/>
          </p:nvSpPr>
          <p:spPr>
            <a:xfrm>
              <a:off x="4384930" y="3616544"/>
              <a:ext cx="9490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/>
                <a:t>Zone 2</a:t>
              </a: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F80C09AC-121D-41B2-93B7-DDA79F48B8D0}"/>
                </a:ext>
              </a:extLst>
            </p:cNvPr>
            <p:cNvSpPr txBox="1"/>
            <p:nvPr/>
          </p:nvSpPr>
          <p:spPr>
            <a:xfrm>
              <a:off x="4409130" y="5039269"/>
              <a:ext cx="9490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/>
                <a:t>Zone 1</a:t>
              </a: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CC5EA52C-3ED9-47BD-8F46-9EE6013CB7CC}"/>
                </a:ext>
              </a:extLst>
            </p:cNvPr>
            <p:cNvSpPr/>
            <p:nvPr/>
          </p:nvSpPr>
          <p:spPr bwMode="auto">
            <a:xfrm>
              <a:off x="1396483" y="2840847"/>
              <a:ext cx="147639" cy="13811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3000" dir="5400000" rotWithShape="0">
                      <a:srgbClr val="000000">
                        <a:alpha val="34999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rgbClr val="4C4C4C"/>
                </a:solidFill>
                <a:effectLst/>
                <a:latin typeface="Calibri" pitchFamily="34" charset="0"/>
                <a:ea typeface="ＭＳ Ｐゴシック" pitchFamily="34" charset="-128"/>
              </a:endParaRPr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87E8FCA5-4060-4D36-B1B5-19C914AB762C}"/>
                </a:ext>
              </a:extLst>
            </p:cNvPr>
            <p:cNvSpPr/>
            <p:nvPr/>
          </p:nvSpPr>
          <p:spPr bwMode="auto">
            <a:xfrm>
              <a:off x="1401245" y="3250422"/>
              <a:ext cx="147639" cy="13811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3000" dir="5400000" rotWithShape="0">
                      <a:srgbClr val="000000">
                        <a:alpha val="34999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rgbClr val="4C4C4C"/>
                </a:solidFill>
                <a:effectLst/>
                <a:latin typeface="Calibri" pitchFamily="34" charset="0"/>
                <a:ea typeface="ＭＳ Ｐゴシック" pitchFamily="34" charset="-128"/>
              </a:endParaRP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5B4B685D-6C0C-4D48-A0C5-6FA2E7F90966}"/>
                </a:ext>
              </a:extLst>
            </p:cNvPr>
            <p:cNvSpPr/>
            <p:nvPr/>
          </p:nvSpPr>
          <p:spPr bwMode="auto">
            <a:xfrm>
              <a:off x="1401245" y="3667140"/>
              <a:ext cx="147639" cy="13811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3000" dir="5400000" rotWithShape="0">
                      <a:srgbClr val="000000">
                        <a:alpha val="34999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rgbClr val="4C4C4C"/>
                </a:solidFill>
                <a:effectLst/>
                <a:latin typeface="Calibri" pitchFamily="34" charset="0"/>
                <a:ea typeface="ＭＳ Ｐゴシック" pitchFamily="34" charset="-128"/>
              </a:endParaRPr>
            </a:p>
          </p:txBody>
        </p:sp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B103CE9B-9F36-4958-9252-B422CFD71431}"/>
                </a:ext>
              </a:extLst>
            </p:cNvPr>
            <p:cNvGrpSpPr/>
            <p:nvPr/>
          </p:nvGrpSpPr>
          <p:grpSpPr>
            <a:xfrm>
              <a:off x="301902" y="4352944"/>
              <a:ext cx="1824037" cy="781050"/>
              <a:chOff x="723542" y="1609725"/>
              <a:chExt cx="1824037" cy="781050"/>
            </a:xfrm>
          </p:grpSpPr>
          <p:sp>
            <p:nvSpPr>
              <p:cNvPr id="67" name="Rechteck 66">
                <a:extLst>
                  <a:ext uri="{FF2B5EF4-FFF2-40B4-BE49-F238E27FC236}">
                    <a16:creationId xmlns:a16="http://schemas.microsoft.com/office/drawing/2014/main" id="{78F1490C-D65D-4867-B76E-AB82401E0358}"/>
                  </a:ext>
                </a:extLst>
              </p:cNvPr>
              <p:cNvSpPr/>
              <p:nvPr/>
            </p:nvSpPr>
            <p:spPr bwMode="auto">
              <a:xfrm>
                <a:off x="723542" y="1609725"/>
                <a:ext cx="1743075" cy="78105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rgbClr val="4C4C4C"/>
                  </a:solidFill>
                  <a:effectLst/>
                  <a:latin typeface="Calibri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8" name="Rechteck 67">
                <a:extLst>
                  <a:ext uri="{FF2B5EF4-FFF2-40B4-BE49-F238E27FC236}">
                    <a16:creationId xmlns:a16="http://schemas.microsoft.com/office/drawing/2014/main" id="{3CDB2A0C-4054-4855-8A96-A2C78798830F}"/>
                  </a:ext>
                </a:extLst>
              </p:cNvPr>
              <p:cNvSpPr/>
              <p:nvPr/>
            </p:nvSpPr>
            <p:spPr bwMode="auto">
              <a:xfrm>
                <a:off x="2385654" y="1681162"/>
                <a:ext cx="161925" cy="638175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23000" dir="5400000" rotWithShape="0">
                        <a:srgbClr val="000000">
                          <a:alpha val="34999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rgbClr val="4C4C4C"/>
                  </a:solidFill>
                  <a:effectLst/>
                  <a:latin typeface="Calibri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9" name="Rechteck 68">
                <a:extLst>
                  <a:ext uri="{FF2B5EF4-FFF2-40B4-BE49-F238E27FC236}">
                    <a16:creationId xmlns:a16="http://schemas.microsoft.com/office/drawing/2014/main" id="{0AB61DC3-2C66-4807-997D-52004634E290}"/>
                  </a:ext>
                </a:extLst>
              </p:cNvPr>
              <p:cNvSpPr/>
              <p:nvPr/>
            </p:nvSpPr>
            <p:spPr bwMode="auto">
              <a:xfrm>
                <a:off x="1642705" y="1776412"/>
                <a:ext cx="504825" cy="447675"/>
              </a:xfrm>
              <a:prstGeom prst="rect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rgbClr val="4C4C4C"/>
                  </a:solidFill>
                  <a:effectLst/>
                  <a:latin typeface="Calibri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70" name="Textfeld 69">
                <a:extLst>
                  <a:ext uri="{FF2B5EF4-FFF2-40B4-BE49-F238E27FC236}">
                    <a16:creationId xmlns:a16="http://schemas.microsoft.com/office/drawing/2014/main" id="{085AA7E7-05E9-4C05-9BE0-FF87350BD61E}"/>
                  </a:ext>
                </a:extLst>
              </p:cNvPr>
              <p:cNvSpPr txBox="1"/>
              <p:nvPr/>
            </p:nvSpPr>
            <p:spPr>
              <a:xfrm>
                <a:off x="1578140" y="1846360"/>
                <a:ext cx="782625" cy="3461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600" dirty="0"/>
                  <a:t>MMC</a:t>
                </a:r>
              </a:p>
            </p:txBody>
          </p:sp>
          <p:sp>
            <p:nvSpPr>
              <p:cNvPr id="71" name="Textfeld 70">
                <a:extLst>
                  <a:ext uri="{FF2B5EF4-FFF2-40B4-BE49-F238E27FC236}">
                    <a16:creationId xmlns:a16="http://schemas.microsoft.com/office/drawing/2014/main" id="{9FB2E92C-6ED1-4201-BFF5-F1E7D0082E7D}"/>
                  </a:ext>
                </a:extLst>
              </p:cNvPr>
              <p:cNvSpPr txBox="1"/>
              <p:nvPr/>
            </p:nvSpPr>
            <p:spPr>
              <a:xfrm>
                <a:off x="804770" y="1838385"/>
                <a:ext cx="69767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600" b="1" dirty="0"/>
                  <a:t>AMC</a:t>
                </a:r>
              </a:p>
            </p:txBody>
          </p:sp>
        </p:grp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F267F396-9ACE-4A14-B4CD-EC721EB6DF74}"/>
                </a:ext>
              </a:extLst>
            </p:cNvPr>
            <p:cNvSpPr/>
            <p:nvPr/>
          </p:nvSpPr>
          <p:spPr bwMode="auto">
            <a:xfrm>
              <a:off x="4132907" y="4897356"/>
              <a:ext cx="285749" cy="591604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rgbClr val="4C4C4C"/>
                </a:solidFill>
                <a:effectLst/>
                <a:latin typeface="Calibri" pitchFamily="34" charset="0"/>
                <a:ea typeface="ＭＳ Ｐゴシック" pitchFamily="34" charset="-128"/>
              </a:endParaRPr>
            </a:p>
          </p:txBody>
        </p:sp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CFC59E8F-1F47-4704-AFF4-D0ED274A00BF}"/>
                </a:ext>
              </a:extLst>
            </p:cNvPr>
            <p:cNvSpPr/>
            <p:nvPr/>
          </p:nvSpPr>
          <p:spPr bwMode="auto">
            <a:xfrm>
              <a:off x="4132907" y="2721511"/>
              <a:ext cx="285749" cy="202937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rgbClr val="4C4C4C"/>
                </a:solidFill>
                <a:effectLst/>
                <a:latin typeface="Calibri" pitchFamily="34" charset="0"/>
                <a:ea typeface="ＭＳ Ｐゴシック" pitchFamily="34" charset="-128"/>
              </a:endParaRPr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5788F5C1-580B-4081-B53C-FF2B5F2A4684}"/>
                </a:ext>
              </a:extLst>
            </p:cNvPr>
            <p:cNvSpPr/>
            <p:nvPr/>
          </p:nvSpPr>
          <p:spPr bwMode="auto">
            <a:xfrm>
              <a:off x="4132907" y="1597277"/>
              <a:ext cx="285749" cy="91731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rgbClr val="4C4C4C"/>
                </a:solidFill>
                <a:effectLst/>
                <a:latin typeface="Calibri" pitchFamily="34" charset="0"/>
                <a:ea typeface="ＭＳ Ｐゴシック" pitchFamily="34" charset="-128"/>
              </a:endParaRPr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B0F1995B-70EA-48B3-A2C1-F6F86E29182A}"/>
                </a:ext>
              </a:extLst>
            </p:cNvPr>
            <p:cNvSpPr/>
            <p:nvPr/>
          </p:nvSpPr>
          <p:spPr bwMode="auto">
            <a:xfrm>
              <a:off x="3097530" y="3892251"/>
              <a:ext cx="762000" cy="594360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rgbClr val="4C4C4C"/>
                </a:solidFill>
                <a:effectLst/>
                <a:latin typeface="Calibri" pitchFamily="34" charset="0"/>
                <a:ea typeface="ＭＳ Ｐゴシック" pitchFamily="34" charset="-128"/>
              </a:endParaRPr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23C3FD99-E511-4381-BCEA-383488A011AB}"/>
                </a:ext>
              </a:extLst>
            </p:cNvPr>
            <p:cNvSpPr/>
            <p:nvPr/>
          </p:nvSpPr>
          <p:spPr bwMode="auto">
            <a:xfrm>
              <a:off x="3110229" y="4867293"/>
              <a:ext cx="767715" cy="63865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rgbClr val="4C4C4C"/>
                </a:solidFill>
                <a:effectLst/>
                <a:latin typeface="Calibri" pitchFamily="34" charset="0"/>
                <a:ea typeface="ＭＳ Ｐゴシック" pitchFamily="34" charset="-128"/>
              </a:endParaRPr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D9956203-A127-4175-9F5E-750B526BACD5}"/>
                </a:ext>
              </a:extLst>
            </p:cNvPr>
            <p:cNvSpPr/>
            <p:nvPr/>
          </p:nvSpPr>
          <p:spPr bwMode="auto">
            <a:xfrm>
              <a:off x="3099384" y="3210892"/>
              <a:ext cx="762000" cy="594360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rgbClr val="4C4C4C"/>
                </a:solidFill>
                <a:effectLst/>
                <a:latin typeface="Calibri" pitchFamily="34" charset="0"/>
                <a:ea typeface="ＭＳ Ｐゴシック" pitchFamily="34" charset="-128"/>
              </a:endParaRP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5DAEB3EB-239B-4A2E-89C0-CB05219E3F45}"/>
                </a:ext>
              </a:extLst>
            </p:cNvPr>
            <p:cNvSpPr txBox="1"/>
            <p:nvPr/>
          </p:nvSpPr>
          <p:spPr>
            <a:xfrm>
              <a:off x="3129280" y="4997786"/>
              <a:ext cx="7429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Power</a:t>
              </a: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E9C00B41-80A8-4030-BF67-5D8C9DFF31D9}"/>
                </a:ext>
              </a:extLst>
            </p:cNvPr>
            <p:cNvSpPr txBox="1"/>
            <p:nvPr/>
          </p:nvSpPr>
          <p:spPr>
            <a:xfrm>
              <a:off x="3116580" y="3944102"/>
              <a:ext cx="7429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Carrier</a:t>
              </a:r>
            </a:p>
            <a:p>
              <a:r>
                <a:rPr lang="en-US" sz="1200" dirty="0"/>
                <a:t>IPMC</a:t>
              </a:r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5044834F-58A0-4DCF-98D6-90A88FE008D9}"/>
                </a:ext>
              </a:extLst>
            </p:cNvPr>
            <p:cNvSpPr txBox="1"/>
            <p:nvPr/>
          </p:nvSpPr>
          <p:spPr>
            <a:xfrm>
              <a:off x="3038424" y="3329914"/>
              <a:ext cx="9296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Switching</a:t>
              </a:r>
            </a:p>
          </p:txBody>
        </p:sp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C612ED21-9684-488C-9650-23C4B3FD28E7}"/>
                </a:ext>
              </a:extLst>
            </p:cNvPr>
            <p:cNvSpPr/>
            <p:nvPr/>
          </p:nvSpPr>
          <p:spPr bwMode="auto">
            <a:xfrm>
              <a:off x="3099384" y="2543667"/>
              <a:ext cx="767715" cy="594360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rgbClr val="4C4C4C"/>
                </a:solidFill>
                <a:effectLst/>
                <a:latin typeface="Calibri" pitchFamily="34" charset="0"/>
                <a:ea typeface="ＭＳ Ｐゴシック" pitchFamily="34" charset="-128"/>
              </a:endParaRPr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29D1807A-8922-4839-AAD8-2CA9B2AE6499}"/>
                </a:ext>
              </a:extLst>
            </p:cNvPr>
            <p:cNvSpPr txBox="1"/>
            <p:nvPr/>
          </p:nvSpPr>
          <p:spPr>
            <a:xfrm>
              <a:off x="3030804" y="2671182"/>
              <a:ext cx="9296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Clock distribution</a:t>
              </a:r>
            </a:p>
          </p:txBody>
        </p:sp>
        <p:cxnSp>
          <p:nvCxnSpPr>
            <p:cNvPr id="31" name="Gerade Verbindung 113">
              <a:extLst>
                <a:ext uri="{FF2B5EF4-FFF2-40B4-BE49-F238E27FC236}">
                  <a16:creationId xmlns:a16="http://schemas.microsoft.com/office/drawing/2014/main" id="{1CCD6822-115F-47F9-8DC3-102E2CA11233}"/>
                </a:ext>
              </a:extLst>
            </p:cNvPr>
            <p:cNvCxnSpPr/>
            <p:nvPr/>
          </p:nvCxnSpPr>
          <p:spPr bwMode="auto">
            <a:xfrm flipH="1">
              <a:off x="3877944" y="5193158"/>
              <a:ext cx="254963" cy="0"/>
            </a:xfrm>
            <a:prstGeom prst="line">
              <a:avLst/>
            </a:prstGeom>
            <a:solidFill>
              <a:schemeClr val="tx2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3000" dir="5400000" rotWithShape="0">
                      <a:srgbClr val="000000">
                        <a:alpha val="34999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2" name="Gerade Verbindung 114">
              <a:extLst>
                <a:ext uri="{FF2B5EF4-FFF2-40B4-BE49-F238E27FC236}">
                  <a16:creationId xmlns:a16="http://schemas.microsoft.com/office/drawing/2014/main" id="{484A351B-93F5-4C73-B35C-E458F3277522}"/>
                </a:ext>
              </a:extLst>
            </p:cNvPr>
            <p:cNvCxnSpPr/>
            <p:nvPr/>
          </p:nvCxnSpPr>
          <p:spPr bwMode="auto">
            <a:xfrm flipH="1">
              <a:off x="2272347" y="5351809"/>
              <a:ext cx="832989" cy="1161"/>
            </a:xfrm>
            <a:prstGeom prst="line">
              <a:avLst/>
            </a:prstGeom>
            <a:solidFill>
              <a:schemeClr val="tx2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3000" dir="5400000" rotWithShape="0">
                      <a:srgbClr val="000000">
                        <a:alpha val="34999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3" name="Gerade Verbindung 115">
              <a:extLst>
                <a:ext uri="{FF2B5EF4-FFF2-40B4-BE49-F238E27FC236}">
                  <a16:creationId xmlns:a16="http://schemas.microsoft.com/office/drawing/2014/main" id="{45D09FDD-12E8-4D4D-AD46-E63A1B9F238D}"/>
                </a:ext>
              </a:extLst>
            </p:cNvPr>
            <p:cNvCxnSpPr/>
            <p:nvPr/>
          </p:nvCxnSpPr>
          <p:spPr bwMode="auto">
            <a:xfrm flipV="1">
              <a:off x="2391691" y="2255835"/>
              <a:ext cx="0" cy="2758085"/>
            </a:xfrm>
            <a:prstGeom prst="line">
              <a:avLst/>
            </a:prstGeom>
            <a:solidFill>
              <a:schemeClr val="tx2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3000" dir="5400000" rotWithShape="0">
                      <a:srgbClr val="000000">
                        <a:alpha val="34999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4" name="Gerade Verbindung 116">
              <a:extLst>
                <a:ext uri="{FF2B5EF4-FFF2-40B4-BE49-F238E27FC236}">
                  <a16:creationId xmlns:a16="http://schemas.microsoft.com/office/drawing/2014/main" id="{935770CA-82C8-4844-97D8-6D13C588809A}"/>
                </a:ext>
              </a:extLst>
            </p:cNvPr>
            <p:cNvCxnSpPr/>
            <p:nvPr/>
          </p:nvCxnSpPr>
          <p:spPr bwMode="auto">
            <a:xfrm flipH="1" flipV="1">
              <a:off x="2379478" y="5013920"/>
              <a:ext cx="737103" cy="7816"/>
            </a:xfrm>
            <a:prstGeom prst="line">
              <a:avLst/>
            </a:prstGeom>
            <a:solidFill>
              <a:schemeClr val="tx2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3000" dir="5400000" rotWithShape="0">
                      <a:srgbClr val="000000">
                        <a:alpha val="34999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5" name="Gerade Verbindung 117">
              <a:extLst>
                <a:ext uri="{FF2B5EF4-FFF2-40B4-BE49-F238E27FC236}">
                  <a16:creationId xmlns:a16="http://schemas.microsoft.com/office/drawing/2014/main" id="{2A914E91-4AF7-4A1A-9EF7-A362582ED40A}"/>
                </a:ext>
              </a:extLst>
            </p:cNvPr>
            <p:cNvCxnSpPr/>
            <p:nvPr/>
          </p:nvCxnSpPr>
          <p:spPr bwMode="auto">
            <a:xfrm flipH="1">
              <a:off x="2119589" y="2255834"/>
              <a:ext cx="272102" cy="0"/>
            </a:xfrm>
            <a:prstGeom prst="line">
              <a:avLst/>
            </a:prstGeom>
            <a:solidFill>
              <a:schemeClr val="tx2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3000" dir="5400000" rotWithShape="0">
                      <a:srgbClr val="000000">
                        <a:alpha val="34999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6" name="Gerade Verbindung 118">
              <a:extLst>
                <a:ext uri="{FF2B5EF4-FFF2-40B4-BE49-F238E27FC236}">
                  <a16:creationId xmlns:a16="http://schemas.microsoft.com/office/drawing/2014/main" id="{7129E264-83B7-4362-8AB2-6A70D2B754C5}"/>
                </a:ext>
              </a:extLst>
            </p:cNvPr>
            <p:cNvCxnSpPr/>
            <p:nvPr/>
          </p:nvCxnSpPr>
          <p:spPr bwMode="auto">
            <a:xfrm flipH="1">
              <a:off x="3994321" y="5062556"/>
              <a:ext cx="138586" cy="0"/>
            </a:xfrm>
            <a:prstGeom prst="line">
              <a:avLst/>
            </a:prstGeom>
            <a:solidFill>
              <a:schemeClr val="tx2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3000" dir="5400000" rotWithShape="0">
                      <a:srgbClr val="000000">
                        <a:alpha val="34999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7" name="Gerade Verbindung 119">
              <a:extLst>
                <a:ext uri="{FF2B5EF4-FFF2-40B4-BE49-F238E27FC236}">
                  <a16:creationId xmlns:a16="http://schemas.microsoft.com/office/drawing/2014/main" id="{0D6ED894-4B26-4487-8110-ED1CFD2A5A99}"/>
                </a:ext>
              </a:extLst>
            </p:cNvPr>
            <p:cNvCxnSpPr/>
            <p:nvPr/>
          </p:nvCxnSpPr>
          <p:spPr bwMode="auto">
            <a:xfrm flipH="1">
              <a:off x="3859530" y="4189431"/>
              <a:ext cx="131731" cy="0"/>
            </a:xfrm>
            <a:prstGeom prst="line">
              <a:avLst/>
            </a:prstGeom>
            <a:solidFill>
              <a:schemeClr val="tx2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3000" dir="5400000" rotWithShape="0">
                      <a:srgbClr val="000000">
                        <a:alpha val="34999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8" name="Gerade Verbindung 120">
              <a:extLst>
                <a:ext uri="{FF2B5EF4-FFF2-40B4-BE49-F238E27FC236}">
                  <a16:creationId xmlns:a16="http://schemas.microsoft.com/office/drawing/2014/main" id="{0392958B-4EF6-42DA-BC05-1CC25D4F24EC}"/>
                </a:ext>
              </a:extLst>
            </p:cNvPr>
            <p:cNvCxnSpPr/>
            <p:nvPr/>
          </p:nvCxnSpPr>
          <p:spPr bwMode="auto">
            <a:xfrm flipV="1">
              <a:off x="3992649" y="4174934"/>
              <a:ext cx="0" cy="906654"/>
            </a:xfrm>
            <a:prstGeom prst="line">
              <a:avLst/>
            </a:prstGeom>
            <a:solidFill>
              <a:schemeClr val="tx2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3000" dir="5400000" rotWithShape="0">
                      <a:srgbClr val="000000">
                        <a:alpha val="34999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9" name="Gerade Verbindung 121">
              <a:extLst>
                <a:ext uri="{FF2B5EF4-FFF2-40B4-BE49-F238E27FC236}">
                  <a16:creationId xmlns:a16="http://schemas.microsoft.com/office/drawing/2014/main" id="{A6EADCEC-E9FD-4D54-B673-4D82C39FDC3E}"/>
                </a:ext>
              </a:extLst>
            </p:cNvPr>
            <p:cNvCxnSpPr/>
            <p:nvPr/>
          </p:nvCxnSpPr>
          <p:spPr bwMode="auto">
            <a:xfrm flipH="1" flipV="1">
              <a:off x="2555534" y="4174934"/>
              <a:ext cx="541996" cy="3916"/>
            </a:xfrm>
            <a:prstGeom prst="line">
              <a:avLst/>
            </a:prstGeom>
            <a:solidFill>
              <a:schemeClr val="tx2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3000" dir="5400000" rotWithShape="0">
                      <a:srgbClr val="000000">
                        <a:alpha val="34999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0" name="Gerade Verbindung 122">
              <a:extLst>
                <a:ext uri="{FF2B5EF4-FFF2-40B4-BE49-F238E27FC236}">
                  <a16:creationId xmlns:a16="http://schemas.microsoft.com/office/drawing/2014/main" id="{BCB2690D-C2CE-42B3-9F15-C0D8FB7AAA47}"/>
                </a:ext>
              </a:extLst>
            </p:cNvPr>
            <p:cNvCxnSpPr/>
            <p:nvPr/>
          </p:nvCxnSpPr>
          <p:spPr bwMode="auto">
            <a:xfrm flipV="1">
              <a:off x="2555533" y="2038350"/>
              <a:ext cx="1" cy="2768945"/>
            </a:xfrm>
            <a:prstGeom prst="line">
              <a:avLst/>
            </a:prstGeom>
            <a:solidFill>
              <a:schemeClr val="tx2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3000" dir="5400000" rotWithShape="0">
                      <a:srgbClr val="000000">
                        <a:alpha val="34999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1" name="Gerade Verbindung 123">
              <a:extLst>
                <a:ext uri="{FF2B5EF4-FFF2-40B4-BE49-F238E27FC236}">
                  <a16:creationId xmlns:a16="http://schemas.microsoft.com/office/drawing/2014/main" id="{78087267-B273-4F94-8D96-C729B745EB0D}"/>
                </a:ext>
              </a:extLst>
            </p:cNvPr>
            <p:cNvCxnSpPr/>
            <p:nvPr/>
          </p:nvCxnSpPr>
          <p:spPr bwMode="auto">
            <a:xfrm flipH="1">
              <a:off x="2125941" y="4807295"/>
              <a:ext cx="429593" cy="0"/>
            </a:xfrm>
            <a:prstGeom prst="line">
              <a:avLst/>
            </a:prstGeom>
            <a:solidFill>
              <a:schemeClr val="tx2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3000" dir="5400000" rotWithShape="0">
                      <a:srgbClr val="000000">
                        <a:alpha val="34999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2" name="Gerade Verbindung 124">
              <a:extLst>
                <a:ext uri="{FF2B5EF4-FFF2-40B4-BE49-F238E27FC236}">
                  <a16:creationId xmlns:a16="http://schemas.microsoft.com/office/drawing/2014/main" id="{EE99CE10-7868-4144-8D21-A56C33117684}"/>
                </a:ext>
              </a:extLst>
            </p:cNvPr>
            <p:cNvCxnSpPr/>
            <p:nvPr/>
          </p:nvCxnSpPr>
          <p:spPr bwMode="auto">
            <a:xfrm flipH="1">
              <a:off x="2119589" y="2055932"/>
              <a:ext cx="422969" cy="0"/>
            </a:xfrm>
            <a:prstGeom prst="line">
              <a:avLst/>
            </a:prstGeom>
            <a:solidFill>
              <a:schemeClr val="tx2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3000" dir="5400000" rotWithShape="0">
                      <a:srgbClr val="000000">
                        <a:alpha val="34999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3" name="Gerade Verbindung 125">
              <a:extLst>
                <a:ext uri="{FF2B5EF4-FFF2-40B4-BE49-F238E27FC236}">
                  <a16:creationId xmlns:a16="http://schemas.microsoft.com/office/drawing/2014/main" id="{F99621D4-8ABF-46F3-9F0F-C78C6216A26A}"/>
                </a:ext>
              </a:extLst>
            </p:cNvPr>
            <p:cNvCxnSpPr/>
            <p:nvPr/>
          </p:nvCxnSpPr>
          <p:spPr bwMode="auto">
            <a:xfrm flipH="1">
              <a:off x="3861384" y="2829591"/>
              <a:ext cx="270436" cy="0"/>
            </a:xfrm>
            <a:prstGeom prst="line">
              <a:avLst/>
            </a:prstGeom>
            <a:solidFill>
              <a:schemeClr val="tx2"/>
            </a:solidFill>
            <a:ln w="3810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3000" dir="5400000" rotWithShape="0">
                      <a:srgbClr val="000000">
                        <a:alpha val="34999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4" name="Gerade Verbindung 126">
              <a:extLst>
                <a:ext uri="{FF2B5EF4-FFF2-40B4-BE49-F238E27FC236}">
                  <a16:creationId xmlns:a16="http://schemas.microsoft.com/office/drawing/2014/main" id="{04B25F06-C2C9-46D2-BFBC-E9360098F126}"/>
                </a:ext>
              </a:extLst>
            </p:cNvPr>
            <p:cNvCxnSpPr/>
            <p:nvPr/>
          </p:nvCxnSpPr>
          <p:spPr bwMode="auto">
            <a:xfrm flipH="1">
              <a:off x="3849616" y="3575874"/>
              <a:ext cx="289410" cy="0"/>
            </a:xfrm>
            <a:prstGeom prst="line">
              <a:avLst/>
            </a:prstGeom>
            <a:solidFill>
              <a:schemeClr val="tx2"/>
            </a:solidFill>
            <a:ln w="38100" cap="flat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3000" dir="5400000" rotWithShape="0">
                      <a:srgbClr val="000000">
                        <a:alpha val="34999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5" name="Gerade Verbindung 127">
              <a:extLst>
                <a:ext uri="{FF2B5EF4-FFF2-40B4-BE49-F238E27FC236}">
                  <a16:creationId xmlns:a16="http://schemas.microsoft.com/office/drawing/2014/main" id="{D02AE493-DBD9-4B4C-9101-235F38206653}"/>
                </a:ext>
              </a:extLst>
            </p:cNvPr>
            <p:cNvCxnSpPr/>
            <p:nvPr/>
          </p:nvCxnSpPr>
          <p:spPr bwMode="auto">
            <a:xfrm flipH="1">
              <a:off x="2703600" y="3319478"/>
              <a:ext cx="395786" cy="0"/>
            </a:xfrm>
            <a:prstGeom prst="line">
              <a:avLst/>
            </a:prstGeom>
            <a:solidFill>
              <a:schemeClr val="tx2"/>
            </a:solidFill>
            <a:ln w="38100" cap="flat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3000" dir="5400000" rotWithShape="0">
                      <a:srgbClr val="000000">
                        <a:alpha val="34999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6" name="Gerade Verbindung 128">
              <a:extLst>
                <a:ext uri="{FF2B5EF4-FFF2-40B4-BE49-F238E27FC236}">
                  <a16:creationId xmlns:a16="http://schemas.microsoft.com/office/drawing/2014/main" id="{E4223D5F-8489-4FF0-A408-D6137363496E}"/>
                </a:ext>
              </a:extLst>
            </p:cNvPr>
            <p:cNvCxnSpPr/>
            <p:nvPr/>
          </p:nvCxnSpPr>
          <p:spPr bwMode="auto">
            <a:xfrm flipH="1">
              <a:off x="2703600" y="3710155"/>
              <a:ext cx="395785" cy="2408"/>
            </a:xfrm>
            <a:prstGeom prst="line">
              <a:avLst/>
            </a:prstGeom>
            <a:solidFill>
              <a:schemeClr val="tx2"/>
            </a:solidFill>
            <a:ln w="38100" cap="flat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3000" dir="5400000" rotWithShape="0">
                      <a:srgbClr val="000000">
                        <a:alpha val="34999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7" name="Gerade Verbindung 129">
              <a:extLst>
                <a:ext uri="{FF2B5EF4-FFF2-40B4-BE49-F238E27FC236}">
                  <a16:creationId xmlns:a16="http://schemas.microsoft.com/office/drawing/2014/main" id="{4662D7A8-C9B5-4816-8F7F-FDB7F2E614DC}"/>
                </a:ext>
              </a:extLst>
            </p:cNvPr>
            <p:cNvCxnSpPr/>
            <p:nvPr/>
          </p:nvCxnSpPr>
          <p:spPr bwMode="auto">
            <a:xfrm flipV="1">
              <a:off x="2711551" y="1931848"/>
              <a:ext cx="0" cy="1398067"/>
            </a:xfrm>
            <a:prstGeom prst="line">
              <a:avLst/>
            </a:prstGeom>
            <a:solidFill>
              <a:schemeClr val="tx2"/>
            </a:solidFill>
            <a:ln w="38100" cap="flat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3000" dir="5400000" rotWithShape="0">
                      <a:srgbClr val="000000">
                        <a:alpha val="34999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48" name="Gerade Verbindung 130">
              <a:extLst>
                <a:ext uri="{FF2B5EF4-FFF2-40B4-BE49-F238E27FC236}">
                  <a16:creationId xmlns:a16="http://schemas.microsoft.com/office/drawing/2014/main" id="{81792133-C874-4F16-A4A3-EC76D8F2FF55}"/>
                </a:ext>
              </a:extLst>
            </p:cNvPr>
            <p:cNvCxnSpPr/>
            <p:nvPr/>
          </p:nvCxnSpPr>
          <p:spPr bwMode="auto">
            <a:xfrm flipH="1">
              <a:off x="2119589" y="1931848"/>
              <a:ext cx="591962" cy="0"/>
            </a:xfrm>
            <a:prstGeom prst="line">
              <a:avLst/>
            </a:prstGeom>
            <a:solidFill>
              <a:schemeClr val="tx2"/>
            </a:solidFill>
            <a:ln w="38100" cap="flat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3000" dir="5400000" rotWithShape="0">
                      <a:srgbClr val="000000">
                        <a:alpha val="34999"/>
                      </a:srgbClr>
                    </a:outerShdw>
                  </a:effectLst>
                </a14:hiddenEffects>
              </a:ext>
            </a:extLst>
          </p:spPr>
        </p:cxnSp>
        <p:grpSp>
          <p:nvGrpSpPr>
            <p:cNvPr id="49" name="Gruppieren 48">
              <a:extLst>
                <a:ext uri="{FF2B5EF4-FFF2-40B4-BE49-F238E27FC236}">
                  <a16:creationId xmlns:a16="http://schemas.microsoft.com/office/drawing/2014/main" id="{59C8147C-8110-4EDF-ABA3-50C1BC5CD43F}"/>
                </a:ext>
              </a:extLst>
            </p:cNvPr>
            <p:cNvGrpSpPr/>
            <p:nvPr/>
          </p:nvGrpSpPr>
          <p:grpSpPr>
            <a:xfrm>
              <a:off x="2586415" y="4837542"/>
              <a:ext cx="571891" cy="338554"/>
              <a:chOff x="5910349" y="4528103"/>
              <a:chExt cx="571891" cy="338554"/>
            </a:xfrm>
          </p:grpSpPr>
          <p:sp>
            <p:nvSpPr>
              <p:cNvPr id="65" name="Rechteck 64">
                <a:extLst>
                  <a:ext uri="{FF2B5EF4-FFF2-40B4-BE49-F238E27FC236}">
                    <a16:creationId xmlns:a16="http://schemas.microsoft.com/office/drawing/2014/main" id="{C2C71FF2-FC85-4862-98FD-486062269C6F}"/>
                  </a:ext>
                </a:extLst>
              </p:cNvPr>
              <p:cNvSpPr/>
              <p:nvPr/>
            </p:nvSpPr>
            <p:spPr bwMode="auto">
              <a:xfrm>
                <a:off x="6032297" y="4556777"/>
                <a:ext cx="327996" cy="297180"/>
              </a:xfrm>
              <a:prstGeom prst="rect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rgbClr val="4C4C4C"/>
                  </a:solidFill>
                  <a:effectLst/>
                  <a:latin typeface="Calibri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6" name="Textfeld 65">
                <a:extLst>
                  <a:ext uri="{FF2B5EF4-FFF2-40B4-BE49-F238E27FC236}">
                    <a16:creationId xmlns:a16="http://schemas.microsoft.com/office/drawing/2014/main" id="{36A34EE4-90F5-45CA-BF19-CE6279114AA9}"/>
                  </a:ext>
                </a:extLst>
              </p:cNvPr>
              <p:cNvSpPr txBox="1"/>
              <p:nvPr/>
            </p:nvSpPr>
            <p:spPr>
              <a:xfrm>
                <a:off x="5910349" y="4528103"/>
                <a:ext cx="57189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/>
                  <a:t>Current</a:t>
                </a:r>
              </a:p>
              <a:p>
                <a:r>
                  <a:rPr lang="en-US" sz="800" dirty="0"/>
                  <a:t>Limit</a:t>
                </a:r>
              </a:p>
            </p:txBody>
          </p:sp>
        </p:grpSp>
        <p:cxnSp>
          <p:nvCxnSpPr>
            <p:cNvPr id="50" name="Gerade Verbindung 132">
              <a:extLst>
                <a:ext uri="{FF2B5EF4-FFF2-40B4-BE49-F238E27FC236}">
                  <a16:creationId xmlns:a16="http://schemas.microsoft.com/office/drawing/2014/main" id="{415A691D-59AE-49D3-886E-99BB3CFFF394}"/>
                </a:ext>
              </a:extLst>
            </p:cNvPr>
            <p:cNvCxnSpPr/>
            <p:nvPr/>
          </p:nvCxnSpPr>
          <p:spPr bwMode="auto">
            <a:xfrm flipV="1">
              <a:off x="2703600" y="3712563"/>
              <a:ext cx="0" cy="934268"/>
            </a:xfrm>
            <a:prstGeom prst="line">
              <a:avLst/>
            </a:prstGeom>
            <a:solidFill>
              <a:schemeClr val="tx2"/>
            </a:solidFill>
            <a:ln w="38100" cap="flat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3000" dir="5400000" rotWithShape="0">
                      <a:srgbClr val="000000">
                        <a:alpha val="34999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1" name="Gerade Verbindung 133">
              <a:extLst>
                <a:ext uri="{FF2B5EF4-FFF2-40B4-BE49-F238E27FC236}">
                  <a16:creationId xmlns:a16="http://schemas.microsoft.com/office/drawing/2014/main" id="{957274EC-D679-486B-BDA4-366F8992283F}"/>
                </a:ext>
              </a:extLst>
            </p:cNvPr>
            <p:cNvCxnSpPr/>
            <p:nvPr/>
          </p:nvCxnSpPr>
          <p:spPr bwMode="auto">
            <a:xfrm flipH="1">
              <a:off x="2122766" y="4646831"/>
              <a:ext cx="588785" cy="482"/>
            </a:xfrm>
            <a:prstGeom prst="line">
              <a:avLst/>
            </a:prstGeom>
            <a:solidFill>
              <a:schemeClr val="tx2"/>
            </a:solidFill>
            <a:ln w="38100" cap="flat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3000" dir="5400000" rotWithShape="0">
                      <a:srgbClr val="000000">
                        <a:alpha val="34999"/>
                      </a:srgbClr>
                    </a:outerShdw>
                  </a:effectLst>
                </a14:hiddenEffects>
              </a:ext>
            </a:extLst>
          </p:spPr>
        </p:cxnSp>
        <p:grpSp>
          <p:nvGrpSpPr>
            <p:cNvPr id="52" name="Gruppieren 51">
              <a:extLst>
                <a:ext uri="{FF2B5EF4-FFF2-40B4-BE49-F238E27FC236}">
                  <a16:creationId xmlns:a16="http://schemas.microsoft.com/office/drawing/2014/main" id="{9B061D0C-1F83-4237-AE95-198A2E95AB43}"/>
                </a:ext>
              </a:extLst>
            </p:cNvPr>
            <p:cNvGrpSpPr/>
            <p:nvPr/>
          </p:nvGrpSpPr>
          <p:grpSpPr>
            <a:xfrm>
              <a:off x="2586415" y="5180091"/>
              <a:ext cx="571891" cy="338554"/>
              <a:chOff x="5910349" y="4528103"/>
              <a:chExt cx="571891" cy="338554"/>
            </a:xfrm>
          </p:grpSpPr>
          <p:sp>
            <p:nvSpPr>
              <p:cNvPr id="63" name="Rechteck 62">
                <a:extLst>
                  <a:ext uri="{FF2B5EF4-FFF2-40B4-BE49-F238E27FC236}">
                    <a16:creationId xmlns:a16="http://schemas.microsoft.com/office/drawing/2014/main" id="{041B90FE-80D4-4EA8-AD44-662C769D4D4E}"/>
                  </a:ext>
                </a:extLst>
              </p:cNvPr>
              <p:cNvSpPr/>
              <p:nvPr/>
            </p:nvSpPr>
            <p:spPr bwMode="auto">
              <a:xfrm>
                <a:off x="6032297" y="4556777"/>
                <a:ext cx="327996" cy="297180"/>
              </a:xfrm>
              <a:prstGeom prst="rect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rgbClr val="4C4C4C"/>
                  </a:solidFill>
                  <a:effectLst/>
                  <a:latin typeface="Calibri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4" name="Textfeld 63">
                <a:extLst>
                  <a:ext uri="{FF2B5EF4-FFF2-40B4-BE49-F238E27FC236}">
                    <a16:creationId xmlns:a16="http://schemas.microsoft.com/office/drawing/2014/main" id="{56FCD40B-B534-4E3B-8763-1AB1139ACD13}"/>
                  </a:ext>
                </a:extLst>
              </p:cNvPr>
              <p:cNvSpPr txBox="1"/>
              <p:nvPr/>
            </p:nvSpPr>
            <p:spPr>
              <a:xfrm>
                <a:off x="5910349" y="4528103"/>
                <a:ext cx="57189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/>
                  <a:t>Current</a:t>
                </a:r>
              </a:p>
              <a:p>
                <a:r>
                  <a:rPr lang="en-US" sz="800" dirty="0"/>
                  <a:t>Limit</a:t>
                </a:r>
              </a:p>
            </p:txBody>
          </p:sp>
        </p:grpSp>
        <p:cxnSp>
          <p:nvCxnSpPr>
            <p:cNvPr id="53" name="Gerade Verbindung 135">
              <a:extLst>
                <a:ext uri="{FF2B5EF4-FFF2-40B4-BE49-F238E27FC236}">
                  <a16:creationId xmlns:a16="http://schemas.microsoft.com/office/drawing/2014/main" id="{69B85927-0D81-4AD4-9456-19ACA96C0B13}"/>
                </a:ext>
              </a:extLst>
            </p:cNvPr>
            <p:cNvCxnSpPr/>
            <p:nvPr/>
          </p:nvCxnSpPr>
          <p:spPr bwMode="auto">
            <a:xfrm flipV="1">
              <a:off x="2282207" y="4991436"/>
              <a:ext cx="0" cy="378616"/>
            </a:xfrm>
            <a:prstGeom prst="line">
              <a:avLst/>
            </a:prstGeom>
            <a:solidFill>
              <a:schemeClr val="tx2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3000" dir="5400000" rotWithShape="0">
                      <a:srgbClr val="000000">
                        <a:alpha val="34999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4" name="Gerade Verbindung 136">
              <a:extLst>
                <a:ext uri="{FF2B5EF4-FFF2-40B4-BE49-F238E27FC236}">
                  <a16:creationId xmlns:a16="http://schemas.microsoft.com/office/drawing/2014/main" id="{81CFC5F8-5367-48DE-AF9D-DC8F2E03DEF7}"/>
                </a:ext>
              </a:extLst>
            </p:cNvPr>
            <p:cNvCxnSpPr/>
            <p:nvPr/>
          </p:nvCxnSpPr>
          <p:spPr bwMode="auto">
            <a:xfrm flipH="1">
              <a:off x="2125940" y="4997786"/>
              <a:ext cx="162618" cy="1"/>
            </a:xfrm>
            <a:prstGeom prst="line">
              <a:avLst/>
            </a:prstGeom>
            <a:solidFill>
              <a:schemeClr val="tx2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3000" dir="5400000" rotWithShape="0">
                      <a:srgbClr val="000000">
                        <a:alpha val="34999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5" name="Gerade Verbindung 137">
              <a:extLst>
                <a:ext uri="{FF2B5EF4-FFF2-40B4-BE49-F238E27FC236}">
                  <a16:creationId xmlns:a16="http://schemas.microsoft.com/office/drawing/2014/main" id="{CF9E0D39-C7CC-4CE9-852D-24B2A04E645B}"/>
                </a:ext>
              </a:extLst>
            </p:cNvPr>
            <p:cNvCxnSpPr/>
            <p:nvPr/>
          </p:nvCxnSpPr>
          <p:spPr bwMode="auto">
            <a:xfrm flipH="1">
              <a:off x="3861384" y="2937541"/>
              <a:ext cx="270436" cy="0"/>
            </a:xfrm>
            <a:prstGeom prst="line">
              <a:avLst/>
            </a:prstGeom>
            <a:solidFill>
              <a:schemeClr val="tx2"/>
            </a:solidFill>
            <a:ln w="3810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3000" dir="5400000" rotWithShape="0">
                      <a:srgbClr val="000000">
                        <a:alpha val="34999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6" name="Gerade Verbindung 138">
              <a:extLst>
                <a:ext uri="{FF2B5EF4-FFF2-40B4-BE49-F238E27FC236}">
                  <a16:creationId xmlns:a16="http://schemas.microsoft.com/office/drawing/2014/main" id="{B9124A14-5824-4566-9495-79D6BD6A586B}"/>
                </a:ext>
              </a:extLst>
            </p:cNvPr>
            <p:cNvCxnSpPr/>
            <p:nvPr/>
          </p:nvCxnSpPr>
          <p:spPr bwMode="auto">
            <a:xfrm flipH="1">
              <a:off x="3849616" y="3467924"/>
              <a:ext cx="283291" cy="0"/>
            </a:xfrm>
            <a:prstGeom prst="line">
              <a:avLst/>
            </a:prstGeom>
            <a:solidFill>
              <a:schemeClr val="tx2"/>
            </a:solidFill>
            <a:ln w="38100" cap="flat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3000" dir="5400000" rotWithShape="0">
                      <a:srgbClr val="000000">
                        <a:alpha val="34999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7" name="Gerade Verbindung 139">
              <a:extLst>
                <a:ext uri="{FF2B5EF4-FFF2-40B4-BE49-F238E27FC236}">
                  <a16:creationId xmlns:a16="http://schemas.microsoft.com/office/drawing/2014/main" id="{161C144D-5A74-4340-BCE2-F46593BB596C}"/>
                </a:ext>
              </a:extLst>
            </p:cNvPr>
            <p:cNvCxnSpPr/>
            <p:nvPr/>
          </p:nvCxnSpPr>
          <p:spPr bwMode="auto">
            <a:xfrm flipH="1">
              <a:off x="2834900" y="2671182"/>
              <a:ext cx="270436" cy="0"/>
            </a:xfrm>
            <a:prstGeom prst="line">
              <a:avLst/>
            </a:prstGeom>
            <a:solidFill>
              <a:schemeClr val="tx2"/>
            </a:solidFill>
            <a:ln w="3810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3000" dir="5400000" rotWithShape="0">
                      <a:srgbClr val="000000">
                        <a:alpha val="34999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8" name="Gerade Verbindung 140">
              <a:extLst>
                <a:ext uri="{FF2B5EF4-FFF2-40B4-BE49-F238E27FC236}">
                  <a16:creationId xmlns:a16="http://schemas.microsoft.com/office/drawing/2014/main" id="{357BDDFA-8D22-4CCF-A537-FD89B17D1896}"/>
                </a:ext>
              </a:extLst>
            </p:cNvPr>
            <p:cNvCxnSpPr/>
            <p:nvPr/>
          </p:nvCxnSpPr>
          <p:spPr bwMode="auto">
            <a:xfrm flipH="1">
              <a:off x="2109042" y="1813931"/>
              <a:ext cx="744910" cy="581"/>
            </a:xfrm>
            <a:prstGeom prst="line">
              <a:avLst/>
            </a:prstGeom>
            <a:solidFill>
              <a:schemeClr val="tx2"/>
            </a:solidFill>
            <a:ln w="3810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3000" dir="5400000" rotWithShape="0">
                      <a:srgbClr val="000000">
                        <a:alpha val="34999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9" name="Gerade Verbindung 141">
              <a:extLst>
                <a:ext uri="{FF2B5EF4-FFF2-40B4-BE49-F238E27FC236}">
                  <a16:creationId xmlns:a16="http://schemas.microsoft.com/office/drawing/2014/main" id="{A693EF31-54BD-407E-8EE8-EBA588E60D9B}"/>
                </a:ext>
              </a:extLst>
            </p:cNvPr>
            <p:cNvCxnSpPr/>
            <p:nvPr/>
          </p:nvCxnSpPr>
          <p:spPr bwMode="auto">
            <a:xfrm flipH="1">
              <a:off x="2129017" y="4496137"/>
              <a:ext cx="738580" cy="0"/>
            </a:xfrm>
            <a:prstGeom prst="line">
              <a:avLst/>
            </a:prstGeom>
            <a:solidFill>
              <a:schemeClr val="tx2"/>
            </a:solidFill>
            <a:ln w="3810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3000" dir="5400000" rotWithShape="0">
                      <a:srgbClr val="000000">
                        <a:alpha val="34999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60" name="Gerade Verbindung 142">
              <a:extLst>
                <a:ext uri="{FF2B5EF4-FFF2-40B4-BE49-F238E27FC236}">
                  <a16:creationId xmlns:a16="http://schemas.microsoft.com/office/drawing/2014/main" id="{3E9C0268-B31D-4545-9AEB-5FA66262529E}"/>
                </a:ext>
              </a:extLst>
            </p:cNvPr>
            <p:cNvCxnSpPr/>
            <p:nvPr/>
          </p:nvCxnSpPr>
          <p:spPr bwMode="auto">
            <a:xfrm>
              <a:off x="2858072" y="2978959"/>
              <a:ext cx="0" cy="1507652"/>
            </a:xfrm>
            <a:prstGeom prst="line">
              <a:avLst/>
            </a:prstGeom>
            <a:solidFill>
              <a:schemeClr val="tx2"/>
            </a:solidFill>
            <a:ln w="3810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3000" dir="5400000" rotWithShape="0">
                      <a:srgbClr val="000000">
                        <a:alpha val="34999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61" name="Gerade Verbindung 143">
              <a:extLst>
                <a:ext uri="{FF2B5EF4-FFF2-40B4-BE49-F238E27FC236}">
                  <a16:creationId xmlns:a16="http://schemas.microsoft.com/office/drawing/2014/main" id="{9199A4AC-0E6A-4100-9685-CBBDE2EDAF83}"/>
                </a:ext>
              </a:extLst>
            </p:cNvPr>
            <p:cNvCxnSpPr/>
            <p:nvPr/>
          </p:nvCxnSpPr>
          <p:spPr bwMode="auto">
            <a:xfrm flipV="1">
              <a:off x="2853952" y="1813931"/>
              <a:ext cx="0" cy="857251"/>
            </a:xfrm>
            <a:prstGeom prst="line">
              <a:avLst/>
            </a:prstGeom>
            <a:solidFill>
              <a:schemeClr val="tx2"/>
            </a:solidFill>
            <a:ln w="3810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3000" dir="5400000" rotWithShape="0">
                      <a:srgbClr val="000000">
                        <a:alpha val="34999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62" name="Gerade Verbindung 144">
              <a:extLst>
                <a:ext uri="{FF2B5EF4-FFF2-40B4-BE49-F238E27FC236}">
                  <a16:creationId xmlns:a16="http://schemas.microsoft.com/office/drawing/2014/main" id="{B6CBD90D-2620-4C93-8B3E-013FC845B932}"/>
                </a:ext>
              </a:extLst>
            </p:cNvPr>
            <p:cNvCxnSpPr/>
            <p:nvPr/>
          </p:nvCxnSpPr>
          <p:spPr bwMode="auto">
            <a:xfrm flipH="1">
              <a:off x="2846145" y="2997428"/>
              <a:ext cx="253241" cy="0"/>
            </a:xfrm>
            <a:prstGeom prst="line">
              <a:avLst/>
            </a:prstGeom>
            <a:solidFill>
              <a:schemeClr val="tx2"/>
            </a:solidFill>
            <a:ln w="3810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3000" dir="5400000" rotWithShape="0">
                      <a:srgbClr val="000000">
                        <a:alpha val="34999"/>
                      </a:srgbClr>
                    </a:outerShdw>
                  </a:effectLst>
                </a14:hiddenEffects>
              </a:ext>
            </a:extLst>
          </p:spPr>
        </p:cxnSp>
      </p:grpSp>
      <p:sp>
        <p:nvSpPr>
          <p:cNvPr id="72" name="Content Placeholder 2">
            <a:extLst>
              <a:ext uri="{FF2B5EF4-FFF2-40B4-BE49-F238E27FC236}">
                <a16:creationId xmlns:a16="http://schemas.microsoft.com/office/drawing/2014/main" id="{08378681-7A6E-406A-9437-B7FED63BEE8B}"/>
              </a:ext>
            </a:extLst>
          </p:cNvPr>
          <p:cNvSpPr txBox="1">
            <a:spLocks/>
          </p:cNvSpPr>
          <p:nvPr/>
        </p:nvSpPr>
        <p:spPr bwMode="auto">
          <a:xfrm>
            <a:off x="7239000" y="1324352"/>
            <a:ext cx="1369642" cy="399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2563" indent="-182563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0" indent="0" algn="l" defTabSz="914400">
              <a:spcBef>
                <a:spcPts val="238"/>
              </a:spcBef>
              <a:buClr>
                <a:schemeClr val="tx1"/>
              </a:buClr>
              <a:buSzPct val="90000"/>
            </a:pPr>
            <a:r>
              <a:rPr lang="en-US" sz="1600" dirty="0">
                <a:latin typeface="+mj-lt"/>
              </a:rPr>
              <a:t>MTCA Crate</a:t>
            </a:r>
            <a:endParaRPr lang="en-US" sz="1600" dirty="0">
              <a:solidFill>
                <a:schemeClr val="tx2"/>
              </a:solidFill>
              <a:ea typeface="ヒラギノ角ゴ Pro W3" pitchFamily="1" charset="-128"/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4EDDC7CE-40DD-499B-9F31-C89D7BBCD950}"/>
              </a:ext>
            </a:extLst>
          </p:cNvPr>
          <p:cNvGrpSpPr/>
          <p:nvPr/>
        </p:nvGrpSpPr>
        <p:grpSpPr>
          <a:xfrm>
            <a:off x="2151293" y="2300775"/>
            <a:ext cx="9079132" cy="3055473"/>
            <a:chOff x="2151293" y="2300775"/>
            <a:chExt cx="9079132" cy="3055473"/>
          </a:xfrm>
        </p:grpSpPr>
        <p:pic>
          <p:nvPicPr>
            <p:cNvPr id="73" name="Picture 9" descr="11850-003_module_splitting">
              <a:extLst>
                <a:ext uri="{FF2B5EF4-FFF2-40B4-BE49-F238E27FC236}">
                  <a16:creationId xmlns:a16="http://schemas.microsoft.com/office/drawing/2014/main" id="{E467EBFF-C7D5-4E2A-8C3D-CF33F904E3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4185" y="2474785"/>
              <a:ext cx="4206240" cy="226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4" name="Gerade Verbindung mit Pfeil 73">
              <a:extLst>
                <a:ext uri="{FF2B5EF4-FFF2-40B4-BE49-F238E27FC236}">
                  <a16:creationId xmlns:a16="http://schemas.microsoft.com/office/drawing/2014/main" id="{63CD533F-C75D-4513-9415-57C82491F7A8}"/>
                </a:ext>
              </a:extLst>
            </p:cNvPr>
            <p:cNvCxnSpPr/>
            <p:nvPr/>
          </p:nvCxnSpPr>
          <p:spPr bwMode="auto">
            <a:xfrm flipV="1">
              <a:off x="3993941" y="3949758"/>
              <a:ext cx="3778459" cy="1406490"/>
            </a:xfrm>
            <a:prstGeom prst="straightConnector1">
              <a:avLst/>
            </a:prstGeom>
            <a:solidFill>
              <a:schemeClr val="tx2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3000" dir="5400000" rotWithShape="0">
                      <a:srgbClr val="000000">
                        <a:alpha val="34999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75" name="Gerade Verbindung mit Pfeil 74">
              <a:extLst>
                <a:ext uri="{FF2B5EF4-FFF2-40B4-BE49-F238E27FC236}">
                  <a16:creationId xmlns:a16="http://schemas.microsoft.com/office/drawing/2014/main" id="{DD8C8F0B-17C1-4B2A-A0DB-05C846F0D010}"/>
                </a:ext>
              </a:extLst>
            </p:cNvPr>
            <p:cNvCxnSpPr>
              <a:stCxn id="11" idx="3"/>
            </p:cNvCxnSpPr>
            <p:nvPr/>
          </p:nvCxnSpPr>
          <p:spPr bwMode="auto">
            <a:xfrm>
              <a:off x="2151293" y="2300775"/>
              <a:ext cx="5621107" cy="941793"/>
            </a:xfrm>
            <a:prstGeom prst="straightConnector1">
              <a:avLst/>
            </a:prstGeom>
            <a:solidFill>
              <a:schemeClr val="tx2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3000" dir="5400000" rotWithShape="0">
                      <a:srgbClr val="000000">
                        <a:alpha val="34999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78" name="Gerade Verbindung mit Pfeil 77">
              <a:extLst>
                <a:ext uri="{FF2B5EF4-FFF2-40B4-BE49-F238E27FC236}">
                  <a16:creationId xmlns:a16="http://schemas.microsoft.com/office/drawing/2014/main" id="{2E98802C-F04D-4824-AE12-FBF312E2191E}"/>
                </a:ext>
              </a:extLst>
            </p:cNvPr>
            <p:cNvCxnSpPr>
              <a:stCxn id="28" idx="3"/>
            </p:cNvCxnSpPr>
            <p:nvPr/>
          </p:nvCxnSpPr>
          <p:spPr bwMode="auto">
            <a:xfrm flipV="1">
              <a:off x="4269309" y="3565262"/>
              <a:ext cx="4036491" cy="145681"/>
            </a:xfrm>
            <a:prstGeom prst="straightConnector1">
              <a:avLst/>
            </a:prstGeom>
            <a:solidFill>
              <a:schemeClr val="tx2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3000" dir="5400000" rotWithShape="0">
                      <a:srgbClr val="000000">
                        <a:alpha val="34999"/>
                      </a:srgb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51503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C6CE8-1442-4D30-89FB-D2278810BF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MTCA Workshop Desy 2022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542B0D-DD40-459C-AC2C-3F596A28D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MTCA.0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C2AFE367-4657-4043-80D7-4522519CBB65}"/>
              </a:ext>
            </a:extLst>
          </p:cNvPr>
          <p:cNvSpPr txBox="1">
            <a:spLocks/>
          </p:cNvSpPr>
          <p:nvPr/>
        </p:nvSpPr>
        <p:spPr bwMode="auto">
          <a:xfrm>
            <a:off x="269241" y="911861"/>
            <a:ext cx="2510155" cy="414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63513" indent="-163513" algn="l" defTabSz="457200" rtl="0" eaLnBrk="1" fontAlgn="base" hangingPunct="1">
              <a:spcBef>
                <a:spcPts val="238"/>
              </a:spcBef>
              <a:spcAft>
                <a:spcPct val="0"/>
              </a:spcAft>
              <a:buSzPct val="90000"/>
              <a:buFont typeface="Arial" charset="0"/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19100" indent="-228600" algn="l" defTabSz="457200" rtl="0" eaLnBrk="1" fontAlgn="base" hangingPunct="1">
              <a:spcBef>
                <a:spcPts val="238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2"/>
                </a:solidFill>
                <a:latin typeface="+mn-lt"/>
                <a:ea typeface="+mn-ea"/>
              </a:defRPr>
            </a:lvl2pPr>
            <a:lvl3pPr marL="868363" indent="-163513" algn="l" defTabSz="457200" rtl="0" eaLnBrk="1" fontAlgn="base" hangingPunct="1">
              <a:spcBef>
                <a:spcPts val="238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325563" indent="-228600" algn="l" defTabSz="457200" rtl="0" eaLnBrk="1" fontAlgn="base" hangingPunct="1">
              <a:spcBef>
                <a:spcPts val="238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charset="0"/>
              </a:rPr>
              <a:t>Terms and Acronyms</a:t>
            </a:r>
            <a:endPara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E8844B2-5593-4E9D-9382-2DBCBA840073}"/>
              </a:ext>
            </a:extLst>
          </p:cNvPr>
          <p:cNvSpPr txBox="1">
            <a:spLocks/>
          </p:cNvSpPr>
          <p:nvPr/>
        </p:nvSpPr>
        <p:spPr bwMode="auto">
          <a:xfrm>
            <a:off x="2045613" y="1219200"/>
            <a:ext cx="8100774" cy="5083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2563" indent="-182563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r>
              <a:rPr lang="en-US" sz="1800" b="1" dirty="0">
                <a:cs typeface="Calibri" panose="020F0502020204030204" pitchFamily="34" charset="0"/>
              </a:rPr>
              <a:t>MCH</a:t>
            </a:r>
            <a:r>
              <a:rPr lang="en-US" sz="1800" dirty="0">
                <a:cs typeface="Calibri" panose="020F0502020204030204" pitchFamily="34" charset="0"/>
              </a:rPr>
              <a:t>	</a:t>
            </a:r>
            <a:r>
              <a:rPr lang="en-US" sz="1800" dirty="0" err="1">
                <a:cs typeface="Calibri" panose="020F0502020204030204" pitchFamily="34" charset="0"/>
              </a:rPr>
              <a:t>MicroTCA</a:t>
            </a:r>
            <a:r>
              <a:rPr lang="en-US" sz="1800" dirty="0">
                <a:cs typeface="Calibri" panose="020F0502020204030204" pitchFamily="34" charset="0"/>
              </a:rPr>
              <a:t> Carrier Hub</a:t>
            </a:r>
          </a:p>
          <a:p>
            <a:pPr lvl="3"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r>
              <a:rPr lang="en-US" sz="1800" dirty="0">
                <a:cs typeface="Calibri" panose="020F0502020204030204" pitchFamily="34" charset="0"/>
              </a:rPr>
              <a:t>Management and switching module</a:t>
            </a:r>
          </a:p>
          <a:p>
            <a:pPr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endParaRPr lang="en-US" sz="1800" dirty="0">
              <a:cs typeface="Calibri" panose="020F0502020204030204" pitchFamily="34" charset="0"/>
            </a:endParaRPr>
          </a:p>
          <a:p>
            <a:pPr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r>
              <a:rPr lang="en-US" sz="1800" b="1" dirty="0">
                <a:cs typeface="Calibri" panose="020F0502020204030204" pitchFamily="34" charset="0"/>
              </a:rPr>
              <a:t>MCMC</a:t>
            </a:r>
            <a:r>
              <a:rPr lang="en-US" sz="1800" dirty="0">
                <a:cs typeface="Calibri" panose="020F0502020204030204" pitchFamily="34" charset="0"/>
              </a:rPr>
              <a:t>	</a:t>
            </a:r>
            <a:r>
              <a:rPr lang="en-US" sz="1800" dirty="0" err="1">
                <a:cs typeface="Calibri" panose="020F0502020204030204" pitchFamily="34" charset="0"/>
              </a:rPr>
              <a:t>MicroTCA</a:t>
            </a:r>
            <a:r>
              <a:rPr lang="en-US" sz="1800" dirty="0">
                <a:cs typeface="Calibri" panose="020F0502020204030204" pitchFamily="34" charset="0"/>
              </a:rPr>
              <a:t> Carrier Management Controller</a:t>
            </a:r>
          </a:p>
          <a:p>
            <a:pPr lvl="3"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r>
              <a:rPr lang="en-US" sz="1800" dirty="0">
                <a:cs typeface="Calibri" panose="020F0502020204030204" pitchFamily="34" charset="0"/>
              </a:rPr>
              <a:t>Physical IPMI controller on the MCH</a:t>
            </a:r>
          </a:p>
          <a:p>
            <a:pPr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endParaRPr lang="en-US" sz="1800" dirty="0">
              <a:cs typeface="Calibri" panose="020F0502020204030204" pitchFamily="34" charset="0"/>
            </a:endParaRPr>
          </a:p>
          <a:p>
            <a:pPr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r>
              <a:rPr lang="en-US" sz="1800" b="1" dirty="0">
                <a:cs typeface="Calibri" panose="020F0502020204030204" pitchFamily="34" charset="0"/>
              </a:rPr>
              <a:t>MMC</a:t>
            </a:r>
            <a:r>
              <a:rPr lang="en-US" sz="1800" dirty="0">
                <a:cs typeface="Calibri" panose="020F0502020204030204" pitchFamily="34" charset="0"/>
              </a:rPr>
              <a:t>	Module Management Controller</a:t>
            </a:r>
          </a:p>
          <a:p>
            <a:pPr lvl="3"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r>
              <a:rPr lang="en-US" sz="1800" dirty="0">
                <a:cs typeface="Calibri" panose="020F0502020204030204" pitchFamily="34" charset="0"/>
              </a:rPr>
              <a:t>Physical IPMI controller on an AMC</a:t>
            </a:r>
          </a:p>
          <a:p>
            <a:pPr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endParaRPr lang="en-US" sz="1800" dirty="0">
              <a:cs typeface="Calibri" panose="020F0502020204030204" pitchFamily="34" charset="0"/>
            </a:endParaRPr>
          </a:p>
          <a:p>
            <a:pPr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r>
              <a:rPr lang="en-US" sz="1800" b="1" dirty="0">
                <a:cs typeface="Calibri" panose="020F0502020204030204" pitchFamily="34" charset="0"/>
              </a:rPr>
              <a:t>EMMC</a:t>
            </a:r>
            <a:r>
              <a:rPr lang="en-US" sz="1800" dirty="0">
                <a:cs typeface="Calibri" panose="020F0502020204030204" pitchFamily="34" charset="0"/>
              </a:rPr>
              <a:t>	Enhanced </a:t>
            </a:r>
            <a:r>
              <a:rPr lang="en-US" sz="1800" dirty="0" err="1">
                <a:cs typeface="Calibri" panose="020F0502020204030204" pitchFamily="34" charset="0"/>
              </a:rPr>
              <a:t>MicroTCA</a:t>
            </a:r>
            <a:r>
              <a:rPr lang="en-US" sz="1800" dirty="0">
                <a:cs typeface="Calibri" panose="020F0502020204030204" pitchFamily="34" charset="0"/>
              </a:rPr>
              <a:t> Carrier Management Controller</a:t>
            </a:r>
          </a:p>
          <a:p>
            <a:pPr lvl="3"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r>
              <a:rPr lang="en-US" sz="1800" dirty="0">
                <a:cs typeface="Calibri" panose="020F0502020204030204" pitchFamily="34" charset="0"/>
              </a:rPr>
              <a:t>Physical IPMI controller on a Cooling Unit and on Power Module</a:t>
            </a:r>
          </a:p>
          <a:p>
            <a:pPr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endParaRPr lang="en-US" sz="1800" dirty="0">
              <a:cs typeface="Calibri" panose="020F0502020204030204" pitchFamily="34" charset="0"/>
            </a:endParaRPr>
          </a:p>
          <a:p>
            <a:pPr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r>
              <a:rPr lang="en-US" sz="1800" b="1" dirty="0">
                <a:cs typeface="Calibri" panose="020F0502020204030204" pitchFamily="34" charset="0"/>
              </a:rPr>
              <a:t>IPMB-0</a:t>
            </a:r>
            <a:r>
              <a:rPr lang="en-US" sz="1800" dirty="0">
                <a:cs typeface="Calibri" panose="020F0502020204030204" pitchFamily="34" charset="0"/>
              </a:rPr>
              <a:t>	Intelligent Platform Management Bus 0</a:t>
            </a:r>
          </a:p>
          <a:p>
            <a:pPr lvl="3"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r>
              <a:rPr lang="en-US" sz="1800" dirty="0">
                <a:cs typeface="Calibri" panose="020F0502020204030204" pitchFamily="34" charset="0"/>
              </a:rPr>
              <a:t>Logical IPMB, physically divided into redundant IPMB-A and IPMB-B</a:t>
            </a:r>
          </a:p>
          <a:p>
            <a:pPr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endParaRPr lang="en-US" sz="1800" dirty="0">
              <a:cs typeface="Calibri" panose="020F0502020204030204" pitchFamily="34" charset="0"/>
            </a:endParaRPr>
          </a:p>
          <a:p>
            <a:pPr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r>
              <a:rPr lang="en-US" sz="1800" b="1" dirty="0">
                <a:cs typeface="Calibri" panose="020F0502020204030204" pitchFamily="34" charset="0"/>
              </a:rPr>
              <a:t>IPMB-L</a:t>
            </a:r>
            <a:r>
              <a:rPr lang="en-US" sz="1800" dirty="0">
                <a:cs typeface="Calibri" panose="020F0502020204030204" pitchFamily="34" charset="0"/>
              </a:rPr>
              <a:t>	IPMB-Local </a:t>
            </a:r>
          </a:p>
          <a:p>
            <a:pPr lvl="3"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r>
              <a:rPr lang="en-US" sz="1800" dirty="0">
                <a:cs typeface="Calibri" panose="020F0502020204030204" pitchFamily="34" charset="0"/>
              </a:rPr>
              <a:t>IPMI link between MCH and AMCs</a:t>
            </a:r>
          </a:p>
          <a:p>
            <a:pPr marL="0" indent="0" algn="l" defTabSz="914400">
              <a:spcBef>
                <a:spcPts val="238"/>
              </a:spcBef>
              <a:buClr>
                <a:schemeClr val="tx1"/>
              </a:buClr>
              <a:buSzPct val="90000"/>
            </a:pPr>
            <a:endParaRPr lang="en-US" sz="2000" dirty="0">
              <a:solidFill>
                <a:schemeClr val="tx2"/>
              </a:solidFill>
              <a:ea typeface="ヒラギノ角ゴ Pro W3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455042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C6CE8-1442-4D30-89FB-D2278810BF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MTCA Workshop Desy 2022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542B0D-DD40-459C-AC2C-3F596A28D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MTCA.0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7F87D69-5CE2-4763-813E-B328D22F3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9" y="1151790"/>
            <a:ext cx="7634891" cy="4715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783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C6CE8-1442-4D30-89FB-D2278810BF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MTCA Workshop Desy 2022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542B0D-DD40-459C-AC2C-3F596A28D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Agenda</a:t>
            </a:r>
            <a:endParaRPr lang="en-US" dirty="0"/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202D3C02-A6D7-4DCC-9588-18C27CCEF5DA}"/>
              </a:ext>
            </a:extLst>
          </p:cNvPr>
          <p:cNvSpPr txBox="1">
            <a:spLocks/>
          </p:cNvSpPr>
          <p:nvPr/>
        </p:nvSpPr>
        <p:spPr>
          <a:xfrm>
            <a:off x="269241" y="1066800"/>
            <a:ext cx="6742567" cy="51816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b="1" i="0" kern="1200" dirty="0" smtClean="0">
                <a:solidFill>
                  <a:schemeClr val="accent2">
                    <a:lumMod val="50000"/>
                  </a:schemeClr>
                </a:solidFill>
                <a:latin typeface="Roboto" charset="0"/>
                <a:ea typeface="Roboto" charset="0"/>
                <a:cs typeface="Roboto" charset="0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b="0" i="0" kern="1200" dirty="0" smtClean="0">
                <a:solidFill>
                  <a:schemeClr val="accent2">
                    <a:lumMod val="50000"/>
                  </a:schemeClr>
                </a:solidFill>
                <a:latin typeface="Roboto" charset="0"/>
                <a:ea typeface="Roboto" charset="0"/>
                <a:cs typeface="Roboto" charset="0"/>
              </a:defRPr>
            </a:lvl2pPr>
            <a:lvl3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Char char="‒"/>
              <a:defRPr lang="en-US" sz="1400" b="0" i="0" kern="1200" dirty="0" smtClean="0">
                <a:solidFill>
                  <a:schemeClr val="accent2">
                    <a:lumMod val="50000"/>
                  </a:schemeClr>
                </a:solidFill>
                <a:latin typeface="Roboto" charset="0"/>
                <a:ea typeface="Roboto" charset="0"/>
                <a:cs typeface="Roboto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18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What</a:t>
            </a:r>
            <a:r>
              <a:rPr lang="de-DE" sz="18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is</a:t>
            </a:r>
            <a:r>
              <a:rPr lang="de-DE" sz="18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xTCA?</a:t>
            </a:r>
            <a:br>
              <a:rPr lang="de-DE" sz="18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endParaRPr lang="de-DE" sz="180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18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Specifications</a:t>
            </a:r>
            <a:r>
              <a:rPr lang="de-DE" sz="18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Overview</a:t>
            </a:r>
            <a:br>
              <a:rPr lang="de-DE" sz="18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endParaRPr lang="de-DE" sz="180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ATCA Features</a:t>
            </a:r>
            <a:br>
              <a:rPr lang="de-DE" sz="18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endParaRPr lang="de-DE" sz="180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AMC Features</a:t>
            </a:r>
            <a:br>
              <a:rPr lang="de-DE" sz="18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endParaRPr lang="de-DE" sz="180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MTCA.0 Features</a:t>
            </a:r>
            <a:br>
              <a:rPr lang="de-DE" sz="18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endParaRPr lang="de-DE" sz="180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MTCA.4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de-DE" sz="180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833437" lvl="2" indent="-28575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de-DE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Initial </a:t>
            </a:r>
            <a:r>
              <a:rPr lang="de-DE"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Requirements</a:t>
            </a:r>
            <a:endParaRPr lang="de-DE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33437" lvl="2" indent="-28575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de-DE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Mechanical</a:t>
            </a:r>
            <a:r>
              <a:rPr lang="de-DE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Features</a:t>
            </a:r>
          </a:p>
          <a:p>
            <a:pPr marL="833437" lvl="2" indent="-28575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de-DE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Module </a:t>
            </a:r>
            <a:r>
              <a:rPr lang="de-DE"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sizes</a:t>
            </a:r>
            <a:endParaRPr lang="de-DE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33437" lvl="2" indent="-28575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de-DE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Keying</a:t>
            </a:r>
            <a:endParaRPr lang="de-DE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33437" lvl="2" indent="-28575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de-DE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Backplane</a:t>
            </a:r>
          </a:p>
          <a:p>
            <a:pPr marL="833437" lvl="2" indent="-28575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de-DE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Management </a:t>
            </a:r>
            <a:r>
              <a:rPr lang="de-DE"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extensions</a:t>
            </a:r>
            <a:r>
              <a:rPr lang="de-DE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compared</a:t>
            </a:r>
            <a:r>
              <a:rPr lang="de-DE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MTCA.0</a:t>
            </a:r>
          </a:p>
          <a:p>
            <a:pPr marL="833437" lvl="2" indent="-28575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de-DE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Hot Swap Transition States</a:t>
            </a:r>
          </a:p>
          <a:p>
            <a:pPr marL="833437" lvl="2" indent="-28575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de-DE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Cooling</a:t>
            </a:r>
          </a:p>
          <a:p>
            <a:pPr marL="833437" lvl="2" indent="-28575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de-DE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Redundancy</a:t>
            </a:r>
            <a:endParaRPr lang="de-DE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33437" lvl="2" indent="-28575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de-DE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MTCA.4.1</a:t>
            </a:r>
          </a:p>
          <a:p>
            <a:pPr marL="233362" lvl="1" indent="0">
              <a:buFont typeface="Arial" panose="020B0604020202020204" pitchFamily="34" charset="0"/>
              <a:buNone/>
            </a:pP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1811664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C6CE8-1442-4D30-89FB-D2278810BF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MTCA Workshop Desy 2022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542B0D-DD40-459C-AC2C-3F596A28D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MTCA.1 - 3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C2AFE367-4657-4043-80D7-4522519CBB65}"/>
              </a:ext>
            </a:extLst>
          </p:cNvPr>
          <p:cNvSpPr txBox="1">
            <a:spLocks/>
          </p:cNvSpPr>
          <p:nvPr/>
        </p:nvSpPr>
        <p:spPr bwMode="auto">
          <a:xfrm>
            <a:off x="269241" y="911861"/>
            <a:ext cx="949959" cy="414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63513" indent="-163513" algn="l" defTabSz="457200" rtl="0" eaLnBrk="1" fontAlgn="base" hangingPunct="1">
              <a:spcBef>
                <a:spcPts val="238"/>
              </a:spcBef>
              <a:spcAft>
                <a:spcPct val="0"/>
              </a:spcAft>
              <a:buSzPct val="90000"/>
              <a:buFont typeface="Arial" charset="0"/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19100" indent="-228600" algn="l" defTabSz="457200" rtl="0" eaLnBrk="1" fontAlgn="base" hangingPunct="1">
              <a:spcBef>
                <a:spcPts val="238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2"/>
                </a:solidFill>
                <a:latin typeface="+mn-lt"/>
                <a:ea typeface="+mn-ea"/>
              </a:defRPr>
            </a:lvl2pPr>
            <a:lvl3pPr marL="868363" indent="-163513" algn="l" defTabSz="457200" rtl="0" eaLnBrk="1" fontAlgn="base" hangingPunct="1">
              <a:spcBef>
                <a:spcPts val="238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325563" indent="-228600" algn="l" defTabSz="457200" rtl="0" eaLnBrk="1" fontAlgn="base" hangingPunct="1">
              <a:spcBef>
                <a:spcPts val="238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charset="0"/>
              </a:rPr>
              <a:t>MTCA.1</a:t>
            </a:r>
            <a:endPara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E8844B2-5593-4E9D-9382-2DBCBA840073}"/>
              </a:ext>
            </a:extLst>
          </p:cNvPr>
          <p:cNvSpPr txBox="1">
            <a:spLocks/>
          </p:cNvSpPr>
          <p:nvPr/>
        </p:nvSpPr>
        <p:spPr bwMode="auto">
          <a:xfrm>
            <a:off x="269241" y="1370115"/>
            <a:ext cx="3083559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2563" indent="-182563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0" indent="0" algn="l"/>
            <a:r>
              <a:rPr lang="de-DE" altLang="de-DE" sz="1600" b="1" dirty="0" err="1">
                <a:solidFill>
                  <a:srgbClr val="5F5F5F"/>
                </a:solidFill>
                <a:cs typeface="Calibri" panose="020F0502020204030204" pitchFamily="34" charset="0"/>
              </a:rPr>
              <a:t>AdvancedMC</a:t>
            </a:r>
            <a:r>
              <a:rPr lang="de-DE" altLang="de-DE" sz="1600" b="1" dirty="0">
                <a:solidFill>
                  <a:srgbClr val="5F5F5F"/>
                </a:solidFill>
                <a:cs typeface="Calibri" panose="020F0502020204030204" pitchFamily="34" charset="0"/>
              </a:rPr>
              <a:t> front </a:t>
            </a:r>
            <a:r>
              <a:rPr lang="de-DE" altLang="de-DE" sz="1600" b="1" dirty="0" err="1">
                <a:solidFill>
                  <a:srgbClr val="5F5F5F"/>
                </a:solidFill>
                <a:cs typeface="Calibri" panose="020F0502020204030204" pitchFamily="34" charset="0"/>
              </a:rPr>
              <a:t>panel</a:t>
            </a:r>
            <a:r>
              <a:rPr lang="de-DE" altLang="de-DE" sz="1600" b="1" dirty="0">
                <a:solidFill>
                  <a:srgbClr val="5F5F5F"/>
                </a:solidFill>
                <a:cs typeface="Calibri" panose="020F0502020204030204" pitchFamily="34" charset="0"/>
              </a:rPr>
              <a:t> </a:t>
            </a:r>
          </a:p>
          <a:p>
            <a:pPr marL="0" indent="0" algn="l"/>
            <a:r>
              <a:rPr lang="de-DE" altLang="de-DE" sz="1600" b="1" dirty="0" err="1">
                <a:solidFill>
                  <a:srgbClr val="5F5F5F"/>
                </a:solidFill>
                <a:cs typeface="Calibri" panose="020F0502020204030204" pitchFamily="34" charset="0"/>
              </a:rPr>
              <a:t>has</a:t>
            </a:r>
            <a:r>
              <a:rPr lang="de-DE" altLang="de-DE" sz="1600" b="1" dirty="0">
                <a:solidFill>
                  <a:srgbClr val="5F5F5F"/>
                </a:solidFill>
                <a:cs typeface="Calibri" panose="020F0502020204030204" pitchFamily="34" charset="0"/>
              </a:rPr>
              <a:t> </a:t>
            </a:r>
            <a:r>
              <a:rPr lang="de-DE" altLang="de-DE" sz="1600" b="1" dirty="0" err="1">
                <a:solidFill>
                  <a:srgbClr val="5F5F5F"/>
                </a:solidFill>
                <a:cs typeface="Calibri" panose="020F0502020204030204" pitchFamily="34" charset="0"/>
              </a:rPr>
              <a:t>to</a:t>
            </a:r>
            <a:r>
              <a:rPr lang="de-DE" altLang="de-DE" sz="1600" b="1" dirty="0">
                <a:solidFill>
                  <a:srgbClr val="5F5F5F"/>
                </a:solidFill>
                <a:cs typeface="Calibri" panose="020F0502020204030204" pitchFamily="34" charset="0"/>
              </a:rPr>
              <a:t> </a:t>
            </a:r>
            <a:r>
              <a:rPr lang="de-DE" altLang="de-DE" sz="1600" b="1" dirty="0" err="1">
                <a:solidFill>
                  <a:srgbClr val="5F5F5F"/>
                </a:solidFill>
                <a:cs typeface="Calibri" panose="020F0502020204030204" pitchFamily="34" charset="0"/>
              </a:rPr>
              <a:t>be</a:t>
            </a:r>
            <a:r>
              <a:rPr lang="de-DE" altLang="de-DE" sz="1600" b="1" dirty="0">
                <a:solidFill>
                  <a:srgbClr val="5F5F5F"/>
                </a:solidFill>
                <a:cs typeface="Calibri" panose="020F0502020204030204" pitchFamily="34" charset="0"/>
              </a:rPr>
              <a:t> </a:t>
            </a:r>
            <a:r>
              <a:rPr lang="de-DE" altLang="de-DE" sz="1600" b="1" dirty="0" err="1">
                <a:solidFill>
                  <a:srgbClr val="5F5F5F"/>
                </a:solidFill>
                <a:cs typeface="Calibri" panose="020F0502020204030204" pitchFamily="34" charset="0"/>
              </a:rPr>
              <a:t>fastened</a:t>
            </a:r>
            <a:r>
              <a:rPr lang="de-DE" altLang="de-DE" sz="1600" b="1" dirty="0">
                <a:solidFill>
                  <a:srgbClr val="5F5F5F"/>
                </a:solidFill>
                <a:cs typeface="Calibri" panose="020F0502020204030204" pitchFamily="34" charset="0"/>
              </a:rPr>
              <a:t> (</a:t>
            </a:r>
            <a:r>
              <a:rPr lang="de-DE" altLang="de-DE" sz="1600" b="1" dirty="0" err="1">
                <a:solidFill>
                  <a:srgbClr val="5F5F5F"/>
                </a:solidFill>
                <a:cs typeface="Calibri" panose="020F0502020204030204" pitchFamily="34" charset="0"/>
              </a:rPr>
              <a:t>screwed</a:t>
            </a:r>
            <a:r>
              <a:rPr lang="de-DE" altLang="de-DE" sz="1600" b="1" dirty="0">
                <a:solidFill>
                  <a:srgbClr val="5F5F5F"/>
                </a:solidFill>
                <a:cs typeface="Calibri" panose="020F0502020204030204" pitchFamily="34" charset="0"/>
              </a:rPr>
              <a:t>) </a:t>
            </a:r>
          </a:p>
          <a:p>
            <a:pPr marL="0" indent="0" algn="l"/>
            <a:r>
              <a:rPr lang="de-DE" altLang="de-DE" sz="1600" b="1" dirty="0" err="1">
                <a:solidFill>
                  <a:srgbClr val="5F5F5F"/>
                </a:solidFill>
                <a:cs typeface="Calibri" panose="020F0502020204030204" pitchFamily="34" charset="0"/>
              </a:rPr>
              <a:t>to</a:t>
            </a:r>
            <a:r>
              <a:rPr lang="de-DE" altLang="de-DE" sz="1600" b="1" dirty="0">
                <a:solidFill>
                  <a:srgbClr val="5F5F5F"/>
                </a:solidFill>
                <a:cs typeface="Calibri" panose="020F0502020204030204" pitchFamily="34" charset="0"/>
              </a:rPr>
              <a:t> </a:t>
            </a:r>
            <a:r>
              <a:rPr lang="de-DE" altLang="de-DE" sz="1600" b="1" dirty="0" err="1">
                <a:solidFill>
                  <a:srgbClr val="5F5F5F"/>
                </a:solidFill>
                <a:cs typeface="Calibri" panose="020F0502020204030204" pitchFamily="34" charset="0"/>
              </a:rPr>
              <a:t>the</a:t>
            </a:r>
            <a:r>
              <a:rPr lang="de-DE" altLang="de-DE" sz="1600" b="1" dirty="0">
                <a:solidFill>
                  <a:srgbClr val="5F5F5F"/>
                </a:solidFill>
                <a:cs typeface="Calibri" panose="020F0502020204030204" pitchFamily="34" charset="0"/>
              </a:rPr>
              <a:t> subrack</a:t>
            </a:r>
            <a:endParaRPr lang="de-DE" altLang="de-DE" sz="1600" dirty="0">
              <a:solidFill>
                <a:srgbClr val="5F5F5F"/>
              </a:solidFill>
              <a:cs typeface="Calibri" panose="020F0502020204030204" pitchFamily="34" charset="0"/>
            </a:endParaRPr>
          </a:p>
          <a:p>
            <a:pPr marL="0" indent="0" algn="l" defTabSz="914400">
              <a:spcBef>
                <a:spcPts val="238"/>
              </a:spcBef>
              <a:buClr>
                <a:schemeClr val="tx1"/>
              </a:buClr>
              <a:buSzPct val="90000"/>
            </a:pPr>
            <a:endParaRPr lang="en-US" sz="2000" dirty="0">
              <a:solidFill>
                <a:schemeClr val="tx2"/>
              </a:solidFill>
              <a:ea typeface="ヒラギノ角ゴ Pro W3" pitchFamily="1" charset="-128"/>
            </a:endParaRP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13988432-C76D-464B-8465-32B59655B731}"/>
              </a:ext>
            </a:extLst>
          </p:cNvPr>
          <p:cNvGrpSpPr/>
          <p:nvPr/>
        </p:nvGrpSpPr>
        <p:grpSpPr>
          <a:xfrm>
            <a:off x="479440" y="2374289"/>
            <a:ext cx="2679127" cy="1952969"/>
            <a:chOff x="6173037" y="1506376"/>
            <a:chExt cx="2679127" cy="1952969"/>
          </a:xfrm>
        </p:grpSpPr>
        <p:pic>
          <p:nvPicPr>
            <p:cNvPr id="8" name="Picture 4" descr="Bild3">
              <a:extLst>
                <a:ext uri="{FF2B5EF4-FFF2-40B4-BE49-F238E27FC236}">
                  <a16:creationId xmlns:a16="http://schemas.microsoft.com/office/drawing/2014/main" id="{567AF0CE-F039-41E5-8B7F-A68C2873DD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3037" y="2294108"/>
              <a:ext cx="1400422" cy="11652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" name="Group 12">
              <a:extLst>
                <a:ext uri="{FF2B5EF4-FFF2-40B4-BE49-F238E27FC236}">
                  <a16:creationId xmlns:a16="http://schemas.microsoft.com/office/drawing/2014/main" id="{B1E1E065-BE46-44AB-938A-142165E133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12556" y="1506376"/>
              <a:ext cx="1164626" cy="1419348"/>
              <a:chOff x="1539" y="2427"/>
              <a:chExt cx="1020" cy="1233"/>
            </a:xfrm>
          </p:grpSpPr>
          <p:sp>
            <p:nvSpPr>
              <p:cNvPr id="13" name="Line 13">
                <a:extLst>
                  <a:ext uri="{FF2B5EF4-FFF2-40B4-BE49-F238E27FC236}">
                    <a16:creationId xmlns:a16="http://schemas.microsoft.com/office/drawing/2014/main" id="{8E4DFFF7-D3FF-478A-A2E2-E749F4D96E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39" y="2767"/>
                <a:ext cx="355" cy="893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" name="Rectangle 14">
                <a:extLst>
                  <a:ext uri="{FF2B5EF4-FFF2-40B4-BE49-F238E27FC236}">
                    <a16:creationId xmlns:a16="http://schemas.microsoft.com/office/drawing/2014/main" id="{AC2DB626-785F-4E41-A6F3-6AD70540C2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0" y="2427"/>
                <a:ext cx="999" cy="391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80147" tIns="40074" rIns="80147" bIns="40074">
                <a:spAutoFit/>
              </a:bodyPr>
              <a:lstStyle>
                <a:lvl1pPr defTabSz="873125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400050" defTabSz="873125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801688" defTabSz="873125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201738" defTabSz="873125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1603375" defTabSz="873125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060575" defTabSz="87312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517775" defTabSz="87312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974975" defTabSz="87312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432175" defTabSz="87312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0" hangingPunct="0">
                  <a:spcBef>
                    <a:spcPct val="100000"/>
                  </a:spcBef>
                </a:pPr>
                <a:r>
                  <a:rPr lang="de-DE" altLang="de-DE" sz="1200" b="1" noProof="1">
                    <a:solidFill>
                      <a:schemeClr val="accent2"/>
                    </a:solidFill>
                  </a:rPr>
                  <a:t>Front panel</a:t>
                </a:r>
                <a:br>
                  <a:rPr lang="de-DE" altLang="de-DE" sz="1200" b="1" noProof="1">
                    <a:solidFill>
                      <a:schemeClr val="accent2"/>
                    </a:solidFill>
                  </a:rPr>
                </a:br>
                <a:r>
                  <a:rPr lang="de-DE" altLang="de-DE" sz="1200" b="1" noProof="1">
                    <a:solidFill>
                      <a:schemeClr val="accent2"/>
                    </a:solidFill>
                  </a:rPr>
                  <a:t> with  flange</a:t>
                </a:r>
                <a:endParaRPr lang="de-DE" altLang="de-DE" sz="1200" b="1" dirty="0">
                  <a:solidFill>
                    <a:schemeClr val="accent2"/>
                  </a:solidFill>
                </a:endParaRPr>
              </a:p>
            </p:txBody>
          </p:sp>
        </p:grpSp>
        <p:grpSp>
          <p:nvGrpSpPr>
            <p:cNvPr id="10" name="Group 15">
              <a:extLst>
                <a:ext uri="{FF2B5EF4-FFF2-40B4-BE49-F238E27FC236}">
                  <a16:creationId xmlns:a16="http://schemas.microsoft.com/office/drawing/2014/main" id="{6147D614-A751-4604-9E5B-C213674F9F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20864" y="2505157"/>
              <a:ext cx="2031300" cy="635381"/>
              <a:chOff x="2959" y="3940"/>
              <a:chExt cx="1780" cy="552"/>
            </a:xfrm>
          </p:grpSpPr>
          <p:sp>
            <p:nvSpPr>
              <p:cNvPr id="11" name="Line 16">
                <a:extLst>
                  <a:ext uri="{FF2B5EF4-FFF2-40B4-BE49-F238E27FC236}">
                    <a16:creationId xmlns:a16="http://schemas.microsoft.com/office/drawing/2014/main" id="{0682A475-335D-4745-A106-4D35373AAD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959" y="4181"/>
                <a:ext cx="1050" cy="262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" name="Rectangle 17">
                <a:extLst>
                  <a:ext uri="{FF2B5EF4-FFF2-40B4-BE49-F238E27FC236}">
                    <a16:creationId xmlns:a16="http://schemas.microsoft.com/office/drawing/2014/main" id="{568049C1-B901-4623-A066-294CC640FF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36" y="3940"/>
                <a:ext cx="803" cy="552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0147" tIns="40074" rIns="80147" bIns="40074">
                <a:spAutoFit/>
              </a:bodyPr>
              <a:lstStyle>
                <a:lvl1pPr defTabSz="873125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400050" defTabSz="873125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801688" defTabSz="873125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201738" defTabSz="873125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1603375" defTabSz="873125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060575" defTabSz="87312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517775" defTabSz="87312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974975" defTabSz="87312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432175" defTabSz="87312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0" hangingPunct="0">
                  <a:spcBef>
                    <a:spcPct val="100000"/>
                  </a:spcBef>
                </a:pPr>
                <a:r>
                  <a:rPr lang="de-DE" altLang="de-DE" sz="1200" b="1" noProof="1">
                    <a:solidFill>
                      <a:schemeClr val="accent2"/>
                    </a:solidFill>
                  </a:rPr>
                  <a:t>Additional</a:t>
                </a:r>
                <a:br>
                  <a:rPr lang="de-DE" altLang="de-DE" sz="1200" b="1" noProof="1">
                    <a:solidFill>
                      <a:schemeClr val="accent2"/>
                    </a:solidFill>
                  </a:rPr>
                </a:br>
                <a:r>
                  <a:rPr lang="de-DE" altLang="de-DE" sz="1200" b="1" noProof="1">
                    <a:solidFill>
                      <a:schemeClr val="accent2"/>
                    </a:solidFill>
                  </a:rPr>
                  <a:t>retention</a:t>
                </a:r>
                <a:br>
                  <a:rPr lang="de-DE" altLang="de-DE" sz="1200" b="1" noProof="1">
                    <a:solidFill>
                      <a:schemeClr val="accent2"/>
                    </a:solidFill>
                  </a:rPr>
                </a:br>
                <a:r>
                  <a:rPr lang="de-DE" altLang="de-DE" sz="1200" b="1" noProof="1">
                    <a:solidFill>
                      <a:schemeClr val="accent2"/>
                    </a:solidFill>
                  </a:rPr>
                  <a:t>screw</a:t>
                </a:r>
              </a:p>
            </p:txBody>
          </p:sp>
        </p:grp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5ADA42CE-41B7-474A-B15D-F65C3D9F3A07}"/>
              </a:ext>
            </a:extLst>
          </p:cNvPr>
          <p:cNvGrpSpPr/>
          <p:nvPr/>
        </p:nvGrpSpPr>
        <p:grpSpPr>
          <a:xfrm>
            <a:off x="249768" y="4392318"/>
            <a:ext cx="3860856" cy="1717435"/>
            <a:chOff x="4304985" y="3713618"/>
            <a:chExt cx="4437026" cy="2608079"/>
          </a:xfrm>
        </p:grpSpPr>
        <p:pic>
          <p:nvPicPr>
            <p:cNvPr id="16" name="Picture 3" descr="Module_alt_neu">
              <a:extLst>
                <a:ext uri="{FF2B5EF4-FFF2-40B4-BE49-F238E27FC236}">
                  <a16:creationId xmlns:a16="http://schemas.microsoft.com/office/drawing/2014/main" id="{88A34BD8-B8BC-420D-8083-7DD2FA6928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9868" y="3713618"/>
              <a:ext cx="1568527" cy="2608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 Box 6">
              <a:extLst>
                <a:ext uri="{FF2B5EF4-FFF2-40B4-BE49-F238E27FC236}">
                  <a16:creationId xmlns:a16="http://schemas.microsoft.com/office/drawing/2014/main" id="{2076C5F8-1515-4F65-8E80-D8CDBBF28E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56193" y="5226833"/>
              <a:ext cx="1485818" cy="964881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5F5F5F"/>
              </a:solidFill>
              <a:miter lim="800000"/>
              <a:headEnd/>
              <a:tailEnd/>
            </a:ln>
          </p:spPr>
          <p:txBody>
            <a:bodyPr lIns="80147" tIns="40074" rIns="80147" bIns="40074"/>
            <a:lstStyle>
              <a:lvl1pPr defTabSz="8016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400050" defTabSz="8016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801688" defTabSz="8016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201738" defTabSz="8016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1603375" defTabSz="8016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060575" defTabSz="801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517775" defTabSz="801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974975" defTabSz="801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432175" defTabSz="801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100000"/>
                </a:spcBef>
              </a:pPr>
              <a:r>
                <a:rPr lang="de-DE" altLang="de-DE" sz="1200" b="1" dirty="0">
                  <a:solidFill>
                    <a:srgbClr val="5F5F5F"/>
                  </a:solidFill>
                </a:rPr>
                <a:t>AdvancedMC.0</a:t>
              </a:r>
              <a:br>
                <a:rPr lang="de-DE" altLang="de-DE" sz="1200" b="1" dirty="0">
                  <a:solidFill>
                    <a:srgbClr val="5F5F5F"/>
                  </a:solidFill>
                </a:rPr>
              </a:br>
              <a:r>
                <a:rPr lang="de-DE" altLang="de-DE" sz="1200" b="1" noProof="1">
                  <a:solidFill>
                    <a:srgbClr val="5F5F5F"/>
                  </a:solidFill>
                </a:rPr>
                <a:t>front panel</a:t>
              </a:r>
              <a:endParaRPr lang="de-DE" altLang="de-DE" sz="1200" dirty="0">
                <a:solidFill>
                  <a:srgbClr val="5F5F5F"/>
                </a:solidFill>
              </a:endParaRPr>
            </a:p>
          </p:txBody>
        </p:sp>
        <p:sp>
          <p:nvSpPr>
            <p:cNvPr id="18" name="Line 7">
              <a:extLst>
                <a:ext uri="{FF2B5EF4-FFF2-40B4-BE49-F238E27FC236}">
                  <a16:creationId xmlns:a16="http://schemas.microsoft.com/office/drawing/2014/main" id="{8BFD4388-2BBE-49E7-9EC7-6967F61A4A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430576" y="5546783"/>
              <a:ext cx="904897" cy="162491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" name="Text Box 9">
              <a:extLst>
                <a:ext uri="{FF2B5EF4-FFF2-40B4-BE49-F238E27FC236}">
                  <a16:creationId xmlns:a16="http://schemas.microsoft.com/office/drawing/2014/main" id="{16E4A034-B82E-492C-AC8A-136CBAF4A5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04985" y="4275383"/>
              <a:ext cx="1091725" cy="672008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lIns="80147" tIns="40074" rIns="80147" bIns="40074"/>
            <a:lstStyle>
              <a:lvl1pPr defTabSz="8016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400050" defTabSz="8016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801688" defTabSz="8016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201738" defTabSz="8016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1603375" defTabSz="8016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060575" defTabSz="801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517775" defTabSz="801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974975" defTabSz="801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432175" defTabSz="801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100000"/>
                </a:spcBef>
              </a:pPr>
              <a:r>
                <a:rPr lang="de-DE" altLang="de-DE" sz="1200" b="1" dirty="0">
                  <a:solidFill>
                    <a:schemeClr val="accent2"/>
                  </a:solidFill>
                </a:rPr>
                <a:t>MTCA.1</a:t>
              </a:r>
              <a:br>
                <a:rPr lang="de-DE" altLang="de-DE" sz="1200" b="1" dirty="0">
                  <a:solidFill>
                    <a:schemeClr val="accent2"/>
                  </a:solidFill>
                </a:rPr>
              </a:br>
              <a:r>
                <a:rPr lang="de-DE" altLang="de-DE" sz="1200" b="1" noProof="1">
                  <a:solidFill>
                    <a:schemeClr val="accent2"/>
                  </a:solidFill>
                </a:rPr>
                <a:t>front panel</a:t>
              </a:r>
              <a:br>
                <a:rPr lang="de-DE" altLang="de-DE" sz="1200" b="1" dirty="0">
                  <a:solidFill>
                    <a:schemeClr val="accent2"/>
                  </a:solidFill>
                </a:rPr>
              </a:br>
              <a:endParaRPr lang="de-DE" altLang="de-DE" sz="1200" b="1" noProof="1">
                <a:solidFill>
                  <a:schemeClr val="accent2"/>
                </a:solidFill>
              </a:endParaRPr>
            </a:p>
          </p:txBody>
        </p:sp>
        <p:sp>
          <p:nvSpPr>
            <p:cNvPr id="20" name="Line 10">
              <a:extLst>
                <a:ext uri="{FF2B5EF4-FFF2-40B4-BE49-F238E27FC236}">
                  <a16:creationId xmlns:a16="http://schemas.microsoft.com/office/drawing/2014/main" id="{B3C5A35F-7F14-4848-BA26-AB5CD168CF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45498" y="4607852"/>
              <a:ext cx="799986" cy="111124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4BA57BFF-4C6A-49A4-AB84-0342836AC0FF}"/>
              </a:ext>
            </a:extLst>
          </p:cNvPr>
          <p:cNvGrpSpPr/>
          <p:nvPr/>
        </p:nvGrpSpPr>
        <p:grpSpPr>
          <a:xfrm>
            <a:off x="3844306" y="949011"/>
            <a:ext cx="4132468" cy="5155308"/>
            <a:chOff x="3844306" y="949011"/>
            <a:chExt cx="4132468" cy="5155308"/>
          </a:xfrm>
        </p:grpSpPr>
        <p:sp>
          <p:nvSpPr>
            <p:cNvPr id="21" name="Content Placeholder 1">
              <a:extLst>
                <a:ext uri="{FF2B5EF4-FFF2-40B4-BE49-F238E27FC236}">
                  <a16:creationId xmlns:a16="http://schemas.microsoft.com/office/drawing/2014/main" id="{B3C9E70B-D890-4C30-AF9D-47BDC425B15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844306" y="949011"/>
              <a:ext cx="949959" cy="414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163513" indent="-163513" algn="l" defTabSz="457200" rtl="0" eaLnBrk="1" fontAlgn="base" hangingPunct="1">
                <a:spcBef>
                  <a:spcPts val="238"/>
                </a:spcBef>
                <a:spcAft>
                  <a:spcPct val="0"/>
                </a:spcAft>
                <a:buSzPct val="90000"/>
                <a:buFont typeface="Arial" charset="0"/>
                <a:buChar char="•"/>
                <a:defRPr sz="20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19100" indent="-228600" algn="l" defTabSz="457200" rtl="0" eaLnBrk="1" fontAlgn="base" hangingPunct="1">
                <a:spcBef>
                  <a:spcPts val="238"/>
                </a:spcBef>
                <a:spcAft>
                  <a:spcPct val="0"/>
                </a:spcAft>
                <a:buFont typeface="Arial" charset="0"/>
                <a:buChar char="–"/>
                <a:defRPr sz="2000">
                  <a:solidFill>
                    <a:schemeClr val="tx2"/>
                  </a:solidFill>
                  <a:latin typeface="+mn-lt"/>
                  <a:ea typeface="+mn-ea"/>
                </a:defRPr>
              </a:lvl2pPr>
              <a:lvl3pPr marL="868363" indent="-163513" algn="l" defTabSz="457200" rtl="0" eaLnBrk="1" fontAlgn="base" hangingPunct="1">
                <a:spcBef>
                  <a:spcPts val="238"/>
                </a:spcBef>
                <a:spcAft>
                  <a:spcPct val="0"/>
                </a:spcAft>
                <a:buFont typeface="Arial" charset="0"/>
                <a:buChar char="•"/>
                <a:defRPr sz="2000">
                  <a:solidFill>
                    <a:schemeClr val="tx2"/>
                  </a:solidFill>
                  <a:latin typeface="+mn-lt"/>
                  <a:ea typeface="+mn-ea"/>
                </a:defRPr>
              </a:lvl3pPr>
              <a:lvl4pPr marL="1325563" indent="-228600" algn="l" defTabSz="457200" rtl="0" eaLnBrk="1" fontAlgn="base" hangingPunct="1">
                <a:spcBef>
                  <a:spcPts val="238"/>
                </a:spcBef>
                <a:spcAft>
                  <a:spcPct val="0"/>
                </a:spcAft>
                <a:buFont typeface="Arial" charset="0"/>
                <a:buChar char="–"/>
                <a:defRPr sz="2000">
                  <a:solidFill>
                    <a:schemeClr val="tx2"/>
                  </a:solidFill>
                  <a:latin typeface="+mn-lt"/>
                  <a:ea typeface="+mn-ea"/>
                </a:defRPr>
              </a:lvl4pPr>
              <a:lvl5pPr marL="20574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buNone/>
              </a:pPr>
              <a:r>
                <a:rPr lang="en-US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charset="0"/>
                </a:rPr>
                <a:t>MTCA.2</a:t>
              </a:r>
              <a:endPara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4459FCEF-87A6-4B4A-984A-8DB4F5315BCF}"/>
                </a:ext>
              </a:extLst>
            </p:cNvPr>
            <p:cNvSpPr/>
            <p:nvPr/>
          </p:nvSpPr>
          <p:spPr>
            <a:xfrm>
              <a:off x="3844306" y="1378349"/>
              <a:ext cx="4132468" cy="20774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altLang="de-DE" sz="1600" b="1" dirty="0">
                  <a:solidFill>
                    <a:srgbClr val="5F5F5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Hardened Air Cooled MicroTCA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US" altLang="de-DE" sz="1600" b="1" dirty="0">
                  <a:solidFill>
                    <a:srgbClr val="5F5F5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For Telecommunication outdoor and </a:t>
              </a:r>
            </a:p>
            <a:p>
              <a:pPr algn="l"/>
              <a:r>
                <a:rPr lang="en-US" altLang="de-DE" sz="1600" b="1" dirty="0">
                  <a:solidFill>
                    <a:srgbClr val="5F5F5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military air, land and sea applications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US" altLang="de-DE" sz="1600" b="1" dirty="0">
                  <a:solidFill>
                    <a:srgbClr val="5F5F5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Clamshell System for high shock &amp; </a:t>
              </a:r>
              <a:br>
                <a:rPr lang="en-US" altLang="de-DE" sz="1600" b="1" dirty="0">
                  <a:solidFill>
                    <a:srgbClr val="5F5F5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altLang="de-DE" sz="1600" b="1" dirty="0">
                  <a:solidFill>
                    <a:srgbClr val="5F5F5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vibration requirements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US" altLang="de-DE" sz="1600" b="1" dirty="0">
                  <a:solidFill>
                    <a:srgbClr val="5F5F5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Retainer solution allows forced air flow </a:t>
              </a:r>
              <a:br>
                <a:rPr lang="en-US" altLang="de-DE" sz="1600" b="1" dirty="0">
                  <a:solidFill>
                    <a:srgbClr val="5F5F5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altLang="de-DE" sz="1600" b="1" dirty="0">
                  <a:solidFill>
                    <a:srgbClr val="5F5F5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through heat sinks</a:t>
              </a:r>
            </a:p>
            <a:p>
              <a:pPr marL="742950" lvl="1" indent="-285750" algn="l">
                <a:buFont typeface="Arial" panose="020B0604020202020204" pitchFamily="34" charset="0"/>
                <a:buChar char="•"/>
              </a:pPr>
              <a:endParaRPr lang="en-US" altLang="de-DE" sz="1700" b="1" dirty="0">
                <a:solidFill>
                  <a:srgbClr val="5F5F5F"/>
                </a:solidFill>
                <a:latin typeface="+mn-lt"/>
                <a:cs typeface="Arial" panose="020B0604020202020204" pitchFamily="34" charset="0"/>
              </a:endParaRPr>
            </a:p>
          </p:txBody>
        </p:sp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CAF18988-D0A4-4A12-AE52-1869724EA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24745" y="3279655"/>
              <a:ext cx="2415464" cy="2317160"/>
            </a:xfrm>
            <a:prstGeom prst="rect">
              <a:avLst/>
            </a:prstGeom>
          </p:spPr>
        </p:pic>
        <p:grpSp>
          <p:nvGrpSpPr>
            <p:cNvPr id="24" name="Group 68">
              <a:extLst>
                <a:ext uri="{FF2B5EF4-FFF2-40B4-BE49-F238E27FC236}">
                  <a16:creationId xmlns:a16="http://schemas.microsoft.com/office/drawing/2014/main" id="{F0B87925-1097-4CD1-82BF-ABFC2B1876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66105" y="5712625"/>
              <a:ext cx="2835393" cy="391694"/>
              <a:chOff x="635" y="3204"/>
              <a:chExt cx="4400" cy="408"/>
            </a:xfrm>
          </p:grpSpPr>
          <p:sp>
            <p:nvSpPr>
              <p:cNvPr id="25" name="Rectangle 69">
                <a:extLst>
                  <a:ext uri="{FF2B5EF4-FFF2-40B4-BE49-F238E27FC236}">
                    <a16:creationId xmlns:a16="http://schemas.microsoft.com/office/drawing/2014/main" id="{2A58304C-25B1-4E1E-B50E-A6E36B79C3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6" y="3477"/>
                <a:ext cx="3357" cy="113"/>
              </a:xfrm>
              <a:prstGeom prst="rect">
                <a:avLst/>
              </a:prstGeom>
              <a:solidFill>
                <a:srgbClr val="B2B2B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6" name="Rectangle 70">
                <a:extLst>
                  <a:ext uri="{FF2B5EF4-FFF2-40B4-BE49-F238E27FC236}">
                    <a16:creationId xmlns:a16="http://schemas.microsoft.com/office/drawing/2014/main" id="{128C0E25-5651-4128-892F-5836DB672B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" y="3204"/>
                <a:ext cx="476" cy="408"/>
              </a:xfrm>
              <a:prstGeom prst="rect">
                <a:avLst/>
              </a:prstGeom>
              <a:solidFill>
                <a:srgbClr val="516285"/>
              </a:solidFill>
              <a:ln w="9525">
                <a:solidFill>
                  <a:srgbClr val="3E4B66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" name="Line 71">
                <a:extLst>
                  <a:ext uri="{FF2B5EF4-FFF2-40B4-BE49-F238E27FC236}">
                    <a16:creationId xmlns:a16="http://schemas.microsoft.com/office/drawing/2014/main" id="{1B69DC56-2C7C-4116-B543-27F8704176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36" y="3544"/>
                <a:ext cx="159" cy="0"/>
              </a:xfrm>
              <a:prstGeom prst="line">
                <a:avLst/>
              </a:prstGeom>
              <a:noFill/>
              <a:ln w="50800">
                <a:solidFill>
                  <a:srgbClr val="51628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" name="Rectangle 72">
                <a:extLst>
                  <a:ext uri="{FF2B5EF4-FFF2-40B4-BE49-F238E27FC236}">
                    <a16:creationId xmlns:a16="http://schemas.microsoft.com/office/drawing/2014/main" id="{01785EB6-9E0A-40F8-A0D5-A31703E512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95" y="3476"/>
                <a:ext cx="340" cy="114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9" name="Rectangle 73">
                <a:extLst>
                  <a:ext uri="{FF2B5EF4-FFF2-40B4-BE49-F238E27FC236}">
                    <a16:creationId xmlns:a16="http://schemas.microsoft.com/office/drawing/2014/main" id="{2A5CD501-3514-44E3-844E-FB629AC785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23" y="3204"/>
                <a:ext cx="69" cy="272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0" name="Rectangle 74">
                <a:extLst>
                  <a:ext uri="{FF2B5EF4-FFF2-40B4-BE49-F238E27FC236}">
                    <a16:creationId xmlns:a16="http://schemas.microsoft.com/office/drawing/2014/main" id="{674B914E-29CB-4F3A-8379-0CD7918606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2" y="3204"/>
                <a:ext cx="69" cy="272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1" name="Rectangle 75">
                <a:extLst>
                  <a:ext uri="{FF2B5EF4-FFF2-40B4-BE49-F238E27FC236}">
                    <a16:creationId xmlns:a16="http://schemas.microsoft.com/office/drawing/2014/main" id="{1F62FA9C-8B75-4142-B2FF-D56AE07816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9" y="3204"/>
                <a:ext cx="69" cy="272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2" name="Rectangle 76">
                <a:extLst>
                  <a:ext uri="{FF2B5EF4-FFF2-40B4-BE49-F238E27FC236}">
                    <a16:creationId xmlns:a16="http://schemas.microsoft.com/office/drawing/2014/main" id="{5AC8BB22-F32F-472E-AFE4-119858D831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5" y="3204"/>
                <a:ext cx="69" cy="272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3" name="Rectangle 77">
                <a:extLst>
                  <a:ext uri="{FF2B5EF4-FFF2-40B4-BE49-F238E27FC236}">
                    <a16:creationId xmlns:a16="http://schemas.microsoft.com/office/drawing/2014/main" id="{0D46DF40-345B-4680-841E-C7860F19A0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1" y="3204"/>
                <a:ext cx="69" cy="272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4" name="Rectangle 78">
                <a:extLst>
                  <a:ext uri="{FF2B5EF4-FFF2-40B4-BE49-F238E27FC236}">
                    <a16:creationId xmlns:a16="http://schemas.microsoft.com/office/drawing/2014/main" id="{8FCE9193-BD48-4465-B976-F105BD6D81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7" y="3204"/>
                <a:ext cx="69" cy="272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5" name="Rectangle 79">
                <a:extLst>
                  <a:ext uri="{FF2B5EF4-FFF2-40B4-BE49-F238E27FC236}">
                    <a16:creationId xmlns:a16="http://schemas.microsoft.com/office/drawing/2014/main" id="{D09069EC-C310-43CF-960E-5A16819EE9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6" y="3204"/>
                <a:ext cx="69" cy="272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6" name="Rectangle 80">
                <a:extLst>
                  <a:ext uri="{FF2B5EF4-FFF2-40B4-BE49-F238E27FC236}">
                    <a16:creationId xmlns:a16="http://schemas.microsoft.com/office/drawing/2014/main" id="{E173247E-BF27-4DBE-9E48-6E069D55D7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0" y="3204"/>
                <a:ext cx="69" cy="272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" name="Rectangle 81">
                <a:extLst>
                  <a:ext uri="{FF2B5EF4-FFF2-40B4-BE49-F238E27FC236}">
                    <a16:creationId xmlns:a16="http://schemas.microsoft.com/office/drawing/2014/main" id="{A4E7AFFE-2BAF-43EA-AF0C-2FEEF1E0EE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24" y="3590"/>
                <a:ext cx="69" cy="22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8" name="Rectangle 82">
                <a:extLst>
                  <a:ext uri="{FF2B5EF4-FFF2-40B4-BE49-F238E27FC236}">
                    <a16:creationId xmlns:a16="http://schemas.microsoft.com/office/drawing/2014/main" id="{28C15410-3669-42F3-8366-8A6D9C778F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7" y="3590"/>
                <a:ext cx="69" cy="22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9" name="Rectangle 83">
                <a:extLst>
                  <a:ext uri="{FF2B5EF4-FFF2-40B4-BE49-F238E27FC236}">
                    <a16:creationId xmlns:a16="http://schemas.microsoft.com/office/drawing/2014/main" id="{24067AE4-AABA-4B38-AF65-6F145A2603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2" y="3590"/>
                <a:ext cx="69" cy="22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0" name="Rectangle 84">
                <a:extLst>
                  <a:ext uri="{FF2B5EF4-FFF2-40B4-BE49-F238E27FC236}">
                    <a16:creationId xmlns:a16="http://schemas.microsoft.com/office/drawing/2014/main" id="{62B8E112-E4C2-4C8C-A0D4-76A43C4341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5" y="3590"/>
                <a:ext cx="69" cy="22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1" name="Rectangle 85">
                <a:extLst>
                  <a:ext uri="{FF2B5EF4-FFF2-40B4-BE49-F238E27FC236}">
                    <a16:creationId xmlns:a16="http://schemas.microsoft.com/office/drawing/2014/main" id="{422CA158-2F7F-4729-B77A-556B98E9D7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80" y="3590"/>
                <a:ext cx="69" cy="22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" name="Rectangle 86">
                <a:extLst>
                  <a:ext uri="{FF2B5EF4-FFF2-40B4-BE49-F238E27FC236}">
                    <a16:creationId xmlns:a16="http://schemas.microsoft.com/office/drawing/2014/main" id="{D54BD52F-7041-4BF8-BA74-5F9850C1F6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3" y="3590"/>
                <a:ext cx="69" cy="22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3" name="Rectangle 87">
                <a:extLst>
                  <a:ext uri="{FF2B5EF4-FFF2-40B4-BE49-F238E27FC236}">
                    <a16:creationId xmlns:a16="http://schemas.microsoft.com/office/drawing/2014/main" id="{10E3EA37-6112-475F-AB0C-D7ADC766B8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7" y="3590"/>
                <a:ext cx="69" cy="22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4" name="Rectangle 88">
                <a:extLst>
                  <a:ext uri="{FF2B5EF4-FFF2-40B4-BE49-F238E27FC236}">
                    <a16:creationId xmlns:a16="http://schemas.microsoft.com/office/drawing/2014/main" id="{8B6E05D9-7102-4E81-9B1E-DD37A10AB4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1" y="3590"/>
                <a:ext cx="69" cy="22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5" name="Rectangle 89">
                <a:extLst>
                  <a:ext uri="{FF2B5EF4-FFF2-40B4-BE49-F238E27FC236}">
                    <a16:creationId xmlns:a16="http://schemas.microsoft.com/office/drawing/2014/main" id="{7C2BDA1B-B842-47BF-BA19-8737024AF7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5" y="3204"/>
                <a:ext cx="69" cy="272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6" name="Rectangle 90">
                <a:extLst>
                  <a:ext uri="{FF2B5EF4-FFF2-40B4-BE49-F238E27FC236}">
                    <a16:creationId xmlns:a16="http://schemas.microsoft.com/office/drawing/2014/main" id="{0AEFA617-ADFE-47DE-87A2-04FB66611E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" y="3204"/>
                <a:ext cx="69" cy="272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7" name="Rectangle 91">
                <a:extLst>
                  <a:ext uri="{FF2B5EF4-FFF2-40B4-BE49-F238E27FC236}">
                    <a16:creationId xmlns:a16="http://schemas.microsoft.com/office/drawing/2014/main" id="{50AB0EC4-E563-4788-9548-4D0FBAFDD6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1" y="3204"/>
                <a:ext cx="69" cy="272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8" name="Rectangle 92">
                <a:extLst>
                  <a:ext uri="{FF2B5EF4-FFF2-40B4-BE49-F238E27FC236}">
                    <a16:creationId xmlns:a16="http://schemas.microsoft.com/office/drawing/2014/main" id="{D3C83E53-227E-46B7-A321-422BD2D9B3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7" y="3204"/>
                <a:ext cx="69" cy="272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9" name="Rectangle 93">
                <a:extLst>
                  <a:ext uri="{FF2B5EF4-FFF2-40B4-BE49-F238E27FC236}">
                    <a16:creationId xmlns:a16="http://schemas.microsoft.com/office/drawing/2014/main" id="{F07BD016-26FE-42CE-9E40-608F52BF4E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3" y="3204"/>
                <a:ext cx="69" cy="272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0" name="Rectangle 94">
                <a:extLst>
                  <a:ext uri="{FF2B5EF4-FFF2-40B4-BE49-F238E27FC236}">
                    <a16:creationId xmlns:a16="http://schemas.microsoft.com/office/drawing/2014/main" id="{824FC378-055B-4D45-AC77-6AF486B0C9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9" y="3204"/>
                <a:ext cx="69" cy="272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1" name="Rectangle 95">
                <a:extLst>
                  <a:ext uri="{FF2B5EF4-FFF2-40B4-BE49-F238E27FC236}">
                    <a16:creationId xmlns:a16="http://schemas.microsoft.com/office/drawing/2014/main" id="{875B6EC4-2BDD-4B13-B687-107393247F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8" y="3204"/>
                <a:ext cx="69" cy="272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2" name="Rectangle 96">
                <a:extLst>
                  <a:ext uri="{FF2B5EF4-FFF2-40B4-BE49-F238E27FC236}">
                    <a16:creationId xmlns:a16="http://schemas.microsoft.com/office/drawing/2014/main" id="{FB7CA5EA-0541-4594-B4B9-09A6C73553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82" y="3204"/>
                <a:ext cx="69" cy="272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3" name="Rectangle 97">
                <a:extLst>
                  <a:ext uri="{FF2B5EF4-FFF2-40B4-BE49-F238E27FC236}">
                    <a16:creationId xmlns:a16="http://schemas.microsoft.com/office/drawing/2014/main" id="{8185E672-77B7-4628-B8A6-C09842874E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2" y="3204"/>
                <a:ext cx="69" cy="272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4" name="Rectangle 98">
                <a:extLst>
                  <a:ext uri="{FF2B5EF4-FFF2-40B4-BE49-F238E27FC236}">
                    <a16:creationId xmlns:a16="http://schemas.microsoft.com/office/drawing/2014/main" id="{5DFBC79F-BDC6-42C1-904C-AA7C6A1A76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9" y="3204"/>
                <a:ext cx="69" cy="272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5" name="Rectangle 99">
                <a:extLst>
                  <a:ext uri="{FF2B5EF4-FFF2-40B4-BE49-F238E27FC236}">
                    <a16:creationId xmlns:a16="http://schemas.microsoft.com/office/drawing/2014/main" id="{FFCBB4C1-BF3C-4D40-AB59-78D4D67406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5" y="3204"/>
                <a:ext cx="69" cy="272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6" name="Rectangle 100">
                <a:extLst>
                  <a:ext uri="{FF2B5EF4-FFF2-40B4-BE49-F238E27FC236}">
                    <a16:creationId xmlns:a16="http://schemas.microsoft.com/office/drawing/2014/main" id="{4C665364-20FF-4737-A9DE-7957FC36DC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1" y="3204"/>
                <a:ext cx="69" cy="272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7" name="Rectangle 101">
                <a:extLst>
                  <a:ext uri="{FF2B5EF4-FFF2-40B4-BE49-F238E27FC236}">
                    <a16:creationId xmlns:a16="http://schemas.microsoft.com/office/drawing/2014/main" id="{B5EEF5C2-8FE5-4B55-A82B-9B7429E4DC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47" y="3204"/>
                <a:ext cx="69" cy="272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8" name="Rectangle 102">
                <a:extLst>
                  <a:ext uri="{FF2B5EF4-FFF2-40B4-BE49-F238E27FC236}">
                    <a16:creationId xmlns:a16="http://schemas.microsoft.com/office/drawing/2014/main" id="{D75D70FA-B5D5-4719-90CC-72C920127D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6" y="3204"/>
                <a:ext cx="69" cy="272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9" name="Rectangle 103">
                <a:extLst>
                  <a:ext uri="{FF2B5EF4-FFF2-40B4-BE49-F238E27FC236}">
                    <a16:creationId xmlns:a16="http://schemas.microsoft.com/office/drawing/2014/main" id="{1B355E64-1C3B-4601-90D4-D38FA09526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0" y="3204"/>
                <a:ext cx="69" cy="272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0" name="Rectangle 104">
                <a:extLst>
                  <a:ext uri="{FF2B5EF4-FFF2-40B4-BE49-F238E27FC236}">
                    <a16:creationId xmlns:a16="http://schemas.microsoft.com/office/drawing/2014/main" id="{C7EDB0EF-FDD2-44B2-8B51-49B1983774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5" y="3590"/>
                <a:ext cx="69" cy="22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1" name="Rectangle 105">
                <a:extLst>
                  <a:ext uri="{FF2B5EF4-FFF2-40B4-BE49-F238E27FC236}">
                    <a16:creationId xmlns:a16="http://schemas.microsoft.com/office/drawing/2014/main" id="{600E4862-3384-4519-87B7-38AE0A7705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8" y="3590"/>
                <a:ext cx="69" cy="22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2" name="Rectangle 106">
                <a:extLst>
                  <a:ext uri="{FF2B5EF4-FFF2-40B4-BE49-F238E27FC236}">
                    <a16:creationId xmlns:a16="http://schemas.microsoft.com/office/drawing/2014/main" id="{64428094-172C-407A-99AD-CF885D1004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3" y="3590"/>
                <a:ext cx="69" cy="22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3" name="Rectangle 107">
                <a:extLst>
                  <a:ext uri="{FF2B5EF4-FFF2-40B4-BE49-F238E27FC236}">
                    <a16:creationId xmlns:a16="http://schemas.microsoft.com/office/drawing/2014/main" id="{B674A174-9A16-4C2A-B25F-F70E939523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6" y="3590"/>
                <a:ext cx="69" cy="22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4" name="Rectangle 108">
                <a:extLst>
                  <a:ext uri="{FF2B5EF4-FFF2-40B4-BE49-F238E27FC236}">
                    <a16:creationId xmlns:a16="http://schemas.microsoft.com/office/drawing/2014/main" id="{AEB349AB-512B-43C0-BD57-43E5E12744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1" y="3590"/>
                <a:ext cx="69" cy="22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5" name="Rectangle 109">
                <a:extLst>
                  <a:ext uri="{FF2B5EF4-FFF2-40B4-BE49-F238E27FC236}">
                    <a16:creationId xmlns:a16="http://schemas.microsoft.com/office/drawing/2014/main" id="{A175CA73-DFA4-4711-8C2C-03DD76E72A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" y="3590"/>
                <a:ext cx="69" cy="22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6" name="Rectangle 110">
                <a:extLst>
                  <a:ext uri="{FF2B5EF4-FFF2-40B4-BE49-F238E27FC236}">
                    <a16:creationId xmlns:a16="http://schemas.microsoft.com/office/drawing/2014/main" id="{A12D8F3A-D7A6-4FC1-8752-ED4A4690BD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8" y="3590"/>
                <a:ext cx="69" cy="22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7" name="Rectangle 111">
                <a:extLst>
                  <a:ext uri="{FF2B5EF4-FFF2-40B4-BE49-F238E27FC236}">
                    <a16:creationId xmlns:a16="http://schemas.microsoft.com/office/drawing/2014/main" id="{DD306FF6-F561-4B96-BBEF-F2C732C767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82" y="3590"/>
                <a:ext cx="69" cy="22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8" name="Rectangle 112">
                <a:extLst>
                  <a:ext uri="{FF2B5EF4-FFF2-40B4-BE49-F238E27FC236}">
                    <a16:creationId xmlns:a16="http://schemas.microsoft.com/office/drawing/2014/main" id="{6AC88529-3C0E-437B-B58F-12BBF1498A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46" y="3590"/>
                <a:ext cx="69" cy="22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9" name="Rectangle 113">
                <a:extLst>
                  <a:ext uri="{FF2B5EF4-FFF2-40B4-BE49-F238E27FC236}">
                    <a16:creationId xmlns:a16="http://schemas.microsoft.com/office/drawing/2014/main" id="{F97BD036-D479-4FEF-9855-D05E1C11FC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3590"/>
                <a:ext cx="69" cy="22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70" name="Rectangle 114">
                <a:extLst>
                  <a:ext uri="{FF2B5EF4-FFF2-40B4-BE49-F238E27FC236}">
                    <a16:creationId xmlns:a16="http://schemas.microsoft.com/office/drawing/2014/main" id="{ADEBE682-A073-44E6-872C-FF5DBB5A6F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4" y="3590"/>
                <a:ext cx="69" cy="22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71" name="Rectangle 115">
                <a:extLst>
                  <a:ext uri="{FF2B5EF4-FFF2-40B4-BE49-F238E27FC236}">
                    <a16:creationId xmlns:a16="http://schemas.microsoft.com/office/drawing/2014/main" id="{7D7F1FB4-0D3F-42E0-9EDF-262365BD9C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7" y="3590"/>
                <a:ext cx="69" cy="22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72" name="Rectangle 116">
                <a:extLst>
                  <a:ext uri="{FF2B5EF4-FFF2-40B4-BE49-F238E27FC236}">
                    <a16:creationId xmlns:a16="http://schemas.microsoft.com/office/drawing/2014/main" id="{53631604-42D4-483B-A7AB-0862640A0E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2" y="3590"/>
                <a:ext cx="69" cy="22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73" name="Rectangle 117">
                <a:extLst>
                  <a:ext uri="{FF2B5EF4-FFF2-40B4-BE49-F238E27FC236}">
                    <a16:creationId xmlns:a16="http://schemas.microsoft.com/office/drawing/2014/main" id="{107AF560-772F-46F8-83EB-608BCEF21A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5" y="3590"/>
                <a:ext cx="69" cy="22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74" name="Rectangle 118">
                <a:extLst>
                  <a:ext uri="{FF2B5EF4-FFF2-40B4-BE49-F238E27FC236}">
                    <a16:creationId xmlns:a16="http://schemas.microsoft.com/office/drawing/2014/main" id="{3E69A19C-44F6-4831-9ABE-7C512151F9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9" y="3590"/>
                <a:ext cx="69" cy="22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75" name="Rectangle 119">
                <a:extLst>
                  <a:ext uri="{FF2B5EF4-FFF2-40B4-BE49-F238E27FC236}">
                    <a16:creationId xmlns:a16="http://schemas.microsoft.com/office/drawing/2014/main" id="{40FFB379-3DAD-4146-ACC6-F8372A7029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3" y="3590"/>
                <a:ext cx="69" cy="22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76" name="Rectangle 120">
                <a:extLst>
                  <a:ext uri="{FF2B5EF4-FFF2-40B4-BE49-F238E27FC236}">
                    <a16:creationId xmlns:a16="http://schemas.microsoft.com/office/drawing/2014/main" id="{84094E95-F316-4E92-B9AE-F1598FEE18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4" y="3204"/>
                <a:ext cx="69" cy="272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77" name="Rectangle 121">
                <a:extLst>
                  <a:ext uri="{FF2B5EF4-FFF2-40B4-BE49-F238E27FC236}">
                    <a16:creationId xmlns:a16="http://schemas.microsoft.com/office/drawing/2014/main" id="{4A188332-DA4B-478E-B745-2CB38CBEF1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0" y="3273"/>
                <a:ext cx="2716" cy="45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78" name="Rectangle 122">
                <a:extLst>
                  <a:ext uri="{FF2B5EF4-FFF2-40B4-BE49-F238E27FC236}">
                    <a16:creationId xmlns:a16="http://schemas.microsoft.com/office/drawing/2014/main" id="{12CD63B5-3575-428C-A469-A2C4D90011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6" y="3431"/>
                <a:ext cx="2389" cy="45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79" name="Rectangle 123">
                <a:extLst>
                  <a:ext uri="{FF2B5EF4-FFF2-40B4-BE49-F238E27FC236}">
                    <a16:creationId xmlns:a16="http://schemas.microsoft.com/office/drawing/2014/main" id="{20E5CC3A-0F23-4222-ADD9-0CD5FA5D2D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9" y="3295"/>
                <a:ext cx="42" cy="137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0" name="Rectangle 124">
                <a:extLst>
                  <a:ext uri="{FF2B5EF4-FFF2-40B4-BE49-F238E27FC236}">
                    <a16:creationId xmlns:a16="http://schemas.microsoft.com/office/drawing/2014/main" id="{487311F0-BAF0-4165-8ECE-0FF9B50DFF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1" y="3295"/>
                <a:ext cx="42" cy="137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1" name="Rectangle 125">
                <a:extLst>
                  <a:ext uri="{FF2B5EF4-FFF2-40B4-BE49-F238E27FC236}">
                    <a16:creationId xmlns:a16="http://schemas.microsoft.com/office/drawing/2014/main" id="{7946040D-6C65-4EAA-8B56-49CA0400D8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7" y="3295"/>
                <a:ext cx="42" cy="137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2" name="Rectangle 126">
                <a:extLst>
                  <a:ext uri="{FF2B5EF4-FFF2-40B4-BE49-F238E27FC236}">
                    <a16:creationId xmlns:a16="http://schemas.microsoft.com/office/drawing/2014/main" id="{F4426910-0E70-4F8F-826B-9D787717A5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4" y="3295"/>
                <a:ext cx="42" cy="137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3" name="Rectangle 127">
                <a:extLst>
                  <a:ext uri="{FF2B5EF4-FFF2-40B4-BE49-F238E27FC236}">
                    <a16:creationId xmlns:a16="http://schemas.microsoft.com/office/drawing/2014/main" id="{BB7183A6-3429-4468-B665-D6AD78C97C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" y="3340"/>
                <a:ext cx="87" cy="6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4" name="Rectangle 128">
                <a:extLst>
                  <a:ext uri="{FF2B5EF4-FFF2-40B4-BE49-F238E27FC236}">
                    <a16:creationId xmlns:a16="http://schemas.microsoft.com/office/drawing/2014/main" id="{16038622-B4F9-4A47-9D05-627DD64ED2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2" y="3272"/>
                <a:ext cx="271" cy="204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5" name="AutoShape 129">
                <a:extLst>
                  <a:ext uri="{FF2B5EF4-FFF2-40B4-BE49-F238E27FC236}">
                    <a16:creationId xmlns:a16="http://schemas.microsoft.com/office/drawing/2014/main" id="{DF920625-25B8-4043-AB21-CEC6DF06C3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3" y="3272"/>
                <a:ext cx="207" cy="204"/>
              </a:xfrm>
              <a:prstGeom prst="rtTriangle">
                <a:avLst/>
              </a:pr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6" name="Line 130">
                <a:extLst>
                  <a:ext uri="{FF2B5EF4-FFF2-40B4-BE49-F238E27FC236}">
                    <a16:creationId xmlns:a16="http://schemas.microsoft.com/office/drawing/2014/main" id="{9A4CA77F-47C6-4756-9BE1-A17323576B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84" y="3295"/>
                <a:ext cx="158" cy="158"/>
              </a:xfrm>
              <a:prstGeom prst="line">
                <a:avLst/>
              </a:prstGeom>
              <a:noFill/>
              <a:ln w="76200">
                <a:solidFill>
                  <a:srgbClr val="4D4D4D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7" name="AutoShape 131">
                <a:extLst>
                  <a:ext uri="{FF2B5EF4-FFF2-40B4-BE49-F238E27FC236}">
                    <a16:creationId xmlns:a16="http://schemas.microsoft.com/office/drawing/2014/main" id="{0289F168-E2E6-4233-AFE5-DB21045A6E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800000">
                <a:off x="1016" y="3272"/>
                <a:ext cx="112" cy="91"/>
              </a:xfrm>
              <a:prstGeom prst="rtTriangle">
                <a:avLst/>
              </a:pr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8" name="Rectangle 132">
                <a:extLst>
                  <a:ext uri="{FF2B5EF4-FFF2-40B4-BE49-F238E27FC236}">
                    <a16:creationId xmlns:a16="http://schemas.microsoft.com/office/drawing/2014/main" id="{3BEE4191-FA0F-4390-ADA0-0579C72046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893" y="3272"/>
                <a:ext cx="205" cy="204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9" name="AutoShape 133">
                <a:extLst>
                  <a:ext uri="{FF2B5EF4-FFF2-40B4-BE49-F238E27FC236}">
                    <a16:creationId xmlns:a16="http://schemas.microsoft.com/office/drawing/2014/main" id="{DE191829-4EC6-4936-9B3F-4B47198CE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638" y="3272"/>
                <a:ext cx="255" cy="204"/>
              </a:xfrm>
              <a:prstGeom prst="rtTriangle">
                <a:avLst/>
              </a:pr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90" name="Line 134">
                <a:extLst>
                  <a:ext uri="{FF2B5EF4-FFF2-40B4-BE49-F238E27FC236}">
                    <a16:creationId xmlns:a16="http://schemas.microsoft.com/office/drawing/2014/main" id="{A02ED72D-4E9B-4B88-BD9A-4158D4468C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594" y="3295"/>
                <a:ext cx="194" cy="158"/>
              </a:xfrm>
              <a:prstGeom prst="line">
                <a:avLst/>
              </a:prstGeom>
              <a:noFill/>
              <a:ln w="76200">
                <a:solidFill>
                  <a:srgbClr val="4D4D4D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1" name="AutoShape 135">
                <a:extLst>
                  <a:ext uri="{FF2B5EF4-FFF2-40B4-BE49-F238E27FC236}">
                    <a16:creationId xmlns:a16="http://schemas.microsoft.com/office/drawing/2014/main" id="{18C1CF62-B747-4893-B387-CBD6EB158A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>
                <a:off x="3733" y="3272"/>
                <a:ext cx="139" cy="91"/>
              </a:xfrm>
              <a:prstGeom prst="rtTriangle">
                <a:avLst/>
              </a:pr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92" name="Rectangle 136">
                <a:extLst>
                  <a:ext uri="{FF2B5EF4-FFF2-40B4-BE49-F238E27FC236}">
                    <a16:creationId xmlns:a16="http://schemas.microsoft.com/office/drawing/2014/main" id="{FD06F6D9-2EFD-4A4C-BFF9-7B2E15725F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" y="3271"/>
                <a:ext cx="252" cy="205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93" name="Rectangle 137">
                <a:extLst>
                  <a:ext uri="{FF2B5EF4-FFF2-40B4-BE49-F238E27FC236}">
                    <a16:creationId xmlns:a16="http://schemas.microsoft.com/office/drawing/2014/main" id="{5E088025-1B2F-47AE-9286-8C8E93DFD6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2" y="3317"/>
                <a:ext cx="91" cy="113"/>
              </a:xfrm>
              <a:prstGeom prst="rect">
                <a:avLst/>
              </a:prstGeom>
              <a:solidFill>
                <a:srgbClr val="B2B2B2"/>
              </a:solidFill>
              <a:ln w="9525">
                <a:solidFill>
                  <a:srgbClr val="B2B2B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</p:grpSp>
      <p:grpSp>
        <p:nvGrpSpPr>
          <p:cNvPr id="100" name="Gruppieren 99">
            <a:extLst>
              <a:ext uri="{FF2B5EF4-FFF2-40B4-BE49-F238E27FC236}">
                <a16:creationId xmlns:a16="http://schemas.microsoft.com/office/drawing/2014/main" id="{F7D6D67C-F11F-4F40-AF83-FF731E77B5FA}"/>
              </a:ext>
            </a:extLst>
          </p:cNvPr>
          <p:cNvGrpSpPr/>
          <p:nvPr/>
        </p:nvGrpSpPr>
        <p:grpSpPr>
          <a:xfrm>
            <a:off x="7775411" y="964330"/>
            <a:ext cx="4122123" cy="5340546"/>
            <a:chOff x="7775411" y="964330"/>
            <a:chExt cx="4122123" cy="5340546"/>
          </a:xfrm>
        </p:grpSpPr>
        <p:sp>
          <p:nvSpPr>
            <p:cNvPr id="94" name="Content Placeholder 1">
              <a:extLst>
                <a:ext uri="{FF2B5EF4-FFF2-40B4-BE49-F238E27FC236}">
                  <a16:creationId xmlns:a16="http://schemas.microsoft.com/office/drawing/2014/main" id="{5B42404C-3252-49C4-8A9E-17D3C3686C0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870453" y="964330"/>
              <a:ext cx="949959" cy="414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163513" indent="-163513" algn="l" defTabSz="457200" rtl="0" eaLnBrk="1" fontAlgn="base" hangingPunct="1">
                <a:spcBef>
                  <a:spcPts val="238"/>
                </a:spcBef>
                <a:spcAft>
                  <a:spcPct val="0"/>
                </a:spcAft>
                <a:buSzPct val="90000"/>
                <a:buFont typeface="Arial" charset="0"/>
                <a:buChar char="•"/>
                <a:defRPr sz="20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19100" indent="-228600" algn="l" defTabSz="457200" rtl="0" eaLnBrk="1" fontAlgn="base" hangingPunct="1">
                <a:spcBef>
                  <a:spcPts val="238"/>
                </a:spcBef>
                <a:spcAft>
                  <a:spcPct val="0"/>
                </a:spcAft>
                <a:buFont typeface="Arial" charset="0"/>
                <a:buChar char="–"/>
                <a:defRPr sz="2000">
                  <a:solidFill>
                    <a:schemeClr val="tx2"/>
                  </a:solidFill>
                  <a:latin typeface="+mn-lt"/>
                  <a:ea typeface="+mn-ea"/>
                </a:defRPr>
              </a:lvl2pPr>
              <a:lvl3pPr marL="868363" indent="-163513" algn="l" defTabSz="457200" rtl="0" eaLnBrk="1" fontAlgn="base" hangingPunct="1">
                <a:spcBef>
                  <a:spcPts val="238"/>
                </a:spcBef>
                <a:spcAft>
                  <a:spcPct val="0"/>
                </a:spcAft>
                <a:buFont typeface="Arial" charset="0"/>
                <a:buChar char="•"/>
                <a:defRPr sz="2000">
                  <a:solidFill>
                    <a:schemeClr val="tx2"/>
                  </a:solidFill>
                  <a:latin typeface="+mn-lt"/>
                  <a:ea typeface="+mn-ea"/>
                </a:defRPr>
              </a:lvl3pPr>
              <a:lvl4pPr marL="1325563" indent="-228600" algn="l" defTabSz="457200" rtl="0" eaLnBrk="1" fontAlgn="base" hangingPunct="1">
                <a:spcBef>
                  <a:spcPts val="238"/>
                </a:spcBef>
                <a:spcAft>
                  <a:spcPct val="0"/>
                </a:spcAft>
                <a:buFont typeface="Arial" charset="0"/>
                <a:buChar char="–"/>
                <a:defRPr sz="2000">
                  <a:solidFill>
                    <a:schemeClr val="tx2"/>
                  </a:solidFill>
                  <a:latin typeface="+mn-lt"/>
                  <a:ea typeface="+mn-ea"/>
                </a:defRPr>
              </a:lvl4pPr>
              <a:lvl5pPr marL="20574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buNone/>
              </a:pPr>
              <a:r>
                <a:rPr lang="en-US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charset="0"/>
                </a:rPr>
                <a:t>MTCA.3</a:t>
              </a:r>
              <a:endPara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" name="Rechteck 94">
              <a:extLst>
                <a:ext uri="{FF2B5EF4-FFF2-40B4-BE49-F238E27FC236}">
                  <a16:creationId xmlns:a16="http://schemas.microsoft.com/office/drawing/2014/main" id="{06BD723F-57BE-4590-8E8C-1904000766FA}"/>
                </a:ext>
              </a:extLst>
            </p:cNvPr>
            <p:cNvSpPr/>
            <p:nvPr/>
          </p:nvSpPr>
          <p:spPr>
            <a:xfrm>
              <a:off x="7870453" y="1385741"/>
              <a:ext cx="4027081" cy="20928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altLang="de-DE" sz="1600" b="1" dirty="0">
                  <a:solidFill>
                    <a:srgbClr val="5F5F5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Conduction Cooled MicroTCA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US" altLang="de-DE" sz="1600" b="1" dirty="0">
                  <a:solidFill>
                    <a:srgbClr val="5F5F5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For Telecommunication outdoor and </a:t>
              </a:r>
            </a:p>
            <a:p>
              <a:pPr algn="l"/>
              <a:r>
                <a:rPr lang="en-US" altLang="de-DE" sz="1600" b="1" dirty="0">
                  <a:solidFill>
                    <a:srgbClr val="5F5F5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military air, land and sea applications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US" altLang="de-DE" sz="1600" b="1" dirty="0">
                  <a:solidFill>
                    <a:srgbClr val="5F5F5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Standard AMC board in a clamshell </a:t>
              </a:r>
            </a:p>
            <a:p>
              <a:pPr algn="l"/>
              <a:r>
                <a:rPr lang="en-US" altLang="de-DE" sz="1600" b="1" dirty="0">
                  <a:solidFill>
                    <a:srgbClr val="5F5F5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provides a thermal conduction path to </a:t>
              </a:r>
              <a:br>
                <a:rPr lang="en-US" altLang="de-DE" sz="1600" b="1" dirty="0">
                  <a:solidFill>
                    <a:srgbClr val="5F5F5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altLang="de-DE" sz="1600" b="1" dirty="0">
                  <a:solidFill>
                    <a:srgbClr val="5F5F5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the thermal interface surfaces of the </a:t>
              </a:r>
            </a:p>
            <a:p>
              <a:pPr algn="l"/>
              <a:r>
                <a:rPr lang="en-US" altLang="de-DE" sz="1600" b="1" dirty="0">
                  <a:solidFill>
                    <a:srgbClr val="5F5F5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chassis sidewall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endParaRPr lang="en-US" altLang="de-DE" b="1" dirty="0">
                <a:solidFill>
                  <a:srgbClr val="5F5F5F"/>
                </a:solidFill>
                <a:latin typeface="+mn-lt"/>
                <a:cs typeface="Arial" panose="020B0604020202020204" pitchFamily="34" charset="0"/>
              </a:endParaRPr>
            </a:p>
          </p:txBody>
        </p:sp>
        <p:pic>
          <p:nvPicPr>
            <p:cNvPr id="96" name="Picture 31">
              <a:extLst>
                <a:ext uri="{FF2B5EF4-FFF2-40B4-BE49-F238E27FC236}">
                  <a16:creationId xmlns:a16="http://schemas.microsoft.com/office/drawing/2014/main" id="{4BD26A88-AB32-4493-8B52-83DBDB6C14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5411" y="3082503"/>
              <a:ext cx="2617771" cy="18518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7" name="Picture 32">
              <a:extLst>
                <a:ext uri="{FF2B5EF4-FFF2-40B4-BE49-F238E27FC236}">
                  <a16:creationId xmlns:a16="http://schemas.microsoft.com/office/drawing/2014/main" id="{3CFE27D9-9C2A-4EE8-967A-0C32149611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2926" y="3423383"/>
              <a:ext cx="1288074" cy="13500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accent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98" name="Picture 8" descr="IMG_0036">
              <a:extLst>
                <a:ext uri="{FF2B5EF4-FFF2-40B4-BE49-F238E27FC236}">
                  <a16:creationId xmlns:a16="http://schemas.microsoft.com/office/drawing/2014/main" id="{D78E2120-1F3C-4B5E-8261-E014975E33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3944" y="4894060"/>
              <a:ext cx="1773798" cy="1410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9" name="Picture 4" descr="untitled">
              <a:extLst>
                <a:ext uri="{FF2B5EF4-FFF2-40B4-BE49-F238E27FC236}">
                  <a16:creationId xmlns:a16="http://schemas.microsoft.com/office/drawing/2014/main" id="{E40F6036-5D62-4C43-AA39-7CEFE7938C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" r="31" b="-64"/>
            <a:stretch>
              <a:fillRect/>
            </a:stretch>
          </p:blipFill>
          <p:spPr bwMode="auto">
            <a:xfrm>
              <a:off x="10201606" y="5030929"/>
              <a:ext cx="1517299" cy="1204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3845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681840A-A544-4C23-BF8D-10CB99AFE9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MTCA.4</a:t>
            </a:r>
            <a:endParaRPr lang="en-US" dirty="0"/>
          </a:p>
        </p:txBody>
      </p:sp>
      <p:pic>
        <p:nvPicPr>
          <p:cNvPr id="7" name="Picture 6" descr="A picture containing parked, train, station, engine&#10;&#10;Description automatically generated">
            <a:extLst>
              <a:ext uri="{FF2B5EF4-FFF2-40B4-BE49-F238E27FC236}">
                <a16:creationId xmlns:a16="http://schemas.microsoft.com/office/drawing/2014/main" id="{29811406-E904-4D90-9D64-7410057EB3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alphaModFix/>
          </a:blip>
          <a:srcRect l="17110" t="42575" r="41541" b="-287"/>
          <a:stretch/>
        </p:blipFill>
        <p:spPr>
          <a:xfrm>
            <a:off x="5562600" y="0"/>
            <a:ext cx="6705600" cy="693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0298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C6CE8-1442-4D30-89FB-D2278810BF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MTCA Workshop Desy 2022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542B0D-DD40-459C-AC2C-3F596A28D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MTCA.4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788A0375-7A92-4A49-AA68-0A40666B8817}"/>
              </a:ext>
            </a:extLst>
          </p:cNvPr>
          <p:cNvSpPr txBox="1">
            <a:spLocks/>
          </p:cNvSpPr>
          <p:nvPr/>
        </p:nvSpPr>
        <p:spPr bwMode="auto">
          <a:xfrm>
            <a:off x="269241" y="981712"/>
            <a:ext cx="9750425" cy="414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63513" indent="-163513" algn="l" defTabSz="457200" rtl="0" eaLnBrk="1" fontAlgn="base" hangingPunct="1">
              <a:spcBef>
                <a:spcPts val="238"/>
              </a:spcBef>
              <a:spcAft>
                <a:spcPct val="0"/>
              </a:spcAft>
              <a:buSzPct val="90000"/>
              <a:buFont typeface="Arial" charset="0"/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19100" indent="-228600" algn="l" defTabSz="457200" rtl="0" eaLnBrk="1" fontAlgn="base" hangingPunct="1">
              <a:spcBef>
                <a:spcPts val="238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2"/>
                </a:solidFill>
                <a:latin typeface="+mn-lt"/>
                <a:ea typeface="+mn-ea"/>
              </a:defRPr>
            </a:lvl2pPr>
            <a:lvl3pPr marL="868363" indent="-163513" algn="l" defTabSz="457200" rtl="0" eaLnBrk="1" fontAlgn="base" hangingPunct="1">
              <a:spcBef>
                <a:spcPts val="238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325563" indent="-228600" algn="l" defTabSz="457200" rtl="0" eaLnBrk="1" fontAlgn="base" hangingPunct="1">
              <a:spcBef>
                <a:spcPts val="238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charset="0"/>
              </a:rPr>
              <a:t>Why were extensions needed to the existing </a:t>
            </a:r>
            <a:r>
              <a:rPr lang="en-US" sz="1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charset="0"/>
              </a:rPr>
              <a:t>MicroTCA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charset="0"/>
              </a:rPr>
              <a:t> specifications?</a:t>
            </a:r>
            <a:endParaRPr lang="en-US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BC08DF8-CFE9-49CE-9340-7FC586A557E8}"/>
              </a:ext>
            </a:extLst>
          </p:cNvPr>
          <p:cNvSpPr txBox="1">
            <a:spLocks/>
          </p:cNvSpPr>
          <p:nvPr/>
        </p:nvSpPr>
        <p:spPr bwMode="auto">
          <a:xfrm>
            <a:off x="227886" y="1519934"/>
            <a:ext cx="9220914" cy="4126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2563" indent="-182563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r>
              <a:rPr lang="en-US" sz="1600" b="1" dirty="0">
                <a:cs typeface="Calibri" panose="020F0502020204030204" pitchFamily="34" charset="0"/>
              </a:rPr>
              <a:t>No Rear Transition Module (RTM) defined for </a:t>
            </a:r>
            <a:r>
              <a:rPr lang="en-US" sz="1600" b="1" dirty="0" err="1">
                <a:cs typeface="Calibri" panose="020F0502020204030204" pitchFamily="34" charset="0"/>
              </a:rPr>
              <a:t>MicroTCA</a:t>
            </a:r>
            <a:endParaRPr lang="en-US" sz="1600" b="1" dirty="0">
              <a:cs typeface="Calibri" panose="020F0502020204030204" pitchFamily="34" charset="0"/>
            </a:endParaRPr>
          </a:p>
          <a:p>
            <a:pPr lvl="1"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r>
              <a:rPr lang="en-US" sz="1600" dirty="0">
                <a:cs typeface="Calibri" panose="020F0502020204030204" pitchFamily="34" charset="0"/>
              </a:rPr>
              <a:t>Requirement for a large number of I/O cables. </a:t>
            </a:r>
            <a:br>
              <a:rPr lang="en-US" sz="1600" dirty="0">
                <a:cs typeface="Calibri" panose="020F0502020204030204" pitchFamily="34" charset="0"/>
              </a:rPr>
            </a:br>
            <a:r>
              <a:rPr lang="en-US" sz="1600" dirty="0">
                <a:cs typeface="Calibri" panose="020F0502020204030204" pitchFamily="34" charset="0"/>
              </a:rPr>
              <a:t>It makes sense to connect them to the rear of the chassis </a:t>
            </a:r>
          </a:p>
          <a:p>
            <a:pPr marL="0" indent="0" algn="l" defTabSz="914400">
              <a:spcBef>
                <a:spcPts val="238"/>
              </a:spcBef>
              <a:buClr>
                <a:schemeClr val="tx1"/>
              </a:buClr>
              <a:buSzPct val="90000"/>
            </a:pPr>
            <a:endParaRPr lang="en-US" sz="1600" b="1" dirty="0">
              <a:cs typeface="Calibri" panose="020F0502020204030204" pitchFamily="34" charset="0"/>
            </a:endParaRPr>
          </a:p>
          <a:p>
            <a:pPr marL="0" indent="0" algn="l" defTabSz="914400">
              <a:spcBef>
                <a:spcPts val="238"/>
              </a:spcBef>
              <a:buClr>
                <a:schemeClr val="tx1"/>
              </a:buClr>
              <a:buSzPct val="90000"/>
            </a:pPr>
            <a:br>
              <a:rPr lang="en-US" sz="1600" b="1" dirty="0">
                <a:cs typeface="Calibri" panose="020F0502020204030204" pitchFamily="34" charset="0"/>
              </a:rPr>
            </a:br>
            <a:endParaRPr lang="en-US" sz="1600" b="1" dirty="0">
              <a:cs typeface="Calibri" panose="020F0502020204030204" pitchFamily="34" charset="0"/>
            </a:endParaRPr>
          </a:p>
          <a:p>
            <a:pPr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r>
              <a:rPr lang="en-US" sz="1600" b="1" dirty="0">
                <a:cs typeface="Calibri" panose="020F0502020204030204" pitchFamily="34" charset="0"/>
              </a:rPr>
              <a:t>Special clock and trigger topology</a:t>
            </a:r>
          </a:p>
          <a:p>
            <a:pPr lvl="1"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r>
              <a:rPr lang="en-US" sz="1600" dirty="0">
                <a:cs typeface="Calibri" panose="020F0502020204030204" pitchFamily="34" charset="0"/>
              </a:rPr>
              <a:t>MicroTCA.0 specifies 3 Clocks and AMC.0 R2.0 specifies 4 Telecom and 1 Fabric Clock on the AMC Module. Physics applications typically need additional Clocks and Triggers</a:t>
            </a:r>
          </a:p>
          <a:p>
            <a:pPr marL="0" indent="0" algn="l" defTabSz="914400">
              <a:spcBef>
                <a:spcPts val="238"/>
              </a:spcBef>
              <a:buClr>
                <a:schemeClr val="tx1"/>
              </a:buClr>
              <a:buSzPct val="90000"/>
            </a:pPr>
            <a:endParaRPr lang="en-US" sz="1600" b="1" dirty="0">
              <a:cs typeface="Calibri" panose="020F0502020204030204" pitchFamily="34" charset="0"/>
            </a:endParaRPr>
          </a:p>
          <a:p>
            <a:pPr marL="0" indent="0" algn="l" defTabSz="914400">
              <a:spcBef>
                <a:spcPts val="238"/>
              </a:spcBef>
              <a:buClr>
                <a:schemeClr val="tx1"/>
              </a:buClr>
              <a:buSzPct val="90000"/>
            </a:pPr>
            <a:br>
              <a:rPr lang="en-US" sz="1600" b="1" dirty="0">
                <a:cs typeface="Calibri" panose="020F0502020204030204" pitchFamily="34" charset="0"/>
              </a:rPr>
            </a:br>
            <a:endParaRPr lang="en-US" sz="1600" b="1" dirty="0">
              <a:cs typeface="Calibri" panose="020F0502020204030204" pitchFamily="34" charset="0"/>
            </a:endParaRPr>
          </a:p>
          <a:p>
            <a:pPr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r>
              <a:rPr lang="en-US" sz="1600" b="1" dirty="0">
                <a:cs typeface="Calibri" panose="020F0502020204030204" pitchFamily="34" charset="0"/>
              </a:rPr>
              <a:t>Sophisticated requirements for the clock and trigger accuracy</a:t>
            </a:r>
          </a:p>
          <a:p>
            <a:pPr lvl="1"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r>
              <a:rPr lang="en-US" sz="1600" dirty="0" err="1">
                <a:cs typeface="Calibri" panose="020F0502020204030204" pitchFamily="34" charset="0"/>
              </a:rPr>
              <a:t>MicroTCA</a:t>
            </a:r>
            <a:r>
              <a:rPr lang="en-US" sz="1600" dirty="0">
                <a:cs typeface="Calibri" panose="020F0502020204030204" pitchFamily="34" charset="0"/>
              </a:rPr>
              <a:t> / AMC defines typical telecom clock signals corresponding to </a:t>
            </a:r>
            <a:r>
              <a:rPr lang="en-US" sz="1600" dirty="0" err="1">
                <a:cs typeface="Calibri" panose="020F0502020204030204" pitchFamily="34" charset="0"/>
              </a:rPr>
              <a:t>PCIe</a:t>
            </a:r>
            <a:r>
              <a:rPr lang="en-US" sz="1600" dirty="0">
                <a:cs typeface="Calibri" panose="020F0502020204030204" pitchFamily="34" charset="0"/>
              </a:rPr>
              <a:t> values. Trigger signals are not specified</a:t>
            </a:r>
          </a:p>
          <a:p>
            <a:pPr marL="0" indent="0" algn="l" defTabSz="914400">
              <a:spcBef>
                <a:spcPts val="238"/>
              </a:spcBef>
              <a:buClr>
                <a:schemeClr val="tx1"/>
              </a:buClr>
              <a:buSzPct val="90000"/>
            </a:pPr>
            <a:endParaRPr lang="en-US" sz="2000" dirty="0">
              <a:solidFill>
                <a:schemeClr val="tx2"/>
              </a:solidFill>
              <a:ea typeface="ヒラギノ角ゴ Pro W3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30457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C6CE8-1442-4D30-89FB-D2278810BF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MTCA Workshop Desy 2022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542B0D-DD40-459C-AC2C-3F596A28D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MTCA.4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3B041CF2-ECC0-42A8-9DC2-B3B28C456CAF}"/>
              </a:ext>
            </a:extLst>
          </p:cNvPr>
          <p:cNvSpPr txBox="1">
            <a:spLocks/>
          </p:cNvSpPr>
          <p:nvPr/>
        </p:nvSpPr>
        <p:spPr bwMode="auto">
          <a:xfrm>
            <a:off x="371475" y="911861"/>
            <a:ext cx="7781925" cy="414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63513" indent="-163513" algn="l" defTabSz="457200" rtl="0" eaLnBrk="1" fontAlgn="base" hangingPunct="1">
              <a:spcBef>
                <a:spcPts val="238"/>
              </a:spcBef>
              <a:spcAft>
                <a:spcPct val="0"/>
              </a:spcAft>
              <a:buSzPct val="90000"/>
              <a:buFont typeface="Arial" charset="0"/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19100" indent="-228600" algn="l" defTabSz="457200" rtl="0" eaLnBrk="1" fontAlgn="base" hangingPunct="1">
              <a:spcBef>
                <a:spcPts val="238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2"/>
                </a:solidFill>
                <a:latin typeface="+mn-lt"/>
                <a:ea typeface="+mn-ea"/>
              </a:defRPr>
            </a:lvl2pPr>
            <a:lvl3pPr marL="868363" indent="-163513" algn="l" defTabSz="457200" rtl="0" eaLnBrk="1" fontAlgn="base" hangingPunct="1">
              <a:spcBef>
                <a:spcPts val="238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325563" indent="-228600" algn="l" defTabSz="457200" rtl="0" eaLnBrk="1" fontAlgn="base" hangingPunct="1">
              <a:spcBef>
                <a:spcPts val="238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charset="0"/>
              </a:rPr>
              <a:t>Requirements for mechanics and sizes</a:t>
            </a:r>
            <a:endParaRPr lang="en-US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8A12154-0CA7-4231-A93A-DB8AF242FFA5}"/>
              </a:ext>
            </a:extLst>
          </p:cNvPr>
          <p:cNvSpPr txBox="1">
            <a:spLocks/>
          </p:cNvSpPr>
          <p:nvPr/>
        </p:nvSpPr>
        <p:spPr bwMode="auto">
          <a:xfrm>
            <a:off x="418386" y="1262538"/>
            <a:ext cx="8668463" cy="468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2563" indent="-182563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r>
              <a:rPr lang="en-US" sz="1600" b="1" dirty="0">
                <a:cs typeface="Calibri" panose="020F0502020204030204" pitchFamily="34" charset="0"/>
              </a:rPr>
              <a:t>AMC Module size: Double, Mid-size</a:t>
            </a:r>
          </a:p>
          <a:p>
            <a:pPr lvl="1"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r>
              <a:rPr lang="en-US" sz="1600" dirty="0">
                <a:cs typeface="Calibri" panose="020F0502020204030204" pitchFamily="34" charset="0"/>
              </a:rPr>
              <a:t>In a 19” wide crate the AMC module size double mid-size allows front configuration of: </a:t>
            </a:r>
          </a:p>
          <a:p>
            <a:pPr marL="1200150" lvl="2" indent="-285750"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 sz="1600" dirty="0">
                <a:cs typeface="Calibri" panose="020F0502020204030204" pitchFamily="34" charset="0"/>
              </a:rPr>
              <a:t>max. 2 MCHs</a:t>
            </a:r>
          </a:p>
          <a:p>
            <a:pPr marL="1200150" lvl="2" indent="-285750"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 sz="1600" dirty="0">
                <a:cs typeface="Calibri" panose="020F0502020204030204" pitchFamily="34" charset="0"/>
              </a:rPr>
              <a:t>max. 4 power units</a:t>
            </a:r>
          </a:p>
          <a:p>
            <a:pPr marL="1200150" lvl="2" indent="-285750"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 sz="1600" dirty="0">
                <a:cs typeface="Calibri" panose="020F0502020204030204" pitchFamily="34" charset="0"/>
              </a:rPr>
              <a:t>max. 12 AMCs</a:t>
            </a:r>
          </a:p>
          <a:p>
            <a:pPr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endParaRPr lang="en-US" sz="1600" b="1" dirty="0">
              <a:cs typeface="Calibri" panose="020F0502020204030204" pitchFamily="34" charset="0"/>
            </a:endParaRPr>
          </a:p>
          <a:p>
            <a:pPr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r>
              <a:rPr lang="en-US" sz="1600" b="1" dirty="0">
                <a:cs typeface="Calibri" panose="020F0502020204030204" pitchFamily="34" charset="0"/>
              </a:rPr>
              <a:t>Large </a:t>
            </a:r>
            <a:r>
              <a:rPr lang="en-US" sz="1600" b="1" dirty="0" err="1">
                <a:cs typeface="Calibri" panose="020F0502020204030204" pitchFamily="34" charset="0"/>
              </a:rPr>
              <a:t>MicroRTM</a:t>
            </a:r>
            <a:r>
              <a:rPr lang="en-US" sz="1600" b="1" dirty="0">
                <a:cs typeface="Calibri" panose="020F0502020204030204" pitchFamily="34" charset="0"/>
              </a:rPr>
              <a:t> real estate</a:t>
            </a:r>
          </a:p>
          <a:p>
            <a:pPr lvl="1"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r>
              <a:rPr lang="en-US" sz="1600" dirty="0" err="1">
                <a:cs typeface="Calibri" panose="020F0502020204030204" pitchFamily="34" charset="0"/>
              </a:rPr>
              <a:t>MicroRTM</a:t>
            </a:r>
            <a:r>
              <a:rPr lang="en-US" sz="1600" dirty="0">
                <a:cs typeface="Calibri" panose="020F0502020204030204" pitchFamily="34" charset="0"/>
              </a:rPr>
              <a:t> size approximately the size of the AMC (doubles depth of existing MTCA chassis)</a:t>
            </a:r>
          </a:p>
          <a:p>
            <a:pPr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endParaRPr lang="en-US" sz="1600" b="1" dirty="0">
              <a:cs typeface="Calibri" panose="020F0502020204030204" pitchFamily="34" charset="0"/>
            </a:endParaRPr>
          </a:p>
          <a:p>
            <a:pPr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r>
              <a:rPr lang="en-US" sz="1600" b="1" dirty="0">
                <a:cs typeface="Calibri" panose="020F0502020204030204" pitchFamily="34" charset="0"/>
              </a:rPr>
              <a:t>Use front panel mechanics based on Rugged </a:t>
            </a:r>
            <a:r>
              <a:rPr lang="en-US" sz="1600" b="1" dirty="0" err="1">
                <a:cs typeface="Calibri" panose="020F0502020204030204" pitchFamily="34" charset="0"/>
              </a:rPr>
              <a:t>MicroTCA</a:t>
            </a:r>
            <a:r>
              <a:rPr lang="en-US" sz="1600" b="1" dirty="0">
                <a:cs typeface="Calibri" panose="020F0502020204030204" pitchFamily="34" charset="0"/>
              </a:rPr>
              <a:t> (MTCA.1)</a:t>
            </a:r>
          </a:p>
          <a:p>
            <a:pPr lvl="1"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r>
              <a:rPr lang="en-US" sz="1600" dirty="0">
                <a:cs typeface="Calibri" panose="020F0502020204030204" pitchFamily="34" charset="0"/>
              </a:rPr>
              <a:t>Need to mechanically attach a module to avoid it being pushed-out by the corresponding module</a:t>
            </a:r>
          </a:p>
          <a:p>
            <a:pPr lvl="1"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r>
              <a:rPr lang="en-US" sz="1600" dirty="0">
                <a:cs typeface="Calibri" panose="020F0502020204030204" pitchFamily="34" charset="0"/>
              </a:rPr>
              <a:t>Use Rugged MicroTCA retention device </a:t>
            </a:r>
          </a:p>
          <a:p>
            <a:pPr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endParaRPr lang="en-US" sz="1600" b="1" dirty="0">
              <a:cs typeface="Calibri" panose="020F0502020204030204" pitchFamily="34" charset="0"/>
            </a:endParaRPr>
          </a:p>
          <a:p>
            <a:pPr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r>
              <a:rPr lang="en-US" sz="1600" b="1" dirty="0">
                <a:cs typeface="Calibri" panose="020F0502020204030204" pitchFamily="34" charset="0"/>
              </a:rPr>
              <a:t>Reuse existing AMC front panels for the </a:t>
            </a:r>
            <a:r>
              <a:rPr lang="en-US" sz="1600" b="1" dirty="0" err="1">
                <a:cs typeface="Calibri" panose="020F0502020204030204" pitchFamily="34" charset="0"/>
              </a:rPr>
              <a:t>MicroRTM</a:t>
            </a:r>
            <a:endParaRPr lang="en-US" sz="1600" b="1" dirty="0">
              <a:cs typeface="Calibri" panose="020F0502020204030204" pitchFamily="34" charset="0"/>
            </a:endParaRPr>
          </a:p>
          <a:p>
            <a:pPr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r>
              <a:rPr lang="en-US" sz="1600" b="1" dirty="0">
                <a:cs typeface="Calibri" panose="020F0502020204030204" pitchFamily="34" charset="0"/>
              </a:rPr>
              <a:t>Allowing mounting of mezzanine modules on the rear of the backplane</a:t>
            </a:r>
          </a:p>
          <a:p>
            <a:pPr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r>
              <a:rPr lang="en-US" sz="1600" b="1" dirty="0">
                <a:cs typeface="Calibri" panose="020F0502020204030204" pitchFamily="34" charset="0"/>
              </a:rPr>
              <a:t>Optional zone 3 backplane</a:t>
            </a:r>
          </a:p>
          <a:p>
            <a:pPr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r>
              <a:rPr lang="en-US" sz="1600" b="1" dirty="0">
                <a:cs typeface="Calibri" panose="020F0502020204030204" pitchFamily="34" charset="0"/>
              </a:rPr>
              <a:t>Define the management of the system</a:t>
            </a:r>
          </a:p>
          <a:p>
            <a:pPr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r>
              <a:rPr lang="en-US" sz="1600" b="1" dirty="0">
                <a:cs typeface="Calibri" panose="020F0502020204030204" pitchFamily="34" charset="0"/>
              </a:rPr>
              <a:t>Suggest clocking and backplane topology</a:t>
            </a:r>
            <a:endParaRPr lang="en-US" sz="1600" dirty="0">
              <a:solidFill>
                <a:schemeClr val="tx2"/>
              </a:solidFill>
              <a:ea typeface="ヒラギノ角ゴ Pro W3" pitchFamily="1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3527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C6CE8-1442-4D30-89FB-D2278810BF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MTCA Workshop Desy 2022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542B0D-DD40-459C-AC2C-3F596A28D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MTCA.4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4CDBDEF7-D3F7-463B-833B-AED28856F648}"/>
              </a:ext>
            </a:extLst>
          </p:cNvPr>
          <p:cNvGrpSpPr/>
          <p:nvPr/>
        </p:nvGrpSpPr>
        <p:grpSpPr>
          <a:xfrm>
            <a:off x="1366520" y="1085850"/>
            <a:ext cx="8590280" cy="4823460"/>
            <a:chOff x="261620" y="998220"/>
            <a:chExt cx="8590280" cy="4823460"/>
          </a:xfrm>
        </p:grpSpPr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EA2410DD-9C98-44F1-89EE-CC6BA2489EC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195986" y="1433007"/>
              <a:ext cx="4427354" cy="340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82563" indent="-182563" eaLnBrk="0" hangingPunct="0"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9pPr>
            </a:lstStyle>
            <a:p>
              <a:pPr marL="0" lvl="0" indent="0" algn="l" defTabSz="914400" eaLnBrk="1" hangingPunct="1"/>
              <a:r>
                <a:rPr lang="en-US" sz="2000" b="1" dirty="0" err="1">
                  <a:solidFill>
                    <a:srgbClr val="5F5F5F"/>
                  </a:solidFill>
                  <a:latin typeface="+mn-lt"/>
                  <a:cs typeface="Arial" charset="0"/>
                  <a:sym typeface="Arial" charset="0"/>
                </a:rPr>
                <a:t>MicroTCA</a:t>
              </a:r>
              <a:r>
                <a:rPr lang="en-US" sz="2000" b="1" dirty="0">
                  <a:solidFill>
                    <a:srgbClr val="5F5F5F"/>
                  </a:solidFill>
                  <a:latin typeface="+mn-lt"/>
                  <a:cs typeface="Arial" charset="0"/>
                  <a:sym typeface="Arial" charset="0"/>
                </a:rPr>
                <a:t> Specification Family Tree</a:t>
              </a:r>
              <a:endParaRPr lang="en-US" sz="2000" b="1" dirty="0">
                <a:solidFill>
                  <a:srgbClr val="000000"/>
                </a:solidFill>
                <a:latin typeface="+mn-lt"/>
                <a:cs typeface="Arial" charset="0"/>
              </a:endParaRPr>
            </a:p>
            <a:p>
              <a:pPr algn="l" defTabSz="914400">
                <a:spcBef>
                  <a:spcPts val="238"/>
                </a:spcBef>
                <a:buClr>
                  <a:schemeClr val="tx1"/>
                </a:buClr>
                <a:buSzPct val="90000"/>
                <a:buFont typeface="Arial" charset="0"/>
                <a:buChar char="•"/>
              </a:pPr>
              <a:endParaRPr lang="en-US" sz="2000" dirty="0"/>
            </a:p>
            <a:p>
              <a:pPr algn="l" defTabSz="914400">
                <a:spcBef>
                  <a:spcPts val="238"/>
                </a:spcBef>
                <a:buClr>
                  <a:schemeClr val="tx1"/>
                </a:buClr>
                <a:buSzPct val="90000"/>
                <a:buFont typeface="Arial" charset="0"/>
                <a:buChar char="•"/>
              </a:pPr>
              <a:endParaRPr lang="en-US" sz="2000" dirty="0">
                <a:solidFill>
                  <a:schemeClr val="tx2"/>
                </a:solidFill>
                <a:ea typeface="ヒラギノ角ゴ Pro W3" pitchFamily="1" charset="-128"/>
              </a:endParaRPr>
            </a:p>
          </p:txBody>
        </p:sp>
        <p:sp>
          <p:nvSpPr>
            <p:cNvPr id="7" name="AutoShape 4">
              <a:extLst>
                <a:ext uri="{FF2B5EF4-FFF2-40B4-BE49-F238E27FC236}">
                  <a16:creationId xmlns:a16="http://schemas.microsoft.com/office/drawing/2014/main" id="{15AFC279-C061-4254-96D0-F1DE2184FF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620" y="998220"/>
              <a:ext cx="2393950" cy="1066800"/>
            </a:xfrm>
            <a:prstGeom prst="roundRect">
              <a:avLst>
                <a:gd name="adj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  <a:ln w="9525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Text Box 5">
              <a:extLst>
                <a:ext uri="{FF2B5EF4-FFF2-40B4-BE49-F238E27FC236}">
                  <a16:creationId xmlns:a16="http://schemas.microsoft.com/office/drawing/2014/main" id="{71615A4E-DEF5-49BC-8954-7D9700741E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6620" y="1036320"/>
              <a:ext cx="1155700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dirty="0"/>
                <a:t>MTCA.0</a:t>
              </a:r>
            </a:p>
          </p:txBody>
        </p:sp>
        <p:sp>
          <p:nvSpPr>
            <p:cNvPr id="9" name="AutoShape 10">
              <a:extLst>
                <a:ext uri="{FF2B5EF4-FFF2-40B4-BE49-F238E27FC236}">
                  <a16:creationId xmlns:a16="http://schemas.microsoft.com/office/drawing/2014/main" id="{85DE5B72-5672-406F-AF9E-11734A1829D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827952">
              <a:off x="3171102" y="1203450"/>
              <a:ext cx="381000" cy="1679011"/>
            </a:xfrm>
            <a:prstGeom prst="downArrow">
              <a:avLst>
                <a:gd name="adj1" fmla="val 50000"/>
                <a:gd name="adj2" fmla="val 10291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D357C81C-1550-4C08-B619-11161824BC8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880463">
              <a:off x="2835459" y="2600131"/>
              <a:ext cx="381000" cy="575489"/>
            </a:xfrm>
            <a:prstGeom prst="downArrow">
              <a:avLst>
                <a:gd name="adj1" fmla="val 50000"/>
                <a:gd name="adj2" fmla="val 6052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AutoShape 12">
              <a:extLst>
                <a:ext uri="{FF2B5EF4-FFF2-40B4-BE49-F238E27FC236}">
                  <a16:creationId xmlns:a16="http://schemas.microsoft.com/office/drawing/2014/main" id="{BB6BEA03-ED74-4BE1-996A-9DCB1E779BD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5920105" y="3109595"/>
              <a:ext cx="381000" cy="577850"/>
            </a:xfrm>
            <a:prstGeom prst="downArrow">
              <a:avLst>
                <a:gd name="adj1" fmla="val 50000"/>
                <a:gd name="adj2" fmla="val 3791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AutoShape 13">
              <a:extLst>
                <a:ext uri="{FF2B5EF4-FFF2-40B4-BE49-F238E27FC236}">
                  <a16:creationId xmlns:a16="http://schemas.microsoft.com/office/drawing/2014/main" id="{5C648838-5D3E-4393-BDC2-164B246294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5660" y="2827020"/>
              <a:ext cx="2393950" cy="1066800"/>
            </a:xfrm>
            <a:prstGeom prst="roundRect">
              <a:avLst>
                <a:gd name="adj" fmla="val 16667"/>
              </a:avLst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Text Box 14">
              <a:extLst>
                <a:ext uri="{FF2B5EF4-FFF2-40B4-BE49-F238E27FC236}">
                  <a16:creationId xmlns:a16="http://schemas.microsoft.com/office/drawing/2014/main" id="{72F7115B-86BC-491F-965F-E8C05E40CC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09060" y="2889568"/>
              <a:ext cx="1320800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/>
                <a:t>MTCA.4</a:t>
              </a:r>
            </a:p>
          </p:txBody>
        </p:sp>
        <p:sp>
          <p:nvSpPr>
            <p:cNvPr id="14" name="Text Box 16">
              <a:extLst>
                <a:ext uri="{FF2B5EF4-FFF2-40B4-BE49-F238E27FC236}">
                  <a16:creationId xmlns:a16="http://schemas.microsoft.com/office/drawing/2014/main" id="{5BC8B86C-E911-4C2E-A3CC-BF784BEB32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1170" y="1333500"/>
              <a:ext cx="1898650" cy="600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100" dirty="0"/>
                <a:t>Micro Telecommunications Computing Architecture Base Specification</a:t>
              </a:r>
            </a:p>
          </p:txBody>
        </p:sp>
        <p:sp>
          <p:nvSpPr>
            <p:cNvPr id="15" name="AutoShape 23">
              <a:extLst>
                <a:ext uri="{FF2B5EF4-FFF2-40B4-BE49-F238E27FC236}">
                  <a16:creationId xmlns:a16="http://schemas.microsoft.com/office/drawing/2014/main" id="{A8EEA66D-3F2E-47F7-BF36-CE1D1F492A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620" y="3497580"/>
              <a:ext cx="2393950" cy="1066800"/>
            </a:xfrm>
            <a:prstGeom prst="roundRect">
              <a:avLst>
                <a:gd name="adj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  <a:ln w="9525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16" name="AutoShape 24">
              <a:extLst>
                <a:ext uri="{FF2B5EF4-FFF2-40B4-BE49-F238E27FC236}">
                  <a16:creationId xmlns:a16="http://schemas.microsoft.com/office/drawing/2014/main" id="{BF82F1D5-6E9E-4EB9-97EE-1A3E7ECEDC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620" y="4754880"/>
              <a:ext cx="2393950" cy="1066800"/>
            </a:xfrm>
            <a:prstGeom prst="roundRect">
              <a:avLst>
                <a:gd name="adj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  <a:ln w="9525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AutoShape 25">
              <a:extLst>
                <a:ext uri="{FF2B5EF4-FFF2-40B4-BE49-F238E27FC236}">
                  <a16:creationId xmlns:a16="http://schemas.microsoft.com/office/drawing/2014/main" id="{12631469-8429-40DF-9DDF-16414E0359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7950" y="2827020"/>
              <a:ext cx="2393950" cy="1066800"/>
            </a:xfrm>
            <a:prstGeom prst="roundRect">
              <a:avLst>
                <a:gd name="adj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  <a:ln w="9525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Text Box 9">
              <a:extLst>
                <a:ext uri="{FF2B5EF4-FFF2-40B4-BE49-F238E27FC236}">
                  <a16:creationId xmlns:a16="http://schemas.microsoft.com/office/drawing/2014/main" id="{FF85989A-FCF3-4731-AB7C-AB085D5167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9320" y="3603308"/>
              <a:ext cx="1155700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/>
                <a:t>MTCA.2</a:t>
              </a:r>
            </a:p>
          </p:txBody>
        </p:sp>
        <p:sp>
          <p:nvSpPr>
            <p:cNvPr id="19" name="Text Box 20">
              <a:extLst>
                <a:ext uri="{FF2B5EF4-FFF2-40B4-BE49-F238E27FC236}">
                  <a16:creationId xmlns:a16="http://schemas.microsoft.com/office/drawing/2014/main" id="{078D7B10-FD66-4303-B8FC-CAEB023B8E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9320" y="4884420"/>
              <a:ext cx="1155700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/>
                <a:t>MTCA.3</a:t>
              </a:r>
            </a:p>
          </p:txBody>
        </p:sp>
        <p:sp>
          <p:nvSpPr>
            <p:cNvPr id="20" name="Text Box 26">
              <a:extLst>
                <a:ext uri="{FF2B5EF4-FFF2-40B4-BE49-F238E27FC236}">
                  <a16:creationId xmlns:a16="http://schemas.microsoft.com/office/drawing/2014/main" id="{DAB10C2D-5A17-4222-BE78-7943681920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96760" y="2889568"/>
              <a:ext cx="1155700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dirty="0"/>
                <a:t>AMC.0</a:t>
              </a:r>
            </a:p>
          </p:txBody>
        </p:sp>
        <p:sp>
          <p:nvSpPr>
            <p:cNvPr id="21" name="AutoShape 27">
              <a:extLst>
                <a:ext uri="{FF2B5EF4-FFF2-40B4-BE49-F238E27FC236}">
                  <a16:creationId xmlns:a16="http://schemas.microsoft.com/office/drawing/2014/main" id="{809F969D-98FB-4057-8857-2ACA4D8D2A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620" y="2240280"/>
              <a:ext cx="2393950" cy="1066800"/>
            </a:xfrm>
            <a:prstGeom prst="roundRect">
              <a:avLst>
                <a:gd name="adj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  <a:ln w="9525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Text Box 28">
              <a:extLst>
                <a:ext uri="{FF2B5EF4-FFF2-40B4-BE49-F238E27FC236}">
                  <a16:creationId xmlns:a16="http://schemas.microsoft.com/office/drawing/2014/main" id="{B569CD3C-1457-4851-80F4-28F63196CF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2970" y="2354580"/>
              <a:ext cx="1155700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dirty="0"/>
                <a:t>MTCA.1</a:t>
              </a:r>
            </a:p>
          </p:txBody>
        </p:sp>
        <p:sp>
          <p:nvSpPr>
            <p:cNvPr id="23" name="Text Box 29">
              <a:extLst>
                <a:ext uri="{FF2B5EF4-FFF2-40B4-BE49-F238E27FC236}">
                  <a16:creationId xmlns:a16="http://schemas.microsoft.com/office/drawing/2014/main" id="{C7DF12AD-86A6-439E-B9AD-7FFCC3781E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1620" y="2735580"/>
              <a:ext cx="2393950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100" dirty="0"/>
                <a:t>Air Cooled Rugged </a:t>
              </a:r>
              <a:r>
                <a:rPr lang="en-US" sz="1100" dirty="0" err="1"/>
                <a:t>MicroTCA</a:t>
              </a:r>
              <a:r>
                <a:rPr lang="en-US" sz="1100" dirty="0"/>
                <a:t> Specification</a:t>
              </a:r>
            </a:p>
          </p:txBody>
        </p:sp>
        <p:sp>
          <p:nvSpPr>
            <p:cNvPr id="24" name="Text Box 30">
              <a:extLst>
                <a:ext uri="{FF2B5EF4-FFF2-40B4-BE49-F238E27FC236}">
                  <a16:creationId xmlns:a16="http://schemas.microsoft.com/office/drawing/2014/main" id="{789DDF5C-4A02-45F5-8992-481366C86C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420" y="5280660"/>
              <a:ext cx="2311400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100" dirty="0"/>
                <a:t>Hardened Conduction Cooled </a:t>
              </a:r>
              <a:r>
                <a:rPr lang="en-US" sz="1100" dirty="0" err="1"/>
                <a:t>MicroTCA</a:t>
              </a:r>
              <a:r>
                <a:rPr lang="en-US" sz="1100" dirty="0"/>
                <a:t> Specification</a:t>
              </a:r>
            </a:p>
          </p:txBody>
        </p:sp>
        <p:sp>
          <p:nvSpPr>
            <p:cNvPr id="25" name="Text Box 31">
              <a:extLst>
                <a:ext uri="{FF2B5EF4-FFF2-40B4-BE49-F238E27FC236}">
                  <a16:creationId xmlns:a16="http://schemas.microsoft.com/office/drawing/2014/main" id="{F3993A9A-182A-4B11-B841-584B42C34E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34410" y="3208020"/>
              <a:ext cx="212725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200" b="1"/>
                <a:t>MicroTCA Enhancements for Rear I/O and Precision Timing</a:t>
              </a:r>
            </a:p>
          </p:txBody>
        </p:sp>
        <p:sp>
          <p:nvSpPr>
            <p:cNvPr id="26" name="Text Box 32">
              <a:extLst>
                <a:ext uri="{FF2B5EF4-FFF2-40B4-BE49-F238E27FC236}">
                  <a16:creationId xmlns:a16="http://schemas.microsoft.com/office/drawing/2014/main" id="{C566AB7B-E6E1-4536-88FE-E3DD462448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36080" y="3298508"/>
              <a:ext cx="189865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200"/>
                <a:t>Advanced Mezzanine Card Base Specification </a:t>
              </a:r>
            </a:p>
          </p:txBody>
        </p:sp>
        <p:sp>
          <p:nvSpPr>
            <p:cNvPr id="27" name="Text Box 35">
              <a:extLst>
                <a:ext uri="{FF2B5EF4-FFF2-40B4-BE49-F238E27FC236}">
                  <a16:creationId xmlns:a16="http://schemas.microsoft.com/office/drawing/2014/main" id="{1D0A4B27-C6E5-40F3-9E68-28D129321B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420" y="4015740"/>
              <a:ext cx="2393950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100" dirty="0"/>
                <a:t>Hardened Air Cooled </a:t>
              </a:r>
              <a:r>
                <a:rPr lang="en-US" sz="1100" dirty="0" err="1"/>
                <a:t>MicroTCA</a:t>
              </a:r>
              <a:r>
                <a:rPr lang="en-US" sz="1100" dirty="0"/>
                <a:t> Specification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9639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C6CE8-1442-4D30-89FB-D2278810BF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MTCA Workshop Desy 2022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542B0D-DD40-459C-AC2C-3F596A28D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MTCA.4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A7E8417-F299-4128-A29C-1E966ECDCC14}"/>
              </a:ext>
            </a:extLst>
          </p:cNvPr>
          <p:cNvSpPr txBox="1">
            <a:spLocks/>
          </p:cNvSpPr>
          <p:nvPr/>
        </p:nvSpPr>
        <p:spPr bwMode="auto">
          <a:xfrm>
            <a:off x="489752" y="943124"/>
            <a:ext cx="5900497" cy="426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2563" indent="-182563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0" indent="0" algn="l" defTabSz="914400">
              <a:spcBef>
                <a:spcPts val="238"/>
              </a:spcBef>
              <a:buClr>
                <a:schemeClr val="tx1"/>
              </a:buClr>
              <a:buSzPct val="90000"/>
            </a:pPr>
            <a:r>
              <a:rPr lang="en-US" sz="1800" b="1" dirty="0">
                <a:solidFill>
                  <a:srgbClr val="5F5F5F"/>
                </a:solidFill>
                <a:sym typeface="Arial" charset="0"/>
              </a:rPr>
              <a:t>Typical MTCA.4 Crate</a:t>
            </a:r>
            <a:endParaRPr lang="en-US" sz="1800" b="1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745EBEC-2D26-4F30-944E-B259BB70E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181" y="1461750"/>
            <a:ext cx="3877751" cy="2793727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0A3344B0-2B40-4215-8623-FF8AB1B2AFD6}"/>
              </a:ext>
            </a:extLst>
          </p:cNvPr>
          <p:cNvSpPr txBox="1"/>
          <p:nvPr/>
        </p:nvSpPr>
        <p:spPr>
          <a:xfrm>
            <a:off x="2137217" y="4386313"/>
            <a:ext cx="3215192" cy="18474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spcBef>
                <a:spcPts val="0"/>
              </a:spcBef>
              <a:buClr>
                <a:schemeClr val="bg2"/>
              </a:buClr>
            </a:pPr>
            <a:r>
              <a:rPr lang="en-US" sz="1600" dirty="0"/>
              <a:t>1   Upper Cooling Unit (CU1)</a:t>
            </a:r>
          </a:p>
          <a:p>
            <a:pPr algn="l">
              <a:spcBef>
                <a:spcPts val="0"/>
              </a:spcBef>
              <a:buClr>
                <a:schemeClr val="bg2"/>
              </a:buClr>
            </a:pPr>
            <a:r>
              <a:rPr lang="en-US" sz="1600" dirty="0"/>
              <a:t>2   Lower Cooling  </a:t>
            </a:r>
          </a:p>
          <a:p>
            <a:pPr algn="l">
              <a:spcBef>
                <a:spcPts val="0"/>
              </a:spcBef>
              <a:buClr>
                <a:schemeClr val="bg2"/>
              </a:buClr>
            </a:pPr>
            <a:r>
              <a:rPr lang="en-US" sz="1600" dirty="0"/>
              <a:t>3   Air filter </a:t>
            </a:r>
          </a:p>
          <a:p>
            <a:pPr algn="l">
              <a:spcBef>
                <a:spcPts val="0"/>
              </a:spcBef>
              <a:buClr>
                <a:schemeClr val="bg2"/>
              </a:buClr>
            </a:pPr>
            <a:r>
              <a:rPr lang="en-US" sz="1600" dirty="0"/>
              <a:t>4   ESD Wrist Strap Terminal</a:t>
            </a:r>
          </a:p>
          <a:p>
            <a:pPr algn="l">
              <a:spcBef>
                <a:spcPts val="0"/>
              </a:spcBef>
              <a:buClr>
                <a:schemeClr val="bg2"/>
              </a:buClr>
            </a:pPr>
            <a:r>
              <a:rPr lang="en-US" sz="1600" dirty="0"/>
              <a:t>5   Cable Tray Unit (CU2) </a:t>
            </a:r>
          </a:p>
          <a:p>
            <a:pPr algn="l">
              <a:spcBef>
                <a:spcPts val="0"/>
              </a:spcBef>
              <a:buClr>
                <a:schemeClr val="bg2"/>
              </a:buClr>
            </a:pPr>
            <a:r>
              <a:rPr lang="en-US" sz="1600" dirty="0"/>
              <a:t>6   Backplane </a:t>
            </a:r>
          </a:p>
          <a:p>
            <a:pPr algn="l">
              <a:spcBef>
                <a:spcPts val="0"/>
              </a:spcBef>
              <a:buClr>
                <a:schemeClr val="bg2"/>
              </a:buClr>
            </a:pPr>
            <a:r>
              <a:rPr lang="en-US" sz="1600" dirty="0"/>
              <a:t>7   Card cage</a:t>
            </a:r>
            <a:endParaRPr lang="de-DE" sz="1600" dirty="0">
              <a:solidFill>
                <a:schemeClr val="tx1">
                  <a:lumMod val="50000"/>
                </a:schemeClr>
              </a:solidFill>
              <a:latin typeface="Roboto" panose="0200000000000000000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B03AC25-75A1-4246-BA31-52CD2D6CF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6878" y="1265727"/>
            <a:ext cx="3831522" cy="2875452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7DDD63C7-40D7-4A10-ACFA-A630FDC8DBCC}"/>
              </a:ext>
            </a:extLst>
          </p:cNvPr>
          <p:cNvSpPr txBox="1"/>
          <p:nvPr/>
        </p:nvSpPr>
        <p:spPr>
          <a:xfrm>
            <a:off x="6351664" y="4386313"/>
            <a:ext cx="3215192" cy="18474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spcBef>
                <a:spcPts val="0"/>
              </a:spcBef>
              <a:buClr>
                <a:schemeClr val="bg2"/>
              </a:buClr>
            </a:pPr>
            <a:r>
              <a:rPr lang="en-US" sz="1600" dirty="0"/>
              <a:t>  8   Rear card cage </a:t>
            </a:r>
          </a:p>
          <a:p>
            <a:pPr algn="l">
              <a:spcBef>
                <a:spcPts val="0"/>
              </a:spcBef>
              <a:buClr>
                <a:schemeClr val="bg2"/>
              </a:buClr>
            </a:pPr>
            <a:r>
              <a:rPr lang="en-US" sz="1600" dirty="0"/>
              <a:t>  9   Cable Tray </a:t>
            </a:r>
          </a:p>
          <a:p>
            <a:pPr algn="l">
              <a:spcBef>
                <a:spcPts val="0"/>
              </a:spcBef>
              <a:buClr>
                <a:schemeClr val="bg2"/>
              </a:buClr>
            </a:pPr>
            <a:r>
              <a:rPr lang="en-US" sz="1600" dirty="0"/>
              <a:t>10   Ground Terminal</a:t>
            </a:r>
            <a:endParaRPr lang="de-DE" sz="1600" dirty="0">
              <a:solidFill>
                <a:schemeClr val="tx1">
                  <a:lumMod val="50000"/>
                </a:schemeClr>
              </a:solidFill>
              <a:latin typeface="Roboto" panose="020000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17358716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C6CE8-1442-4D30-89FB-D2278810BF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MTCA Workshop Desy 2022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542B0D-DD40-459C-AC2C-3F596A28D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MTCA.4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5BF6C3A-E80E-42C7-8F3E-F34CD971E68A}"/>
              </a:ext>
            </a:extLst>
          </p:cNvPr>
          <p:cNvSpPr txBox="1">
            <a:spLocks/>
          </p:cNvSpPr>
          <p:nvPr/>
        </p:nvSpPr>
        <p:spPr bwMode="auto">
          <a:xfrm>
            <a:off x="269241" y="948889"/>
            <a:ext cx="5900497" cy="426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2563" indent="-182563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0" indent="0" algn="l" defTabSz="914400">
              <a:spcBef>
                <a:spcPts val="238"/>
              </a:spcBef>
              <a:buClr>
                <a:schemeClr val="tx1"/>
              </a:buClr>
              <a:buSzPct val="90000"/>
            </a:pPr>
            <a:r>
              <a:rPr lang="en-US" sz="1800" b="1" dirty="0">
                <a:solidFill>
                  <a:srgbClr val="5F5F5F"/>
                </a:solidFill>
                <a:sym typeface="Arial" charset="0"/>
              </a:rPr>
              <a:t>Features of MTCA.4 shelf with </a:t>
            </a:r>
            <a:r>
              <a:rPr lang="en-US" sz="1800" b="1" dirty="0" err="1">
                <a:solidFill>
                  <a:srgbClr val="5F5F5F"/>
                </a:solidFill>
                <a:sym typeface="Arial" charset="0"/>
              </a:rPr>
              <a:t>MicroRTM</a:t>
            </a:r>
            <a:r>
              <a:rPr lang="en-US" sz="1800" b="1" dirty="0">
                <a:solidFill>
                  <a:srgbClr val="5F5F5F"/>
                </a:solidFill>
                <a:sym typeface="Arial" charset="0"/>
              </a:rPr>
              <a:t>, side view</a:t>
            </a:r>
            <a:endParaRPr lang="en-US" sz="1800" b="1" dirty="0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0E53A30B-397D-42A4-9272-0F0E72E43690}"/>
              </a:ext>
            </a:extLst>
          </p:cNvPr>
          <p:cNvGrpSpPr/>
          <p:nvPr/>
        </p:nvGrpSpPr>
        <p:grpSpPr>
          <a:xfrm>
            <a:off x="1295400" y="1156483"/>
            <a:ext cx="8694420" cy="5072626"/>
            <a:chOff x="312420" y="998222"/>
            <a:chExt cx="8694420" cy="5072626"/>
          </a:xfrm>
        </p:grpSpPr>
        <p:pic>
          <p:nvPicPr>
            <p:cNvPr id="7" name="Picture 84" descr="Seite6">
              <a:extLst>
                <a:ext uri="{FF2B5EF4-FFF2-40B4-BE49-F238E27FC236}">
                  <a16:creationId xmlns:a16="http://schemas.microsoft.com/office/drawing/2014/main" id="{7DBFAAFE-9912-462B-9ED9-B703576E58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420" y="998222"/>
              <a:ext cx="8625840" cy="5072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3BD13413-9EB2-40A1-B0CD-F8CB8A3E6652}"/>
                </a:ext>
              </a:extLst>
            </p:cNvPr>
            <p:cNvSpPr txBox="1"/>
            <p:nvPr/>
          </p:nvSpPr>
          <p:spPr>
            <a:xfrm>
              <a:off x="8260080" y="3396035"/>
              <a:ext cx="7467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REAR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70604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C6CE8-1442-4D30-89FB-D2278810BF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MTCA Workshop Desy 2022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542B0D-DD40-459C-AC2C-3F596A28D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MTCA.4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5BB70A9-E833-4020-A625-57EB2C126F88}"/>
              </a:ext>
            </a:extLst>
          </p:cNvPr>
          <p:cNvSpPr txBox="1">
            <a:spLocks/>
          </p:cNvSpPr>
          <p:nvPr/>
        </p:nvSpPr>
        <p:spPr bwMode="auto">
          <a:xfrm>
            <a:off x="469823" y="1028702"/>
            <a:ext cx="1709497" cy="426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2563" indent="-182563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0" indent="0" algn="l" defTabSz="914400">
              <a:spcBef>
                <a:spcPts val="238"/>
              </a:spcBef>
              <a:buClr>
                <a:schemeClr val="tx1"/>
              </a:buClr>
              <a:buSzPct val="90000"/>
            </a:pPr>
            <a:r>
              <a:rPr lang="de-DE" sz="1800" b="1" dirty="0">
                <a:solidFill>
                  <a:srgbClr val="5F5F5F"/>
                </a:solidFill>
                <a:sym typeface="Arial" charset="0"/>
              </a:rPr>
              <a:t>Module Sizes</a:t>
            </a:r>
            <a:endParaRPr lang="de-DE" sz="1800" b="1" dirty="0"/>
          </a:p>
        </p:txBody>
      </p:sp>
      <p:pic>
        <p:nvPicPr>
          <p:cNvPr id="6" name="Picture 481" descr="Seite8">
            <a:extLst>
              <a:ext uri="{FF2B5EF4-FFF2-40B4-BE49-F238E27FC236}">
                <a16:creationId xmlns:a16="http://schemas.microsoft.com/office/drawing/2014/main" id="{54281E8B-6C66-4DF5-AC30-27BF86D84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1749109"/>
            <a:ext cx="8727758" cy="3863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64316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C6CE8-1442-4D30-89FB-D2278810BF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MTCA Workshop Desy 2022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542B0D-DD40-459C-AC2C-3F596A28D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MTCA.4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F918321-57F4-4B6B-AC3F-72A0AB84BD71}"/>
              </a:ext>
            </a:extLst>
          </p:cNvPr>
          <p:cNvSpPr txBox="1">
            <a:spLocks/>
          </p:cNvSpPr>
          <p:nvPr/>
        </p:nvSpPr>
        <p:spPr bwMode="auto">
          <a:xfrm>
            <a:off x="341553" y="866225"/>
            <a:ext cx="2562937" cy="4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2563" indent="-182563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US" sz="2000" b="1" dirty="0">
                <a:solidFill>
                  <a:srgbClr val="5F5F5F"/>
                </a:solidFill>
                <a:sym typeface="Arial" charset="0"/>
              </a:rPr>
              <a:t>A</a:t>
            </a:r>
            <a:r>
              <a:rPr lang="en-US" sz="1800" b="1" dirty="0">
                <a:solidFill>
                  <a:srgbClr val="5F5F5F"/>
                </a:solidFill>
                <a:sym typeface="Arial" charset="0"/>
              </a:rPr>
              <a:t>lignment and Keying</a:t>
            </a:r>
            <a:endParaRPr lang="en-US" sz="1800" b="1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014A989C-CF0E-4B75-9C5D-C5F07F96B298}"/>
              </a:ext>
            </a:extLst>
          </p:cNvPr>
          <p:cNvSpPr txBox="1">
            <a:spLocks/>
          </p:cNvSpPr>
          <p:nvPr/>
        </p:nvSpPr>
        <p:spPr bwMode="auto">
          <a:xfrm>
            <a:off x="316865" y="1466850"/>
            <a:ext cx="9436735" cy="1440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63513" indent="-163513" algn="l" defTabSz="457200" rtl="0" eaLnBrk="1" fontAlgn="base" hangingPunct="1">
              <a:spcBef>
                <a:spcPts val="238"/>
              </a:spcBef>
              <a:spcAft>
                <a:spcPct val="0"/>
              </a:spcAft>
              <a:buSzPct val="90000"/>
              <a:buFont typeface="Arial" charset="0"/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19100" indent="-228600" algn="l" defTabSz="457200" rtl="0" eaLnBrk="1" fontAlgn="base" hangingPunct="1">
              <a:spcBef>
                <a:spcPts val="238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2"/>
                </a:solidFill>
                <a:latin typeface="+mn-lt"/>
                <a:ea typeface="+mn-ea"/>
              </a:defRPr>
            </a:lvl2pPr>
            <a:lvl3pPr marL="868363" indent="-163513" algn="l" defTabSz="457200" rtl="0" eaLnBrk="1" fontAlgn="base" hangingPunct="1">
              <a:spcBef>
                <a:spcPts val="238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325563" indent="-228600" algn="l" defTabSz="457200" rtl="0" eaLnBrk="1" fontAlgn="base" hangingPunct="1">
              <a:spcBef>
                <a:spcPts val="238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defTabSz="914400" eaLnBrk="0" hangingPunct="0">
              <a:buClr>
                <a:schemeClr val="tx1"/>
              </a:buClr>
            </a:pPr>
            <a:r>
              <a:rPr lang="en-US" sz="1800" dirty="0">
                <a:solidFill>
                  <a:srgbClr val="4C4C4C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Mechanical keying prevents a module from being inserted which is not electrically compatible and could cause damage</a:t>
            </a:r>
            <a:br>
              <a:rPr lang="en-US" sz="1800" dirty="0">
                <a:solidFill>
                  <a:srgbClr val="4C4C4C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</a:br>
            <a:endParaRPr lang="en-US" sz="1800" dirty="0">
              <a:solidFill>
                <a:srgbClr val="4C4C4C"/>
              </a:solidFill>
              <a:latin typeface="Calibri" panose="020F0502020204030204" pitchFamily="34" charset="0"/>
              <a:ea typeface="ＭＳ Ｐゴシック" pitchFamily="34" charset="-128"/>
              <a:cs typeface="Calibri" panose="020F0502020204030204" pitchFamily="34" charset="0"/>
            </a:endParaRPr>
          </a:p>
          <a:p>
            <a:pPr defTabSz="914400" eaLnBrk="0" hangingPunct="0">
              <a:buClr>
                <a:schemeClr val="tx1"/>
              </a:buClr>
            </a:pPr>
            <a:r>
              <a:rPr lang="en-US" sz="1800" dirty="0">
                <a:solidFill>
                  <a:srgbClr val="4C4C4C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Eight keying positions are implemented that define the electrical interface</a:t>
            </a:r>
          </a:p>
        </p:txBody>
      </p:sp>
      <p:pic>
        <p:nvPicPr>
          <p:cNvPr id="7" name="Picture 12" descr="Seite14">
            <a:extLst>
              <a:ext uri="{FF2B5EF4-FFF2-40B4-BE49-F238E27FC236}">
                <a16:creationId xmlns:a16="http://schemas.microsoft.com/office/drawing/2014/main" id="{C8BD863D-F83D-4508-9160-181FDF84B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800" y="2920987"/>
            <a:ext cx="7467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65532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C6CE8-1442-4D30-89FB-D2278810BF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MTCA Workshop Desy 2022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542B0D-DD40-459C-AC2C-3F596A28D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MTCA.4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B8DE23D-BE81-4246-BE94-C6677488A346}"/>
              </a:ext>
            </a:extLst>
          </p:cNvPr>
          <p:cNvSpPr txBox="1">
            <a:spLocks/>
          </p:cNvSpPr>
          <p:nvPr/>
        </p:nvSpPr>
        <p:spPr bwMode="auto">
          <a:xfrm>
            <a:off x="258216" y="866225"/>
            <a:ext cx="6052897" cy="4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2563" indent="-182563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US" sz="1800" b="1" dirty="0">
                <a:solidFill>
                  <a:srgbClr val="5F5F5F"/>
                </a:solidFill>
                <a:sym typeface="Arial" charset="0"/>
              </a:rPr>
              <a:t>Front board and </a:t>
            </a:r>
            <a:r>
              <a:rPr lang="en-US" sz="1800" b="1" dirty="0" err="1">
                <a:solidFill>
                  <a:srgbClr val="5F5F5F"/>
                </a:solidFill>
                <a:sym typeface="Arial" charset="0"/>
              </a:rPr>
              <a:t>MicroRTM</a:t>
            </a:r>
            <a:r>
              <a:rPr lang="en-US" sz="1800" b="1" dirty="0">
                <a:solidFill>
                  <a:srgbClr val="5F5F5F"/>
                </a:solidFill>
                <a:sym typeface="Arial" charset="0"/>
              </a:rPr>
              <a:t> power distribution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4D5D0DF4-A5EC-4494-B420-52529EBAD0F9}"/>
              </a:ext>
            </a:extLst>
          </p:cNvPr>
          <p:cNvSpPr txBox="1">
            <a:spLocks/>
          </p:cNvSpPr>
          <p:nvPr/>
        </p:nvSpPr>
        <p:spPr bwMode="auto">
          <a:xfrm>
            <a:off x="274313" y="1397758"/>
            <a:ext cx="10319067" cy="177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63513" indent="-163513" algn="l" defTabSz="457200" rtl="0" eaLnBrk="1" fontAlgn="base" hangingPunct="1">
              <a:spcBef>
                <a:spcPts val="238"/>
              </a:spcBef>
              <a:spcAft>
                <a:spcPct val="0"/>
              </a:spcAft>
              <a:buSzPct val="90000"/>
              <a:buFont typeface="Arial" charset="0"/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19100" indent="-228600" algn="l" defTabSz="457200" rtl="0" eaLnBrk="1" fontAlgn="base" hangingPunct="1">
              <a:spcBef>
                <a:spcPts val="238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2"/>
                </a:solidFill>
                <a:latin typeface="+mn-lt"/>
                <a:ea typeface="+mn-ea"/>
              </a:defRPr>
            </a:lvl2pPr>
            <a:lvl3pPr marL="868363" indent="-163513" algn="l" defTabSz="457200" rtl="0" eaLnBrk="1" fontAlgn="base" hangingPunct="1">
              <a:spcBef>
                <a:spcPts val="238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325563" indent="-228600" algn="l" defTabSz="457200" rtl="0" eaLnBrk="1" fontAlgn="base" hangingPunct="1">
              <a:spcBef>
                <a:spcPts val="238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US" sz="1800" dirty="0">
                <a:solidFill>
                  <a:srgbClr val="5F5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total power for a slot (front board and RTM) is supplied through the front board AMC connector</a:t>
            </a:r>
          </a:p>
          <a:p>
            <a:pPr>
              <a:buFont typeface="Arial" pitchFamily="34" charset="0"/>
              <a:buChar char="•"/>
            </a:pPr>
            <a:r>
              <a:rPr lang="en-US" sz="1800" dirty="0">
                <a:solidFill>
                  <a:srgbClr val="5F5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1800" dirty="0" err="1">
                <a:solidFill>
                  <a:srgbClr val="5F5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MicroRTM</a:t>
            </a:r>
            <a:r>
              <a:rPr lang="en-US" sz="1800" dirty="0">
                <a:solidFill>
                  <a:srgbClr val="5F5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power is supplied from the front board through the Zone 3 connectors</a:t>
            </a:r>
          </a:p>
          <a:p>
            <a:pPr>
              <a:buFont typeface="Arial" pitchFamily="34" charset="0"/>
              <a:buChar char="•"/>
            </a:pPr>
            <a:r>
              <a:rPr lang="en-US" sz="1800" dirty="0">
                <a:solidFill>
                  <a:srgbClr val="5F5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 available power for a slot is 80 Watts, the </a:t>
            </a:r>
            <a:r>
              <a:rPr lang="en-US" sz="1800" dirty="0" err="1">
                <a:solidFill>
                  <a:srgbClr val="5F5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MicroRTM</a:t>
            </a:r>
            <a:r>
              <a:rPr lang="en-US" sz="1800" dirty="0">
                <a:solidFill>
                  <a:srgbClr val="5F5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power is limited to 30 Watts</a:t>
            </a:r>
          </a:p>
          <a:p>
            <a:pPr>
              <a:buFont typeface="Arial" pitchFamily="34" charset="0"/>
              <a:buChar char="•"/>
            </a:pPr>
            <a:r>
              <a:rPr lang="en-US" sz="1800" dirty="0">
                <a:solidFill>
                  <a:srgbClr val="5F5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power required by the </a:t>
            </a:r>
            <a:r>
              <a:rPr lang="en-US" sz="1800" dirty="0" err="1">
                <a:solidFill>
                  <a:srgbClr val="5F5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MicroRTM</a:t>
            </a:r>
            <a:r>
              <a:rPr lang="en-US" sz="1800" dirty="0">
                <a:solidFill>
                  <a:srgbClr val="5F5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subtracted from the power for the front board</a:t>
            </a:r>
            <a:endParaRPr lang="en-US" sz="1800" dirty="0">
              <a:solidFill>
                <a:srgbClr val="5F5F5F"/>
              </a:solidFill>
              <a:latin typeface="Calibri" panose="020F0502020204030204" pitchFamily="34" charset="0"/>
              <a:cs typeface="Calibri" panose="020F0502020204030204" pitchFamily="34" charset="0"/>
              <a:sym typeface="Arial" charset="0"/>
            </a:endParaRPr>
          </a:p>
        </p:txBody>
      </p:sp>
      <p:grpSp>
        <p:nvGrpSpPr>
          <p:cNvPr id="7" name="Group 123">
            <a:extLst>
              <a:ext uri="{FF2B5EF4-FFF2-40B4-BE49-F238E27FC236}">
                <a16:creationId xmlns:a16="http://schemas.microsoft.com/office/drawing/2014/main" id="{7548D6A4-6B6A-4E07-BB87-DDD79EF416B2}"/>
              </a:ext>
            </a:extLst>
          </p:cNvPr>
          <p:cNvGrpSpPr>
            <a:grpSpLocks/>
          </p:cNvGrpSpPr>
          <p:nvPr/>
        </p:nvGrpSpPr>
        <p:grpSpPr bwMode="auto">
          <a:xfrm>
            <a:off x="2592834" y="2790434"/>
            <a:ext cx="5865365" cy="2924566"/>
            <a:chOff x="1142" y="2076"/>
            <a:chExt cx="6690" cy="2892"/>
          </a:xfrm>
        </p:grpSpPr>
        <p:grpSp>
          <p:nvGrpSpPr>
            <p:cNvPr id="8" name="Group 124">
              <a:extLst>
                <a:ext uri="{FF2B5EF4-FFF2-40B4-BE49-F238E27FC236}">
                  <a16:creationId xmlns:a16="http://schemas.microsoft.com/office/drawing/2014/main" id="{F1E6C5E8-DDE6-4A19-8491-D1424119F6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42" y="2076"/>
              <a:ext cx="366" cy="2892"/>
              <a:chOff x="172" y="753"/>
              <a:chExt cx="295" cy="2200"/>
            </a:xfrm>
          </p:grpSpPr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5A833C29-094E-42D7-BF5C-A61F4B0ED96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1" y="753"/>
                <a:ext cx="136" cy="2200"/>
                <a:chOff x="353" y="1003"/>
                <a:chExt cx="136" cy="2200"/>
              </a:xfrm>
            </p:grpSpPr>
            <p:sp>
              <p:nvSpPr>
                <p:cNvPr id="134" name="Rectangle 126">
                  <a:extLst>
                    <a:ext uri="{FF2B5EF4-FFF2-40B4-BE49-F238E27FC236}">
                      <a16:creationId xmlns:a16="http://schemas.microsoft.com/office/drawing/2014/main" id="{BD1FB064-4388-4141-899A-0BD9AA520C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3" y="1003"/>
                  <a:ext cx="22" cy="2200"/>
                </a:xfrm>
                <a:prstGeom prst="rect">
                  <a:avLst/>
                </a:prstGeom>
                <a:solidFill>
                  <a:srgbClr val="868686"/>
                </a:solidFill>
                <a:ln w="9525">
                  <a:solidFill>
                    <a:srgbClr val="868686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rgbClr val="50505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/>
                <a:lstStyle/>
                <a:p>
                  <a:endParaRPr lang="en-US"/>
                </a:p>
              </p:txBody>
            </p:sp>
            <p:sp>
              <p:nvSpPr>
                <p:cNvPr id="135" name="Rectangle 127">
                  <a:extLst>
                    <a:ext uri="{FF2B5EF4-FFF2-40B4-BE49-F238E27FC236}">
                      <a16:creationId xmlns:a16="http://schemas.microsoft.com/office/drawing/2014/main" id="{7877FF37-3C47-495C-9BBD-261395AF6F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6" y="1139"/>
                  <a:ext cx="113" cy="1928"/>
                </a:xfrm>
                <a:prstGeom prst="rect">
                  <a:avLst/>
                </a:prstGeom>
                <a:solidFill>
                  <a:srgbClr val="868686"/>
                </a:solidFill>
                <a:ln w="9525">
                  <a:solidFill>
                    <a:srgbClr val="868686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rgbClr val="50505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/>
                <a:lstStyle/>
                <a:p>
                  <a:endParaRPr lang="en-US"/>
                </a:p>
              </p:txBody>
            </p:sp>
          </p:grpSp>
          <p:sp>
            <p:nvSpPr>
              <p:cNvPr id="127" name="AutoShape 128">
                <a:extLst>
                  <a:ext uri="{FF2B5EF4-FFF2-40B4-BE49-F238E27FC236}">
                    <a16:creationId xmlns:a16="http://schemas.microsoft.com/office/drawing/2014/main" id="{84BB8163-0A6B-4366-A0F4-2D4D29B0B1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 flipH="1">
                <a:off x="217" y="2682"/>
                <a:ext cx="68" cy="15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447 w 21600"/>
                  <a:gd name="T13" fmla="*/ 4511 h 21600"/>
                  <a:gd name="T14" fmla="*/ 17153 w 21600"/>
                  <a:gd name="T15" fmla="*/ 17089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68686"/>
              </a:solidFill>
              <a:ln w="9525">
                <a:solidFill>
                  <a:srgbClr val="868686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50505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/>
              <a:p>
                <a:endParaRPr lang="en-US"/>
              </a:p>
            </p:txBody>
          </p:sp>
          <p:grpSp>
            <p:nvGrpSpPr>
              <p:cNvPr id="128" name="Group 129">
                <a:extLst>
                  <a:ext uri="{FF2B5EF4-FFF2-40B4-BE49-F238E27FC236}">
                    <a16:creationId xmlns:a16="http://schemas.microsoft.com/office/drawing/2014/main" id="{F0A693E1-1314-4294-B814-1EF5D9BE5B5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0" y="777"/>
                <a:ext cx="91" cy="90"/>
                <a:chOff x="285" y="981"/>
                <a:chExt cx="159" cy="136"/>
              </a:xfrm>
            </p:grpSpPr>
            <p:sp>
              <p:nvSpPr>
                <p:cNvPr id="132" name="Rectangle 130">
                  <a:extLst>
                    <a:ext uri="{FF2B5EF4-FFF2-40B4-BE49-F238E27FC236}">
                      <a16:creationId xmlns:a16="http://schemas.microsoft.com/office/drawing/2014/main" id="{D5C75B0F-CDFF-4D9A-819C-D87E2391E3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5" y="981"/>
                  <a:ext cx="113" cy="136"/>
                </a:xfrm>
                <a:prstGeom prst="rect">
                  <a:avLst/>
                </a:prstGeom>
                <a:solidFill>
                  <a:srgbClr val="868686"/>
                </a:solidFill>
                <a:ln w="9525">
                  <a:solidFill>
                    <a:srgbClr val="868686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rgbClr val="50505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/>
                <a:lstStyle/>
                <a:p>
                  <a:endParaRPr lang="en-US"/>
                </a:p>
              </p:txBody>
            </p:sp>
            <p:sp>
              <p:nvSpPr>
                <p:cNvPr id="133" name="Rectangle 131">
                  <a:extLst>
                    <a:ext uri="{FF2B5EF4-FFF2-40B4-BE49-F238E27FC236}">
                      <a16:creationId xmlns:a16="http://schemas.microsoft.com/office/drawing/2014/main" id="{612B8CFA-AC00-4782-A074-E4B12C0FE5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8" y="1026"/>
                  <a:ext cx="46" cy="45"/>
                </a:xfrm>
                <a:prstGeom prst="rect">
                  <a:avLst/>
                </a:prstGeom>
                <a:solidFill>
                  <a:srgbClr val="868686"/>
                </a:solidFill>
                <a:ln w="9525">
                  <a:solidFill>
                    <a:srgbClr val="868686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rgbClr val="50505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9" name="Group 132">
                <a:extLst>
                  <a:ext uri="{FF2B5EF4-FFF2-40B4-BE49-F238E27FC236}">
                    <a16:creationId xmlns:a16="http://schemas.microsoft.com/office/drawing/2014/main" id="{5F9F43AF-DEF2-4D40-8D6B-90A392084E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39" y="2841"/>
                <a:ext cx="91" cy="90"/>
                <a:chOff x="285" y="981"/>
                <a:chExt cx="159" cy="136"/>
              </a:xfrm>
            </p:grpSpPr>
            <p:sp>
              <p:nvSpPr>
                <p:cNvPr id="130" name="Rectangle 133">
                  <a:extLst>
                    <a:ext uri="{FF2B5EF4-FFF2-40B4-BE49-F238E27FC236}">
                      <a16:creationId xmlns:a16="http://schemas.microsoft.com/office/drawing/2014/main" id="{966C417E-E37A-4606-907B-2777E40425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5" y="981"/>
                  <a:ext cx="113" cy="136"/>
                </a:xfrm>
                <a:prstGeom prst="rect">
                  <a:avLst/>
                </a:prstGeom>
                <a:solidFill>
                  <a:srgbClr val="868686"/>
                </a:solidFill>
                <a:ln w="9525">
                  <a:solidFill>
                    <a:srgbClr val="868686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rgbClr val="50505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/>
                <a:lstStyle/>
                <a:p>
                  <a:endParaRPr lang="en-US"/>
                </a:p>
              </p:txBody>
            </p:sp>
            <p:sp>
              <p:nvSpPr>
                <p:cNvPr id="131" name="Rectangle 134">
                  <a:extLst>
                    <a:ext uri="{FF2B5EF4-FFF2-40B4-BE49-F238E27FC236}">
                      <a16:creationId xmlns:a16="http://schemas.microsoft.com/office/drawing/2014/main" id="{F196E9EE-3629-47E6-896D-16C084F139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8" y="1026"/>
                  <a:ext cx="46" cy="45"/>
                </a:xfrm>
                <a:prstGeom prst="rect">
                  <a:avLst/>
                </a:prstGeom>
                <a:solidFill>
                  <a:srgbClr val="868686"/>
                </a:solidFill>
                <a:ln w="9525">
                  <a:solidFill>
                    <a:srgbClr val="868686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rgbClr val="50505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9" name="Text Box 135">
              <a:extLst>
                <a:ext uri="{FF2B5EF4-FFF2-40B4-BE49-F238E27FC236}">
                  <a16:creationId xmlns:a16="http://schemas.microsoft.com/office/drawing/2014/main" id="{67682C5A-D147-43B3-90FE-53EAD1AE6C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7" y="3046"/>
              <a:ext cx="1248" cy="4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C0128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lIns="83969" tIns="41985" rIns="83969" bIns="41985">
              <a:spAutoFit/>
            </a:bodyPr>
            <a:lstStyle/>
            <a:p>
              <a:pPr eaLnBrk="0" hangingPunct="0">
                <a:spcBef>
                  <a:spcPct val="100000"/>
                </a:spcBef>
                <a:defRPr/>
              </a:pPr>
              <a:r>
                <a:rPr lang="en-US" b="1">
                  <a:solidFill>
                    <a:srgbClr val="000000"/>
                  </a:solidFill>
                </a:rPr>
                <a:t>AMC</a:t>
              </a:r>
              <a:endParaRPr lang="en-US" sz="3200" b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endParaRPr>
            </a:p>
          </p:txBody>
        </p:sp>
        <p:grpSp>
          <p:nvGrpSpPr>
            <p:cNvPr id="10" name="Group 136">
              <a:extLst>
                <a:ext uri="{FF2B5EF4-FFF2-40B4-BE49-F238E27FC236}">
                  <a16:creationId xmlns:a16="http://schemas.microsoft.com/office/drawing/2014/main" id="{E36710FB-5E91-4B9F-A71D-9AEEF7524B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68" y="2255"/>
              <a:ext cx="3008" cy="2534"/>
              <a:chOff x="353" y="1139"/>
              <a:chExt cx="2427" cy="1928"/>
            </a:xfrm>
          </p:grpSpPr>
          <p:grpSp>
            <p:nvGrpSpPr>
              <p:cNvPr id="107" name="Group 137">
                <a:extLst>
                  <a:ext uri="{FF2B5EF4-FFF2-40B4-BE49-F238E27FC236}">
                    <a16:creationId xmlns:a16="http://schemas.microsoft.com/office/drawing/2014/main" id="{1D156C51-CA70-48FA-B5D2-DA60630B385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3" y="1139"/>
                <a:ext cx="2427" cy="1928"/>
                <a:chOff x="3483" y="1140"/>
                <a:chExt cx="2427" cy="1928"/>
              </a:xfrm>
            </p:grpSpPr>
            <p:sp>
              <p:nvSpPr>
                <p:cNvPr id="120" name="Rectangle 138">
                  <a:extLst>
                    <a:ext uri="{FF2B5EF4-FFF2-40B4-BE49-F238E27FC236}">
                      <a16:creationId xmlns:a16="http://schemas.microsoft.com/office/drawing/2014/main" id="{FD1EACE9-1A82-4C99-869F-D2907FFF64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83" y="2024"/>
                  <a:ext cx="2245" cy="136"/>
                </a:xfrm>
                <a:prstGeom prst="rect">
                  <a:avLst/>
                </a:prstGeom>
                <a:solidFill>
                  <a:srgbClr val="00FF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rgbClr val="00990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/>
                <a:lstStyle/>
                <a:p>
                  <a:endParaRPr lang="en-US"/>
                </a:p>
              </p:txBody>
            </p:sp>
            <p:grpSp>
              <p:nvGrpSpPr>
                <p:cNvPr id="121" name="Group 139">
                  <a:extLst>
                    <a:ext uri="{FF2B5EF4-FFF2-40B4-BE49-F238E27FC236}">
                      <a16:creationId xmlns:a16="http://schemas.microsoft.com/office/drawing/2014/main" id="{58C641DD-D986-472E-9990-2BE5E49F1AE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483" y="1140"/>
                  <a:ext cx="2427" cy="1928"/>
                  <a:chOff x="3483" y="1140"/>
                  <a:chExt cx="2427" cy="1928"/>
                </a:xfrm>
              </p:grpSpPr>
              <p:sp>
                <p:nvSpPr>
                  <p:cNvPr id="122" name="Rectangle 140">
                    <a:extLst>
                      <a:ext uri="{FF2B5EF4-FFF2-40B4-BE49-F238E27FC236}">
                        <a16:creationId xmlns:a16="http://schemas.microsoft.com/office/drawing/2014/main" id="{0355C20A-2A65-4E2A-878C-2A322C9DA7E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83" y="1253"/>
                    <a:ext cx="2313" cy="771"/>
                  </a:xfrm>
                  <a:prstGeom prst="rect">
                    <a:avLst/>
                  </a:prstGeom>
                  <a:solidFill>
                    <a:srgbClr val="00F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17961" dir="2700000" algn="ctr" rotWithShape="0">
                            <a:srgbClr val="009900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 anchor="ctr"/>
                  <a:lstStyle/>
                  <a:p>
                    <a:endParaRPr lang="en-US"/>
                  </a:p>
                </p:txBody>
              </p:sp>
              <p:sp>
                <p:nvSpPr>
                  <p:cNvPr id="123" name="Rectangle 141">
                    <a:extLst>
                      <a:ext uri="{FF2B5EF4-FFF2-40B4-BE49-F238E27FC236}">
                        <a16:creationId xmlns:a16="http://schemas.microsoft.com/office/drawing/2014/main" id="{89E17968-0533-45A9-9935-A28758AE384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83" y="1140"/>
                    <a:ext cx="2245" cy="113"/>
                  </a:xfrm>
                  <a:prstGeom prst="rect">
                    <a:avLst/>
                  </a:prstGeom>
                  <a:solidFill>
                    <a:srgbClr val="00F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17961" dir="2700000" algn="ctr" rotWithShape="0">
                            <a:srgbClr val="009900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 anchor="ctr"/>
                  <a:lstStyle/>
                  <a:p>
                    <a:endParaRPr lang="en-US"/>
                  </a:p>
                </p:txBody>
              </p:sp>
              <p:sp>
                <p:nvSpPr>
                  <p:cNvPr id="124" name="Rectangle 142">
                    <a:extLst>
                      <a:ext uri="{FF2B5EF4-FFF2-40B4-BE49-F238E27FC236}">
                        <a16:creationId xmlns:a16="http://schemas.microsoft.com/office/drawing/2014/main" id="{BD8FB7ED-3F41-41D7-8B09-092ADEECF6F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83" y="2160"/>
                    <a:ext cx="2427" cy="794"/>
                  </a:xfrm>
                  <a:prstGeom prst="rect">
                    <a:avLst/>
                  </a:prstGeom>
                  <a:solidFill>
                    <a:srgbClr val="00F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17961" dir="2700000" algn="ctr" rotWithShape="0">
                            <a:srgbClr val="009900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 anchor="ctr"/>
                  <a:lstStyle/>
                  <a:p>
                    <a:endParaRPr lang="en-US"/>
                  </a:p>
                </p:txBody>
              </p:sp>
              <p:sp>
                <p:nvSpPr>
                  <p:cNvPr id="125" name="Rectangle 143">
                    <a:extLst>
                      <a:ext uri="{FF2B5EF4-FFF2-40B4-BE49-F238E27FC236}">
                        <a16:creationId xmlns:a16="http://schemas.microsoft.com/office/drawing/2014/main" id="{1BF9C6C7-A925-4830-806F-D5251219551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83" y="2954"/>
                    <a:ext cx="2268" cy="114"/>
                  </a:xfrm>
                  <a:prstGeom prst="rect">
                    <a:avLst/>
                  </a:prstGeom>
                  <a:solidFill>
                    <a:srgbClr val="00F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17961" dir="2700000" algn="ctr" rotWithShape="0">
                            <a:srgbClr val="009900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08" name="Line 144">
                <a:extLst>
                  <a:ext uri="{FF2B5EF4-FFF2-40B4-BE49-F238E27FC236}">
                    <a16:creationId xmlns:a16="http://schemas.microsoft.com/office/drawing/2014/main" id="{67D9F7D4-4523-4EE2-9921-269AAA62CA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3" y="1139"/>
                <a:ext cx="224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/>
              <a:lstStyle/>
              <a:p>
                <a:endParaRPr lang="en-US"/>
              </a:p>
            </p:txBody>
          </p:sp>
          <p:sp>
            <p:nvSpPr>
              <p:cNvPr id="109" name="Line 145">
                <a:extLst>
                  <a:ext uri="{FF2B5EF4-FFF2-40B4-BE49-F238E27FC236}">
                    <a16:creationId xmlns:a16="http://schemas.microsoft.com/office/drawing/2014/main" id="{8A7BF0D9-AC98-45DC-9DA6-9D1B902542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3" y="3067"/>
                <a:ext cx="2268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/>
              <a:lstStyle/>
              <a:p>
                <a:endParaRPr lang="en-US"/>
              </a:p>
            </p:txBody>
          </p:sp>
          <p:sp>
            <p:nvSpPr>
              <p:cNvPr id="110" name="Line 146">
                <a:extLst>
                  <a:ext uri="{FF2B5EF4-FFF2-40B4-BE49-F238E27FC236}">
                    <a16:creationId xmlns:a16="http://schemas.microsoft.com/office/drawing/2014/main" id="{317CBAF1-5C50-40AF-B1D6-D8F3D1F3AB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21" y="2954"/>
                <a:ext cx="159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/>
              <a:lstStyle/>
              <a:p>
                <a:endParaRPr lang="en-US"/>
              </a:p>
            </p:txBody>
          </p:sp>
          <p:sp>
            <p:nvSpPr>
              <p:cNvPr id="111" name="Line 147">
                <a:extLst>
                  <a:ext uri="{FF2B5EF4-FFF2-40B4-BE49-F238E27FC236}">
                    <a16:creationId xmlns:a16="http://schemas.microsoft.com/office/drawing/2014/main" id="{13CF0E1C-E536-47D6-AD9E-9688419E9F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8" y="2160"/>
                <a:ext cx="18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/>
              <a:lstStyle/>
              <a:p>
                <a:endParaRPr lang="en-US"/>
              </a:p>
            </p:txBody>
          </p:sp>
          <p:sp>
            <p:nvSpPr>
              <p:cNvPr id="112" name="Line 148">
                <a:extLst>
                  <a:ext uri="{FF2B5EF4-FFF2-40B4-BE49-F238E27FC236}">
                    <a16:creationId xmlns:a16="http://schemas.microsoft.com/office/drawing/2014/main" id="{4AE9EDEA-BF10-400A-83E3-8BC09243FF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8" y="2024"/>
                <a:ext cx="68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/>
              <a:lstStyle/>
              <a:p>
                <a:endParaRPr lang="en-US"/>
              </a:p>
            </p:txBody>
          </p:sp>
          <p:sp>
            <p:nvSpPr>
              <p:cNvPr id="113" name="Line 149">
                <a:extLst>
                  <a:ext uri="{FF2B5EF4-FFF2-40B4-BE49-F238E27FC236}">
                    <a16:creationId xmlns:a16="http://schemas.microsoft.com/office/drawing/2014/main" id="{D7C7655F-73DB-465C-836A-CEB038A899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8" y="1253"/>
                <a:ext cx="68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/>
              <a:lstStyle/>
              <a:p>
                <a:endParaRPr lang="en-US"/>
              </a:p>
            </p:txBody>
          </p:sp>
          <p:sp>
            <p:nvSpPr>
              <p:cNvPr id="114" name="Line 150">
                <a:extLst>
                  <a:ext uri="{FF2B5EF4-FFF2-40B4-BE49-F238E27FC236}">
                    <a16:creationId xmlns:a16="http://schemas.microsoft.com/office/drawing/2014/main" id="{EC4C68C2-3C7F-4521-9202-2DE60216B7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21" y="2954"/>
                <a:ext cx="0" cy="11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/>
              <a:lstStyle/>
              <a:p>
                <a:endParaRPr lang="en-US"/>
              </a:p>
            </p:txBody>
          </p:sp>
          <p:sp>
            <p:nvSpPr>
              <p:cNvPr id="115" name="Line 151">
                <a:extLst>
                  <a:ext uri="{FF2B5EF4-FFF2-40B4-BE49-F238E27FC236}">
                    <a16:creationId xmlns:a16="http://schemas.microsoft.com/office/drawing/2014/main" id="{FCB17CC7-0777-4A0B-B5EE-74F556DCB1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8" y="2024"/>
                <a:ext cx="0" cy="13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/>
              <a:lstStyle/>
              <a:p>
                <a:endParaRPr lang="en-US"/>
              </a:p>
            </p:txBody>
          </p:sp>
          <p:sp>
            <p:nvSpPr>
              <p:cNvPr id="116" name="Line 152">
                <a:extLst>
                  <a:ext uri="{FF2B5EF4-FFF2-40B4-BE49-F238E27FC236}">
                    <a16:creationId xmlns:a16="http://schemas.microsoft.com/office/drawing/2014/main" id="{6C2B4750-B2E0-4BE2-8FC5-2537395884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8" y="1139"/>
                <a:ext cx="0" cy="11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/>
              <a:lstStyle/>
              <a:p>
                <a:endParaRPr lang="en-US"/>
              </a:p>
            </p:txBody>
          </p:sp>
          <p:sp>
            <p:nvSpPr>
              <p:cNvPr id="117" name="Line 153">
                <a:extLst>
                  <a:ext uri="{FF2B5EF4-FFF2-40B4-BE49-F238E27FC236}">
                    <a16:creationId xmlns:a16="http://schemas.microsoft.com/office/drawing/2014/main" id="{4AA44DB3-4D99-4E40-9EF8-A261269BAE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3" y="1139"/>
                <a:ext cx="0" cy="192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/>
              <a:lstStyle/>
              <a:p>
                <a:endParaRPr lang="en-US"/>
              </a:p>
            </p:txBody>
          </p:sp>
          <p:sp>
            <p:nvSpPr>
              <p:cNvPr id="118" name="Line 154">
                <a:extLst>
                  <a:ext uri="{FF2B5EF4-FFF2-40B4-BE49-F238E27FC236}">
                    <a16:creationId xmlns:a16="http://schemas.microsoft.com/office/drawing/2014/main" id="{CCD85386-AB4F-47A6-B534-446C15A2FD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6" y="1253"/>
                <a:ext cx="0" cy="77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/>
              <a:lstStyle/>
              <a:p>
                <a:endParaRPr lang="en-US"/>
              </a:p>
            </p:txBody>
          </p:sp>
          <p:sp>
            <p:nvSpPr>
              <p:cNvPr id="119" name="Line 155">
                <a:extLst>
                  <a:ext uri="{FF2B5EF4-FFF2-40B4-BE49-F238E27FC236}">
                    <a16:creationId xmlns:a16="http://schemas.microsoft.com/office/drawing/2014/main" id="{083D9B96-EE5D-442B-AAF1-10EA45D1F0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80" y="2160"/>
                <a:ext cx="0" cy="79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/>
              <a:lstStyle/>
              <a:p>
                <a:endParaRPr lang="en-US"/>
              </a:p>
            </p:txBody>
          </p:sp>
        </p:grpSp>
        <p:sp>
          <p:nvSpPr>
            <p:cNvPr id="11" name="Rectangle 156">
              <a:extLst>
                <a:ext uri="{FF2B5EF4-FFF2-40B4-BE49-F238E27FC236}">
                  <a16:creationId xmlns:a16="http://schemas.microsoft.com/office/drawing/2014/main" id="{302B2F00-BB5F-4C14-B39A-8FE1D48611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5" y="2464"/>
              <a:ext cx="197" cy="447"/>
            </a:xfrm>
            <a:prstGeom prst="rect">
              <a:avLst/>
            </a:prstGeom>
            <a:solidFill>
              <a:srgbClr val="86868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/>
            <a:p>
              <a:endParaRPr lang="en-US"/>
            </a:p>
          </p:txBody>
        </p:sp>
        <p:sp>
          <p:nvSpPr>
            <p:cNvPr id="12" name="Rectangle 157">
              <a:extLst>
                <a:ext uri="{FF2B5EF4-FFF2-40B4-BE49-F238E27FC236}">
                  <a16:creationId xmlns:a16="http://schemas.microsoft.com/office/drawing/2014/main" id="{2FA6C2DA-015B-4DB0-A10E-5876E838CA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5" y="2911"/>
              <a:ext cx="197" cy="448"/>
            </a:xfrm>
            <a:prstGeom prst="rect">
              <a:avLst/>
            </a:prstGeom>
            <a:solidFill>
              <a:srgbClr val="86868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/>
            <a:p>
              <a:endParaRPr lang="en-US"/>
            </a:p>
          </p:txBody>
        </p:sp>
        <p:grpSp>
          <p:nvGrpSpPr>
            <p:cNvPr id="13" name="Group 158">
              <a:extLst>
                <a:ext uri="{FF2B5EF4-FFF2-40B4-BE49-F238E27FC236}">
                  <a16:creationId xmlns:a16="http://schemas.microsoft.com/office/drawing/2014/main" id="{0BA3BEA2-D0A8-40CF-B266-07772079B9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85" y="2315"/>
              <a:ext cx="394" cy="1015"/>
              <a:chOff x="5048" y="731"/>
              <a:chExt cx="318" cy="772"/>
            </a:xfrm>
          </p:grpSpPr>
          <p:sp>
            <p:nvSpPr>
              <p:cNvPr id="81" name="Oval 159">
                <a:extLst>
                  <a:ext uri="{FF2B5EF4-FFF2-40B4-BE49-F238E27FC236}">
                    <a16:creationId xmlns:a16="http://schemas.microsoft.com/office/drawing/2014/main" id="{C486361A-8A56-45EC-9DB7-681046A39F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20" y="1456"/>
                <a:ext cx="46" cy="46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C0128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/>
              <a:p>
                <a:endParaRPr lang="en-US"/>
              </a:p>
            </p:txBody>
          </p:sp>
          <p:sp>
            <p:nvSpPr>
              <p:cNvPr id="82" name="Oval 160">
                <a:extLst>
                  <a:ext uri="{FF2B5EF4-FFF2-40B4-BE49-F238E27FC236}">
                    <a16:creationId xmlns:a16="http://schemas.microsoft.com/office/drawing/2014/main" id="{6761BC19-77DC-43C2-B28D-8DB57D9DA4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20" y="1116"/>
                <a:ext cx="46" cy="46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C0128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/>
              <a:p>
                <a:endParaRPr lang="en-US"/>
              </a:p>
            </p:txBody>
          </p:sp>
          <p:sp>
            <p:nvSpPr>
              <p:cNvPr id="83" name="Oval 161">
                <a:extLst>
                  <a:ext uri="{FF2B5EF4-FFF2-40B4-BE49-F238E27FC236}">
                    <a16:creationId xmlns:a16="http://schemas.microsoft.com/office/drawing/2014/main" id="{1DD9AE6B-ED1F-47F5-B661-FEA8501697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2" y="1457"/>
                <a:ext cx="46" cy="46"/>
              </a:xfrm>
              <a:prstGeom prst="ellips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C0128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/>
              <a:p>
                <a:endParaRPr lang="en-US"/>
              </a:p>
            </p:txBody>
          </p:sp>
          <p:sp>
            <p:nvSpPr>
              <p:cNvPr id="84" name="Oval 162">
                <a:extLst>
                  <a:ext uri="{FF2B5EF4-FFF2-40B4-BE49-F238E27FC236}">
                    <a16:creationId xmlns:a16="http://schemas.microsoft.com/office/drawing/2014/main" id="{B4696060-82F4-40EE-A0C6-6334F2461F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84" y="1457"/>
                <a:ext cx="46" cy="46"/>
              </a:xfrm>
              <a:prstGeom prst="ellips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C0128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/>
              <a:p>
                <a:endParaRPr lang="en-US"/>
              </a:p>
            </p:txBody>
          </p:sp>
          <p:sp>
            <p:nvSpPr>
              <p:cNvPr id="85" name="Oval 163">
                <a:extLst>
                  <a:ext uri="{FF2B5EF4-FFF2-40B4-BE49-F238E27FC236}">
                    <a16:creationId xmlns:a16="http://schemas.microsoft.com/office/drawing/2014/main" id="{94D57B09-9273-4530-BE28-96E4C2716E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20" y="1208"/>
                <a:ext cx="46" cy="46"/>
              </a:xfrm>
              <a:prstGeom prst="ellips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C0128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/>
              <a:p>
                <a:endParaRPr lang="en-US"/>
              </a:p>
            </p:txBody>
          </p:sp>
          <p:sp>
            <p:nvSpPr>
              <p:cNvPr id="86" name="Oval 164">
                <a:extLst>
                  <a:ext uri="{FF2B5EF4-FFF2-40B4-BE49-F238E27FC236}">
                    <a16:creationId xmlns:a16="http://schemas.microsoft.com/office/drawing/2014/main" id="{516D13EF-6456-4AA4-8CBE-00B82687B5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2" y="1208"/>
                <a:ext cx="46" cy="46"/>
              </a:xfrm>
              <a:prstGeom prst="ellips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C0128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/>
              <a:p>
                <a:endParaRPr lang="en-US"/>
              </a:p>
            </p:txBody>
          </p:sp>
          <p:sp>
            <p:nvSpPr>
              <p:cNvPr id="87" name="Oval 165">
                <a:extLst>
                  <a:ext uri="{FF2B5EF4-FFF2-40B4-BE49-F238E27FC236}">
                    <a16:creationId xmlns:a16="http://schemas.microsoft.com/office/drawing/2014/main" id="{439697A1-05A5-4C58-B29E-68B045C329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20" y="1276"/>
                <a:ext cx="46" cy="46"/>
              </a:xfrm>
              <a:prstGeom prst="ellips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C0128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/>
              <a:p>
                <a:endParaRPr lang="en-US"/>
              </a:p>
            </p:txBody>
          </p:sp>
          <p:sp>
            <p:nvSpPr>
              <p:cNvPr id="88" name="Oval 166">
                <a:extLst>
                  <a:ext uri="{FF2B5EF4-FFF2-40B4-BE49-F238E27FC236}">
                    <a16:creationId xmlns:a16="http://schemas.microsoft.com/office/drawing/2014/main" id="{EB656B63-BD4D-4CFC-A04F-398A9575C8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20" y="1388"/>
                <a:ext cx="46" cy="46"/>
              </a:xfrm>
              <a:prstGeom prst="ellips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C0128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/>
              <a:p>
                <a:endParaRPr lang="en-US"/>
              </a:p>
            </p:txBody>
          </p:sp>
          <p:sp>
            <p:nvSpPr>
              <p:cNvPr id="89" name="Oval 167">
                <a:extLst>
                  <a:ext uri="{FF2B5EF4-FFF2-40B4-BE49-F238E27FC236}">
                    <a16:creationId xmlns:a16="http://schemas.microsoft.com/office/drawing/2014/main" id="{D9B28562-7EEE-4784-B89D-243B8586FE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84" y="1208"/>
                <a:ext cx="46" cy="46"/>
              </a:xfrm>
              <a:prstGeom prst="ellips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C0128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/>
              <a:p>
                <a:endParaRPr lang="en-US"/>
              </a:p>
            </p:txBody>
          </p:sp>
          <p:sp>
            <p:nvSpPr>
              <p:cNvPr id="90" name="Oval 168">
                <a:extLst>
                  <a:ext uri="{FF2B5EF4-FFF2-40B4-BE49-F238E27FC236}">
                    <a16:creationId xmlns:a16="http://schemas.microsoft.com/office/drawing/2014/main" id="{6A59E41D-FB12-47DE-A593-5162D8EC33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2" y="1276"/>
                <a:ext cx="46" cy="46"/>
              </a:xfrm>
              <a:prstGeom prst="ellips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C0128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/>
              <a:p>
                <a:endParaRPr lang="en-US"/>
              </a:p>
            </p:txBody>
          </p:sp>
          <p:sp>
            <p:nvSpPr>
              <p:cNvPr id="91" name="Oval 169">
                <a:extLst>
                  <a:ext uri="{FF2B5EF4-FFF2-40B4-BE49-F238E27FC236}">
                    <a16:creationId xmlns:a16="http://schemas.microsoft.com/office/drawing/2014/main" id="{7DFCC14D-588D-4B8E-AA9A-C5EB85861D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84" y="1276"/>
                <a:ext cx="46" cy="46"/>
              </a:xfrm>
              <a:prstGeom prst="ellips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C0128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/>
              <a:p>
                <a:endParaRPr lang="en-US"/>
              </a:p>
            </p:txBody>
          </p:sp>
          <p:sp>
            <p:nvSpPr>
              <p:cNvPr id="92" name="Oval 170">
                <a:extLst>
                  <a:ext uri="{FF2B5EF4-FFF2-40B4-BE49-F238E27FC236}">
                    <a16:creationId xmlns:a16="http://schemas.microsoft.com/office/drawing/2014/main" id="{A370FBB9-EDDD-4939-95EF-8246ED75D6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2" y="1389"/>
                <a:ext cx="46" cy="46"/>
              </a:xfrm>
              <a:prstGeom prst="ellips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C0128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/>
              <a:p>
                <a:endParaRPr lang="en-US"/>
              </a:p>
            </p:txBody>
          </p:sp>
          <p:sp>
            <p:nvSpPr>
              <p:cNvPr id="93" name="Oval 171">
                <a:extLst>
                  <a:ext uri="{FF2B5EF4-FFF2-40B4-BE49-F238E27FC236}">
                    <a16:creationId xmlns:a16="http://schemas.microsoft.com/office/drawing/2014/main" id="{F3DC3E89-A20F-4877-A252-4C6617549C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84" y="1389"/>
                <a:ext cx="46" cy="46"/>
              </a:xfrm>
              <a:prstGeom prst="ellips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C0128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/>
              <a:p>
                <a:endParaRPr lang="en-US"/>
              </a:p>
            </p:txBody>
          </p:sp>
          <p:sp>
            <p:nvSpPr>
              <p:cNvPr id="94" name="Oval 172">
                <a:extLst>
                  <a:ext uri="{FF2B5EF4-FFF2-40B4-BE49-F238E27FC236}">
                    <a16:creationId xmlns:a16="http://schemas.microsoft.com/office/drawing/2014/main" id="{843AD5C9-3F56-4F6F-AAA6-4251FEC2E7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2" y="1118"/>
                <a:ext cx="46" cy="46"/>
              </a:xfrm>
              <a:prstGeom prst="ellips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C0128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/>
              <a:p>
                <a:endParaRPr lang="en-US"/>
              </a:p>
            </p:txBody>
          </p:sp>
          <p:sp>
            <p:nvSpPr>
              <p:cNvPr id="95" name="Oval 173">
                <a:extLst>
                  <a:ext uri="{FF2B5EF4-FFF2-40B4-BE49-F238E27FC236}">
                    <a16:creationId xmlns:a16="http://schemas.microsoft.com/office/drawing/2014/main" id="{E6D13CD5-0B4D-4F1F-87E0-3537FD4E5B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84" y="1118"/>
                <a:ext cx="46" cy="46"/>
              </a:xfrm>
              <a:prstGeom prst="ellips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C0128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/>
              <a:p>
                <a:endParaRPr lang="en-US"/>
              </a:p>
            </p:txBody>
          </p:sp>
          <p:sp>
            <p:nvSpPr>
              <p:cNvPr id="96" name="Oval 174">
                <a:extLst>
                  <a:ext uri="{FF2B5EF4-FFF2-40B4-BE49-F238E27FC236}">
                    <a16:creationId xmlns:a16="http://schemas.microsoft.com/office/drawing/2014/main" id="{054058B0-3D3B-4BD0-95B3-D85F365B41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20" y="869"/>
                <a:ext cx="46" cy="46"/>
              </a:xfrm>
              <a:prstGeom prst="ellips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C0128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/>
              <a:p>
                <a:endParaRPr lang="en-US"/>
              </a:p>
            </p:txBody>
          </p:sp>
          <p:sp>
            <p:nvSpPr>
              <p:cNvPr id="97" name="Oval 175">
                <a:extLst>
                  <a:ext uri="{FF2B5EF4-FFF2-40B4-BE49-F238E27FC236}">
                    <a16:creationId xmlns:a16="http://schemas.microsoft.com/office/drawing/2014/main" id="{15230D68-2DD1-4EF1-8A0C-90C2CF1583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2" y="869"/>
                <a:ext cx="46" cy="46"/>
              </a:xfrm>
              <a:prstGeom prst="ellips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C0128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/>
              <a:p>
                <a:endParaRPr lang="en-US"/>
              </a:p>
            </p:txBody>
          </p:sp>
          <p:sp>
            <p:nvSpPr>
              <p:cNvPr id="98" name="Oval 176">
                <a:extLst>
                  <a:ext uri="{FF2B5EF4-FFF2-40B4-BE49-F238E27FC236}">
                    <a16:creationId xmlns:a16="http://schemas.microsoft.com/office/drawing/2014/main" id="{B1F92845-6077-42D3-94F5-392D5BB468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20" y="937"/>
                <a:ext cx="46" cy="46"/>
              </a:xfrm>
              <a:prstGeom prst="ellips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C0128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/>
              <a:p>
                <a:endParaRPr lang="en-US"/>
              </a:p>
            </p:txBody>
          </p:sp>
          <p:sp>
            <p:nvSpPr>
              <p:cNvPr id="99" name="Oval 177">
                <a:extLst>
                  <a:ext uri="{FF2B5EF4-FFF2-40B4-BE49-F238E27FC236}">
                    <a16:creationId xmlns:a16="http://schemas.microsoft.com/office/drawing/2014/main" id="{CF86AA38-7131-4D1D-9BB3-57F0A6D39F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20" y="1049"/>
                <a:ext cx="46" cy="46"/>
              </a:xfrm>
              <a:prstGeom prst="ellips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C0128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/>
              <a:p>
                <a:endParaRPr lang="en-US"/>
              </a:p>
            </p:txBody>
          </p:sp>
          <p:sp>
            <p:nvSpPr>
              <p:cNvPr id="100" name="Oval 178">
                <a:extLst>
                  <a:ext uri="{FF2B5EF4-FFF2-40B4-BE49-F238E27FC236}">
                    <a16:creationId xmlns:a16="http://schemas.microsoft.com/office/drawing/2014/main" id="{E3DD41A8-09FB-42F6-86A3-B1927D881E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84" y="869"/>
                <a:ext cx="46" cy="46"/>
              </a:xfrm>
              <a:prstGeom prst="ellips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C0128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/>
              <a:p>
                <a:endParaRPr lang="en-US"/>
              </a:p>
            </p:txBody>
          </p:sp>
          <p:sp>
            <p:nvSpPr>
              <p:cNvPr id="101" name="Oval 179">
                <a:extLst>
                  <a:ext uri="{FF2B5EF4-FFF2-40B4-BE49-F238E27FC236}">
                    <a16:creationId xmlns:a16="http://schemas.microsoft.com/office/drawing/2014/main" id="{F8F5CFFE-7129-4428-8B48-6152F25498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2" y="937"/>
                <a:ext cx="46" cy="46"/>
              </a:xfrm>
              <a:prstGeom prst="ellips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C0128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/>
              <a:p>
                <a:endParaRPr lang="en-US"/>
              </a:p>
            </p:txBody>
          </p:sp>
          <p:sp>
            <p:nvSpPr>
              <p:cNvPr id="102" name="Oval 180">
                <a:extLst>
                  <a:ext uri="{FF2B5EF4-FFF2-40B4-BE49-F238E27FC236}">
                    <a16:creationId xmlns:a16="http://schemas.microsoft.com/office/drawing/2014/main" id="{B952DEBD-FB0C-42EE-8677-043E7C7D40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84" y="937"/>
                <a:ext cx="46" cy="46"/>
              </a:xfrm>
              <a:prstGeom prst="ellips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C0128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/>
              <a:p>
                <a:endParaRPr lang="en-US"/>
              </a:p>
            </p:txBody>
          </p:sp>
          <p:sp>
            <p:nvSpPr>
              <p:cNvPr id="103" name="Oval 181">
                <a:extLst>
                  <a:ext uri="{FF2B5EF4-FFF2-40B4-BE49-F238E27FC236}">
                    <a16:creationId xmlns:a16="http://schemas.microsoft.com/office/drawing/2014/main" id="{5AC3BA83-9837-4412-A752-2AE5EE5ACB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2" y="1050"/>
                <a:ext cx="46" cy="46"/>
              </a:xfrm>
              <a:prstGeom prst="ellips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C0128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/>
              <a:p>
                <a:endParaRPr lang="en-US"/>
              </a:p>
            </p:txBody>
          </p:sp>
          <p:sp>
            <p:nvSpPr>
              <p:cNvPr id="104" name="Oval 182">
                <a:extLst>
                  <a:ext uri="{FF2B5EF4-FFF2-40B4-BE49-F238E27FC236}">
                    <a16:creationId xmlns:a16="http://schemas.microsoft.com/office/drawing/2014/main" id="{6A806430-19BF-4863-97EE-40F7D757F2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84" y="1050"/>
                <a:ext cx="46" cy="46"/>
              </a:xfrm>
              <a:prstGeom prst="ellips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C0128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/>
              <a:p>
                <a:endParaRPr lang="en-US"/>
              </a:p>
            </p:txBody>
          </p:sp>
          <p:sp>
            <p:nvSpPr>
              <p:cNvPr id="105" name="Oval 183">
                <a:extLst>
                  <a:ext uri="{FF2B5EF4-FFF2-40B4-BE49-F238E27FC236}">
                    <a16:creationId xmlns:a16="http://schemas.microsoft.com/office/drawing/2014/main" id="{A720298E-D6D4-4B1F-AD87-C83B6AAD82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07" y="731"/>
                <a:ext cx="45" cy="45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C0128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/>
              <a:p>
                <a:endParaRPr lang="en-US"/>
              </a:p>
            </p:txBody>
          </p:sp>
          <p:sp>
            <p:nvSpPr>
              <p:cNvPr id="106" name="Oval 184">
                <a:extLst>
                  <a:ext uri="{FF2B5EF4-FFF2-40B4-BE49-F238E27FC236}">
                    <a16:creationId xmlns:a16="http://schemas.microsoft.com/office/drawing/2014/main" id="{C4D6AA96-82B1-4CF9-ACCD-E424E97631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8" y="731"/>
                <a:ext cx="45" cy="45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C0128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/>
              <a:p>
                <a:endParaRPr lang="en-US"/>
              </a:p>
            </p:txBody>
          </p:sp>
        </p:grpSp>
        <p:sp>
          <p:nvSpPr>
            <p:cNvPr id="14" name="Rectangle 185">
              <a:extLst>
                <a:ext uri="{FF2B5EF4-FFF2-40B4-BE49-F238E27FC236}">
                  <a16:creationId xmlns:a16="http://schemas.microsoft.com/office/drawing/2014/main" id="{5162656C-D6FE-450B-85A4-6544064240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2" y="2464"/>
              <a:ext cx="197" cy="447"/>
            </a:xfrm>
            <a:prstGeom prst="rect">
              <a:avLst/>
            </a:prstGeom>
            <a:solidFill>
              <a:srgbClr val="86868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/>
            <a:p>
              <a:endParaRPr lang="en-US"/>
            </a:p>
          </p:txBody>
        </p:sp>
        <p:sp>
          <p:nvSpPr>
            <p:cNvPr id="15" name="Rectangle 186">
              <a:extLst>
                <a:ext uri="{FF2B5EF4-FFF2-40B4-BE49-F238E27FC236}">
                  <a16:creationId xmlns:a16="http://schemas.microsoft.com/office/drawing/2014/main" id="{B30FEEB3-3AF6-43D3-B5EE-04EB753DB9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2" y="2911"/>
              <a:ext cx="197" cy="448"/>
            </a:xfrm>
            <a:prstGeom prst="rect">
              <a:avLst/>
            </a:prstGeom>
            <a:solidFill>
              <a:srgbClr val="86868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/>
            <a:p>
              <a:endParaRPr lang="en-US"/>
            </a:p>
          </p:txBody>
        </p:sp>
        <p:grpSp>
          <p:nvGrpSpPr>
            <p:cNvPr id="16" name="Group 187">
              <a:extLst>
                <a:ext uri="{FF2B5EF4-FFF2-40B4-BE49-F238E27FC236}">
                  <a16:creationId xmlns:a16="http://schemas.microsoft.com/office/drawing/2014/main" id="{A213A0C7-6E61-4D5E-9269-C52F2CA009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29" y="2257"/>
              <a:ext cx="2979" cy="2532"/>
              <a:chOff x="3301" y="958"/>
              <a:chExt cx="2404" cy="1928"/>
            </a:xfrm>
          </p:grpSpPr>
          <p:sp>
            <p:nvSpPr>
              <p:cNvPr id="67" name="Rectangle 188">
                <a:extLst>
                  <a:ext uri="{FF2B5EF4-FFF2-40B4-BE49-F238E27FC236}">
                    <a16:creationId xmlns:a16="http://schemas.microsoft.com/office/drawing/2014/main" id="{494413FC-C5A8-464F-9F36-4B7059A502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01" y="1071"/>
                <a:ext cx="295" cy="794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990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/>
              <a:p>
                <a:endParaRPr lang="en-US"/>
              </a:p>
            </p:txBody>
          </p:sp>
          <p:sp>
            <p:nvSpPr>
              <p:cNvPr id="68" name="Rectangle 189">
                <a:extLst>
                  <a:ext uri="{FF2B5EF4-FFF2-40B4-BE49-F238E27FC236}">
                    <a16:creationId xmlns:a16="http://schemas.microsoft.com/office/drawing/2014/main" id="{2B20320D-BEB2-48B8-BAFE-C7218DECED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8" y="958"/>
                <a:ext cx="2177" cy="794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990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/>
              <a:p>
                <a:endParaRPr lang="en-US"/>
              </a:p>
            </p:txBody>
          </p:sp>
          <p:sp>
            <p:nvSpPr>
              <p:cNvPr id="69" name="Rectangle 190">
                <a:extLst>
                  <a:ext uri="{FF2B5EF4-FFF2-40B4-BE49-F238E27FC236}">
                    <a16:creationId xmlns:a16="http://schemas.microsoft.com/office/drawing/2014/main" id="{761E9275-76D9-4E49-8F91-D67C0D1EAF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6" y="1752"/>
                <a:ext cx="2109" cy="1134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990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/>
              <a:p>
                <a:endParaRPr lang="en-US"/>
              </a:p>
            </p:txBody>
          </p:sp>
          <p:sp>
            <p:nvSpPr>
              <p:cNvPr id="70" name="Rectangle 191">
                <a:extLst>
                  <a:ext uri="{FF2B5EF4-FFF2-40B4-BE49-F238E27FC236}">
                    <a16:creationId xmlns:a16="http://schemas.microsoft.com/office/drawing/2014/main" id="{F8C049BC-623B-4C89-B5B3-78B67B9521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8" y="2795"/>
                <a:ext cx="68" cy="91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990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/>
              <a:p>
                <a:endParaRPr lang="en-US"/>
              </a:p>
            </p:txBody>
          </p:sp>
          <p:sp>
            <p:nvSpPr>
              <p:cNvPr id="71" name="Line 192">
                <a:extLst>
                  <a:ext uri="{FF2B5EF4-FFF2-40B4-BE49-F238E27FC236}">
                    <a16:creationId xmlns:a16="http://schemas.microsoft.com/office/drawing/2014/main" id="{5BC1670B-2C89-4EDD-995D-07181FFBED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01" y="1071"/>
                <a:ext cx="0" cy="79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/>
              <a:lstStyle/>
              <a:p>
                <a:endParaRPr lang="en-US"/>
              </a:p>
            </p:txBody>
          </p:sp>
          <p:sp>
            <p:nvSpPr>
              <p:cNvPr id="72" name="Line 193">
                <a:extLst>
                  <a:ext uri="{FF2B5EF4-FFF2-40B4-BE49-F238E27FC236}">
                    <a16:creationId xmlns:a16="http://schemas.microsoft.com/office/drawing/2014/main" id="{C3317DDB-C818-4E4B-925B-1DE83D3BB5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28" y="958"/>
                <a:ext cx="0" cy="11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/>
              <a:lstStyle/>
              <a:p>
                <a:endParaRPr lang="en-US"/>
              </a:p>
            </p:txBody>
          </p:sp>
          <p:sp>
            <p:nvSpPr>
              <p:cNvPr id="73" name="Line 194">
                <a:extLst>
                  <a:ext uri="{FF2B5EF4-FFF2-40B4-BE49-F238E27FC236}">
                    <a16:creationId xmlns:a16="http://schemas.microsoft.com/office/drawing/2014/main" id="{09FB05E6-69E5-4579-AF4F-1AFD03B7C7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96" y="1865"/>
                <a:ext cx="0" cy="93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/>
              <a:lstStyle/>
              <a:p>
                <a:endParaRPr lang="en-US"/>
              </a:p>
            </p:txBody>
          </p:sp>
          <p:sp>
            <p:nvSpPr>
              <p:cNvPr id="74" name="Line 195">
                <a:extLst>
                  <a:ext uri="{FF2B5EF4-FFF2-40B4-BE49-F238E27FC236}">
                    <a16:creationId xmlns:a16="http://schemas.microsoft.com/office/drawing/2014/main" id="{A454A942-B5F7-48F1-B150-9CA3D34E59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05" y="958"/>
                <a:ext cx="0" cy="192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/>
              <a:lstStyle/>
              <a:p>
                <a:endParaRPr lang="en-US"/>
              </a:p>
            </p:txBody>
          </p:sp>
          <p:sp>
            <p:nvSpPr>
              <p:cNvPr id="75" name="Line 196">
                <a:extLst>
                  <a:ext uri="{FF2B5EF4-FFF2-40B4-BE49-F238E27FC236}">
                    <a16:creationId xmlns:a16="http://schemas.microsoft.com/office/drawing/2014/main" id="{3271F005-22F5-449F-BC60-2E807C8748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28" y="958"/>
                <a:ext cx="2177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/>
              <a:lstStyle/>
              <a:p>
                <a:endParaRPr lang="en-US"/>
              </a:p>
            </p:txBody>
          </p:sp>
          <p:sp>
            <p:nvSpPr>
              <p:cNvPr id="76" name="Line 197">
                <a:extLst>
                  <a:ext uri="{FF2B5EF4-FFF2-40B4-BE49-F238E27FC236}">
                    <a16:creationId xmlns:a16="http://schemas.microsoft.com/office/drawing/2014/main" id="{26CD8C6B-348A-4F0F-AA81-8C7A6A379C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28" y="2886"/>
                <a:ext cx="2177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/>
              <a:lstStyle/>
              <a:p>
                <a:endParaRPr lang="en-US"/>
              </a:p>
            </p:txBody>
          </p:sp>
          <p:sp>
            <p:nvSpPr>
              <p:cNvPr id="77" name="Line 198">
                <a:extLst>
                  <a:ext uri="{FF2B5EF4-FFF2-40B4-BE49-F238E27FC236}">
                    <a16:creationId xmlns:a16="http://schemas.microsoft.com/office/drawing/2014/main" id="{FCCFA6D7-3974-4F5B-8CEA-05E62D8898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28" y="2795"/>
                <a:ext cx="0" cy="9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/>
              <a:lstStyle/>
              <a:p>
                <a:endParaRPr lang="en-US"/>
              </a:p>
            </p:txBody>
          </p:sp>
          <p:sp>
            <p:nvSpPr>
              <p:cNvPr id="78" name="Line 199">
                <a:extLst>
                  <a:ext uri="{FF2B5EF4-FFF2-40B4-BE49-F238E27FC236}">
                    <a16:creationId xmlns:a16="http://schemas.microsoft.com/office/drawing/2014/main" id="{C85CE15D-ED12-4E54-AAAC-71C9DF3E47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01" y="1071"/>
                <a:ext cx="227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/>
              <a:lstStyle/>
              <a:p>
                <a:endParaRPr lang="en-US"/>
              </a:p>
            </p:txBody>
          </p:sp>
          <p:sp>
            <p:nvSpPr>
              <p:cNvPr id="79" name="Line 200">
                <a:extLst>
                  <a:ext uri="{FF2B5EF4-FFF2-40B4-BE49-F238E27FC236}">
                    <a16:creationId xmlns:a16="http://schemas.microsoft.com/office/drawing/2014/main" id="{C587E1CB-B67D-4723-B2ED-FF4EEFFA7D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01" y="1865"/>
                <a:ext cx="29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/>
              <a:lstStyle/>
              <a:p>
                <a:endParaRPr lang="en-US"/>
              </a:p>
            </p:txBody>
          </p:sp>
          <p:sp>
            <p:nvSpPr>
              <p:cNvPr id="80" name="Line 201">
                <a:extLst>
                  <a:ext uri="{FF2B5EF4-FFF2-40B4-BE49-F238E27FC236}">
                    <a16:creationId xmlns:a16="http://schemas.microsoft.com/office/drawing/2014/main" id="{1990B1BE-7E2C-4B5C-969A-A661FEBFCB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28" y="2795"/>
                <a:ext cx="68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/>
              <a:lstStyle/>
              <a:p>
                <a:endParaRPr lang="en-US"/>
              </a:p>
            </p:txBody>
          </p:sp>
        </p:grpSp>
        <p:grpSp>
          <p:nvGrpSpPr>
            <p:cNvPr id="17" name="Group 202">
              <a:extLst>
                <a:ext uri="{FF2B5EF4-FFF2-40B4-BE49-F238E27FC236}">
                  <a16:creationId xmlns:a16="http://schemas.microsoft.com/office/drawing/2014/main" id="{5E6574DC-AE60-43F4-95AB-A9948B8FDF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68" y="2078"/>
              <a:ext cx="364" cy="2890"/>
              <a:chOff x="5637" y="868"/>
              <a:chExt cx="294" cy="2200"/>
            </a:xfrm>
          </p:grpSpPr>
          <p:grpSp>
            <p:nvGrpSpPr>
              <p:cNvPr id="57" name="Group 203">
                <a:extLst>
                  <a:ext uri="{FF2B5EF4-FFF2-40B4-BE49-F238E27FC236}">
                    <a16:creationId xmlns:a16="http://schemas.microsoft.com/office/drawing/2014/main" id="{093B1C34-83DA-4364-A461-5BDA4B77939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5637" y="868"/>
                <a:ext cx="136" cy="2200"/>
                <a:chOff x="353" y="1003"/>
                <a:chExt cx="136" cy="2200"/>
              </a:xfrm>
            </p:grpSpPr>
            <p:sp>
              <p:nvSpPr>
                <p:cNvPr id="65" name="Rectangle 204">
                  <a:extLst>
                    <a:ext uri="{FF2B5EF4-FFF2-40B4-BE49-F238E27FC236}">
                      <a16:creationId xmlns:a16="http://schemas.microsoft.com/office/drawing/2014/main" id="{9E797DFD-2559-4F78-96CD-A3E2607D80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3" y="1003"/>
                  <a:ext cx="22" cy="2200"/>
                </a:xfrm>
                <a:prstGeom prst="rect">
                  <a:avLst/>
                </a:prstGeom>
                <a:solidFill>
                  <a:srgbClr val="868686"/>
                </a:solidFill>
                <a:ln w="9525">
                  <a:solidFill>
                    <a:srgbClr val="868686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rgbClr val="50505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/>
                <a:lstStyle/>
                <a:p>
                  <a:endParaRPr lang="en-US"/>
                </a:p>
              </p:txBody>
            </p:sp>
            <p:sp>
              <p:nvSpPr>
                <p:cNvPr id="66" name="Rectangle 205">
                  <a:extLst>
                    <a:ext uri="{FF2B5EF4-FFF2-40B4-BE49-F238E27FC236}">
                      <a16:creationId xmlns:a16="http://schemas.microsoft.com/office/drawing/2014/main" id="{620DDA18-836E-475E-8FAE-FF2602EF2E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6" y="1139"/>
                  <a:ext cx="113" cy="1928"/>
                </a:xfrm>
                <a:prstGeom prst="rect">
                  <a:avLst/>
                </a:prstGeom>
                <a:solidFill>
                  <a:srgbClr val="868686"/>
                </a:solidFill>
                <a:ln w="9525">
                  <a:solidFill>
                    <a:srgbClr val="868686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rgbClr val="50505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/>
                <a:lstStyle/>
                <a:p>
                  <a:endParaRPr lang="en-US"/>
                </a:p>
              </p:txBody>
            </p:sp>
          </p:grpSp>
          <p:sp>
            <p:nvSpPr>
              <p:cNvPr id="58" name="AutoShape 206">
                <a:extLst>
                  <a:ext uri="{FF2B5EF4-FFF2-40B4-BE49-F238E27FC236}">
                    <a16:creationId xmlns:a16="http://schemas.microsoft.com/office/drawing/2014/main" id="{C44CE860-94AF-4B84-ADFE-D3BDEFD439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5818" y="982"/>
                <a:ext cx="68" cy="15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447 w 21600"/>
                  <a:gd name="T13" fmla="*/ 4511 h 21600"/>
                  <a:gd name="T14" fmla="*/ 17153 w 21600"/>
                  <a:gd name="T15" fmla="*/ 17089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68686"/>
              </a:solidFill>
              <a:ln w="9525">
                <a:solidFill>
                  <a:srgbClr val="868686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50505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/>
              <a:p>
                <a:endParaRPr lang="en-US"/>
              </a:p>
            </p:txBody>
          </p:sp>
          <p:grpSp>
            <p:nvGrpSpPr>
              <p:cNvPr id="59" name="Group 207">
                <a:extLst>
                  <a:ext uri="{FF2B5EF4-FFF2-40B4-BE49-F238E27FC236}">
                    <a16:creationId xmlns:a16="http://schemas.microsoft.com/office/drawing/2014/main" id="{0C73EB15-4A46-4320-A923-C37FBE75DF3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5773" y="891"/>
                <a:ext cx="91" cy="90"/>
                <a:chOff x="285" y="981"/>
                <a:chExt cx="159" cy="136"/>
              </a:xfrm>
            </p:grpSpPr>
            <p:sp>
              <p:nvSpPr>
                <p:cNvPr id="63" name="Rectangle 208">
                  <a:extLst>
                    <a:ext uri="{FF2B5EF4-FFF2-40B4-BE49-F238E27FC236}">
                      <a16:creationId xmlns:a16="http://schemas.microsoft.com/office/drawing/2014/main" id="{2C2702B0-F199-4434-94C2-A2CCA1137B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5" y="981"/>
                  <a:ext cx="113" cy="136"/>
                </a:xfrm>
                <a:prstGeom prst="rect">
                  <a:avLst/>
                </a:prstGeom>
                <a:solidFill>
                  <a:srgbClr val="868686"/>
                </a:solidFill>
                <a:ln w="9525">
                  <a:solidFill>
                    <a:srgbClr val="868686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rgbClr val="50505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/>
                <a:lstStyle/>
                <a:p>
                  <a:endParaRPr lang="en-US"/>
                </a:p>
              </p:txBody>
            </p:sp>
            <p:sp>
              <p:nvSpPr>
                <p:cNvPr id="64" name="Rectangle 209">
                  <a:extLst>
                    <a:ext uri="{FF2B5EF4-FFF2-40B4-BE49-F238E27FC236}">
                      <a16:creationId xmlns:a16="http://schemas.microsoft.com/office/drawing/2014/main" id="{CD8CBB91-820A-43A8-A2BB-185FBBA648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8" y="1026"/>
                  <a:ext cx="46" cy="45"/>
                </a:xfrm>
                <a:prstGeom prst="rect">
                  <a:avLst/>
                </a:prstGeom>
                <a:solidFill>
                  <a:srgbClr val="868686"/>
                </a:solidFill>
                <a:ln w="9525">
                  <a:solidFill>
                    <a:srgbClr val="868686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rgbClr val="50505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0" name="Group 210">
                <a:extLst>
                  <a:ext uri="{FF2B5EF4-FFF2-40B4-BE49-F238E27FC236}">
                    <a16:creationId xmlns:a16="http://schemas.microsoft.com/office/drawing/2014/main" id="{8ECAE293-21F3-4290-988F-C1714E8DCA9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773" y="2955"/>
                <a:ext cx="91" cy="90"/>
                <a:chOff x="5773" y="2955"/>
                <a:chExt cx="91" cy="90"/>
              </a:xfrm>
            </p:grpSpPr>
            <p:sp>
              <p:nvSpPr>
                <p:cNvPr id="61" name="Rectangle 211">
                  <a:extLst>
                    <a:ext uri="{FF2B5EF4-FFF2-40B4-BE49-F238E27FC236}">
                      <a16:creationId xmlns:a16="http://schemas.microsoft.com/office/drawing/2014/main" id="{E1C3999F-756F-4909-8D62-7627A9F739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5799" y="2955"/>
                  <a:ext cx="65" cy="90"/>
                </a:xfrm>
                <a:prstGeom prst="rect">
                  <a:avLst/>
                </a:prstGeom>
                <a:solidFill>
                  <a:srgbClr val="868686"/>
                </a:solidFill>
                <a:ln w="9525">
                  <a:solidFill>
                    <a:srgbClr val="868686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rgbClr val="50505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/>
                <a:lstStyle/>
                <a:p>
                  <a:endParaRPr lang="en-US"/>
                </a:p>
              </p:txBody>
            </p:sp>
            <p:sp>
              <p:nvSpPr>
                <p:cNvPr id="62" name="Rectangle 212">
                  <a:extLst>
                    <a:ext uri="{FF2B5EF4-FFF2-40B4-BE49-F238E27FC236}">
                      <a16:creationId xmlns:a16="http://schemas.microsoft.com/office/drawing/2014/main" id="{0BC1C647-3DAA-44EB-8610-33EBAB4429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5773" y="2985"/>
                  <a:ext cx="26" cy="30"/>
                </a:xfrm>
                <a:prstGeom prst="rect">
                  <a:avLst/>
                </a:prstGeom>
                <a:solidFill>
                  <a:srgbClr val="868686"/>
                </a:solidFill>
                <a:ln w="9525">
                  <a:solidFill>
                    <a:srgbClr val="868686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rgbClr val="50505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8" name="Group 213">
              <a:extLst>
                <a:ext uri="{FF2B5EF4-FFF2-40B4-BE49-F238E27FC236}">
                  <a16:creationId xmlns:a16="http://schemas.microsoft.com/office/drawing/2014/main" id="{1766EE34-63EF-4376-8769-E7626E5FBE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85" y="2316"/>
              <a:ext cx="562" cy="1014"/>
              <a:chOff x="3346" y="1003"/>
              <a:chExt cx="454" cy="772"/>
            </a:xfrm>
          </p:grpSpPr>
          <p:grpSp>
            <p:nvGrpSpPr>
              <p:cNvPr id="29" name="Group 214">
                <a:extLst>
                  <a:ext uri="{FF2B5EF4-FFF2-40B4-BE49-F238E27FC236}">
                    <a16:creationId xmlns:a16="http://schemas.microsoft.com/office/drawing/2014/main" id="{A345CA95-3FE2-4B99-9F41-0855F2E6CE8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46" y="1141"/>
                <a:ext cx="182" cy="634"/>
                <a:chOff x="3346" y="1141"/>
                <a:chExt cx="182" cy="634"/>
              </a:xfrm>
            </p:grpSpPr>
            <p:sp>
              <p:nvSpPr>
                <p:cNvPr id="33" name="Oval 215">
                  <a:extLst>
                    <a:ext uri="{FF2B5EF4-FFF2-40B4-BE49-F238E27FC236}">
                      <a16:creationId xmlns:a16="http://schemas.microsoft.com/office/drawing/2014/main" id="{69DDA9BB-99AF-4C68-A807-CB352B72AE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82" y="1728"/>
                  <a:ext cx="46" cy="46"/>
                </a:xfrm>
                <a:prstGeom prst="ellips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C0128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/>
                <a:lstStyle/>
                <a:p>
                  <a:endParaRPr lang="en-US"/>
                </a:p>
              </p:txBody>
            </p:sp>
            <p:sp>
              <p:nvSpPr>
                <p:cNvPr id="34" name="Oval 216">
                  <a:extLst>
                    <a:ext uri="{FF2B5EF4-FFF2-40B4-BE49-F238E27FC236}">
                      <a16:creationId xmlns:a16="http://schemas.microsoft.com/office/drawing/2014/main" id="{354D798A-3367-4D74-92C0-4B42034C7F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82" y="1388"/>
                  <a:ext cx="46" cy="46"/>
                </a:xfrm>
                <a:prstGeom prst="ellips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C0128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/>
                <a:lstStyle/>
                <a:p>
                  <a:endParaRPr lang="en-US"/>
                </a:p>
              </p:txBody>
            </p:sp>
            <p:sp>
              <p:nvSpPr>
                <p:cNvPr id="35" name="Oval 217">
                  <a:extLst>
                    <a:ext uri="{FF2B5EF4-FFF2-40B4-BE49-F238E27FC236}">
                      <a16:creationId xmlns:a16="http://schemas.microsoft.com/office/drawing/2014/main" id="{836A01F4-ADA3-44D5-974A-BFFF305466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14" y="1729"/>
                  <a:ext cx="46" cy="46"/>
                </a:xfrm>
                <a:prstGeom prst="ellips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C0128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/>
                <a:lstStyle/>
                <a:p>
                  <a:endParaRPr lang="en-US"/>
                </a:p>
              </p:txBody>
            </p:sp>
            <p:sp>
              <p:nvSpPr>
                <p:cNvPr id="36" name="Oval 218">
                  <a:extLst>
                    <a:ext uri="{FF2B5EF4-FFF2-40B4-BE49-F238E27FC236}">
                      <a16:creationId xmlns:a16="http://schemas.microsoft.com/office/drawing/2014/main" id="{63A7F84D-5F7F-4E98-B23F-9D5B20124C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46" y="1729"/>
                  <a:ext cx="46" cy="46"/>
                </a:xfrm>
                <a:prstGeom prst="ellips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C0128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/>
                <a:lstStyle/>
                <a:p>
                  <a:endParaRPr lang="en-US"/>
                </a:p>
              </p:txBody>
            </p:sp>
            <p:sp>
              <p:nvSpPr>
                <p:cNvPr id="37" name="Oval 219">
                  <a:extLst>
                    <a:ext uri="{FF2B5EF4-FFF2-40B4-BE49-F238E27FC236}">
                      <a16:creationId xmlns:a16="http://schemas.microsoft.com/office/drawing/2014/main" id="{714AD0F0-8AF8-4558-B231-72E651D18A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82" y="1480"/>
                  <a:ext cx="46" cy="46"/>
                </a:xfrm>
                <a:prstGeom prst="ellips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C0128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/>
                <a:lstStyle/>
                <a:p>
                  <a:endParaRPr lang="en-US"/>
                </a:p>
              </p:txBody>
            </p:sp>
            <p:sp>
              <p:nvSpPr>
                <p:cNvPr id="38" name="Oval 220">
                  <a:extLst>
                    <a:ext uri="{FF2B5EF4-FFF2-40B4-BE49-F238E27FC236}">
                      <a16:creationId xmlns:a16="http://schemas.microsoft.com/office/drawing/2014/main" id="{21495FE6-ABA5-47B6-B069-39A28DF92C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14" y="1480"/>
                  <a:ext cx="46" cy="46"/>
                </a:xfrm>
                <a:prstGeom prst="ellips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C0128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/>
                <a:lstStyle/>
                <a:p>
                  <a:endParaRPr lang="en-US"/>
                </a:p>
              </p:txBody>
            </p:sp>
            <p:sp>
              <p:nvSpPr>
                <p:cNvPr id="39" name="Oval 221">
                  <a:extLst>
                    <a:ext uri="{FF2B5EF4-FFF2-40B4-BE49-F238E27FC236}">
                      <a16:creationId xmlns:a16="http://schemas.microsoft.com/office/drawing/2014/main" id="{B9D8F81D-6A36-448F-A69D-68079EE154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82" y="1548"/>
                  <a:ext cx="46" cy="46"/>
                </a:xfrm>
                <a:prstGeom prst="ellips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C0128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/>
                <a:lstStyle/>
                <a:p>
                  <a:endParaRPr lang="en-US"/>
                </a:p>
              </p:txBody>
            </p:sp>
            <p:sp>
              <p:nvSpPr>
                <p:cNvPr id="40" name="Oval 222">
                  <a:extLst>
                    <a:ext uri="{FF2B5EF4-FFF2-40B4-BE49-F238E27FC236}">
                      <a16:creationId xmlns:a16="http://schemas.microsoft.com/office/drawing/2014/main" id="{FC93D4A9-AFE9-4F7A-9EE9-DEDA5CC844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82" y="1660"/>
                  <a:ext cx="46" cy="46"/>
                </a:xfrm>
                <a:prstGeom prst="ellips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C0128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/>
                <a:lstStyle/>
                <a:p>
                  <a:endParaRPr lang="en-US"/>
                </a:p>
              </p:txBody>
            </p:sp>
            <p:sp>
              <p:nvSpPr>
                <p:cNvPr id="41" name="Oval 223">
                  <a:extLst>
                    <a:ext uri="{FF2B5EF4-FFF2-40B4-BE49-F238E27FC236}">
                      <a16:creationId xmlns:a16="http://schemas.microsoft.com/office/drawing/2014/main" id="{F2CBBBDA-8CDE-4172-94C5-2C85DAF976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46" y="1480"/>
                  <a:ext cx="46" cy="46"/>
                </a:xfrm>
                <a:prstGeom prst="ellips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C0128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/>
                <a:lstStyle/>
                <a:p>
                  <a:endParaRPr lang="en-US"/>
                </a:p>
              </p:txBody>
            </p:sp>
            <p:sp>
              <p:nvSpPr>
                <p:cNvPr id="42" name="Oval 224">
                  <a:extLst>
                    <a:ext uri="{FF2B5EF4-FFF2-40B4-BE49-F238E27FC236}">
                      <a16:creationId xmlns:a16="http://schemas.microsoft.com/office/drawing/2014/main" id="{1B7C0FAC-767B-4B18-A4E8-EA61D3E3D3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14" y="1548"/>
                  <a:ext cx="46" cy="46"/>
                </a:xfrm>
                <a:prstGeom prst="ellips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C0128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/>
                <a:lstStyle/>
                <a:p>
                  <a:endParaRPr lang="en-US"/>
                </a:p>
              </p:txBody>
            </p:sp>
            <p:sp>
              <p:nvSpPr>
                <p:cNvPr id="43" name="Oval 225">
                  <a:extLst>
                    <a:ext uri="{FF2B5EF4-FFF2-40B4-BE49-F238E27FC236}">
                      <a16:creationId xmlns:a16="http://schemas.microsoft.com/office/drawing/2014/main" id="{A9A61C2F-DBA2-47BA-B3A4-58E9519F5C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46" y="1548"/>
                  <a:ext cx="46" cy="46"/>
                </a:xfrm>
                <a:prstGeom prst="ellips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C0128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/>
                <a:lstStyle/>
                <a:p>
                  <a:endParaRPr lang="en-US"/>
                </a:p>
              </p:txBody>
            </p:sp>
            <p:sp>
              <p:nvSpPr>
                <p:cNvPr id="44" name="Oval 226">
                  <a:extLst>
                    <a:ext uri="{FF2B5EF4-FFF2-40B4-BE49-F238E27FC236}">
                      <a16:creationId xmlns:a16="http://schemas.microsoft.com/office/drawing/2014/main" id="{C142B0FD-5E86-46CA-9B8A-38CD87DAF6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14" y="1661"/>
                  <a:ext cx="46" cy="46"/>
                </a:xfrm>
                <a:prstGeom prst="ellips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C0128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/>
                <a:lstStyle/>
                <a:p>
                  <a:endParaRPr lang="en-US"/>
                </a:p>
              </p:txBody>
            </p:sp>
            <p:sp>
              <p:nvSpPr>
                <p:cNvPr id="45" name="Oval 227">
                  <a:extLst>
                    <a:ext uri="{FF2B5EF4-FFF2-40B4-BE49-F238E27FC236}">
                      <a16:creationId xmlns:a16="http://schemas.microsoft.com/office/drawing/2014/main" id="{A86A6DAC-D94C-455B-B3A9-B53AA80A4A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46" y="1661"/>
                  <a:ext cx="46" cy="46"/>
                </a:xfrm>
                <a:prstGeom prst="ellips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C0128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/>
                <a:lstStyle/>
                <a:p>
                  <a:endParaRPr lang="en-US"/>
                </a:p>
              </p:txBody>
            </p:sp>
            <p:sp>
              <p:nvSpPr>
                <p:cNvPr id="46" name="Oval 228">
                  <a:extLst>
                    <a:ext uri="{FF2B5EF4-FFF2-40B4-BE49-F238E27FC236}">
                      <a16:creationId xmlns:a16="http://schemas.microsoft.com/office/drawing/2014/main" id="{AE2867A6-1020-4D33-998E-9823DC9A09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14" y="1390"/>
                  <a:ext cx="46" cy="46"/>
                </a:xfrm>
                <a:prstGeom prst="ellips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C0128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/>
                <a:lstStyle/>
                <a:p>
                  <a:endParaRPr lang="en-US"/>
                </a:p>
              </p:txBody>
            </p:sp>
            <p:sp>
              <p:nvSpPr>
                <p:cNvPr id="47" name="Oval 229">
                  <a:extLst>
                    <a:ext uri="{FF2B5EF4-FFF2-40B4-BE49-F238E27FC236}">
                      <a16:creationId xmlns:a16="http://schemas.microsoft.com/office/drawing/2014/main" id="{9047EDBE-3CFC-4592-80C2-379028D1BC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46" y="1390"/>
                  <a:ext cx="46" cy="46"/>
                </a:xfrm>
                <a:prstGeom prst="ellips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C0128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/>
                <a:lstStyle/>
                <a:p>
                  <a:endParaRPr lang="en-US"/>
                </a:p>
              </p:txBody>
            </p:sp>
            <p:sp>
              <p:nvSpPr>
                <p:cNvPr id="48" name="Oval 230">
                  <a:extLst>
                    <a:ext uri="{FF2B5EF4-FFF2-40B4-BE49-F238E27FC236}">
                      <a16:creationId xmlns:a16="http://schemas.microsoft.com/office/drawing/2014/main" id="{755F6154-E5BC-46E9-AD5E-4B194041A5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82" y="1141"/>
                  <a:ext cx="46" cy="46"/>
                </a:xfrm>
                <a:prstGeom prst="ellips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C0128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/>
                <a:lstStyle/>
                <a:p>
                  <a:endParaRPr lang="en-US"/>
                </a:p>
              </p:txBody>
            </p:sp>
            <p:sp>
              <p:nvSpPr>
                <p:cNvPr id="49" name="Oval 231">
                  <a:extLst>
                    <a:ext uri="{FF2B5EF4-FFF2-40B4-BE49-F238E27FC236}">
                      <a16:creationId xmlns:a16="http://schemas.microsoft.com/office/drawing/2014/main" id="{0A17FBF6-815E-4336-ACC4-F1DC186CA5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14" y="1141"/>
                  <a:ext cx="46" cy="46"/>
                </a:xfrm>
                <a:prstGeom prst="ellips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C0128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/>
                <a:lstStyle/>
                <a:p>
                  <a:endParaRPr lang="en-US"/>
                </a:p>
              </p:txBody>
            </p:sp>
            <p:sp>
              <p:nvSpPr>
                <p:cNvPr id="50" name="Oval 232">
                  <a:extLst>
                    <a:ext uri="{FF2B5EF4-FFF2-40B4-BE49-F238E27FC236}">
                      <a16:creationId xmlns:a16="http://schemas.microsoft.com/office/drawing/2014/main" id="{07C9B228-C150-42D5-9D37-0021596F2E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82" y="1209"/>
                  <a:ext cx="46" cy="46"/>
                </a:xfrm>
                <a:prstGeom prst="ellips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C0128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/>
                <a:lstStyle/>
                <a:p>
                  <a:endParaRPr lang="en-US"/>
                </a:p>
              </p:txBody>
            </p:sp>
            <p:sp>
              <p:nvSpPr>
                <p:cNvPr id="51" name="Oval 233">
                  <a:extLst>
                    <a:ext uri="{FF2B5EF4-FFF2-40B4-BE49-F238E27FC236}">
                      <a16:creationId xmlns:a16="http://schemas.microsoft.com/office/drawing/2014/main" id="{4CBF52A2-579C-485F-ABBD-DF3D72B5B9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82" y="1321"/>
                  <a:ext cx="46" cy="46"/>
                </a:xfrm>
                <a:prstGeom prst="ellips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C0128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/>
                <a:lstStyle/>
                <a:p>
                  <a:endParaRPr lang="en-US"/>
                </a:p>
              </p:txBody>
            </p:sp>
            <p:sp>
              <p:nvSpPr>
                <p:cNvPr id="52" name="Oval 234">
                  <a:extLst>
                    <a:ext uri="{FF2B5EF4-FFF2-40B4-BE49-F238E27FC236}">
                      <a16:creationId xmlns:a16="http://schemas.microsoft.com/office/drawing/2014/main" id="{E7588BCC-7BA2-4340-8B57-BA633C76DC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46" y="1141"/>
                  <a:ext cx="46" cy="46"/>
                </a:xfrm>
                <a:prstGeom prst="ellips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C0128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/>
                <a:lstStyle/>
                <a:p>
                  <a:endParaRPr lang="en-US"/>
                </a:p>
              </p:txBody>
            </p:sp>
            <p:sp>
              <p:nvSpPr>
                <p:cNvPr id="53" name="Oval 235">
                  <a:extLst>
                    <a:ext uri="{FF2B5EF4-FFF2-40B4-BE49-F238E27FC236}">
                      <a16:creationId xmlns:a16="http://schemas.microsoft.com/office/drawing/2014/main" id="{A46F1195-8577-4EBC-812A-45A5F34AC0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14" y="1209"/>
                  <a:ext cx="46" cy="46"/>
                </a:xfrm>
                <a:prstGeom prst="ellips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C0128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/>
                <a:lstStyle/>
                <a:p>
                  <a:endParaRPr lang="en-US"/>
                </a:p>
              </p:txBody>
            </p:sp>
            <p:sp>
              <p:nvSpPr>
                <p:cNvPr id="54" name="Oval 236">
                  <a:extLst>
                    <a:ext uri="{FF2B5EF4-FFF2-40B4-BE49-F238E27FC236}">
                      <a16:creationId xmlns:a16="http://schemas.microsoft.com/office/drawing/2014/main" id="{2984E982-3EFB-43A3-8CF7-27D1BE5E83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46" y="1209"/>
                  <a:ext cx="46" cy="46"/>
                </a:xfrm>
                <a:prstGeom prst="ellips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C0128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/>
                <a:lstStyle/>
                <a:p>
                  <a:endParaRPr lang="en-US"/>
                </a:p>
              </p:txBody>
            </p:sp>
            <p:sp>
              <p:nvSpPr>
                <p:cNvPr id="55" name="Oval 237">
                  <a:extLst>
                    <a:ext uri="{FF2B5EF4-FFF2-40B4-BE49-F238E27FC236}">
                      <a16:creationId xmlns:a16="http://schemas.microsoft.com/office/drawing/2014/main" id="{A734B733-4CBD-407E-A2C1-DC73493894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14" y="1322"/>
                  <a:ext cx="46" cy="46"/>
                </a:xfrm>
                <a:prstGeom prst="ellips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C0128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/>
                <a:lstStyle/>
                <a:p>
                  <a:endParaRPr lang="en-US"/>
                </a:p>
              </p:txBody>
            </p:sp>
            <p:sp>
              <p:nvSpPr>
                <p:cNvPr id="56" name="Oval 238">
                  <a:extLst>
                    <a:ext uri="{FF2B5EF4-FFF2-40B4-BE49-F238E27FC236}">
                      <a16:creationId xmlns:a16="http://schemas.microsoft.com/office/drawing/2014/main" id="{D082BC08-669E-437A-AAF2-D5FEF1EA62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46" y="1322"/>
                  <a:ext cx="46" cy="46"/>
                </a:xfrm>
                <a:prstGeom prst="ellips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C0128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/>
                <a:lstStyle/>
                <a:p>
                  <a:endParaRPr lang="en-US"/>
                </a:p>
              </p:txBody>
            </p:sp>
          </p:grpSp>
          <p:sp>
            <p:nvSpPr>
              <p:cNvPr id="30" name="Oval 239">
                <a:extLst>
                  <a:ext uri="{FF2B5EF4-FFF2-40B4-BE49-F238E27FC236}">
                    <a16:creationId xmlns:a16="http://schemas.microsoft.com/office/drawing/2014/main" id="{39B68206-C74E-4AFB-8F4B-7DEDC6468D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5" y="1003"/>
                <a:ext cx="45" cy="45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C0128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/>
              <a:p>
                <a:endParaRPr lang="en-US"/>
              </a:p>
            </p:txBody>
          </p:sp>
          <p:sp>
            <p:nvSpPr>
              <p:cNvPr id="31" name="Oval 240">
                <a:extLst>
                  <a:ext uri="{FF2B5EF4-FFF2-40B4-BE49-F238E27FC236}">
                    <a16:creationId xmlns:a16="http://schemas.microsoft.com/office/drawing/2014/main" id="{9FF437F1-BF5C-4F66-877D-1B21F2E5C8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74" y="1003"/>
                <a:ext cx="45" cy="45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C0128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/>
              <a:p>
                <a:endParaRPr lang="en-US"/>
              </a:p>
            </p:txBody>
          </p:sp>
          <p:sp>
            <p:nvSpPr>
              <p:cNvPr id="32" name="Oval 241">
                <a:extLst>
                  <a:ext uri="{FF2B5EF4-FFF2-40B4-BE49-F238E27FC236}">
                    <a16:creationId xmlns:a16="http://schemas.microsoft.com/office/drawing/2014/main" id="{D4D808A7-7C17-46D9-841A-65D8B65722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65" y="1003"/>
                <a:ext cx="45" cy="45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C0128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/>
              <a:p>
                <a:endParaRPr lang="en-US"/>
              </a:p>
            </p:txBody>
          </p:sp>
        </p:grpSp>
        <p:sp>
          <p:nvSpPr>
            <p:cNvPr id="19" name="Rectangle 242">
              <a:extLst>
                <a:ext uri="{FF2B5EF4-FFF2-40B4-BE49-F238E27FC236}">
                  <a16:creationId xmlns:a16="http://schemas.microsoft.com/office/drawing/2014/main" id="{09609C38-87AE-47A4-ABC8-78ADC70B83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6" y="3545"/>
              <a:ext cx="91" cy="1261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Rectangle 243">
              <a:extLst>
                <a:ext uri="{FF2B5EF4-FFF2-40B4-BE49-F238E27FC236}">
                  <a16:creationId xmlns:a16="http://schemas.microsoft.com/office/drawing/2014/main" id="{6A128DB6-692E-4E23-8A95-C812AB751A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2" y="3680"/>
              <a:ext cx="135" cy="855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AutoShape 244">
              <a:extLst>
                <a:ext uri="{FF2B5EF4-FFF2-40B4-BE49-F238E27FC236}">
                  <a16:creationId xmlns:a16="http://schemas.microsoft.com/office/drawing/2014/main" id="{7B1527E4-9BB4-49C4-96B2-19BDD86B82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2" y="3455"/>
              <a:ext cx="765" cy="1215"/>
            </a:xfrm>
            <a:prstGeom prst="leftArrow">
              <a:avLst>
                <a:gd name="adj1" fmla="val 50000"/>
                <a:gd name="adj2" fmla="val 25000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AutoShape 245">
              <a:extLst>
                <a:ext uri="{FF2B5EF4-FFF2-40B4-BE49-F238E27FC236}">
                  <a16:creationId xmlns:a16="http://schemas.microsoft.com/office/drawing/2014/main" id="{1BFB6D27-4367-44E3-A270-7D9464B2A3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7" y="3860"/>
              <a:ext cx="1285" cy="720"/>
            </a:xfrm>
            <a:prstGeom prst="leftArrow">
              <a:avLst>
                <a:gd name="adj1" fmla="val 50000"/>
                <a:gd name="adj2" fmla="val 2656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AutoShape 246">
              <a:extLst>
                <a:ext uri="{FF2B5EF4-FFF2-40B4-BE49-F238E27FC236}">
                  <a16:creationId xmlns:a16="http://schemas.microsoft.com/office/drawing/2014/main" id="{AC4BD937-B0D8-4DC5-9F72-7E1C7DB8BE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2539" y="3175"/>
              <a:ext cx="1203" cy="50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17694720 60000 65536"/>
                <a:gd name="T11" fmla="*/ 5898240 60000 65536"/>
                <a:gd name="T12" fmla="*/ 5898240 60000 65536"/>
                <a:gd name="T13" fmla="*/ 5898240 60000 65536"/>
                <a:gd name="T14" fmla="*/ 0 60000 65536"/>
                <a:gd name="T15" fmla="*/ 0 w 21600"/>
                <a:gd name="T16" fmla="*/ 8331 h 21600"/>
                <a:gd name="T17" fmla="*/ 6105 w 21600"/>
                <a:gd name="T18" fmla="*/ 21600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00" h="21600">
                  <a:moveTo>
                    <a:pt x="15662" y="14285"/>
                  </a:moveTo>
                  <a:lnTo>
                    <a:pt x="21600" y="8310"/>
                  </a:lnTo>
                  <a:lnTo>
                    <a:pt x="18630" y="8310"/>
                  </a:lnTo>
                  <a:cubicBezTo>
                    <a:pt x="18630" y="3721"/>
                    <a:pt x="14430" y="0"/>
                    <a:pt x="9250" y="0"/>
                  </a:cubicBezTo>
                  <a:cubicBezTo>
                    <a:pt x="4141" y="0"/>
                    <a:pt x="0" y="3799"/>
                    <a:pt x="0" y="8485"/>
                  </a:cubicBezTo>
                  <a:lnTo>
                    <a:pt x="0" y="21600"/>
                  </a:lnTo>
                  <a:lnTo>
                    <a:pt x="6110" y="21600"/>
                  </a:lnTo>
                  <a:lnTo>
                    <a:pt x="6110" y="8310"/>
                  </a:lnTo>
                  <a:cubicBezTo>
                    <a:pt x="6110" y="6947"/>
                    <a:pt x="7362" y="5842"/>
                    <a:pt x="8907" y="5842"/>
                  </a:cubicBezTo>
                  <a:lnTo>
                    <a:pt x="9725" y="5842"/>
                  </a:lnTo>
                  <a:cubicBezTo>
                    <a:pt x="11269" y="5842"/>
                    <a:pt x="12520" y="6947"/>
                    <a:pt x="12520" y="8310"/>
                  </a:cubicBezTo>
                  <a:lnTo>
                    <a:pt x="9725" y="8310"/>
                  </a:lnTo>
                  <a:lnTo>
                    <a:pt x="15662" y="1428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 Box 247">
              <a:extLst>
                <a:ext uri="{FF2B5EF4-FFF2-40B4-BE49-F238E27FC236}">
                  <a16:creationId xmlns:a16="http://schemas.microsoft.com/office/drawing/2014/main" id="{02CFD515-DCF6-4DE8-A8AD-F494F1BDF6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5" y="3873"/>
              <a:ext cx="937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spcBef>
                  <a:spcPct val="100000"/>
                </a:spcBef>
                <a:defRPr/>
              </a:pPr>
              <a:r>
                <a:rPr lang="en-US" sz="1000">
                  <a:solidFill>
                    <a:srgbClr val="000081"/>
                  </a:solidFill>
                </a:rPr>
                <a:t>80 W</a:t>
              </a:r>
              <a:endParaRPr lang="en-US" sz="3200" b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endParaRPr>
            </a:p>
          </p:txBody>
        </p:sp>
        <p:sp>
          <p:nvSpPr>
            <p:cNvPr id="25" name="Text Box 248">
              <a:extLst>
                <a:ext uri="{FF2B5EF4-FFF2-40B4-BE49-F238E27FC236}">
                  <a16:creationId xmlns:a16="http://schemas.microsoft.com/office/drawing/2014/main" id="{713E3E10-D529-4352-9247-01808B9ECE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8" y="4020"/>
              <a:ext cx="1283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spcBef>
                  <a:spcPct val="100000"/>
                </a:spcBef>
                <a:defRPr/>
              </a:pPr>
              <a:r>
                <a:rPr lang="en-US" sz="1000">
                  <a:solidFill>
                    <a:srgbClr val="000081"/>
                  </a:solidFill>
                </a:rPr>
                <a:t>50 W</a:t>
              </a:r>
              <a:endParaRPr lang="en-US" sz="3200" b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endParaRPr>
            </a:p>
          </p:txBody>
        </p:sp>
        <p:sp>
          <p:nvSpPr>
            <p:cNvPr id="26" name="Rectangle 249">
              <a:extLst>
                <a:ext uri="{FF2B5EF4-FFF2-40B4-BE49-F238E27FC236}">
                  <a16:creationId xmlns:a16="http://schemas.microsoft.com/office/drawing/2014/main" id="{8358CF52-7366-4FA9-A59A-F185D58A3C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7" y="2780"/>
              <a:ext cx="450" cy="765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AutoShape 250">
              <a:extLst>
                <a:ext uri="{FF2B5EF4-FFF2-40B4-BE49-F238E27FC236}">
                  <a16:creationId xmlns:a16="http://schemas.microsoft.com/office/drawing/2014/main" id="{A36ED664-8C8E-4970-A574-1C448F524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7" y="2825"/>
              <a:ext cx="990" cy="642"/>
            </a:xfrm>
            <a:prstGeom prst="rightArrow">
              <a:avLst>
                <a:gd name="adj1" fmla="val 50000"/>
                <a:gd name="adj2" fmla="val 38551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 Box 251">
              <a:extLst>
                <a:ext uri="{FF2B5EF4-FFF2-40B4-BE49-F238E27FC236}">
                  <a16:creationId xmlns:a16="http://schemas.microsoft.com/office/drawing/2014/main" id="{2B066B23-48D9-4927-9020-AC14473FDF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32" y="2971"/>
              <a:ext cx="938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spcBef>
                  <a:spcPct val="100000"/>
                </a:spcBef>
                <a:defRPr/>
              </a:pPr>
              <a:r>
                <a:rPr lang="en-US" sz="1000">
                  <a:solidFill>
                    <a:srgbClr val="000081"/>
                  </a:solidFill>
                </a:rPr>
                <a:t>30 W</a:t>
              </a:r>
              <a:endParaRPr lang="en-US" sz="3200" b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6531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C6CE8-1442-4D30-89FB-D2278810BF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MTCA Workshop Desy 2022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542B0D-DD40-459C-AC2C-3F596A28D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xTCA?</a:t>
            </a:r>
            <a:endParaRPr lang="en-US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35C13438-EEDD-4023-AF05-3263BE8C5E6D}"/>
              </a:ext>
            </a:extLst>
          </p:cNvPr>
          <p:cNvGrpSpPr/>
          <p:nvPr/>
        </p:nvGrpSpPr>
        <p:grpSpPr>
          <a:xfrm>
            <a:off x="1968500" y="1219200"/>
            <a:ext cx="8623300" cy="4162356"/>
            <a:chOff x="73093" y="1095589"/>
            <a:chExt cx="8623300" cy="4162356"/>
          </a:xfrm>
        </p:grpSpPr>
        <p:sp>
          <p:nvSpPr>
            <p:cNvPr id="6" name="Rectangle 2">
              <a:extLst>
                <a:ext uri="{FF2B5EF4-FFF2-40B4-BE49-F238E27FC236}">
                  <a16:creationId xmlns:a16="http://schemas.microsoft.com/office/drawing/2014/main" id="{422FF653-5F1F-4115-B3F8-6A92B58DDA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43083" y="2136920"/>
              <a:ext cx="2286000" cy="838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8100" tIns="38100" rIns="35717" bIns="38100" anchor="b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4400" dirty="0">
                  <a:solidFill>
                    <a:srgbClr val="FF0000"/>
                  </a:solidFill>
                  <a:sym typeface="Arial" charset="0"/>
                </a:rPr>
                <a:t>M</a:t>
              </a:r>
              <a:r>
                <a:rPr lang="en-US" sz="4400" dirty="0">
                  <a:sym typeface="Arial" charset="0"/>
                </a:rPr>
                <a:t>TCA</a:t>
              </a:r>
            </a:p>
          </p:txBody>
        </p:sp>
        <p:sp>
          <p:nvSpPr>
            <p:cNvPr id="7" name="Rectangle 2">
              <a:extLst>
                <a:ext uri="{FF2B5EF4-FFF2-40B4-BE49-F238E27FC236}">
                  <a16:creationId xmlns:a16="http://schemas.microsoft.com/office/drawing/2014/main" id="{BE13019D-E417-460B-9864-1866DEE957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74884" y="3127520"/>
              <a:ext cx="1921509" cy="1676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8100" tIns="38100" rIns="35717" bIns="38100" anchor="b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l"/>
              <a:r>
                <a:rPr lang="en-US" sz="2400" dirty="0">
                  <a:solidFill>
                    <a:srgbClr val="FF0000"/>
                  </a:solidFill>
                  <a:sym typeface="Arial" charset="0"/>
                </a:rPr>
                <a:t>M</a:t>
              </a:r>
              <a:r>
                <a:rPr lang="en-US" sz="2400" dirty="0">
                  <a:sym typeface="Arial" charset="0"/>
                </a:rPr>
                <a:t>icro</a:t>
              </a:r>
              <a:br>
                <a:rPr lang="en-US" sz="2400" dirty="0">
                  <a:sym typeface="Arial" charset="0"/>
                </a:rPr>
              </a:br>
              <a:r>
                <a:rPr lang="en-US" sz="2400" dirty="0">
                  <a:solidFill>
                    <a:srgbClr val="FF0000"/>
                  </a:solidFill>
                  <a:sym typeface="Arial" charset="0"/>
                </a:rPr>
                <a:t>T</a:t>
              </a:r>
              <a:r>
                <a:rPr lang="en-US" sz="2400" dirty="0">
                  <a:sym typeface="Arial" charset="0"/>
                </a:rPr>
                <a:t>elecom </a:t>
              </a:r>
              <a:br>
                <a:rPr lang="en-US" sz="2400" dirty="0">
                  <a:sym typeface="Arial" charset="0"/>
                </a:rPr>
              </a:br>
              <a:r>
                <a:rPr lang="en-US" sz="2400" dirty="0">
                  <a:solidFill>
                    <a:srgbClr val="FF0000"/>
                  </a:solidFill>
                  <a:sym typeface="Arial" charset="0"/>
                </a:rPr>
                <a:t>C</a:t>
              </a:r>
              <a:r>
                <a:rPr lang="en-US" sz="2400" dirty="0">
                  <a:sym typeface="Arial" charset="0"/>
                </a:rPr>
                <a:t>omputing</a:t>
              </a:r>
              <a:br>
                <a:rPr lang="en-US" sz="2400" dirty="0">
                  <a:sym typeface="Arial" charset="0"/>
                </a:rPr>
              </a:br>
              <a:r>
                <a:rPr lang="en-US" sz="2400" dirty="0">
                  <a:solidFill>
                    <a:srgbClr val="FF0000"/>
                  </a:solidFill>
                  <a:sym typeface="Arial" charset="0"/>
                </a:rPr>
                <a:t>A</a:t>
              </a:r>
              <a:r>
                <a:rPr lang="en-US" sz="2400" dirty="0">
                  <a:sym typeface="Arial" charset="0"/>
                </a:rPr>
                <a:t>rchitecture</a:t>
              </a:r>
            </a:p>
          </p:txBody>
        </p:sp>
        <p:sp>
          <p:nvSpPr>
            <p:cNvPr id="8" name="Rectangle 2">
              <a:extLst>
                <a:ext uri="{FF2B5EF4-FFF2-40B4-BE49-F238E27FC236}">
                  <a16:creationId xmlns:a16="http://schemas.microsoft.com/office/drawing/2014/main" id="{D9FB1A53-3008-4627-A143-B965FD01E2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1171" y="3933970"/>
              <a:ext cx="2057400" cy="1323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8100" tIns="38100" rIns="35717" bIns="38100" anchor="b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l"/>
              <a:r>
                <a:rPr lang="en-US" sz="2400" dirty="0">
                  <a:solidFill>
                    <a:srgbClr val="FF0000"/>
                  </a:solidFill>
                  <a:sym typeface="Arial" charset="0"/>
                </a:rPr>
                <a:t>A</a:t>
              </a:r>
              <a:r>
                <a:rPr lang="en-US" sz="2400" dirty="0">
                  <a:sym typeface="Arial" charset="0"/>
                </a:rPr>
                <a:t>dvanced</a:t>
              </a:r>
            </a:p>
            <a:p>
              <a:pPr algn="l"/>
              <a:r>
                <a:rPr lang="en-US" sz="2400" dirty="0">
                  <a:solidFill>
                    <a:srgbClr val="FF0000"/>
                  </a:solidFill>
                  <a:sym typeface="Arial" charset="0"/>
                </a:rPr>
                <a:t>M</a:t>
              </a:r>
              <a:r>
                <a:rPr lang="en-US" sz="2400" dirty="0">
                  <a:sym typeface="Arial" charset="0"/>
                </a:rPr>
                <a:t>ezzanine</a:t>
              </a:r>
            </a:p>
            <a:p>
              <a:pPr algn="l"/>
              <a:r>
                <a:rPr lang="en-US" sz="2400" dirty="0">
                  <a:solidFill>
                    <a:srgbClr val="FF0000"/>
                  </a:solidFill>
                  <a:sym typeface="Arial" charset="0"/>
                </a:rPr>
                <a:t>C</a:t>
              </a:r>
              <a:r>
                <a:rPr lang="en-US" sz="2400" dirty="0">
                  <a:sym typeface="Arial" charset="0"/>
                </a:rPr>
                <a:t>ard</a:t>
              </a:r>
            </a:p>
          </p:txBody>
        </p:sp>
        <p:sp>
          <p:nvSpPr>
            <p:cNvPr id="9" name="Pfeil nach rechts 15">
              <a:extLst>
                <a:ext uri="{FF2B5EF4-FFF2-40B4-BE49-F238E27FC236}">
                  <a16:creationId xmlns:a16="http://schemas.microsoft.com/office/drawing/2014/main" id="{E8C188AF-1FE2-49CF-9F4E-974BBD6F9992}"/>
                </a:ext>
              </a:extLst>
            </p:cNvPr>
            <p:cNvSpPr/>
            <p:nvPr/>
          </p:nvSpPr>
          <p:spPr bwMode="auto">
            <a:xfrm rot="2157447">
              <a:off x="5330401" y="1875516"/>
              <a:ext cx="1001897" cy="249910"/>
            </a:xfrm>
            <a:prstGeom prst="right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rgbClr val="4C4C4C"/>
                </a:solidFill>
                <a:effectLst/>
                <a:latin typeface="Calibri" pitchFamily="34" charset="0"/>
                <a:ea typeface="ＭＳ Ｐゴシック" pitchFamily="34" charset="-128"/>
              </a:endParaRPr>
            </a:p>
          </p:txBody>
        </p:sp>
        <p:sp>
          <p:nvSpPr>
            <p:cNvPr id="10" name="Pfeil nach links und rechts 16">
              <a:extLst>
                <a:ext uri="{FF2B5EF4-FFF2-40B4-BE49-F238E27FC236}">
                  <a16:creationId xmlns:a16="http://schemas.microsoft.com/office/drawing/2014/main" id="{FC7B9D3F-4434-4A99-A024-27343167D8AE}"/>
                </a:ext>
              </a:extLst>
            </p:cNvPr>
            <p:cNvSpPr/>
            <p:nvPr/>
          </p:nvSpPr>
          <p:spPr bwMode="auto">
            <a:xfrm>
              <a:off x="5285544" y="3505345"/>
              <a:ext cx="1091610" cy="247650"/>
            </a:xfrm>
            <a:prstGeom prst="left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rgbClr val="4C4C4C"/>
                </a:solidFill>
                <a:effectLst/>
                <a:latin typeface="Calibri" pitchFamily="34" charset="0"/>
                <a:ea typeface="ＭＳ Ｐゴシック" pitchFamily="34" charset="-128"/>
              </a:endParaRPr>
            </a:p>
          </p:txBody>
        </p:sp>
        <p:sp>
          <p:nvSpPr>
            <p:cNvPr id="11" name="Rectangle 2">
              <a:extLst>
                <a:ext uri="{FF2B5EF4-FFF2-40B4-BE49-F238E27FC236}">
                  <a16:creationId xmlns:a16="http://schemas.microsoft.com/office/drawing/2014/main" id="{3492FF02-7CA6-4891-BA78-84B54E36A8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7283" y="3000519"/>
              <a:ext cx="1902460" cy="1603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b" anchorCtr="0" compatLnSpc="1">
              <a:prstTxWarp prst="textNoShape">
                <a:avLst/>
              </a:prstTxWarp>
            </a:bodyPr>
            <a:lstStyle>
              <a:lvl1pPr algn="l" defTabSz="457200" rtl="0" eaLnBrk="1" fontAlgn="base" hangingPunct="1">
                <a:lnSpc>
                  <a:spcPts val="2025"/>
                </a:lnSpc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l" defTabSz="457200" rtl="0" eaLnBrk="1" fontAlgn="base" hangingPunct="1">
                <a:lnSpc>
                  <a:spcPts val="2025"/>
                </a:lnSpc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Calibri" pitchFamily="34" charset="0"/>
                  <a:ea typeface="ＭＳ Ｐゴシック" pitchFamily="34" charset="-128"/>
                </a:defRPr>
              </a:lvl2pPr>
              <a:lvl3pPr algn="l" defTabSz="457200" rtl="0" eaLnBrk="1" fontAlgn="base" hangingPunct="1">
                <a:lnSpc>
                  <a:spcPts val="2025"/>
                </a:lnSpc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Calibri" pitchFamily="34" charset="0"/>
                  <a:ea typeface="ＭＳ Ｐゴシック" pitchFamily="34" charset="-128"/>
                </a:defRPr>
              </a:lvl3pPr>
              <a:lvl4pPr algn="l" defTabSz="457200" rtl="0" eaLnBrk="1" fontAlgn="base" hangingPunct="1">
                <a:lnSpc>
                  <a:spcPts val="2025"/>
                </a:lnSpc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Calibri" pitchFamily="34" charset="0"/>
                  <a:ea typeface="ＭＳ Ｐゴシック" pitchFamily="34" charset="-128"/>
                </a:defRPr>
              </a:lvl4pPr>
              <a:lvl5pPr algn="l" defTabSz="457200" rtl="0" eaLnBrk="1" fontAlgn="base" hangingPunct="1">
                <a:lnSpc>
                  <a:spcPts val="2025"/>
                </a:lnSpc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Calibri" pitchFamily="34" charset="0"/>
                  <a:ea typeface="ＭＳ Ｐゴシック" pitchFamily="34" charset="-128"/>
                </a:defRPr>
              </a:lvl5pPr>
              <a:lvl6pPr marL="457200" algn="l" defTabSz="457200" rtl="0" eaLnBrk="1" fontAlgn="base" hangingPunct="1">
                <a:lnSpc>
                  <a:spcPts val="2025"/>
                </a:lnSpc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Calibri" pitchFamily="34" charset="0"/>
                  <a:ea typeface="ＭＳ Ｐゴシック" pitchFamily="34" charset="-128"/>
                </a:defRPr>
              </a:lvl6pPr>
              <a:lvl7pPr marL="914400" algn="l" defTabSz="457200" rtl="0" eaLnBrk="1" fontAlgn="base" hangingPunct="1">
                <a:lnSpc>
                  <a:spcPts val="2025"/>
                </a:lnSpc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Calibri" pitchFamily="34" charset="0"/>
                  <a:ea typeface="ＭＳ Ｐゴシック" pitchFamily="34" charset="-128"/>
                </a:defRPr>
              </a:lvl7pPr>
              <a:lvl8pPr marL="1371600" algn="l" defTabSz="457200" rtl="0" eaLnBrk="1" fontAlgn="base" hangingPunct="1">
                <a:lnSpc>
                  <a:spcPts val="2025"/>
                </a:lnSpc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Calibri" pitchFamily="34" charset="0"/>
                  <a:ea typeface="ＭＳ Ｐゴシック" pitchFamily="34" charset="-128"/>
                </a:defRPr>
              </a:lvl8pPr>
              <a:lvl9pPr marL="1828800" algn="l" defTabSz="457200" rtl="0" eaLnBrk="1" fontAlgn="base" hangingPunct="1">
                <a:lnSpc>
                  <a:spcPts val="2025"/>
                </a:lnSpc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Calibri" pitchFamily="34" charset="0"/>
                  <a:ea typeface="ＭＳ Ｐゴシック" pitchFamily="34" charset="-128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2400" dirty="0">
                  <a:solidFill>
                    <a:srgbClr val="FF0000"/>
                  </a:solidFill>
                </a:rPr>
                <a:t>A</a:t>
              </a:r>
              <a:r>
                <a:rPr lang="en-US" sz="2400" dirty="0">
                  <a:solidFill>
                    <a:schemeClr val="tx1"/>
                  </a:solidFill>
                </a:rPr>
                <a:t>dvanced</a:t>
              </a:r>
              <a:br>
                <a:rPr lang="en-US" sz="2400" dirty="0">
                  <a:solidFill>
                    <a:schemeClr val="tx1"/>
                  </a:solidFill>
                </a:rPr>
              </a:br>
              <a:r>
                <a:rPr lang="en-US" sz="2400" dirty="0">
                  <a:solidFill>
                    <a:srgbClr val="FF0000"/>
                  </a:solidFill>
                </a:rPr>
                <a:t>T</a:t>
              </a:r>
              <a:r>
                <a:rPr lang="en-US" sz="2400" dirty="0">
                  <a:solidFill>
                    <a:schemeClr val="tx1"/>
                  </a:solidFill>
                </a:rPr>
                <a:t>elecom </a:t>
              </a:r>
              <a:br>
                <a:rPr lang="en-US" sz="2400" dirty="0">
                  <a:solidFill>
                    <a:schemeClr val="tx1"/>
                  </a:solidFill>
                </a:rPr>
              </a:br>
              <a:r>
                <a:rPr lang="en-US" sz="2400" dirty="0">
                  <a:solidFill>
                    <a:srgbClr val="FF0000"/>
                  </a:solidFill>
                </a:rPr>
                <a:t>C</a:t>
              </a:r>
              <a:r>
                <a:rPr lang="en-US" sz="2400" dirty="0">
                  <a:solidFill>
                    <a:schemeClr val="tx1"/>
                  </a:solidFill>
                </a:rPr>
                <a:t>omputing</a:t>
              </a:r>
              <a:br>
                <a:rPr lang="en-US" sz="2400" dirty="0">
                  <a:solidFill>
                    <a:schemeClr val="tx1"/>
                  </a:solidFill>
                </a:rPr>
              </a:br>
              <a:r>
                <a:rPr lang="en-US" sz="2400" dirty="0">
                  <a:solidFill>
                    <a:srgbClr val="FF0000"/>
                  </a:solidFill>
                </a:rPr>
                <a:t>A</a:t>
              </a:r>
              <a:r>
                <a:rPr lang="en-US" sz="2400" dirty="0">
                  <a:solidFill>
                    <a:schemeClr val="tx1"/>
                  </a:solidFill>
                </a:rPr>
                <a:t>rchitecture</a:t>
              </a:r>
            </a:p>
          </p:txBody>
        </p:sp>
        <p:sp>
          <p:nvSpPr>
            <p:cNvPr id="12" name="Rectangle 2">
              <a:extLst>
                <a:ext uri="{FF2B5EF4-FFF2-40B4-BE49-F238E27FC236}">
                  <a16:creationId xmlns:a16="http://schemas.microsoft.com/office/drawing/2014/main" id="{CDC4470B-CED3-4D46-8F3E-A5EBC840CA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8826" y="1095589"/>
              <a:ext cx="2286000" cy="838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8100" tIns="38100" rIns="35717" bIns="38100" anchor="b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4800" b="1" dirty="0" err="1">
                  <a:solidFill>
                    <a:srgbClr val="FF0000"/>
                  </a:solidFill>
                  <a:sym typeface="Arial" charset="0"/>
                </a:rPr>
                <a:t>x</a:t>
              </a:r>
              <a:r>
                <a:rPr lang="en-US" sz="4800" b="1" dirty="0" err="1">
                  <a:sym typeface="Arial" charset="0"/>
                </a:rPr>
                <a:t>TCA</a:t>
              </a:r>
              <a:endParaRPr lang="en-US" sz="4800" b="1" dirty="0">
                <a:sym typeface="Arial" charset="0"/>
              </a:endParaRPr>
            </a:p>
          </p:txBody>
        </p:sp>
        <p:sp>
          <p:nvSpPr>
            <p:cNvPr id="13" name="Rectangle 2">
              <a:extLst>
                <a:ext uri="{FF2B5EF4-FFF2-40B4-BE49-F238E27FC236}">
                  <a16:creationId xmlns:a16="http://schemas.microsoft.com/office/drawing/2014/main" id="{494532CB-63D7-46AF-A8CD-D28B339D4A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093" y="2144540"/>
              <a:ext cx="2286000" cy="838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8100" tIns="38100" rIns="35717" bIns="38100" anchor="b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4400" dirty="0">
                  <a:solidFill>
                    <a:srgbClr val="FF0000"/>
                  </a:solidFill>
                  <a:sym typeface="Arial" charset="0"/>
                </a:rPr>
                <a:t>A</a:t>
              </a:r>
              <a:r>
                <a:rPr lang="en-US" sz="4400" dirty="0">
                  <a:sym typeface="Arial" charset="0"/>
                </a:rPr>
                <a:t>TCA</a:t>
              </a:r>
            </a:p>
          </p:txBody>
        </p:sp>
        <p:sp>
          <p:nvSpPr>
            <p:cNvPr id="14" name="Rectangle 2">
              <a:extLst>
                <a:ext uri="{FF2B5EF4-FFF2-40B4-BE49-F238E27FC236}">
                  <a16:creationId xmlns:a16="http://schemas.microsoft.com/office/drawing/2014/main" id="{A3F3B855-7985-4D1D-BD8C-A1EDA6519B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95023" y="3127520"/>
              <a:ext cx="1690521" cy="838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8100" tIns="38100" rIns="35717" bIns="38100" anchor="b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4400" dirty="0">
                  <a:sym typeface="Arial" charset="0"/>
                </a:rPr>
                <a:t>AMC</a:t>
              </a:r>
            </a:p>
          </p:txBody>
        </p:sp>
        <p:sp>
          <p:nvSpPr>
            <p:cNvPr id="15" name="Pfeil nach rechts 13">
              <a:extLst>
                <a:ext uri="{FF2B5EF4-FFF2-40B4-BE49-F238E27FC236}">
                  <a16:creationId xmlns:a16="http://schemas.microsoft.com/office/drawing/2014/main" id="{88D0EF60-4CE2-4CCC-9574-1FF11CFF7709}"/>
                </a:ext>
              </a:extLst>
            </p:cNvPr>
            <p:cNvSpPr/>
            <p:nvPr/>
          </p:nvSpPr>
          <p:spPr bwMode="auto">
            <a:xfrm rot="8489858">
              <a:off x="2074121" y="1893123"/>
              <a:ext cx="1001897" cy="249910"/>
            </a:xfrm>
            <a:prstGeom prst="right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rgbClr val="4C4C4C"/>
                </a:solidFill>
                <a:effectLst/>
                <a:latin typeface="Calibri" pitchFamily="34" charset="0"/>
                <a:ea typeface="ＭＳ Ｐゴシック" pitchFamily="34" charset="-128"/>
              </a:endParaRPr>
            </a:p>
          </p:txBody>
        </p:sp>
        <p:sp>
          <p:nvSpPr>
            <p:cNvPr id="16" name="Pfeil nach links und rechts 14">
              <a:extLst>
                <a:ext uri="{FF2B5EF4-FFF2-40B4-BE49-F238E27FC236}">
                  <a16:creationId xmlns:a16="http://schemas.microsoft.com/office/drawing/2014/main" id="{69FF3036-A86D-48C0-8C53-F85E96D81B4F}"/>
                </a:ext>
              </a:extLst>
            </p:cNvPr>
            <p:cNvSpPr/>
            <p:nvPr/>
          </p:nvSpPr>
          <p:spPr bwMode="auto">
            <a:xfrm>
              <a:off x="2295593" y="3464070"/>
              <a:ext cx="1091610" cy="247650"/>
            </a:xfrm>
            <a:prstGeom prst="left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rgbClr val="4C4C4C"/>
                </a:solidFill>
                <a:effectLst/>
                <a:latin typeface="Calibri" pitchFamily="34" charset="0"/>
                <a:ea typeface="ＭＳ Ｐゴシック" pitchFamily="34" charset="-128"/>
              </a:endParaRPr>
            </a:p>
          </p:txBody>
        </p:sp>
      </p:grpSp>
      <p:pic>
        <p:nvPicPr>
          <p:cNvPr id="17" name="Grafik 16">
            <a:extLst>
              <a:ext uri="{FF2B5EF4-FFF2-40B4-BE49-F238E27FC236}">
                <a16:creationId xmlns:a16="http://schemas.microsoft.com/office/drawing/2014/main" id="{4263C88A-E4B7-40C7-A2D8-4F4B7662C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576" y="2847070"/>
            <a:ext cx="1619076" cy="181024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1FB9432B-4955-4921-BBCE-2C1B1A9DA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9927" y="2924662"/>
            <a:ext cx="1852401" cy="112573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51633F9F-F878-465D-87AF-D39B08175B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5278" y="4969729"/>
            <a:ext cx="2409893" cy="133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8871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C6CE8-1442-4D30-89FB-D2278810BF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MTCA Workshop </a:t>
            </a:r>
            <a:r>
              <a:rPr lang="en-US" dirty="0" err="1"/>
              <a:t>Desy</a:t>
            </a:r>
            <a:r>
              <a:rPr lang="en-US" dirty="0"/>
              <a:t> 2021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542B0D-DD40-459C-AC2C-3F596A28D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MTCA.4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7F44E0F-DC80-4C8A-A232-72DCDB7BCE96}"/>
              </a:ext>
            </a:extLst>
          </p:cNvPr>
          <p:cNvSpPr txBox="1">
            <a:spLocks/>
          </p:cNvSpPr>
          <p:nvPr/>
        </p:nvSpPr>
        <p:spPr bwMode="auto">
          <a:xfrm>
            <a:off x="500304" y="866225"/>
            <a:ext cx="3233496" cy="505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2563" indent="-182563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US" sz="1800" b="1" dirty="0">
                <a:solidFill>
                  <a:srgbClr val="5F5F5F"/>
                </a:solidFill>
                <a:sym typeface="Arial" charset="0"/>
              </a:rPr>
              <a:t>MTCA.4 Backplane 12-Slots</a:t>
            </a:r>
            <a:endParaRPr lang="en-US" sz="1800" b="1" dirty="0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5DDA3377-E843-40F2-AEF0-4EADCADA4C17}"/>
              </a:ext>
            </a:extLst>
          </p:cNvPr>
          <p:cNvGrpSpPr/>
          <p:nvPr/>
        </p:nvGrpSpPr>
        <p:grpSpPr>
          <a:xfrm>
            <a:off x="2209800" y="1049401"/>
            <a:ext cx="7696200" cy="5192744"/>
            <a:chOff x="288587" y="866224"/>
            <a:chExt cx="8219016" cy="5555291"/>
          </a:xfrm>
        </p:grpSpPr>
        <p:sp>
          <p:nvSpPr>
            <p:cNvPr id="7" name="Text Box 14">
              <a:extLst>
                <a:ext uri="{FF2B5EF4-FFF2-40B4-BE49-F238E27FC236}">
                  <a16:creationId xmlns:a16="http://schemas.microsoft.com/office/drawing/2014/main" id="{11CF3469-074C-449E-A3C8-9B6260C119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587" y="3255665"/>
              <a:ext cx="1378749" cy="6914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srgbClr val="5F5F5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charset="0"/>
                </a:rPr>
                <a:t>Extended Options</a:t>
              </a:r>
              <a:endParaRPr 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AutoShape 15">
              <a:extLst>
                <a:ext uri="{FF2B5EF4-FFF2-40B4-BE49-F238E27FC236}">
                  <a16:creationId xmlns:a16="http://schemas.microsoft.com/office/drawing/2014/main" id="{A5A8A4C3-BA95-440F-AB77-6106A27629B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761750" y="2791914"/>
              <a:ext cx="228600" cy="1450722"/>
            </a:xfrm>
            <a:prstGeom prst="rightBrace">
              <a:avLst>
                <a:gd name="adj1" fmla="val 25000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2AC4B9E4-B5B3-4F0F-A3C3-1353A762F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70734" y="866224"/>
              <a:ext cx="4593798" cy="5555291"/>
            </a:xfrm>
            <a:prstGeom prst="rect">
              <a:avLst/>
            </a:prstGeom>
          </p:spPr>
        </p:pic>
        <p:sp>
          <p:nvSpPr>
            <p:cNvPr id="10" name="Textfeld 2">
              <a:extLst>
                <a:ext uri="{FF2B5EF4-FFF2-40B4-BE49-F238E27FC236}">
                  <a16:creationId xmlns:a16="http://schemas.microsoft.com/office/drawing/2014/main" id="{36498C43-74F2-43ED-A91C-36A3BBCB41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79179" y="1015347"/>
              <a:ext cx="880216" cy="390434"/>
            </a:xfrm>
            <a:prstGeom prst="rect">
              <a:avLst/>
            </a:prstGeom>
            <a:solidFill>
              <a:srgbClr val="00B05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de-DE" sz="1100" b="1" dirty="0">
                  <a:effectLst/>
                  <a:latin typeface="Calibri" panose="020F0502020204030204" pitchFamily="34" charset="0"/>
                  <a:ea typeface="DengXian"/>
                  <a:cs typeface="Times New Roman" panose="02020603050405020304" pitchFamily="18" charset="0"/>
                </a:rPr>
                <a:t>10GbE</a:t>
              </a:r>
              <a:endParaRPr lang="de-DE" sz="1100" dirty="0">
                <a:effectLst/>
                <a:latin typeface="Calibri" panose="020F0502020204030204" pitchFamily="34" charset="0"/>
                <a:ea typeface="DengXian"/>
                <a:cs typeface="Times New Roman" panose="02020603050405020304" pitchFamily="18" charset="0"/>
              </a:endParaRPr>
            </a:p>
          </p:txBody>
        </p:sp>
        <p:sp>
          <p:nvSpPr>
            <p:cNvPr id="11" name="Textfeld 2">
              <a:extLst>
                <a:ext uri="{FF2B5EF4-FFF2-40B4-BE49-F238E27FC236}">
                  <a16:creationId xmlns:a16="http://schemas.microsoft.com/office/drawing/2014/main" id="{E89B132B-3CBF-4851-943F-D0178AA545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79179" y="1566553"/>
              <a:ext cx="891556" cy="390434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de-DE" sz="1100" b="1">
                  <a:effectLst/>
                  <a:latin typeface="Calibri" panose="020F0502020204030204" pitchFamily="34" charset="0"/>
                  <a:ea typeface="DengXian"/>
                  <a:cs typeface="Times New Roman" panose="02020603050405020304" pitchFamily="18" charset="0"/>
                </a:rPr>
                <a:t>SAS/SATA</a:t>
              </a:r>
              <a:endParaRPr lang="de-DE" sz="1100">
                <a:effectLst/>
                <a:latin typeface="Calibri" panose="020F0502020204030204" pitchFamily="34" charset="0"/>
                <a:ea typeface="DengXian"/>
                <a:cs typeface="Times New Roman" panose="02020603050405020304" pitchFamily="18" charset="0"/>
              </a:endParaRPr>
            </a:p>
          </p:txBody>
        </p:sp>
        <p:sp>
          <p:nvSpPr>
            <p:cNvPr id="12" name="Textfeld 2">
              <a:extLst>
                <a:ext uri="{FF2B5EF4-FFF2-40B4-BE49-F238E27FC236}">
                  <a16:creationId xmlns:a16="http://schemas.microsoft.com/office/drawing/2014/main" id="{3BC2CA42-CA52-4047-B9C0-DBE82FE44E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79179" y="2032299"/>
              <a:ext cx="880216" cy="514350"/>
            </a:xfrm>
            <a:prstGeom prst="rect">
              <a:avLst/>
            </a:prstGeom>
            <a:solidFill>
              <a:srgbClr val="D1B2E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de-DE" sz="1100" b="1" dirty="0">
                  <a:effectLst/>
                  <a:latin typeface="Calibri" panose="020F0502020204030204" pitchFamily="34" charset="0"/>
                  <a:ea typeface="DengXian"/>
                  <a:cs typeface="Times New Roman" panose="02020603050405020304" pitchFamily="18" charset="0"/>
                </a:rPr>
                <a:t>PCIe</a:t>
              </a:r>
            </a:p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de-DE" sz="1100" b="1" dirty="0" err="1">
                  <a:latin typeface="Calibri" panose="020F0502020204030204" pitchFamily="34" charset="0"/>
                  <a:ea typeface="DengXian"/>
                  <a:cs typeface="Times New Roman" panose="02020603050405020304" pitchFamily="18" charset="0"/>
                </a:rPr>
                <a:t>or</a:t>
              </a:r>
              <a:endParaRPr lang="de-DE" sz="1100" b="1" dirty="0">
                <a:latin typeface="Calibri" panose="020F0502020204030204" pitchFamily="34" charset="0"/>
                <a:ea typeface="DengXian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de-DE" sz="1100" b="1" dirty="0">
                  <a:effectLst/>
                  <a:latin typeface="Calibri" panose="020F0502020204030204" pitchFamily="34" charset="0"/>
                  <a:ea typeface="DengXian"/>
                  <a:cs typeface="Times New Roman" panose="02020603050405020304" pitchFamily="18" charset="0"/>
                </a:rPr>
                <a:t>SRIO</a:t>
              </a:r>
              <a:endParaRPr lang="de-DE" sz="1100" dirty="0">
                <a:effectLst/>
                <a:latin typeface="Calibri" panose="020F0502020204030204" pitchFamily="34" charset="0"/>
                <a:ea typeface="DengXian"/>
                <a:cs typeface="Times New Roman" panose="02020603050405020304" pitchFamily="18" charset="0"/>
              </a:endParaRPr>
            </a:p>
          </p:txBody>
        </p:sp>
        <p:sp>
          <p:nvSpPr>
            <p:cNvPr id="13" name="Textfeld 2">
              <a:extLst>
                <a:ext uri="{FF2B5EF4-FFF2-40B4-BE49-F238E27FC236}">
                  <a16:creationId xmlns:a16="http://schemas.microsoft.com/office/drawing/2014/main" id="{D2D41923-DE38-46D6-BA03-1D357B4A8E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04710" y="2200649"/>
              <a:ext cx="902893" cy="51435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de-DE" sz="1100" b="1" dirty="0">
                  <a:effectLst/>
                  <a:latin typeface="Calibri" panose="020F0502020204030204" pitchFamily="34" charset="0"/>
                  <a:ea typeface="DengXian"/>
                  <a:cs typeface="Times New Roman" panose="02020603050405020304" pitchFamily="18" charset="0"/>
                </a:rPr>
                <a:t>1 GbE/</a:t>
              </a:r>
            </a:p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de-DE" sz="1100" b="1" dirty="0">
                  <a:latin typeface="Calibri" panose="020F0502020204030204" pitchFamily="34" charset="0"/>
                  <a:ea typeface="DengXian"/>
                  <a:cs typeface="Times New Roman" panose="02020603050405020304" pitchFamily="18" charset="0"/>
                </a:rPr>
                <a:t>SRIO</a:t>
              </a:r>
              <a:endParaRPr lang="de-DE" sz="1100" dirty="0">
                <a:effectLst/>
                <a:latin typeface="Calibri" panose="020F0502020204030204" pitchFamily="34" charset="0"/>
                <a:ea typeface="DengXian"/>
                <a:cs typeface="Times New Roman" panose="02020603050405020304" pitchFamily="18" charset="0"/>
              </a:endParaRPr>
            </a:p>
          </p:txBody>
        </p:sp>
        <p:sp>
          <p:nvSpPr>
            <p:cNvPr id="14" name="Textfeld 2">
              <a:extLst>
                <a:ext uri="{FF2B5EF4-FFF2-40B4-BE49-F238E27FC236}">
                  <a16:creationId xmlns:a16="http://schemas.microsoft.com/office/drawing/2014/main" id="{55A0B1F1-46F2-49CF-81B0-EBD02BE8FB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79178" y="2791914"/>
              <a:ext cx="880215" cy="659950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de-DE" sz="1100" b="1" dirty="0">
                  <a:effectLst/>
                  <a:latin typeface="Calibri" panose="020F0502020204030204" pitchFamily="34" charset="0"/>
                  <a:ea typeface="DengXian"/>
                  <a:cs typeface="Times New Roman" panose="02020603050405020304" pitchFamily="18" charset="0"/>
                </a:rPr>
                <a:t>Point-</a:t>
              </a:r>
              <a:r>
                <a:rPr lang="de-DE" sz="1100" b="1" dirty="0" err="1">
                  <a:effectLst/>
                  <a:latin typeface="Calibri" panose="020F0502020204030204" pitchFamily="34" charset="0"/>
                  <a:ea typeface="DengXian"/>
                  <a:cs typeface="Times New Roman" panose="02020603050405020304" pitchFamily="18" charset="0"/>
                </a:rPr>
                <a:t>to</a:t>
              </a:r>
              <a:r>
                <a:rPr lang="de-DE" sz="1100" b="1" dirty="0">
                  <a:effectLst/>
                  <a:latin typeface="Calibri" panose="020F0502020204030204" pitchFamily="34" charset="0"/>
                  <a:ea typeface="DengXian"/>
                  <a:cs typeface="Times New Roman" panose="02020603050405020304" pitchFamily="18" charset="0"/>
                </a:rPr>
                <a:t>-Point Links</a:t>
              </a:r>
              <a:endParaRPr lang="de-DE" sz="1100" dirty="0">
                <a:effectLst/>
                <a:latin typeface="Calibri" panose="020F0502020204030204" pitchFamily="34" charset="0"/>
                <a:ea typeface="DengXian"/>
                <a:cs typeface="Times New Roman" panose="02020603050405020304" pitchFamily="18" charset="0"/>
              </a:endParaRPr>
            </a:p>
          </p:txBody>
        </p:sp>
        <p:sp>
          <p:nvSpPr>
            <p:cNvPr id="15" name="Textfeld 2">
              <a:extLst>
                <a:ext uri="{FF2B5EF4-FFF2-40B4-BE49-F238E27FC236}">
                  <a16:creationId xmlns:a16="http://schemas.microsoft.com/office/drawing/2014/main" id="{B0E8223C-A246-4459-96A0-B7EE465AA7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79178" y="3582686"/>
              <a:ext cx="891555" cy="659950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de-DE" sz="1100" b="1" dirty="0">
                  <a:effectLst/>
                  <a:latin typeface="Calibri" panose="020F0502020204030204" pitchFamily="34" charset="0"/>
                  <a:ea typeface="DengXian"/>
                  <a:cs typeface="Times New Roman" panose="02020603050405020304" pitchFamily="18" charset="0"/>
                </a:rPr>
                <a:t>8x M-LVDS Trigger</a:t>
              </a:r>
              <a:endParaRPr lang="de-DE" sz="1100" dirty="0">
                <a:effectLst/>
                <a:latin typeface="Calibri" panose="020F0502020204030204" pitchFamily="34" charset="0"/>
                <a:ea typeface="DengXian"/>
                <a:cs typeface="Times New Roman" panose="02020603050405020304" pitchFamily="18" charset="0"/>
              </a:endParaRPr>
            </a:p>
          </p:txBody>
        </p:sp>
        <p:sp>
          <p:nvSpPr>
            <p:cNvPr id="16" name="Textfeld 2">
              <a:extLst>
                <a:ext uri="{FF2B5EF4-FFF2-40B4-BE49-F238E27FC236}">
                  <a16:creationId xmlns:a16="http://schemas.microsoft.com/office/drawing/2014/main" id="{FBC4C9F6-9AD6-455C-BA2F-130F412224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79178" y="4382004"/>
              <a:ext cx="891555" cy="167696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de-DE" sz="1100" b="1" dirty="0" err="1">
                  <a:effectLst/>
                  <a:latin typeface="Calibri" panose="020F0502020204030204" pitchFamily="34" charset="0"/>
                  <a:ea typeface="DengXian"/>
                  <a:cs typeface="Times New Roman" panose="02020603050405020304" pitchFamily="18" charset="0"/>
                </a:rPr>
                <a:t>Clocks</a:t>
              </a:r>
              <a:endParaRPr lang="de-DE" sz="1100" dirty="0">
                <a:effectLst/>
                <a:latin typeface="Calibri" panose="020F0502020204030204" pitchFamily="34" charset="0"/>
                <a:ea typeface="DengXian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33508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C6CE8-1442-4D30-89FB-D2278810BF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MTCA Workshop </a:t>
            </a:r>
            <a:r>
              <a:rPr lang="en-US" dirty="0" err="1"/>
              <a:t>Desy</a:t>
            </a:r>
            <a:r>
              <a:rPr lang="en-US" dirty="0"/>
              <a:t> 2021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542B0D-DD40-459C-AC2C-3F596A28D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MTCA.4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1031B2F-15A4-4A0B-87CD-08D7F405E0D4}"/>
              </a:ext>
            </a:extLst>
          </p:cNvPr>
          <p:cNvSpPr txBox="1">
            <a:spLocks/>
          </p:cNvSpPr>
          <p:nvPr/>
        </p:nvSpPr>
        <p:spPr bwMode="auto">
          <a:xfrm>
            <a:off x="269239" y="990601"/>
            <a:ext cx="3997961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2563" indent="-182563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b="1" dirty="0">
                <a:solidFill>
                  <a:srgbClr val="5F5F5F"/>
                </a:solidFill>
                <a:sym typeface="Arial" charset="0"/>
              </a:rPr>
              <a:t>Management defined in AMC.0 / MTCA.0</a:t>
            </a:r>
            <a:endParaRPr lang="en-US" sz="1800" b="1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85E79C92-4F76-4809-96CD-A7545E614E5A}"/>
              </a:ext>
            </a:extLst>
          </p:cNvPr>
          <p:cNvSpPr txBox="1">
            <a:spLocks/>
          </p:cNvSpPr>
          <p:nvPr/>
        </p:nvSpPr>
        <p:spPr bwMode="auto">
          <a:xfrm>
            <a:off x="609600" y="2008843"/>
            <a:ext cx="3432175" cy="3145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63513" indent="-163513" algn="l" defTabSz="457200" rtl="0" eaLnBrk="1" fontAlgn="base" hangingPunct="1">
              <a:spcBef>
                <a:spcPts val="238"/>
              </a:spcBef>
              <a:spcAft>
                <a:spcPct val="0"/>
              </a:spcAft>
              <a:buSzPct val="90000"/>
              <a:buFont typeface="Arial" charset="0"/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19100" indent="-228600" algn="l" defTabSz="457200" rtl="0" eaLnBrk="1" fontAlgn="base" hangingPunct="1">
              <a:spcBef>
                <a:spcPts val="238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2"/>
                </a:solidFill>
                <a:latin typeface="+mn-lt"/>
                <a:ea typeface="+mn-ea"/>
              </a:defRPr>
            </a:lvl2pPr>
            <a:lvl3pPr marL="868363" indent="-163513" algn="l" defTabSz="457200" rtl="0" eaLnBrk="1" fontAlgn="base" hangingPunct="1">
              <a:spcBef>
                <a:spcPts val="238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325563" indent="-228600" algn="l" defTabSz="457200" rtl="0" eaLnBrk="1" fontAlgn="base" hangingPunct="1">
              <a:spcBef>
                <a:spcPts val="238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defTabSz="914400" eaLnBrk="0" hangingPunct="0">
              <a:buClr>
                <a:schemeClr val="tx1"/>
              </a:buClr>
            </a:pPr>
            <a:r>
              <a:rPr lang="en-US" sz="1600" b="1" dirty="0">
                <a:solidFill>
                  <a:srgbClr val="4C4C4C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IPMB-L</a:t>
            </a:r>
          </a:p>
          <a:p>
            <a:pPr lvl="1" defTabSz="914400" eaLnBrk="0" hangingPunct="0">
              <a:buClr>
                <a:schemeClr val="tx1"/>
              </a:buClr>
              <a:buSzPct val="90000"/>
              <a:buFont typeface="Arial" charset="0"/>
              <a:buChar char="•"/>
            </a:pPr>
            <a:r>
              <a:rPr lang="en-US" sz="1600" dirty="0">
                <a:solidFill>
                  <a:srgbClr val="4C4C4C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Connects the MCMC on the MCH to the MMC on the AMC Modules</a:t>
            </a:r>
          </a:p>
          <a:p>
            <a:pPr lvl="1" defTabSz="914400" eaLnBrk="0" hangingPunct="0">
              <a:buClr>
                <a:schemeClr val="tx1"/>
              </a:buClr>
              <a:buSzPct val="90000"/>
              <a:buFont typeface="Arial" charset="0"/>
              <a:buChar char="•"/>
            </a:pPr>
            <a:r>
              <a:rPr lang="en-US" sz="1600" dirty="0">
                <a:solidFill>
                  <a:srgbClr val="4C4C4C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Radial architecture</a:t>
            </a:r>
          </a:p>
          <a:p>
            <a:pPr lvl="1" defTabSz="914400" eaLnBrk="0" hangingPunct="0">
              <a:buClr>
                <a:schemeClr val="tx1"/>
              </a:buClr>
              <a:buSzPct val="90000"/>
              <a:buFont typeface="Arial" charset="0"/>
              <a:buChar char="•"/>
            </a:pPr>
            <a:endParaRPr lang="en-US" sz="1600" b="1" dirty="0">
              <a:solidFill>
                <a:srgbClr val="4C4C4C"/>
              </a:solidFill>
              <a:latin typeface="Calibri" panose="020F0502020204030204" pitchFamily="34" charset="0"/>
              <a:ea typeface="ＭＳ Ｐゴシック" pitchFamily="34" charset="-128"/>
              <a:cs typeface="Calibri" panose="020F0502020204030204" pitchFamily="34" charset="0"/>
            </a:endParaRPr>
          </a:p>
          <a:p>
            <a:pPr lvl="1" defTabSz="914400" eaLnBrk="0" hangingPunct="0">
              <a:buClr>
                <a:schemeClr val="tx1"/>
              </a:buClr>
              <a:buSzPct val="90000"/>
              <a:buFont typeface="Arial" charset="0"/>
              <a:buChar char="•"/>
            </a:pPr>
            <a:endParaRPr lang="en-US" sz="1600" b="1" dirty="0">
              <a:solidFill>
                <a:srgbClr val="4C4C4C"/>
              </a:solidFill>
              <a:latin typeface="Calibri" panose="020F0502020204030204" pitchFamily="34" charset="0"/>
              <a:ea typeface="ＭＳ Ｐゴシック" pitchFamily="34" charset="-128"/>
              <a:cs typeface="Calibri" panose="020F0502020204030204" pitchFamily="34" charset="0"/>
            </a:endParaRPr>
          </a:p>
          <a:p>
            <a:pPr defTabSz="914400" eaLnBrk="0" hangingPunct="0">
              <a:buClr>
                <a:schemeClr val="tx1"/>
              </a:buClr>
            </a:pPr>
            <a:r>
              <a:rPr lang="en-US" sz="1600" b="1" dirty="0">
                <a:solidFill>
                  <a:srgbClr val="4C4C4C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IPMB-0</a:t>
            </a:r>
          </a:p>
          <a:p>
            <a:pPr lvl="1" defTabSz="914400" eaLnBrk="0" hangingPunct="0">
              <a:buClr>
                <a:schemeClr val="tx1"/>
              </a:buClr>
              <a:buSzPct val="90000"/>
              <a:buFont typeface="Arial" charset="0"/>
              <a:buChar char="•"/>
            </a:pPr>
            <a:r>
              <a:rPr lang="en-US" sz="1600" dirty="0">
                <a:solidFill>
                  <a:srgbClr val="4C4C4C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Connects the MCMC on the MCH to the EMMC on the PM and CU</a:t>
            </a:r>
          </a:p>
          <a:p>
            <a:pPr lvl="1" defTabSz="914400" eaLnBrk="0" hangingPunct="0">
              <a:buClr>
                <a:schemeClr val="tx1"/>
              </a:buClr>
              <a:buSzPct val="90000"/>
              <a:buFont typeface="Arial" charset="0"/>
              <a:buChar char="•"/>
            </a:pPr>
            <a:r>
              <a:rPr lang="en-US" sz="1600" dirty="0">
                <a:solidFill>
                  <a:srgbClr val="4C4C4C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Bused architecture</a:t>
            </a:r>
          </a:p>
        </p:txBody>
      </p:sp>
      <p:pic>
        <p:nvPicPr>
          <p:cNvPr id="7" name="Picture 313" descr="Seite10">
            <a:extLst>
              <a:ext uri="{FF2B5EF4-FFF2-40B4-BE49-F238E27FC236}">
                <a16:creationId xmlns:a16="http://schemas.microsoft.com/office/drawing/2014/main" id="{59460E4A-8991-4E4B-A143-AA494345D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1600200"/>
            <a:ext cx="6268716" cy="4224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99460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C6CE8-1442-4D30-89FB-D2278810BF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MTCA Workshop </a:t>
            </a:r>
            <a:r>
              <a:rPr lang="en-US" dirty="0" err="1"/>
              <a:t>Desy</a:t>
            </a:r>
            <a:r>
              <a:rPr lang="en-US" dirty="0"/>
              <a:t> 2021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542B0D-DD40-459C-AC2C-3F596A28D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MTCA.4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DB87FF9-ED33-48C2-9997-44C5E2E04BFE}"/>
              </a:ext>
            </a:extLst>
          </p:cNvPr>
          <p:cNvSpPr txBox="1">
            <a:spLocks/>
          </p:cNvSpPr>
          <p:nvPr/>
        </p:nvSpPr>
        <p:spPr bwMode="auto">
          <a:xfrm>
            <a:off x="269241" y="990601"/>
            <a:ext cx="3464559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2563" indent="-182563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US" sz="1800" b="1" dirty="0">
                <a:solidFill>
                  <a:srgbClr val="5F5F5F"/>
                </a:solidFill>
                <a:sym typeface="Arial" charset="0"/>
              </a:rPr>
              <a:t>Management extensions in MTCA.4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FCF5E095-2A14-4570-BA29-A78F9355BAB3}"/>
              </a:ext>
            </a:extLst>
          </p:cNvPr>
          <p:cNvSpPr txBox="1">
            <a:spLocks/>
          </p:cNvSpPr>
          <p:nvPr/>
        </p:nvSpPr>
        <p:spPr bwMode="auto">
          <a:xfrm>
            <a:off x="750277" y="1729740"/>
            <a:ext cx="3432175" cy="4005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63513" indent="-163513" algn="l" defTabSz="457200" rtl="0" eaLnBrk="1" fontAlgn="base" hangingPunct="1">
              <a:spcBef>
                <a:spcPts val="238"/>
              </a:spcBef>
              <a:spcAft>
                <a:spcPct val="0"/>
              </a:spcAft>
              <a:buSzPct val="90000"/>
              <a:buFont typeface="Arial" charset="0"/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19100" indent="-228600" algn="l" defTabSz="457200" rtl="0" eaLnBrk="1" fontAlgn="base" hangingPunct="1">
              <a:spcBef>
                <a:spcPts val="238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2"/>
                </a:solidFill>
                <a:latin typeface="+mn-lt"/>
                <a:ea typeface="+mn-ea"/>
              </a:defRPr>
            </a:lvl2pPr>
            <a:lvl3pPr marL="868363" indent="-163513" algn="l" defTabSz="457200" rtl="0" eaLnBrk="1" fontAlgn="base" hangingPunct="1">
              <a:spcBef>
                <a:spcPts val="238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325563" indent="-228600" algn="l" defTabSz="457200" rtl="0" eaLnBrk="1" fontAlgn="base" hangingPunct="1">
              <a:spcBef>
                <a:spcPts val="238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defTabSz="914400" eaLnBrk="0" hangingPunct="0">
              <a:buClr>
                <a:schemeClr val="tx1"/>
              </a:buClr>
            </a:pPr>
            <a:r>
              <a:rPr lang="en-US" sz="1600" b="1" dirty="0">
                <a:solidFill>
                  <a:srgbClr val="4C4C4C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IPMB-L</a:t>
            </a:r>
          </a:p>
          <a:p>
            <a:pPr lvl="1" defTabSz="914400" eaLnBrk="0" hangingPunct="0">
              <a:buClr>
                <a:schemeClr val="tx1"/>
              </a:buClr>
              <a:buSzPct val="90000"/>
              <a:buFont typeface="Arial" charset="0"/>
              <a:buChar char="•"/>
            </a:pPr>
            <a:r>
              <a:rPr lang="en-US" sz="1600" dirty="0">
                <a:solidFill>
                  <a:srgbClr val="4C4C4C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Connects the MCMC on the MCH to the MMC on the AMC Modules</a:t>
            </a:r>
          </a:p>
          <a:p>
            <a:pPr lvl="1" defTabSz="914400" eaLnBrk="0" hangingPunct="0">
              <a:buClr>
                <a:schemeClr val="tx1"/>
              </a:buClr>
              <a:buSzPct val="90000"/>
              <a:buFont typeface="Arial" charset="0"/>
              <a:buChar char="•"/>
            </a:pPr>
            <a:r>
              <a:rPr lang="en-US" sz="1600" dirty="0">
                <a:solidFill>
                  <a:srgbClr val="4C4C4C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Radial architecture</a:t>
            </a:r>
          </a:p>
          <a:p>
            <a:pPr lvl="1" defTabSz="914400" eaLnBrk="0" hangingPunct="0">
              <a:buClr>
                <a:schemeClr val="tx1"/>
              </a:buClr>
              <a:buSzPct val="90000"/>
              <a:buFont typeface="Arial" charset="0"/>
              <a:buChar char="•"/>
            </a:pPr>
            <a:endParaRPr lang="en-US" sz="1600" b="1" dirty="0">
              <a:solidFill>
                <a:srgbClr val="4C4C4C"/>
              </a:solidFill>
              <a:latin typeface="Calibri" panose="020F0502020204030204" pitchFamily="34" charset="0"/>
              <a:ea typeface="ＭＳ Ｐゴシック" pitchFamily="34" charset="-128"/>
              <a:cs typeface="Calibri" panose="020F0502020204030204" pitchFamily="34" charset="0"/>
            </a:endParaRPr>
          </a:p>
          <a:p>
            <a:pPr defTabSz="914400" eaLnBrk="0" hangingPunct="0">
              <a:buClr>
                <a:schemeClr val="tx1"/>
              </a:buClr>
            </a:pPr>
            <a:r>
              <a:rPr lang="en-US" sz="1600" b="1" dirty="0">
                <a:solidFill>
                  <a:srgbClr val="4C4C4C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IPMB-0</a:t>
            </a:r>
          </a:p>
          <a:p>
            <a:pPr lvl="1" defTabSz="914400" eaLnBrk="0" hangingPunct="0">
              <a:buClr>
                <a:schemeClr val="tx1"/>
              </a:buClr>
              <a:buSzPct val="90000"/>
              <a:buFont typeface="Arial" charset="0"/>
              <a:buChar char="•"/>
            </a:pPr>
            <a:r>
              <a:rPr lang="en-US" sz="1600" dirty="0">
                <a:solidFill>
                  <a:srgbClr val="4C4C4C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Connects the MCMC on the MCH to the EMMC on the PM and CU</a:t>
            </a:r>
          </a:p>
          <a:p>
            <a:pPr lvl="1" defTabSz="914400" eaLnBrk="0" hangingPunct="0">
              <a:buClr>
                <a:schemeClr val="tx1"/>
              </a:buClr>
              <a:buSzPct val="90000"/>
              <a:buFont typeface="Arial" charset="0"/>
              <a:buChar char="•"/>
            </a:pPr>
            <a:r>
              <a:rPr lang="en-US" sz="1600" dirty="0">
                <a:solidFill>
                  <a:srgbClr val="4C4C4C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Bused architecture</a:t>
            </a:r>
          </a:p>
          <a:p>
            <a:pPr lvl="1" defTabSz="914400" eaLnBrk="0" hangingPunct="0">
              <a:buClr>
                <a:schemeClr val="tx1"/>
              </a:buClr>
              <a:buSzPct val="90000"/>
              <a:buFont typeface="Arial" charset="0"/>
              <a:buChar char="•"/>
            </a:pPr>
            <a:endParaRPr lang="en-US" sz="1600" b="1" dirty="0">
              <a:solidFill>
                <a:srgbClr val="4C4C4C"/>
              </a:solidFill>
              <a:latin typeface="Calibri" panose="020F0502020204030204" pitchFamily="34" charset="0"/>
              <a:ea typeface="ＭＳ Ｐゴシック" pitchFamily="34" charset="-128"/>
              <a:cs typeface="Calibri" panose="020F0502020204030204" pitchFamily="34" charset="0"/>
            </a:endParaRPr>
          </a:p>
          <a:p>
            <a:pPr defTabSz="914400" eaLnBrk="0" hangingPunct="0">
              <a:buClr>
                <a:schemeClr val="tx1"/>
              </a:buClr>
            </a:pPr>
            <a:r>
              <a:rPr lang="en-US" sz="1600" b="1" dirty="0">
                <a:solidFill>
                  <a:srgbClr val="4C4C4C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I2C-Bus</a:t>
            </a:r>
          </a:p>
          <a:p>
            <a:pPr lvl="1" defTabSz="914400" eaLnBrk="0" hangingPunct="0">
              <a:buClr>
                <a:schemeClr val="tx1"/>
              </a:buClr>
              <a:buSzPct val="90000"/>
              <a:buFont typeface="Arial" charset="0"/>
              <a:buChar char="•"/>
            </a:pPr>
            <a:r>
              <a:rPr lang="en-US" sz="1600" dirty="0">
                <a:solidFill>
                  <a:srgbClr val="4C4C4C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Connects the AMC to the µRTM</a:t>
            </a:r>
          </a:p>
          <a:p>
            <a:pPr lvl="1" defTabSz="914400" eaLnBrk="0" hangingPunct="0">
              <a:buClr>
                <a:schemeClr val="tx1"/>
              </a:buClr>
              <a:buSzPct val="90000"/>
              <a:buFont typeface="Arial" charset="0"/>
              <a:buChar char="•"/>
            </a:pPr>
            <a:r>
              <a:rPr lang="en-US" sz="1600" dirty="0">
                <a:solidFill>
                  <a:srgbClr val="4C4C4C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The µRTM is treated as managed FRU of the AMC</a:t>
            </a:r>
          </a:p>
        </p:txBody>
      </p:sp>
      <p:pic>
        <p:nvPicPr>
          <p:cNvPr id="7" name="Picture 118" descr="Seite11">
            <a:extLst>
              <a:ext uri="{FF2B5EF4-FFF2-40B4-BE49-F238E27FC236}">
                <a16:creationId xmlns:a16="http://schemas.microsoft.com/office/drawing/2014/main" id="{F453DC43-2C15-4E5B-8FA0-1BC600C5D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1268088"/>
            <a:ext cx="5267983" cy="4739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33874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C6CE8-1442-4D30-89FB-D2278810BF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MTCA Workshop Desy 2022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542B0D-DD40-459C-AC2C-3F596A28D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MTCA.4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59DB9AB-62E0-4D5B-9112-A2561632C57B}"/>
              </a:ext>
            </a:extLst>
          </p:cNvPr>
          <p:cNvSpPr txBox="1"/>
          <p:nvPr/>
        </p:nvSpPr>
        <p:spPr>
          <a:xfrm>
            <a:off x="152400" y="990600"/>
            <a:ext cx="6097464" cy="36933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 eaLnBrk="1" hangingPunct="1"/>
            <a:r>
              <a:rPr lang="en-US" sz="1800" b="1" dirty="0">
                <a:solidFill>
                  <a:srgbClr val="5F5F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charset="0"/>
              </a:rPr>
              <a:t>Control signals as defined per AMC.0 / MTCA.0</a:t>
            </a:r>
          </a:p>
        </p:txBody>
      </p:sp>
      <p:pic>
        <p:nvPicPr>
          <p:cNvPr id="6" name="Picture 143" descr="Seite12">
            <a:extLst>
              <a:ext uri="{FF2B5EF4-FFF2-40B4-BE49-F238E27FC236}">
                <a16:creationId xmlns:a16="http://schemas.microsoft.com/office/drawing/2014/main" id="{0C547B62-1148-428B-AD9C-18578A4F7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9223" y="1484393"/>
            <a:ext cx="6012180" cy="4529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44102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C6CE8-1442-4D30-89FB-D2278810BF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MTCA Workshop Desy 2022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542B0D-DD40-459C-AC2C-3F596A28D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MTCA.4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8A28371-2B9B-48B5-9F5D-7E8BEEB00E55}"/>
              </a:ext>
            </a:extLst>
          </p:cNvPr>
          <p:cNvSpPr txBox="1">
            <a:spLocks/>
          </p:cNvSpPr>
          <p:nvPr/>
        </p:nvSpPr>
        <p:spPr bwMode="auto">
          <a:xfrm>
            <a:off x="298547" y="990600"/>
            <a:ext cx="5112544" cy="4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2563" indent="-182563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US" sz="1800" b="1" dirty="0">
                <a:solidFill>
                  <a:srgbClr val="5F5F5F"/>
                </a:solidFill>
                <a:sym typeface="Arial" charset="0"/>
              </a:rPr>
              <a:t>Additional RTM control signals for MTCA.4</a:t>
            </a:r>
          </a:p>
        </p:txBody>
      </p:sp>
      <p:grpSp>
        <p:nvGrpSpPr>
          <p:cNvPr id="6" name="Group 428">
            <a:extLst>
              <a:ext uri="{FF2B5EF4-FFF2-40B4-BE49-F238E27FC236}">
                <a16:creationId xmlns:a16="http://schemas.microsoft.com/office/drawing/2014/main" id="{7C771E8F-13AE-4166-8D68-9765073A632F}"/>
              </a:ext>
            </a:extLst>
          </p:cNvPr>
          <p:cNvGrpSpPr>
            <a:grpSpLocks/>
          </p:cNvGrpSpPr>
          <p:nvPr/>
        </p:nvGrpSpPr>
        <p:grpSpPr bwMode="auto">
          <a:xfrm>
            <a:off x="2008722" y="1514296"/>
            <a:ext cx="7703820" cy="4356100"/>
            <a:chOff x="375" y="944"/>
            <a:chExt cx="5001" cy="2878"/>
          </a:xfrm>
        </p:grpSpPr>
        <p:grpSp>
          <p:nvGrpSpPr>
            <p:cNvPr id="7" name="Group 175">
              <a:extLst>
                <a:ext uri="{FF2B5EF4-FFF2-40B4-BE49-F238E27FC236}">
                  <a16:creationId xmlns:a16="http://schemas.microsoft.com/office/drawing/2014/main" id="{F904445A-83F3-4037-A827-D9096046EE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18" y="944"/>
              <a:ext cx="668" cy="2868"/>
              <a:chOff x="2118" y="944"/>
              <a:chExt cx="668" cy="2868"/>
            </a:xfrm>
          </p:grpSpPr>
          <p:sp>
            <p:nvSpPr>
              <p:cNvPr id="225" name="Rectangle 173">
                <a:extLst>
                  <a:ext uri="{FF2B5EF4-FFF2-40B4-BE49-F238E27FC236}">
                    <a16:creationId xmlns:a16="http://schemas.microsoft.com/office/drawing/2014/main" id="{3D59311E-9086-4FCF-ACA9-BF8B7E82B4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8" y="944"/>
                <a:ext cx="668" cy="2868"/>
              </a:xfrm>
              <a:prstGeom prst="rect">
                <a:avLst/>
              </a:prstGeom>
              <a:solidFill>
                <a:srgbClr val="CCF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26" name="Rectangle 174">
                <a:extLst>
                  <a:ext uri="{FF2B5EF4-FFF2-40B4-BE49-F238E27FC236}">
                    <a16:creationId xmlns:a16="http://schemas.microsoft.com/office/drawing/2014/main" id="{C16E0014-25FE-460C-8DC3-C543CE7C8F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8" y="944"/>
                <a:ext cx="668" cy="2868"/>
              </a:xfrm>
              <a:prstGeom prst="rect">
                <a:avLst/>
              </a:prstGeom>
              <a:noFill/>
              <a:ln w="7938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" name="Group 178">
              <a:extLst>
                <a:ext uri="{FF2B5EF4-FFF2-40B4-BE49-F238E27FC236}">
                  <a16:creationId xmlns:a16="http://schemas.microsoft.com/office/drawing/2014/main" id="{4EDD8023-41AF-45C7-AC14-A282C12819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5" y="944"/>
              <a:ext cx="1571" cy="2868"/>
              <a:chOff x="375" y="944"/>
              <a:chExt cx="1571" cy="2868"/>
            </a:xfrm>
          </p:grpSpPr>
          <p:sp>
            <p:nvSpPr>
              <p:cNvPr id="223" name="Rectangle 176">
                <a:extLst>
                  <a:ext uri="{FF2B5EF4-FFF2-40B4-BE49-F238E27FC236}">
                    <a16:creationId xmlns:a16="http://schemas.microsoft.com/office/drawing/2014/main" id="{29FAFADC-E432-417A-B85C-15AA33A7A5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" y="944"/>
                <a:ext cx="1571" cy="2868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24" name="Rectangle 177">
                <a:extLst>
                  <a:ext uri="{FF2B5EF4-FFF2-40B4-BE49-F238E27FC236}">
                    <a16:creationId xmlns:a16="http://schemas.microsoft.com/office/drawing/2014/main" id="{D7160273-1ED3-448A-B80A-08E55AD2B9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" y="944"/>
                <a:ext cx="1571" cy="2868"/>
              </a:xfrm>
              <a:prstGeom prst="rect">
                <a:avLst/>
              </a:prstGeom>
              <a:noFill/>
              <a:ln w="11113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9" name="Group 181">
              <a:extLst>
                <a:ext uri="{FF2B5EF4-FFF2-40B4-BE49-F238E27FC236}">
                  <a16:creationId xmlns:a16="http://schemas.microsoft.com/office/drawing/2014/main" id="{D81045CB-5FB9-4957-A059-A06BEF2872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9" y="963"/>
              <a:ext cx="1064" cy="768"/>
              <a:chOff x="2999" y="963"/>
              <a:chExt cx="1064" cy="768"/>
            </a:xfrm>
          </p:grpSpPr>
          <p:sp>
            <p:nvSpPr>
              <p:cNvPr id="221" name="Rectangle 179">
                <a:extLst>
                  <a:ext uri="{FF2B5EF4-FFF2-40B4-BE49-F238E27FC236}">
                    <a16:creationId xmlns:a16="http://schemas.microsoft.com/office/drawing/2014/main" id="{FD016982-D828-4428-B675-8744148747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9" y="963"/>
                <a:ext cx="1064" cy="768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22" name="Rectangle 180">
                <a:extLst>
                  <a:ext uri="{FF2B5EF4-FFF2-40B4-BE49-F238E27FC236}">
                    <a16:creationId xmlns:a16="http://schemas.microsoft.com/office/drawing/2014/main" id="{EB06DDBA-2267-4D3A-9DCB-D7406CCC3A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9" y="963"/>
                <a:ext cx="1064" cy="768"/>
              </a:xfrm>
              <a:prstGeom prst="rect">
                <a:avLst/>
              </a:prstGeom>
              <a:noFill/>
              <a:ln w="11113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0" name="Rectangle 182">
              <a:extLst>
                <a:ext uri="{FF2B5EF4-FFF2-40B4-BE49-F238E27FC236}">
                  <a16:creationId xmlns:a16="http://schemas.microsoft.com/office/drawing/2014/main" id="{C033F362-E420-4BA5-AF42-906C381CC6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0" y="3662"/>
              <a:ext cx="55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400" b="1">
                  <a:solidFill>
                    <a:srgbClr val="000081"/>
                  </a:solidFill>
                </a:rPr>
                <a:t>Backplane</a:t>
              </a:r>
              <a:endParaRPr lang="en-GB"/>
            </a:p>
          </p:txBody>
        </p:sp>
        <p:grpSp>
          <p:nvGrpSpPr>
            <p:cNvPr id="11" name="Group 185">
              <a:extLst>
                <a:ext uri="{FF2B5EF4-FFF2-40B4-BE49-F238E27FC236}">
                  <a16:creationId xmlns:a16="http://schemas.microsoft.com/office/drawing/2014/main" id="{BA282CCE-A59E-4383-99D7-29893BADF0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9" y="3024"/>
              <a:ext cx="1064" cy="767"/>
              <a:chOff x="2999" y="3024"/>
              <a:chExt cx="1064" cy="767"/>
            </a:xfrm>
          </p:grpSpPr>
          <p:sp>
            <p:nvSpPr>
              <p:cNvPr id="219" name="Rectangle 183">
                <a:extLst>
                  <a:ext uri="{FF2B5EF4-FFF2-40B4-BE49-F238E27FC236}">
                    <a16:creationId xmlns:a16="http://schemas.microsoft.com/office/drawing/2014/main" id="{3AF35337-5E6D-43DA-81B6-BC134D72A9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9" y="3024"/>
                <a:ext cx="1064" cy="767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20" name="Rectangle 184">
                <a:extLst>
                  <a:ext uri="{FF2B5EF4-FFF2-40B4-BE49-F238E27FC236}">
                    <a16:creationId xmlns:a16="http://schemas.microsoft.com/office/drawing/2014/main" id="{73764361-33A7-4900-B9B6-2B4CAF76FF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9" y="3024"/>
                <a:ext cx="1064" cy="767"/>
              </a:xfrm>
              <a:prstGeom prst="rect">
                <a:avLst/>
              </a:prstGeom>
              <a:noFill/>
              <a:ln w="11113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12" name="Group 188">
              <a:extLst>
                <a:ext uri="{FF2B5EF4-FFF2-40B4-BE49-F238E27FC236}">
                  <a16:creationId xmlns:a16="http://schemas.microsoft.com/office/drawing/2014/main" id="{B7686199-7FF6-49C4-9884-D6FB609129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9" y="1852"/>
              <a:ext cx="1064" cy="1031"/>
              <a:chOff x="2999" y="1852"/>
              <a:chExt cx="1064" cy="1031"/>
            </a:xfrm>
          </p:grpSpPr>
          <p:sp>
            <p:nvSpPr>
              <p:cNvPr id="217" name="Rectangle 186">
                <a:extLst>
                  <a:ext uri="{FF2B5EF4-FFF2-40B4-BE49-F238E27FC236}">
                    <a16:creationId xmlns:a16="http://schemas.microsoft.com/office/drawing/2014/main" id="{6D92E2EB-C6CA-4589-B24F-D27B5C6520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9" y="1852"/>
                <a:ext cx="1064" cy="1031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18" name="Rectangle 187">
                <a:extLst>
                  <a:ext uri="{FF2B5EF4-FFF2-40B4-BE49-F238E27FC236}">
                    <a16:creationId xmlns:a16="http://schemas.microsoft.com/office/drawing/2014/main" id="{9AB09B9A-9441-4591-AB2D-8A456C3734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9" y="1852"/>
                <a:ext cx="1064" cy="1031"/>
              </a:xfrm>
              <a:prstGeom prst="rect">
                <a:avLst/>
              </a:prstGeom>
              <a:noFill/>
              <a:ln w="11113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3" name="Rectangle 189">
              <a:extLst>
                <a:ext uri="{FF2B5EF4-FFF2-40B4-BE49-F238E27FC236}">
                  <a16:creationId xmlns:a16="http://schemas.microsoft.com/office/drawing/2014/main" id="{B7115F5F-862C-47FE-BFA4-483389B3C3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8" y="1607"/>
              <a:ext cx="47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400" b="1">
                  <a:solidFill>
                    <a:srgbClr val="000081"/>
                  </a:solidFill>
                </a:rPr>
                <a:t>MCH 1..2</a:t>
              </a:r>
              <a:endParaRPr lang="en-GB"/>
            </a:p>
          </p:txBody>
        </p:sp>
        <p:sp>
          <p:nvSpPr>
            <p:cNvPr id="14" name="Rectangle 190">
              <a:extLst>
                <a:ext uri="{FF2B5EF4-FFF2-40B4-BE49-F238E27FC236}">
                  <a16:creationId xmlns:a16="http://schemas.microsoft.com/office/drawing/2014/main" id="{57F78549-F9D8-45C2-92E8-5125F9DCCD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8" y="2773"/>
              <a:ext cx="53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400" b="1">
                  <a:solidFill>
                    <a:srgbClr val="000081"/>
                  </a:solidFill>
                </a:rPr>
                <a:t>AMC 1..12</a:t>
              </a:r>
              <a:endParaRPr lang="en-GB"/>
            </a:p>
          </p:txBody>
        </p:sp>
        <p:sp>
          <p:nvSpPr>
            <p:cNvPr id="15" name="Rectangle 191">
              <a:extLst>
                <a:ext uri="{FF2B5EF4-FFF2-40B4-BE49-F238E27FC236}">
                  <a16:creationId xmlns:a16="http://schemas.microsoft.com/office/drawing/2014/main" id="{03A2959E-EF50-4922-ABC0-24A4600076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0" y="3667"/>
              <a:ext cx="37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400" b="1">
                  <a:solidFill>
                    <a:srgbClr val="000081"/>
                  </a:solidFill>
                </a:rPr>
                <a:t>CU 1..2</a:t>
              </a:r>
              <a:endParaRPr lang="en-GB"/>
            </a:p>
          </p:txBody>
        </p:sp>
        <p:grpSp>
          <p:nvGrpSpPr>
            <p:cNvPr id="16" name="Group 198">
              <a:extLst>
                <a:ext uri="{FF2B5EF4-FFF2-40B4-BE49-F238E27FC236}">
                  <a16:creationId xmlns:a16="http://schemas.microsoft.com/office/drawing/2014/main" id="{8285A00E-B3A2-49C3-9353-99EE168D63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19" y="1539"/>
              <a:ext cx="1932" cy="212"/>
              <a:chOff x="1319" y="1539"/>
              <a:chExt cx="1932" cy="212"/>
            </a:xfrm>
          </p:grpSpPr>
          <p:sp>
            <p:nvSpPr>
              <p:cNvPr id="212" name="Rectangle 192">
                <a:extLst>
                  <a:ext uri="{FF2B5EF4-FFF2-40B4-BE49-F238E27FC236}">
                    <a16:creationId xmlns:a16="http://schemas.microsoft.com/office/drawing/2014/main" id="{CA63D147-AEED-4FE8-ABCE-056DE8A30C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9" y="1539"/>
                <a:ext cx="463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300" b="1">
                    <a:solidFill>
                      <a:srgbClr val="000000"/>
                    </a:solidFill>
                  </a:rPr>
                  <a:t>Presence</a:t>
                </a:r>
                <a:endParaRPr lang="en-GB"/>
              </a:p>
            </p:txBody>
          </p:sp>
          <p:sp>
            <p:nvSpPr>
              <p:cNvPr id="213" name="Line 194">
                <a:extLst>
                  <a:ext uri="{FF2B5EF4-FFF2-40B4-BE49-F238E27FC236}">
                    <a16:creationId xmlns:a16="http://schemas.microsoft.com/office/drawing/2014/main" id="{41C3C9E8-3A99-4AC6-BFE0-371E50DFD8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7" y="1671"/>
                <a:ext cx="364" cy="0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4" name="Line 195">
                <a:extLst>
                  <a:ext uri="{FF2B5EF4-FFF2-40B4-BE49-F238E27FC236}">
                    <a16:creationId xmlns:a16="http://schemas.microsoft.com/office/drawing/2014/main" id="{5AE99AEB-FBA0-4AE5-8607-3DEDE22D95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87" y="1671"/>
                <a:ext cx="0" cy="80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" name="Line 196">
                <a:extLst>
                  <a:ext uri="{FF2B5EF4-FFF2-40B4-BE49-F238E27FC236}">
                    <a16:creationId xmlns:a16="http://schemas.microsoft.com/office/drawing/2014/main" id="{E1C5B1A8-11AE-4127-922C-9B93B7A573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47" y="1751"/>
                <a:ext cx="61" cy="0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" name="Line 197">
                <a:extLst>
                  <a:ext uri="{FF2B5EF4-FFF2-40B4-BE49-F238E27FC236}">
                    <a16:creationId xmlns:a16="http://schemas.microsoft.com/office/drawing/2014/main" id="{941447D7-1B1F-4CE0-8677-D90C1ECF56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51" y="1590"/>
                <a:ext cx="0" cy="80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" name="Rectangle 200">
              <a:extLst>
                <a:ext uri="{FF2B5EF4-FFF2-40B4-BE49-F238E27FC236}">
                  <a16:creationId xmlns:a16="http://schemas.microsoft.com/office/drawing/2014/main" id="{1E69FC4B-90BA-4A58-9D6A-D43B9E9ABB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0" y="1397"/>
              <a:ext cx="342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300" b="1">
                  <a:solidFill>
                    <a:srgbClr val="000000"/>
                  </a:solidFill>
                </a:rPr>
                <a:t>Enable</a:t>
              </a:r>
              <a:endParaRPr lang="en-GB"/>
            </a:p>
          </p:txBody>
        </p:sp>
        <p:sp>
          <p:nvSpPr>
            <p:cNvPr id="18" name="Rectangle 202">
              <a:extLst>
                <a:ext uri="{FF2B5EF4-FFF2-40B4-BE49-F238E27FC236}">
                  <a16:creationId xmlns:a16="http://schemas.microsoft.com/office/drawing/2014/main" id="{31D872EE-F6A5-4172-8FB1-E83F3C1D32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" y="3688"/>
              <a:ext cx="385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400" b="1">
                  <a:solidFill>
                    <a:srgbClr val="000081"/>
                  </a:solidFill>
                </a:rPr>
                <a:t>PM 1..4</a:t>
              </a:r>
              <a:endParaRPr lang="en-GB"/>
            </a:p>
          </p:txBody>
        </p:sp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BBFA612D-9725-4DAC-B042-DE283FC697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86" y="1256"/>
              <a:ext cx="1946" cy="125"/>
              <a:chOff x="1286" y="1256"/>
              <a:chExt cx="1946" cy="125"/>
            </a:xfrm>
          </p:grpSpPr>
          <p:sp>
            <p:nvSpPr>
              <p:cNvPr id="210" name="Freeform 203">
                <a:extLst>
                  <a:ext uri="{FF2B5EF4-FFF2-40B4-BE49-F238E27FC236}">
                    <a16:creationId xmlns:a16="http://schemas.microsoft.com/office/drawing/2014/main" id="{ADC6034E-8D6D-4BEB-99BF-ABC0EF378A6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73" y="1286"/>
                <a:ext cx="1459" cy="43"/>
              </a:xfrm>
              <a:custGeom>
                <a:avLst/>
                <a:gdLst>
                  <a:gd name="T0" fmla="*/ 36 w 1459"/>
                  <a:gd name="T1" fmla="*/ 16 h 43"/>
                  <a:gd name="T2" fmla="*/ 1459 w 1459"/>
                  <a:gd name="T3" fmla="*/ 16 h 43"/>
                  <a:gd name="T4" fmla="*/ 1459 w 1459"/>
                  <a:gd name="T5" fmla="*/ 27 h 43"/>
                  <a:gd name="T6" fmla="*/ 36 w 1459"/>
                  <a:gd name="T7" fmla="*/ 27 h 43"/>
                  <a:gd name="T8" fmla="*/ 36 w 1459"/>
                  <a:gd name="T9" fmla="*/ 16 h 43"/>
                  <a:gd name="T10" fmla="*/ 43 w 1459"/>
                  <a:gd name="T11" fmla="*/ 43 h 43"/>
                  <a:gd name="T12" fmla="*/ 0 w 1459"/>
                  <a:gd name="T13" fmla="*/ 21 h 43"/>
                  <a:gd name="T14" fmla="*/ 43 w 1459"/>
                  <a:gd name="T15" fmla="*/ 0 h 43"/>
                  <a:gd name="T16" fmla="*/ 43 w 1459"/>
                  <a:gd name="T17" fmla="*/ 43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59" h="43">
                    <a:moveTo>
                      <a:pt x="36" y="16"/>
                    </a:moveTo>
                    <a:lnTo>
                      <a:pt x="1459" y="16"/>
                    </a:lnTo>
                    <a:lnTo>
                      <a:pt x="1459" y="27"/>
                    </a:lnTo>
                    <a:lnTo>
                      <a:pt x="36" y="27"/>
                    </a:lnTo>
                    <a:lnTo>
                      <a:pt x="36" y="16"/>
                    </a:lnTo>
                    <a:close/>
                    <a:moveTo>
                      <a:pt x="43" y="43"/>
                    </a:moveTo>
                    <a:lnTo>
                      <a:pt x="0" y="21"/>
                    </a:lnTo>
                    <a:lnTo>
                      <a:pt x="43" y="0"/>
                    </a:lnTo>
                    <a:lnTo>
                      <a:pt x="43" y="43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1" name="Rectangle 204">
                <a:extLst>
                  <a:ext uri="{FF2B5EF4-FFF2-40B4-BE49-F238E27FC236}">
                    <a16:creationId xmlns:a16="http://schemas.microsoft.com/office/drawing/2014/main" id="{50D13C00-2A5A-40C4-B320-9F73BC33EB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6" y="1256"/>
                <a:ext cx="486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300" b="1">
                    <a:solidFill>
                      <a:srgbClr val="000000"/>
                    </a:solidFill>
                  </a:rPr>
                  <a:t>Power On</a:t>
                </a:r>
                <a:endParaRPr lang="en-GB"/>
              </a:p>
            </p:txBody>
          </p:sp>
        </p:grpSp>
        <p:grpSp>
          <p:nvGrpSpPr>
            <p:cNvPr id="20" name="Group 210">
              <a:extLst>
                <a:ext uri="{FF2B5EF4-FFF2-40B4-BE49-F238E27FC236}">
                  <a16:creationId xmlns:a16="http://schemas.microsoft.com/office/drawing/2014/main" id="{81022ECD-D5B9-433D-B2CF-0A6CC3BB43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1" y="1105"/>
              <a:ext cx="2520" cy="139"/>
              <a:chOff x="731" y="1105"/>
              <a:chExt cx="2520" cy="139"/>
            </a:xfrm>
          </p:grpSpPr>
          <p:sp>
            <p:nvSpPr>
              <p:cNvPr id="206" name="Rectangle 206">
                <a:extLst>
                  <a:ext uri="{FF2B5EF4-FFF2-40B4-BE49-F238E27FC236}">
                    <a16:creationId xmlns:a16="http://schemas.microsoft.com/office/drawing/2014/main" id="{1A88FDF8-81F1-4BC6-91AA-745387B584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1" y="1119"/>
                <a:ext cx="483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300" b="1">
                    <a:solidFill>
                      <a:srgbClr val="000000"/>
                    </a:solidFill>
                  </a:rPr>
                  <a:t>PP (+12V)</a:t>
                </a:r>
                <a:endParaRPr lang="en-GB"/>
              </a:p>
            </p:txBody>
          </p:sp>
          <p:sp>
            <p:nvSpPr>
              <p:cNvPr id="207" name="Freeform 207">
                <a:extLst>
                  <a:ext uri="{FF2B5EF4-FFF2-40B4-BE49-F238E27FC236}">
                    <a16:creationId xmlns:a16="http://schemas.microsoft.com/office/drawing/2014/main" id="{EF201902-4044-43B7-BCBD-3003C8BF8DD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2" y="1165"/>
                <a:ext cx="1599" cy="42"/>
              </a:xfrm>
              <a:custGeom>
                <a:avLst/>
                <a:gdLst>
                  <a:gd name="T0" fmla="*/ 0 w 1599"/>
                  <a:gd name="T1" fmla="*/ 16 h 42"/>
                  <a:gd name="T2" fmla="*/ 1564 w 1599"/>
                  <a:gd name="T3" fmla="*/ 16 h 42"/>
                  <a:gd name="T4" fmla="*/ 1564 w 1599"/>
                  <a:gd name="T5" fmla="*/ 26 h 42"/>
                  <a:gd name="T6" fmla="*/ 0 w 1599"/>
                  <a:gd name="T7" fmla="*/ 26 h 42"/>
                  <a:gd name="T8" fmla="*/ 0 w 1599"/>
                  <a:gd name="T9" fmla="*/ 16 h 42"/>
                  <a:gd name="T10" fmla="*/ 1557 w 1599"/>
                  <a:gd name="T11" fmla="*/ 0 h 42"/>
                  <a:gd name="T12" fmla="*/ 1599 w 1599"/>
                  <a:gd name="T13" fmla="*/ 21 h 42"/>
                  <a:gd name="T14" fmla="*/ 1557 w 1599"/>
                  <a:gd name="T15" fmla="*/ 42 h 42"/>
                  <a:gd name="T16" fmla="*/ 1557 w 1599"/>
                  <a:gd name="T17" fmla="*/ 0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99" h="42">
                    <a:moveTo>
                      <a:pt x="0" y="16"/>
                    </a:moveTo>
                    <a:lnTo>
                      <a:pt x="1564" y="16"/>
                    </a:lnTo>
                    <a:lnTo>
                      <a:pt x="1564" y="26"/>
                    </a:lnTo>
                    <a:lnTo>
                      <a:pt x="0" y="26"/>
                    </a:lnTo>
                    <a:lnTo>
                      <a:pt x="0" y="16"/>
                    </a:lnTo>
                    <a:close/>
                    <a:moveTo>
                      <a:pt x="1557" y="0"/>
                    </a:moveTo>
                    <a:lnTo>
                      <a:pt x="1599" y="21"/>
                    </a:lnTo>
                    <a:lnTo>
                      <a:pt x="1557" y="42"/>
                    </a:lnTo>
                    <a:lnTo>
                      <a:pt x="1557" y="0"/>
                    </a:lnTo>
                    <a:close/>
                  </a:path>
                </a:pathLst>
              </a:custGeom>
              <a:solidFill>
                <a:srgbClr val="FC0128"/>
              </a:solidFill>
              <a:ln w="0" cap="flat">
                <a:solidFill>
                  <a:srgbClr val="FC0128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" name="Line 208">
                <a:extLst>
                  <a:ext uri="{FF2B5EF4-FFF2-40B4-BE49-F238E27FC236}">
                    <a16:creationId xmlns:a16="http://schemas.microsoft.com/office/drawing/2014/main" id="{026FC5F6-E7FC-4F1E-811B-788BB16CEE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89" y="1105"/>
                <a:ext cx="163" cy="81"/>
              </a:xfrm>
              <a:prstGeom prst="line">
                <a:avLst/>
              </a:prstGeom>
              <a:noFill/>
              <a:ln w="15875">
                <a:solidFill>
                  <a:srgbClr val="FC0128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9" name="Line 209">
                <a:extLst>
                  <a:ext uri="{FF2B5EF4-FFF2-40B4-BE49-F238E27FC236}">
                    <a16:creationId xmlns:a16="http://schemas.microsoft.com/office/drawing/2014/main" id="{FF7ED264-630B-4D8D-8073-08DB80F506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27" y="1186"/>
                <a:ext cx="263" cy="0"/>
              </a:xfrm>
              <a:prstGeom prst="line">
                <a:avLst/>
              </a:prstGeom>
              <a:noFill/>
              <a:ln w="15875">
                <a:solidFill>
                  <a:srgbClr val="FC0128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" name="Group 215">
              <a:extLst>
                <a:ext uri="{FF2B5EF4-FFF2-40B4-BE49-F238E27FC236}">
                  <a16:creationId xmlns:a16="http://schemas.microsoft.com/office/drawing/2014/main" id="{381927AA-89A2-4150-A646-CC6C8F0E10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1" y="984"/>
              <a:ext cx="2560" cy="134"/>
              <a:chOff x="691" y="984"/>
              <a:chExt cx="2560" cy="134"/>
            </a:xfrm>
          </p:grpSpPr>
          <p:sp>
            <p:nvSpPr>
              <p:cNvPr id="202" name="Freeform 211">
                <a:extLst>
                  <a:ext uri="{FF2B5EF4-FFF2-40B4-BE49-F238E27FC236}">
                    <a16:creationId xmlns:a16="http://schemas.microsoft.com/office/drawing/2014/main" id="{8913EB88-64BC-4DDD-A344-9D0887C8A88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2" y="1049"/>
                <a:ext cx="1599" cy="43"/>
              </a:xfrm>
              <a:custGeom>
                <a:avLst/>
                <a:gdLst>
                  <a:gd name="T0" fmla="*/ 0 w 1599"/>
                  <a:gd name="T1" fmla="*/ 11 h 43"/>
                  <a:gd name="T2" fmla="*/ 1564 w 1599"/>
                  <a:gd name="T3" fmla="*/ 16 h 43"/>
                  <a:gd name="T4" fmla="*/ 1564 w 1599"/>
                  <a:gd name="T5" fmla="*/ 27 h 43"/>
                  <a:gd name="T6" fmla="*/ 0 w 1599"/>
                  <a:gd name="T7" fmla="*/ 21 h 43"/>
                  <a:gd name="T8" fmla="*/ 0 w 1599"/>
                  <a:gd name="T9" fmla="*/ 11 h 43"/>
                  <a:gd name="T10" fmla="*/ 1557 w 1599"/>
                  <a:gd name="T11" fmla="*/ 0 h 43"/>
                  <a:gd name="T12" fmla="*/ 1599 w 1599"/>
                  <a:gd name="T13" fmla="*/ 21 h 43"/>
                  <a:gd name="T14" fmla="*/ 1557 w 1599"/>
                  <a:gd name="T15" fmla="*/ 43 h 43"/>
                  <a:gd name="T16" fmla="*/ 1557 w 1599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99" h="43">
                    <a:moveTo>
                      <a:pt x="0" y="11"/>
                    </a:moveTo>
                    <a:lnTo>
                      <a:pt x="1564" y="16"/>
                    </a:lnTo>
                    <a:lnTo>
                      <a:pt x="1564" y="27"/>
                    </a:lnTo>
                    <a:lnTo>
                      <a:pt x="0" y="21"/>
                    </a:lnTo>
                    <a:lnTo>
                      <a:pt x="0" y="11"/>
                    </a:lnTo>
                    <a:close/>
                    <a:moveTo>
                      <a:pt x="1557" y="0"/>
                    </a:moveTo>
                    <a:lnTo>
                      <a:pt x="1599" y="21"/>
                    </a:lnTo>
                    <a:lnTo>
                      <a:pt x="1557" y="43"/>
                    </a:lnTo>
                    <a:lnTo>
                      <a:pt x="1557" y="0"/>
                    </a:lnTo>
                    <a:close/>
                  </a:path>
                </a:pathLst>
              </a:custGeom>
              <a:solidFill>
                <a:srgbClr val="063DE8"/>
              </a:solidFill>
              <a:ln w="0" cap="flat">
                <a:solidFill>
                  <a:srgbClr val="063DE8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3" name="Rectangle 212">
                <a:extLst>
                  <a:ext uri="{FF2B5EF4-FFF2-40B4-BE49-F238E27FC236}">
                    <a16:creationId xmlns:a16="http://schemas.microsoft.com/office/drawing/2014/main" id="{1DA41D48-3571-4F39-B4B7-4E35E84C5F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1" y="993"/>
                <a:ext cx="530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300" b="1">
                    <a:solidFill>
                      <a:srgbClr val="000000"/>
                    </a:solidFill>
                  </a:rPr>
                  <a:t>MP (+3.3V)</a:t>
                </a:r>
                <a:endParaRPr lang="en-GB"/>
              </a:p>
            </p:txBody>
          </p:sp>
          <p:sp>
            <p:nvSpPr>
              <p:cNvPr id="204" name="Line 213">
                <a:extLst>
                  <a:ext uri="{FF2B5EF4-FFF2-40B4-BE49-F238E27FC236}">
                    <a16:creationId xmlns:a16="http://schemas.microsoft.com/office/drawing/2014/main" id="{389D402C-E6D8-4650-95F2-7BF974416E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88" y="984"/>
                <a:ext cx="163" cy="81"/>
              </a:xfrm>
              <a:prstGeom prst="line">
                <a:avLst/>
              </a:prstGeom>
              <a:noFill/>
              <a:ln w="15875">
                <a:solidFill>
                  <a:srgbClr val="063DE8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" name="Line 214">
                <a:extLst>
                  <a:ext uri="{FF2B5EF4-FFF2-40B4-BE49-F238E27FC236}">
                    <a16:creationId xmlns:a16="http://schemas.microsoft.com/office/drawing/2014/main" id="{34C88E08-7959-4A22-B564-BDA3D57064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26" y="1065"/>
                <a:ext cx="263" cy="0"/>
              </a:xfrm>
              <a:prstGeom prst="line">
                <a:avLst/>
              </a:prstGeom>
              <a:noFill/>
              <a:ln w="15875">
                <a:solidFill>
                  <a:srgbClr val="063DE8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" name="Rectangle 216">
              <a:extLst>
                <a:ext uri="{FF2B5EF4-FFF2-40B4-BE49-F238E27FC236}">
                  <a16:creationId xmlns:a16="http://schemas.microsoft.com/office/drawing/2014/main" id="{96E6DBAC-F0CF-4C05-B7F3-24A661ABA6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9" y="2528"/>
              <a:ext cx="463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300" b="1">
                  <a:solidFill>
                    <a:srgbClr val="000000"/>
                  </a:solidFill>
                </a:rPr>
                <a:t>Presence</a:t>
              </a:r>
              <a:endParaRPr lang="en-GB"/>
            </a:p>
          </p:txBody>
        </p:sp>
        <p:sp>
          <p:nvSpPr>
            <p:cNvPr id="23" name="Line 218">
              <a:extLst>
                <a:ext uri="{FF2B5EF4-FFF2-40B4-BE49-F238E27FC236}">
                  <a16:creationId xmlns:a16="http://schemas.microsoft.com/office/drawing/2014/main" id="{17DB36C0-CAE9-4ABA-B0CA-868864663A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7" y="2660"/>
              <a:ext cx="244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219">
              <a:extLst>
                <a:ext uri="{FF2B5EF4-FFF2-40B4-BE49-F238E27FC236}">
                  <a16:creationId xmlns:a16="http://schemas.microsoft.com/office/drawing/2014/main" id="{9A0518EC-62A3-43CC-93BA-7AA061E1360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87" y="2660"/>
              <a:ext cx="0" cy="8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220">
              <a:extLst>
                <a:ext uri="{FF2B5EF4-FFF2-40B4-BE49-F238E27FC236}">
                  <a16:creationId xmlns:a16="http://schemas.microsoft.com/office/drawing/2014/main" id="{BD14DDB4-0959-4277-9B0D-0F1259B3FE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47" y="2741"/>
              <a:ext cx="61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221">
              <a:extLst>
                <a:ext uri="{FF2B5EF4-FFF2-40B4-BE49-F238E27FC236}">
                  <a16:creationId xmlns:a16="http://schemas.microsoft.com/office/drawing/2014/main" id="{AEC18AB0-40B2-4A12-BE1A-06E550DB667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31" y="2579"/>
              <a:ext cx="0" cy="8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22">
              <a:extLst>
                <a:ext uri="{FF2B5EF4-FFF2-40B4-BE49-F238E27FC236}">
                  <a16:creationId xmlns:a16="http://schemas.microsoft.com/office/drawing/2014/main" id="{77917921-FE7D-4AD4-80A2-72A0021752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93" y="2337"/>
              <a:ext cx="1541" cy="43"/>
            </a:xfrm>
            <a:custGeom>
              <a:avLst/>
              <a:gdLst>
                <a:gd name="T0" fmla="*/ 0 w 1541"/>
                <a:gd name="T1" fmla="*/ 15 h 43"/>
                <a:gd name="T2" fmla="*/ 1505 w 1541"/>
                <a:gd name="T3" fmla="*/ 16 h 43"/>
                <a:gd name="T4" fmla="*/ 1505 w 1541"/>
                <a:gd name="T5" fmla="*/ 27 h 43"/>
                <a:gd name="T6" fmla="*/ 0 w 1541"/>
                <a:gd name="T7" fmla="*/ 26 h 43"/>
                <a:gd name="T8" fmla="*/ 0 w 1541"/>
                <a:gd name="T9" fmla="*/ 15 h 43"/>
                <a:gd name="T10" fmla="*/ 1498 w 1541"/>
                <a:gd name="T11" fmla="*/ 0 h 43"/>
                <a:gd name="T12" fmla="*/ 1541 w 1541"/>
                <a:gd name="T13" fmla="*/ 21 h 43"/>
                <a:gd name="T14" fmla="*/ 1498 w 1541"/>
                <a:gd name="T15" fmla="*/ 43 h 43"/>
                <a:gd name="T16" fmla="*/ 1498 w 1541"/>
                <a:gd name="T17" fmla="*/ 0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41" h="43">
                  <a:moveTo>
                    <a:pt x="0" y="15"/>
                  </a:moveTo>
                  <a:lnTo>
                    <a:pt x="1505" y="16"/>
                  </a:lnTo>
                  <a:lnTo>
                    <a:pt x="1505" y="27"/>
                  </a:lnTo>
                  <a:lnTo>
                    <a:pt x="0" y="26"/>
                  </a:lnTo>
                  <a:lnTo>
                    <a:pt x="0" y="15"/>
                  </a:lnTo>
                  <a:close/>
                  <a:moveTo>
                    <a:pt x="1498" y="0"/>
                  </a:moveTo>
                  <a:lnTo>
                    <a:pt x="1541" y="21"/>
                  </a:lnTo>
                  <a:lnTo>
                    <a:pt x="1498" y="43"/>
                  </a:lnTo>
                  <a:lnTo>
                    <a:pt x="1498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Rectangle 223">
              <a:extLst>
                <a:ext uri="{FF2B5EF4-FFF2-40B4-BE49-F238E27FC236}">
                  <a16:creationId xmlns:a16="http://schemas.microsoft.com/office/drawing/2014/main" id="{92E858AC-F918-4C91-891F-04302B0443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0" y="2307"/>
              <a:ext cx="342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300" b="1">
                  <a:solidFill>
                    <a:srgbClr val="000000"/>
                  </a:solidFill>
                </a:rPr>
                <a:t>Enable</a:t>
              </a:r>
              <a:endParaRPr lang="en-GB"/>
            </a:p>
          </p:txBody>
        </p:sp>
        <p:grpSp>
          <p:nvGrpSpPr>
            <p:cNvPr id="29" name="Group 230">
              <a:extLst>
                <a:ext uri="{FF2B5EF4-FFF2-40B4-BE49-F238E27FC236}">
                  <a16:creationId xmlns:a16="http://schemas.microsoft.com/office/drawing/2014/main" id="{14E0CAB9-8327-4C5A-9561-8C795CC85D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19" y="3600"/>
              <a:ext cx="1932" cy="212"/>
              <a:chOff x="1319" y="3600"/>
              <a:chExt cx="1932" cy="212"/>
            </a:xfrm>
          </p:grpSpPr>
          <p:sp>
            <p:nvSpPr>
              <p:cNvPr id="196" name="Rectangle 224">
                <a:extLst>
                  <a:ext uri="{FF2B5EF4-FFF2-40B4-BE49-F238E27FC236}">
                    <a16:creationId xmlns:a16="http://schemas.microsoft.com/office/drawing/2014/main" id="{2A57A5FE-0544-4600-8504-FF9C175615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9" y="3600"/>
                <a:ext cx="463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300" b="1">
                    <a:solidFill>
                      <a:srgbClr val="000000"/>
                    </a:solidFill>
                  </a:rPr>
                  <a:t>Presence</a:t>
                </a:r>
                <a:endParaRPr lang="en-GB"/>
              </a:p>
            </p:txBody>
          </p:sp>
          <p:sp>
            <p:nvSpPr>
              <p:cNvPr id="197" name="Freeform 225">
                <a:extLst>
                  <a:ext uri="{FF2B5EF4-FFF2-40B4-BE49-F238E27FC236}">
                    <a16:creationId xmlns:a16="http://schemas.microsoft.com/office/drawing/2014/main" id="{7C61C454-2463-4065-9455-F0B11CEA079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93" y="3630"/>
                <a:ext cx="1458" cy="42"/>
              </a:xfrm>
              <a:custGeom>
                <a:avLst/>
                <a:gdLst>
                  <a:gd name="T0" fmla="*/ 36 w 1458"/>
                  <a:gd name="T1" fmla="*/ 16 h 42"/>
                  <a:gd name="T2" fmla="*/ 1458 w 1458"/>
                  <a:gd name="T3" fmla="*/ 16 h 42"/>
                  <a:gd name="T4" fmla="*/ 1458 w 1458"/>
                  <a:gd name="T5" fmla="*/ 26 h 42"/>
                  <a:gd name="T6" fmla="*/ 36 w 1458"/>
                  <a:gd name="T7" fmla="*/ 26 h 42"/>
                  <a:gd name="T8" fmla="*/ 36 w 1458"/>
                  <a:gd name="T9" fmla="*/ 16 h 42"/>
                  <a:gd name="T10" fmla="*/ 43 w 1458"/>
                  <a:gd name="T11" fmla="*/ 42 h 42"/>
                  <a:gd name="T12" fmla="*/ 0 w 1458"/>
                  <a:gd name="T13" fmla="*/ 21 h 42"/>
                  <a:gd name="T14" fmla="*/ 43 w 1458"/>
                  <a:gd name="T15" fmla="*/ 0 h 42"/>
                  <a:gd name="T16" fmla="*/ 43 w 1458"/>
                  <a:gd name="T17" fmla="*/ 42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58" h="42">
                    <a:moveTo>
                      <a:pt x="36" y="16"/>
                    </a:moveTo>
                    <a:lnTo>
                      <a:pt x="1458" y="16"/>
                    </a:lnTo>
                    <a:lnTo>
                      <a:pt x="1458" y="26"/>
                    </a:lnTo>
                    <a:lnTo>
                      <a:pt x="36" y="26"/>
                    </a:lnTo>
                    <a:lnTo>
                      <a:pt x="36" y="16"/>
                    </a:lnTo>
                    <a:close/>
                    <a:moveTo>
                      <a:pt x="43" y="42"/>
                    </a:moveTo>
                    <a:lnTo>
                      <a:pt x="0" y="21"/>
                    </a:lnTo>
                    <a:lnTo>
                      <a:pt x="43" y="0"/>
                    </a:lnTo>
                    <a:lnTo>
                      <a:pt x="43" y="42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" name="Line 226">
                <a:extLst>
                  <a:ext uri="{FF2B5EF4-FFF2-40B4-BE49-F238E27FC236}">
                    <a16:creationId xmlns:a16="http://schemas.microsoft.com/office/drawing/2014/main" id="{A93EB72D-4839-4AAB-8674-8E103193C3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7" y="3732"/>
                <a:ext cx="364" cy="0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" name="Line 227">
                <a:extLst>
                  <a:ext uri="{FF2B5EF4-FFF2-40B4-BE49-F238E27FC236}">
                    <a16:creationId xmlns:a16="http://schemas.microsoft.com/office/drawing/2014/main" id="{1D7B3A65-2ABF-4411-B5AE-1BEE2C164D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87" y="3732"/>
                <a:ext cx="0" cy="80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" name="Line 228">
                <a:extLst>
                  <a:ext uri="{FF2B5EF4-FFF2-40B4-BE49-F238E27FC236}">
                    <a16:creationId xmlns:a16="http://schemas.microsoft.com/office/drawing/2014/main" id="{4B43EC69-B7CB-4BCD-95C0-CB8A3A55A1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47" y="3812"/>
                <a:ext cx="61" cy="0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1" name="Line 229">
                <a:extLst>
                  <a:ext uri="{FF2B5EF4-FFF2-40B4-BE49-F238E27FC236}">
                    <a16:creationId xmlns:a16="http://schemas.microsoft.com/office/drawing/2014/main" id="{2213529E-9276-426E-9C61-899788312A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51" y="3651"/>
                <a:ext cx="0" cy="80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0" name="Rectangle 234">
              <a:extLst>
                <a:ext uri="{FF2B5EF4-FFF2-40B4-BE49-F238E27FC236}">
                  <a16:creationId xmlns:a16="http://schemas.microsoft.com/office/drawing/2014/main" id="{F783A069-FDAE-48CC-8A1E-C71ED80372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2" y="1902"/>
              <a:ext cx="483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300" b="1">
                  <a:solidFill>
                    <a:srgbClr val="000000"/>
                  </a:solidFill>
                </a:rPr>
                <a:t>PP (+12V)</a:t>
              </a:r>
              <a:endParaRPr lang="en-GB"/>
            </a:p>
          </p:txBody>
        </p:sp>
        <p:sp>
          <p:nvSpPr>
            <p:cNvPr id="31" name="Line 236">
              <a:extLst>
                <a:ext uri="{FF2B5EF4-FFF2-40B4-BE49-F238E27FC236}">
                  <a16:creationId xmlns:a16="http://schemas.microsoft.com/office/drawing/2014/main" id="{CFB96183-3FAC-4ED2-A852-72D90E296A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90" y="1888"/>
              <a:ext cx="163" cy="81"/>
            </a:xfrm>
            <a:prstGeom prst="line">
              <a:avLst/>
            </a:prstGeom>
            <a:noFill/>
            <a:ln w="15875">
              <a:solidFill>
                <a:srgbClr val="FC01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237">
              <a:extLst>
                <a:ext uri="{FF2B5EF4-FFF2-40B4-BE49-F238E27FC236}">
                  <a16:creationId xmlns:a16="http://schemas.microsoft.com/office/drawing/2014/main" id="{8F5CE80B-9D04-4E39-ABE1-D4BEBAD90E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27" y="1969"/>
              <a:ext cx="264" cy="0"/>
            </a:xfrm>
            <a:prstGeom prst="line">
              <a:avLst/>
            </a:prstGeom>
            <a:noFill/>
            <a:ln w="15875">
              <a:solidFill>
                <a:srgbClr val="FC01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Rectangle 238">
              <a:extLst>
                <a:ext uri="{FF2B5EF4-FFF2-40B4-BE49-F238E27FC236}">
                  <a16:creationId xmlns:a16="http://schemas.microsoft.com/office/drawing/2014/main" id="{B7D47AA1-ACFD-44ED-A9DE-EC590F7F37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1" y="2064"/>
              <a:ext cx="530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300" b="1">
                  <a:solidFill>
                    <a:srgbClr val="000000"/>
                  </a:solidFill>
                </a:rPr>
                <a:t>MP (+3.3V)</a:t>
              </a:r>
              <a:endParaRPr lang="en-GB"/>
            </a:p>
          </p:txBody>
        </p:sp>
        <p:sp>
          <p:nvSpPr>
            <p:cNvPr id="34" name="Line 239">
              <a:extLst>
                <a:ext uri="{FF2B5EF4-FFF2-40B4-BE49-F238E27FC236}">
                  <a16:creationId xmlns:a16="http://schemas.microsoft.com/office/drawing/2014/main" id="{E3096B1A-3AF2-4E22-BD2D-E981A39942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88" y="2055"/>
              <a:ext cx="163" cy="81"/>
            </a:xfrm>
            <a:prstGeom prst="line">
              <a:avLst/>
            </a:prstGeom>
            <a:noFill/>
            <a:ln w="15875">
              <a:solidFill>
                <a:srgbClr val="063DE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240">
              <a:extLst>
                <a:ext uri="{FF2B5EF4-FFF2-40B4-BE49-F238E27FC236}">
                  <a16:creationId xmlns:a16="http://schemas.microsoft.com/office/drawing/2014/main" id="{BF627F55-7D1A-43BA-9837-CB09B6042B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26" y="2136"/>
              <a:ext cx="263" cy="0"/>
            </a:xfrm>
            <a:prstGeom prst="line">
              <a:avLst/>
            </a:prstGeom>
            <a:noFill/>
            <a:ln w="15875">
              <a:solidFill>
                <a:srgbClr val="063DE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6" name="Group 253">
              <a:extLst>
                <a:ext uri="{FF2B5EF4-FFF2-40B4-BE49-F238E27FC236}">
                  <a16:creationId xmlns:a16="http://schemas.microsoft.com/office/drawing/2014/main" id="{4A47E193-96E1-4359-87E7-AAFDD0E6B2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65" y="1852"/>
              <a:ext cx="1064" cy="1031"/>
              <a:chOff x="4265" y="1852"/>
              <a:chExt cx="1064" cy="1031"/>
            </a:xfrm>
          </p:grpSpPr>
          <p:sp>
            <p:nvSpPr>
              <p:cNvPr id="194" name="Rectangle 251">
                <a:extLst>
                  <a:ext uri="{FF2B5EF4-FFF2-40B4-BE49-F238E27FC236}">
                    <a16:creationId xmlns:a16="http://schemas.microsoft.com/office/drawing/2014/main" id="{554B5244-2D88-4B63-B77F-F1AAAF2168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5" y="1852"/>
                <a:ext cx="1064" cy="1031"/>
              </a:xfrm>
              <a:prstGeom prst="rect">
                <a:avLst/>
              </a:prstGeom>
              <a:solidFill>
                <a:srgbClr val="7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5" name="Rectangle 252">
                <a:extLst>
                  <a:ext uri="{FF2B5EF4-FFF2-40B4-BE49-F238E27FC236}">
                    <a16:creationId xmlns:a16="http://schemas.microsoft.com/office/drawing/2014/main" id="{2516E417-A524-4A37-935A-40A4CE3A86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5" y="1852"/>
                <a:ext cx="1064" cy="1031"/>
              </a:xfrm>
              <a:prstGeom prst="rect">
                <a:avLst/>
              </a:prstGeom>
              <a:noFill/>
              <a:ln w="11113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37" name="Rectangle 254">
              <a:extLst>
                <a:ext uri="{FF2B5EF4-FFF2-40B4-BE49-F238E27FC236}">
                  <a16:creationId xmlns:a16="http://schemas.microsoft.com/office/drawing/2014/main" id="{E6EBC578-AC28-49D3-89AD-709E45A1EB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2" y="2718"/>
              <a:ext cx="65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400" b="1">
                  <a:solidFill>
                    <a:srgbClr val="000081"/>
                  </a:solidFill>
                </a:rPr>
                <a:t>µ</a:t>
              </a:r>
              <a:endParaRPr lang="en-GB"/>
            </a:p>
          </p:txBody>
        </p:sp>
        <p:sp>
          <p:nvSpPr>
            <p:cNvPr id="38" name="Rectangle 255">
              <a:extLst>
                <a:ext uri="{FF2B5EF4-FFF2-40B4-BE49-F238E27FC236}">
                  <a16:creationId xmlns:a16="http://schemas.microsoft.com/office/drawing/2014/main" id="{B0BF127F-78AA-45C5-ADDE-4466657816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8" y="2718"/>
              <a:ext cx="24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400" b="1">
                  <a:solidFill>
                    <a:srgbClr val="000081"/>
                  </a:solidFill>
                </a:rPr>
                <a:t>RTM</a:t>
              </a:r>
              <a:endParaRPr lang="en-GB"/>
            </a:p>
          </p:txBody>
        </p:sp>
        <p:sp>
          <p:nvSpPr>
            <p:cNvPr id="39" name="Rectangle 256">
              <a:extLst>
                <a:ext uri="{FF2B5EF4-FFF2-40B4-BE49-F238E27FC236}">
                  <a16:creationId xmlns:a16="http://schemas.microsoft.com/office/drawing/2014/main" id="{C1AD6114-C8CA-461C-A3AD-FCD7D4EBDE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6" y="2718"/>
              <a:ext cx="24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400" b="1">
                  <a:solidFill>
                    <a:srgbClr val="000081"/>
                  </a:solidFill>
                </a:rPr>
                <a:t>1..12</a:t>
              </a:r>
              <a:endParaRPr lang="en-GB"/>
            </a:p>
          </p:txBody>
        </p:sp>
        <p:sp>
          <p:nvSpPr>
            <p:cNvPr id="40" name="Rectangle 257">
              <a:extLst>
                <a:ext uri="{FF2B5EF4-FFF2-40B4-BE49-F238E27FC236}">
                  <a16:creationId xmlns:a16="http://schemas.microsoft.com/office/drawing/2014/main" id="{DE60B511-7C60-4322-BF86-E9836A4B9C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4" y="2075"/>
              <a:ext cx="425" cy="606"/>
            </a:xfrm>
            <a:prstGeom prst="rect">
              <a:avLst/>
            </a:prstGeom>
            <a:noFill/>
            <a:ln w="7938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" name="Freeform 259">
              <a:extLst>
                <a:ext uri="{FF2B5EF4-FFF2-40B4-BE49-F238E27FC236}">
                  <a16:creationId xmlns:a16="http://schemas.microsoft.com/office/drawing/2014/main" id="{DA638B67-6251-450C-BA74-42D850E9DB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59" y="2131"/>
              <a:ext cx="729" cy="43"/>
            </a:xfrm>
            <a:custGeom>
              <a:avLst/>
              <a:gdLst>
                <a:gd name="T0" fmla="*/ 0 w 729"/>
                <a:gd name="T1" fmla="*/ 15 h 43"/>
                <a:gd name="T2" fmla="*/ 693 w 729"/>
                <a:gd name="T3" fmla="*/ 16 h 43"/>
                <a:gd name="T4" fmla="*/ 693 w 729"/>
                <a:gd name="T5" fmla="*/ 27 h 43"/>
                <a:gd name="T6" fmla="*/ 0 w 729"/>
                <a:gd name="T7" fmla="*/ 25 h 43"/>
                <a:gd name="T8" fmla="*/ 0 w 729"/>
                <a:gd name="T9" fmla="*/ 15 h 43"/>
                <a:gd name="T10" fmla="*/ 686 w 729"/>
                <a:gd name="T11" fmla="*/ 0 h 43"/>
                <a:gd name="T12" fmla="*/ 729 w 729"/>
                <a:gd name="T13" fmla="*/ 22 h 43"/>
                <a:gd name="T14" fmla="*/ 686 w 729"/>
                <a:gd name="T15" fmla="*/ 43 h 43"/>
                <a:gd name="T16" fmla="*/ 686 w 729"/>
                <a:gd name="T17" fmla="*/ 0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29" h="43">
                  <a:moveTo>
                    <a:pt x="0" y="15"/>
                  </a:moveTo>
                  <a:lnTo>
                    <a:pt x="693" y="16"/>
                  </a:lnTo>
                  <a:lnTo>
                    <a:pt x="693" y="27"/>
                  </a:lnTo>
                  <a:lnTo>
                    <a:pt x="0" y="25"/>
                  </a:lnTo>
                  <a:lnTo>
                    <a:pt x="0" y="15"/>
                  </a:lnTo>
                  <a:close/>
                  <a:moveTo>
                    <a:pt x="686" y="0"/>
                  </a:moveTo>
                  <a:lnTo>
                    <a:pt x="729" y="22"/>
                  </a:lnTo>
                  <a:lnTo>
                    <a:pt x="686" y="43"/>
                  </a:lnTo>
                  <a:lnTo>
                    <a:pt x="686" y="0"/>
                  </a:lnTo>
                  <a:close/>
                </a:path>
              </a:pathLst>
            </a:custGeom>
            <a:solidFill>
              <a:srgbClr val="063DE8"/>
            </a:solidFill>
            <a:ln w="0" cap="flat">
              <a:solidFill>
                <a:srgbClr val="063DE8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260">
              <a:extLst>
                <a:ext uri="{FF2B5EF4-FFF2-40B4-BE49-F238E27FC236}">
                  <a16:creationId xmlns:a16="http://schemas.microsoft.com/office/drawing/2014/main" id="{00D0FEB7-DAD2-4CD3-8AF4-B3CF354DDD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37" y="1952"/>
              <a:ext cx="851" cy="43"/>
            </a:xfrm>
            <a:custGeom>
              <a:avLst/>
              <a:gdLst>
                <a:gd name="T0" fmla="*/ 0 w 851"/>
                <a:gd name="T1" fmla="*/ 16 h 43"/>
                <a:gd name="T2" fmla="*/ 815 w 851"/>
                <a:gd name="T3" fmla="*/ 16 h 43"/>
                <a:gd name="T4" fmla="*/ 815 w 851"/>
                <a:gd name="T5" fmla="*/ 27 h 43"/>
                <a:gd name="T6" fmla="*/ 0 w 851"/>
                <a:gd name="T7" fmla="*/ 27 h 43"/>
                <a:gd name="T8" fmla="*/ 0 w 851"/>
                <a:gd name="T9" fmla="*/ 16 h 43"/>
                <a:gd name="T10" fmla="*/ 808 w 851"/>
                <a:gd name="T11" fmla="*/ 0 h 43"/>
                <a:gd name="T12" fmla="*/ 851 w 851"/>
                <a:gd name="T13" fmla="*/ 22 h 43"/>
                <a:gd name="T14" fmla="*/ 808 w 851"/>
                <a:gd name="T15" fmla="*/ 43 h 43"/>
                <a:gd name="T16" fmla="*/ 808 w 851"/>
                <a:gd name="T17" fmla="*/ 0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51" h="43">
                  <a:moveTo>
                    <a:pt x="0" y="16"/>
                  </a:moveTo>
                  <a:lnTo>
                    <a:pt x="815" y="16"/>
                  </a:lnTo>
                  <a:lnTo>
                    <a:pt x="815" y="27"/>
                  </a:lnTo>
                  <a:lnTo>
                    <a:pt x="0" y="27"/>
                  </a:lnTo>
                  <a:lnTo>
                    <a:pt x="0" y="16"/>
                  </a:lnTo>
                  <a:close/>
                  <a:moveTo>
                    <a:pt x="808" y="0"/>
                  </a:moveTo>
                  <a:lnTo>
                    <a:pt x="851" y="22"/>
                  </a:lnTo>
                  <a:lnTo>
                    <a:pt x="808" y="43"/>
                  </a:lnTo>
                  <a:lnTo>
                    <a:pt x="808" y="0"/>
                  </a:lnTo>
                  <a:close/>
                </a:path>
              </a:pathLst>
            </a:custGeom>
            <a:solidFill>
              <a:srgbClr val="FC0128"/>
            </a:solidFill>
            <a:ln w="0" cap="flat">
              <a:solidFill>
                <a:srgbClr val="FC0128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Line 261">
              <a:extLst>
                <a:ext uri="{FF2B5EF4-FFF2-40B4-BE49-F238E27FC236}">
                  <a16:creationId xmlns:a16="http://schemas.microsoft.com/office/drawing/2014/main" id="{1520709C-015B-4235-A995-BE90DB22AB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75" y="1893"/>
              <a:ext cx="162" cy="81"/>
            </a:xfrm>
            <a:prstGeom prst="line">
              <a:avLst/>
            </a:prstGeom>
            <a:noFill/>
            <a:ln w="15875">
              <a:solidFill>
                <a:srgbClr val="FC01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262">
              <a:extLst>
                <a:ext uri="{FF2B5EF4-FFF2-40B4-BE49-F238E27FC236}">
                  <a16:creationId xmlns:a16="http://schemas.microsoft.com/office/drawing/2014/main" id="{D53F84F0-809F-4189-8C8E-3AA231D1BD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77" y="1934"/>
              <a:ext cx="0" cy="141"/>
            </a:xfrm>
            <a:prstGeom prst="line">
              <a:avLst/>
            </a:prstGeom>
            <a:noFill/>
            <a:ln w="7938" cap="rnd">
              <a:solidFill>
                <a:srgbClr val="FC01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Line 263">
              <a:extLst>
                <a:ext uri="{FF2B5EF4-FFF2-40B4-BE49-F238E27FC236}">
                  <a16:creationId xmlns:a16="http://schemas.microsoft.com/office/drawing/2014/main" id="{25382776-8586-4C2C-90FB-544BFA9CA9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59" y="2580"/>
              <a:ext cx="729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264">
              <a:extLst>
                <a:ext uri="{FF2B5EF4-FFF2-40B4-BE49-F238E27FC236}">
                  <a16:creationId xmlns:a16="http://schemas.microsoft.com/office/drawing/2014/main" id="{3E7C2586-C4AE-4DF3-9007-4962B4BD76C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88" y="2580"/>
              <a:ext cx="0" cy="8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Line 265">
              <a:extLst>
                <a:ext uri="{FF2B5EF4-FFF2-40B4-BE49-F238E27FC236}">
                  <a16:creationId xmlns:a16="http://schemas.microsoft.com/office/drawing/2014/main" id="{F8BAE693-E466-4886-B635-6DC8A0861B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48" y="2661"/>
              <a:ext cx="60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Rectangle 266">
              <a:extLst>
                <a:ext uri="{FF2B5EF4-FFF2-40B4-BE49-F238E27FC236}">
                  <a16:creationId xmlns:a16="http://schemas.microsoft.com/office/drawing/2014/main" id="{B7E4F3D4-CC5A-46E1-A16B-10C9AF9837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0" y="1923"/>
              <a:ext cx="483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300" b="1">
                  <a:solidFill>
                    <a:srgbClr val="000000"/>
                  </a:solidFill>
                </a:rPr>
                <a:t>PP (+12V)</a:t>
              </a:r>
              <a:endParaRPr lang="en-GB"/>
            </a:p>
          </p:txBody>
        </p:sp>
        <p:sp>
          <p:nvSpPr>
            <p:cNvPr id="49" name="Rectangle 267">
              <a:extLst>
                <a:ext uri="{FF2B5EF4-FFF2-40B4-BE49-F238E27FC236}">
                  <a16:creationId xmlns:a16="http://schemas.microsoft.com/office/drawing/2014/main" id="{40D49B8B-266B-4985-BC2E-E23BE78B07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0" y="2103"/>
              <a:ext cx="530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300" b="1">
                  <a:solidFill>
                    <a:srgbClr val="000000"/>
                  </a:solidFill>
                </a:rPr>
                <a:t>MP (+3.3V)</a:t>
              </a:r>
              <a:endParaRPr lang="en-GB"/>
            </a:p>
          </p:txBody>
        </p:sp>
        <p:sp>
          <p:nvSpPr>
            <p:cNvPr id="50" name="Rectangle 268">
              <a:extLst>
                <a:ext uri="{FF2B5EF4-FFF2-40B4-BE49-F238E27FC236}">
                  <a16:creationId xmlns:a16="http://schemas.microsoft.com/office/drawing/2014/main" id="{5F3AC35D-FD38-40F8-A2D3-D3B12ED60B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0" y="2515"/>
              <a:ext cx="463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300" b="1">
                  <a:solidFill>
                    <a:srgbClr val="000000"/>
                  </a:solidFill>
                </a:rPr>
                <a:t>Presence</a:t>
              </a:r>
              <a:endParaRPr lang="en-GB"/>
            </a:p>
          </p:txBody>
        </p:sp>
        <p:sp>
          <p:nvSpPr>
            <p:cNvPr id="51" name="Rectangle 269">
              <a:extLst>
                <a:ext uri="{FF2B5EF4-FFF2-40B4-BE49-F238E27FC236}">
                  <a16:creationId xmlns:a16="http://schemas.microsoft.com/office/drawing/2014/main" id="{96762AC8-DDB0-4B6D-88A4-8D716EDA29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7" y="2307"/>
              <a:ext cx="210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100" b="1">
                  <a:solidFill>
                    <a:srgbClr val="000081"/>
                  </a:solidFill>
                </a:rPr>
                <a:t>MMC</a:t>
              </a:r>
              <a:endParaRPr lang="en-GB"/>
            </a:p>
          </p:txBody>
        </p:sp>
        <p:sp>
          <p:nvSpPr>
            <p:cNvPr id="52" name="Rectangle 273">
              <a:extLst>
                <a:ext uri="{FF2B5EF4-FFF2-40B4-BE49-F238E27FC236}">
                  <a16:creationId xmlns:a16="http://schemas.microsoft.com/office/drawing/2014/main" id="{4B90EF71-C20D-4199-A3CA-E42233A31A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1" y="3643"/>
              <a:ext cx="24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400" b="1">
                  <a:solidFill>
                    <a:srgbClr val="000081"/>
                  </a:solidFill>
                </a:rPr>
                <a:t>Rear</a:t>
              </a:r>
              <a:endParaRPr lang="en-GB"/>
            </a:p>
          </p:txBody>
        </p:sp>
        <p:sp>
          <p:nvSpPr>
            <p:cNvPr id="53" name="Rectangle 274">
              <a:extLst>
                <a:ext uri="{FF2B5EF4-FFF2-40B4-BE49-F238E27FC236}">
                  <a16:creationId xmlns:a16="http://schemas.microsoft.com/office/drawing/2014/main" id="{E38842B3-AF87-40D5-87A6-12A8B988FD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7" y="3643"/>
              <a:ext cx="396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400" b="1">
                  <a:solidFill>
                    <a:srgbClr val="000081"/>
                  </a:solidFill>
                </a:rPr>
                <a:t>cooling</a:t>
              </a:r>
              <a:endParaRPr lang="en-GB"/>
            </a:p>
          </p:txBody>
        </p:sp>
        <p:grpSp>
          <p:nvGrpSpPr>
            <p:cNvPr id="54" name="Group 279">
              <a:extLst>
                <a:ext uri="{FF2B5EF4-FFF2-40B4-BE49-F238E27FC236}">
                  <a16:creationId xmlns:a16="http://schemas.microsoft.com/office/drawing/2014/main" id="{3F843361-0494-4639-ACF1-4B9B191FA0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18" y="944"/>
              <a:ext cx="668" cy="2868"/>
              <a:chOff x="2118" y="944"/>
              <a:chExt cx="668" cy="2868"/>
            </a:xfrm>
          </p:grpSpPr>
          <p:sp>
            <p:nvSpPr>
              <p:cNvPr id="192" name="Rectangle 277">
                <a:extLst>
                  <a:ext uri="{FF2B5EF4-FFF2-40B4-BE49-F238E27FC236}">
                    <a16:creationId xmlns:a16="http://schemas.microsoft.com/office/drawing/2014/main" id="{E1DE72D9-697E-4B38-A5FE-9DD338DC2D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8" y="944"/>
                <a:ext cx="668" cy="2868"/>
              </a:xfrm>
              <a:prstGeom prst="rect">
                <a:avLst/>
              </a:prstGeom>
              <a:solidFill>
                <a:srgbClr val="CCF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3" name="Rectangle 278">
                <a:extLst>
                  <a:ext uri="{FF2B5EF4-FFF2-40B4-BE49-F238E27FC236}">
                    <a16:creationId xmlns:a16="http://schemas.microsoft.com/office/drawing/2014/main" id="{3E4C825F-5D2D-43A9-AD05-7C099F4189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8" y="944"/>
                <a:ext cx="668" cy="2868"/>
              </a:xfrm>
              <a:prstGeom prst="rect">
                <a:avLst/>
              </a:prstGeom>
              <a:noFill/>
              <a:ln w="7938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55" name="Group 282">
              <a:extLst>
                <a:ext uri="{FF2B5EF4-FFF2-40B4-BE49-F238E27FC236}">
                  <a16:creationId xmlns:a16="http://schemas.microsoft.com/office/drawing/2014/main" id="{5A456A95-C7E3-491C-9AB6-3DBC2ACD1B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5" y="944"/>
              <a:ext cx="1571" cy="2868"/>
              <a:chOff x="375" y="944"/>
              <a:chExt cx="1571" cy="2868"/>
            </a:xfrm>
          </p:grpSpPr>
          <p:sp>
            <p:nvSpPr>
              <p:cNvPr id="190" name="Rectangle 280">
                <a:extLst>
                  <a:ext uri="{FF2B5EF4-FFF2-40B4-BE49-F238E27FC236}">
                    <a16:creationId xmlns:a16="http://schemas.microsoft.com/office/drawing/2014/main" id="{DC3CE8AB-FEAF-4EC3-8833-EEB77C47E3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" y="944"/>
                <a:ext cx="1571" cy="2868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1" name="Rectangle 281">
                <a:extLst>
                  <a:ext uri="{FF2B5EF4-FFF2-40B4-BE49-F238E27FC236}">
                    <a16:creationId xmlns:a16="http://schemas.microsoft.com/office/drawing/2014/main" id="{71CDB644-0AB5-4A64-B3AC-0268378CE5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" y="944"/>
                <a:ext cx="1571" cy="2868"/>
              </a:xfrm>
              <a:prstGeom prst="rect">
                <a:avLst/>
              </a:prstGeom>
              <a:noFill/>
              <a:ln w="11113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56" name="Group 285">
              <a:extLst>
                <a:ext uri="{FF2B5EF4-FFF2-40B4-BE49-F238E27FC236}">
                  <a16:creationId xmlns:a16="http://schemas.microsoft.com/office/drawing/2014/main" id="{9A48C145-13AF-4170-B38A-D80364EB6B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9" y="963"/>
              <a:ext cx="1064" cy="768"/>
              <a:chOff x="2999" y="963"/>
              <a:chExt cx="1064" cy="768"/>
            </a:xfrm>
          </p:grpSpPr>
          <p:sp>
            <p:nvSpPr>
              <p:cNvPr id="188" name="Rectangle 283">
                <a:extLst>
                  <a:ext uri="{FF2B5EF4-FFF2-40B4-BE49-F238E27FC236}">
                    <a16:creationId xmlns:a16="http://schemas.microsoft.com/office/drawing/2014/main" id="{37D8192C-62ED-454B-B2E2-11299684B4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9" y="963"/>
                <a:ext cx="1064" cy="768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89" name="Rectangle 284">
                <a:extLst>
                  <a:ext uri="{FF2B5EF4-FFF2-40B4-BE49-F238E27FC236}">
                    <a16:creationId xmlns:a16="http://schemas.microsoft.com/office/drawing/2014/main" id="{EF1F37F5-7670-43B6-B747-4D0A7C0FBA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9" y="963"/>
                <a:ext cx="1064" cy="768"/>
              </a:xfrm>
              <a:prstGeom prst="rect">
                <a:avLst/>
              </a:prstGeom>
              <a:noFill/>
              <a:ln w="11113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57" name="Rectangle 286">
              <a:extLst>
                <a:ext uri="{FF2B5EF4-FFF2-40B4-BE49-F238E27FC236}">
                  <a16:creationId xmlns:a16="http://schemas.microsoft.com/office/drawing/2014/main" id="{004CE27A-EFC6-4764-AF43-0FFF153020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0" y="3662"/>
              <a:ext cx="55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400" b="1">
                  <a:solidFill>
                    <a:srgbClr val="000081"/>
                  </a:solidFill>
                </a:rPr>
                <a:t>Backplane</a:t>
              </a:r>
              <a:endParaRPr lang="en-GB"/>
            </a:p>
          </p:txBody>
        </p:sp>
        <p:grpSp>
          <p:nvGrpSpPr>
            <p:cNvPr id="58" name="Group 289">
              <a:extLst>
                <a:ext uri="{FF2B5EF4-FFF2-40B4-BE49-F238E27FC236}">
                  <a16:creationId xmlns:a16="http://schemas.microsoft.com/office/drawing/2014/main" id="{D90DACF4-42E2-495D-979F-65B22AFDC8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9" y="3024"/>
              <a:ext cx="2329" cy="767"/>
              <a:chOff x="2999" y="3024"/>
              <a:chExt cx="1064" cy="767"/>
            </a:xfrm>
          </p:grpSpPr>
          <p:sp>
            <p:nvSpPr>
              <p:cNvPr id="186" name="Rectangle 287">
                <a:extLst>
                  <a:ext uri="{FF2B5EF4-FFF2-40B4-BE49-F238E27FC236}">
                    <a16:creationId xmlns:a16="http://schemas.microsoft.com/office/drawing/2014/main" id="{F66E812E-A439-4D39-AAD3-2E52EEDA56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9" y="3024"/>
                <a:ext cx="1064" cy="767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87" name="Rectangle 288">
                <a:extLst>
                  <a:ext uri="{FF2B5EF4-FFF2-40B4-BE49-F238E27FC236}">
                    <a16:creationId xmlns:a16="http://schemas.microsoft.com/office/drawing/2014/main" id="{2C255FA4-E9AA-4CB1-B274-BDC02BA819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9" y="3024"/>
                <a:ext cx="1064" cy="767"/>
              </a:xfrm>
              <a:prstGeom prst="rect">
                <a:avLst/>
              </a:prstGeom>
              <a:noFill/>
              <a:ln w="11113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59" name="Group 292">
              <a:extLst>
                <a:ext uri="{FF2B5EF4-FFF2-40B4-BE49-F238E27FC236}">
                  <a16:creationId xmlns:a16="http://schemas.microsoft.com/office/drawing/2014/main" id="{E354D0F7-069B-4B67-A36C-41BD28E71B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9" y="1852"/>
              <a:ext cx="1064" cy="1031"/>
              <a:chOff x="2999" y="1852"/>
              <a:chExt cx="1064" cy="1031"/>
            </a:xfrm>
          </p:grpSpPr>
          <p:sp>
            <p:nvSpPr>
              <p:cNvPr id="184" name="Rectangle 290">
                <a:extLst>
                  <a:ext uri="{FF2B5EF4-FFF2-40B4-BE49-F238E27FC236}">
                    <a16:creationId xmlns:a16="http://schemas.microsoft.com/office/drawing/2014/main" id="{4522F639-B364-47C5-A20C-14647DC3AC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9" y="1852"/>
                <a:ext cx="1064" cy="1031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85" name="Rectangle 291">
                <a:extLst>
                  <a:ext uri="{FF2B5EF4-FFF2-40B4-BE49-F238E27FC236}">
                    <a16:creationId xmlns:a16="http://schemas.microsoft.com/office/drawing/2014/main" id="{F40468AD-D1B3-4956-A622-F6C6559D8F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9" y="1852"/>
                <a:ext cx="1064" cy="1031"/>
              </a:xfrm>
              <a:prstGeom prst="rect">
                <a:avLst/>
              </a:prstGeom>
              <a:noFill/>
              <a:ln w="11113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60" name="Rectangle 293">
              <a:extLst>
                <a:ext uri="{FF2B5EF4-FFF2-40B4-BE49-F238E27FC236}">
                  <a16:creationId xmlns:a16="http://schemas.microsoft.com/office/drawing/2014/main" id="{D21D22B7-FDDC-4E3F-A886-6925DCD980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8" y="1607"/>
              <a:ext cx="47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400" b="1">
                  <a:solidFill>
                    <a:srgbClr val="000081"/>
                  </a:solidFill>
                </a:rPr>
                <a:t>MCH 1..2</a:t>
              </a:r>
              <a:endParaRPr lang="en-GB"/>
            </a:p>
          </p:txBody>
        </p:sp>
        <p:sp>
          <p:nvSpPr>
            <p:cNvPr id="61" name="Rectangle 294">
              <a:extLst>
                <a:ext uri="{FF2B5EF4-FFF2-40B4-BE49-F238E27FC236}">
                  <a16:creationId xmlns:a16="http://schemas.microsoft.com/office/drawing/2014/main" id="{3B5BFA6B-7323-43F9-86EE-89414787BE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8" y="2736"/>
              <a:ext cx="53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400" b="1">
                  <a:solidFill>
                    <a:srgbClr val="000081"/>
                  </a:solidFill>
                </a:rPr>
                <a:t>AMC 1..12</a:t>
              </a:r>
              <a:endParaRPr lang="en-GB"/>
            </a:p>
          </p:txBody>
        </p:sp>
        <p:sp>
          <p:nvSpPr>
            <p:cNvPr id="62" name="Rectangle 295">
              <a:extLst>
                <a:ext uri="{FF2B5EF4-FFF2-40B4-BE49-F238E27FC236}">
                  <a16:creationId xmlns:a16="http://schemas.microsoft.com/office/drawing/2014/main" id="{BA61673F-6362-44EC-9F26-3B815E5C0D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7" y="3667"/>
              <a:ext cx="37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400" b="1">
                  <a:solidFill>
                    <a:srgbClr val="000081"/>
                  </a:solidFill>
                </a:rPr>
                <a:t>CU 1..2</a:t>
              </a:r>
              <a:endParaRPr lang="en-GB"/>
            </a:p>
          </p:txBody>
        </p:sp>
        <p:sp>
          <p:nvSpPr>
            <p:cNvPr id="63" name="Rectangle 296">
              <a:extLst>
                <a:ext uri="{FF2B5EF4-FFF2-40B4-BE49-F238E27FC236}">
                  <a16:creationId xmlns:a16="http://schemas.microsoft.com/office/drawing/2014/main" id="{5C9B9186-35F8-4849-8CD9-C90022A3BF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9" y="1539"/>
              <a:ext cx="463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300" b="1">
                  <a:solidFill>
                    <a:srgbClr val="000000"/>
                  </a:solidFill>
                </a:rPr>
                <a:t>Presence</a:t>
              </a:r>
              <a:endParaRPr lang="en-GB"/>
            </a:p>
          </p:txBody>
        </p:sp>
        <p:grpSp>
          <p:nvGrpSpPr>
            <p:cNvPr id="64" name="Group 302">
              <a:extLst>
                <a:ext uri="{FF2B5EF4-FFF2-40B4-BE49-F238E27FC236}">
                  <a16:creationId xmlns:a16="http://schemas.microsoft.com/office/drawing/2014/main" id="{A1E7826D-588A-43DE-A0C4-A9F293C4A0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93" y="1560"/>
              <a:ext cx="1458" cy="191"/>
              <a:chOff x="1793" y="1560"/>
              <a:chExt cx="1458" cy="191"/>
            </a:xfrm>
          </p:grpSpPr>
          <p:sp>
            <p:nvSpPr>
              <p:cNvPr id="179" name="Freeform 297">
                <a:extLst>
                  <a:ext uri="{FF2B5EF4-FFF2-40B4-BE49-F238E27FC236}">
                    <a16:creationId xmlns:a16="http://schemas.microsoft.com/office/drawing/2014/main" id="{30BB1BA3-3D3F-4AEB-821B-B4ED3800F27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93" y="1560"/>
                <a:ext cx="1458" cy="43"/>
              </a:xfrm>
              <a:custGeom>
                <a:avLst/>
                <a:gdLst>
                  <a:gd name="T0" fmla="*/ 36 w 1458"/>
                  <a:gd name="T1" fmla="*/ 16 h 43"/>
                  <a:gd name="T2" fmla="*/ 1458 w 1458"/>
                  <a:gd name="T3" fmla="*/ 16 h 43"/>
                  <a:gd name="T4" fmla="*/ 1458 w 1458"/>
                  <a:gd name="T5" fmla="*/ 27 h 43"/>
                  <a:gd name="T6" fmla="*/ 36 w 1458"/>
                  <a:gd name="T7" fmla="*/ 27 h 43"/>
                  <a:gd name="T8" fmla="*/ 36 w 1458"/>
                  <a:gd name="T9" fmla="*/ 16 h 43"/>
                  <a:gd name="T10" fmla="*/ 43 w 1458"/>
                  <a:gd name="T11" fmla="*/ 43 h 43"/>
                  <a:gd name="T12" fmla="*/ 0 w 1458"/>
                  <a:gd name="T13" fmla="*/ 22 h 43"/>
                  <a:gd name="T14" fmla="*/ 43 w 1458"/>
                  <a:gd name="T15" fmla="*/ 0 h 43"/>
                  <a:gd name="T16" fmla="*/ 43 w 1458"/>
                  <a:gd name="T17" fmla="*/ 43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58" h="43">
                    <a:moveTo>
                      <a:pt x="36" y="16"/>
                    </a:moveTo>
                    <a:lnTo>
                      <a:pt x="1458" y="16"/>
                    </a:lnTo>
                    <a:lnTo>
                      <a:pt x="1458" y="27"/>
                    </a:lnTo>
                    <a:lnTo>
                      <a:pt x="36" y="27"/>
                    </a:lnTo>
                    <a:lnTo>
                      <a:pt x="36" y="16"/>
                    </a:lnTo>
                    <a:close/>
                    <a:moveTo>
                      <a:pt x="43" y="43"/>
                    </a:moveTo>
                    <a:lnTo>
                      <a:pt x="0" y="22"/>
                    </a:lnTo>
                    <a:lnTo>
                      <a:pt x="43" y="0"/>
                    </a:lnTo>
                    <a:lnTo>
                      <a:pt x="43" y="43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" name="Line 298">
                <a:extLst>
                  <a:ext uri="{FF2B5EF4-FFF2-40B4-BE49-F238E27FC236}">
                    <a16:creationId xmlns:a16="http://schemas.microsoft.com/office/drawing/2014/main" id="{9E7038D5-C90F-4AA3-8129-EABE068079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7" y="1671"/>
                <a:ext cx="364" cy="0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" name="Line 299">
                <a:extLst>
                  <a:ext uri="{FF2B5EF4-FFF2-40B4-BE49-F238E27FC236}">
                    <a16:creationId xmlns:a16="http://schemas.microsoft.com/office/drawing/2014/main" id="{9CB53ADB-3DEA-4EA0-A2F1-30EF8C3297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87" y="1671"/>
                <a:ext cx="0" cy="80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" name="Line 300">
                <a:extLst>
                  <a:ext uri="{FF2B5EF4-FFF2-40B4-BE49-F238E27FC236}">
                    <a16:creationId xmlns:a16="http://schemas.microsoft.com/office/drawing/2014/main" id="{08BBAE80-D2BE-41F5-9137-BB3C1B2D9C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47" y="1751"/>
                <a:ext cx="61" cy="0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" name="Line 301">
                <a:extLst>
                  <a:ext uri="{FF2B5EF4-FFF2-40B4-BE49-F238E27FC236}">
                    <a16:creationId xmlns:a16="http://schemas.microsoft.com/office/drawing/2014/main" id="{CE72E9E2-16EE-4006-AC2F-40A5AF8294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51" y="1590"/>
                <a:ext cx="0" cy="80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5" name="Rectangle 303">
              <a:extLst>
                <a:ext uri="{FF2B5EF4-FFF2-40B4-BE49-F238E27FC236}">
                  <a16:creationId xmlns:a16="http://schemas.microsoft.com/office/drawing/2014/main" id="{B30EC71D-6184-4378-A8C6-592339EEDA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9" y="1539"/>
              <a:ext cx="463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300" b="1">
                  <a:solidFill>
                    <a:srgbClr val="000000"/>
                  </a:solidFill>
                </a:rPr>
                <a:t>Presence</a:t>
              </a:r>
              <a:endParaRPr lang="en-GB"/>
            </a:p>
          </p:txBody>
        </p:sp>
        <p:sp>
          <p:nvSpPr>
            <p:cNvPr id="66" name="Line 305">
              <a:extLst>
                <a:ext uri="{FF2B5EF4-FFF2-40B4-BE49-F238E27FC236}">
                  <a16:creationId xmlns:a16="http://schemas.microsoft.com/office/drawing/2014/main" id="{6183C59F-C806-433A-902E-BA9B745D86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7" y="1671"/>
              <a:ext cx="364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Line 306">
              <a:extLst>
                <a:ext uri="{FF2B5EF4-FFF2-40B4-BE49-F238E27FC236}">
                  <a16:creationId xmlns:a16="http://schemas.microsoft.com/office/drawing/2014/main" id="{51F6369C-3EAC-4DAE-B5A1-435D2510C3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87" y="1671"/>
              <a:ext cx="0" cy="8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Line 307">
              <a:extLst>
                <a:ext uri="{FF2B5EF4-FFF2-40B4-BE49-F238E27FC236}">
                  <a16:creationId xmlns:a16="http://schemas.microsoft.com/office/drawing/2014/main" id="{71805AFE-3235-4700-BA7E-FE70479D90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47" y="1751"/>
              <a:ext cx="61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Line 308">
              <a:extLst>
                <a:ext uri="{FF2B5EF4-FFF2-40B4-BE49-F238E27FC236}">
                  <a16:creationId xmlns:a16="http://schemas.microsoft.com/office/drawing/2014/main" id="{B4FC6288-38DA-4C35-A9E9-B5B0BEB51B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51" y="1590"/>
              <a:ext cx="0" cy="8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Line 310">
              <a:extLst>
                <a:ext uri="{FF2B5EF4-FFF2-40B4-BE49-F238E27FC236}">
                  <a16:creationId xmlns:a16="http://schemas.microsoft.com/office/drawing/2014/main" id="{1949F172-4790-4CC7-B2EC-1871B0410E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7" y="1671"/>
              <a:ext cx="364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Line 311">
              <a:extLst>
                <a:ext uri="{FF2B5EF4-FFF2-40B4-BE49-F238E27FC236}">
                  <a16:creationId xmlns:a16="http://schemas.microsoft.com/office/drawing/2014/main" id="{B6CF5298-360E-417C-8D68-26D302EC64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87" y="1671"/>
              <a:ext cx="0" cy="8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Line 312">
              <a:extLst>
                <a:ext uri="{FF2B5EF4-FFF2-40B4-BE49-F238E27FC236}">
                  <a16:creationId xmlns:a16="http://schemas.microsoft.com/office/drawing/2014/main" id="{B02944A3-E569-4080-98F7-F110B8AC66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47" y="1751"/>
              <a:ext cx="61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Line 313">
              <a:extLst>
                <a:ext uri="{FF2B5EF4-FFF2-40B4-BE49-F238E27FC236}">
                  <a16:creationId xmlns:a16="http://schemas.microsoft.com/office/drawing/2014/main" id="{5344CB0C-BCE5-48F2-AB9A-312C8CD58A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51" y="1590"/>
              <a:ext cx="0" cy="8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314">
              <a:extLst>
                <a:ext uri="{FF2B5EF4-FFF2-40B4-BE49-F238E27FC236}">
                  <a16:creationId xmlns:a16="http://schemas.microsoft.com/office/drawing/2014/main" id="{B4309080-1A52-4921-ACEE-5BD49EB44C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93" y="1427"/>
              <a:ext cx="1458" cy="43"/>
            </a:xfrm>
            <a:custGeom>
              <a:avLst/>
              <a:gdLst>
                <a:gd name="T0" fmla="*/ 0 w 1458"/>
                <a:gd name="T1" fmla="*/ 16 h 43"/>
                <a:gd name="T2" fmla="*/ 1423 w 1458"/>
                <a:gd name="T3" fmla="*/ 17 h 43"/>
                <a:gd name="T4" fmla="*/ 1423 w 1458"/>
                <a:gd name="T5" fmla="*/ 27 h 43"/>
                <a:gd name="T6" fmla="*/ 0 w 1458"/>
                <a:gd name="T7" fmla="*/ 26 h 43"/>
                <a:gd name="T8" fmla="*/ 0 w 1458"/>
                <a:gd name="T9" fmla="*/ 16 h 43"/>
                <a:gd name="T10" fmla="*/ 1416 w 1458"/>
                <a:gd name="T11" fmla="*/ 0 h 43"/>
                <a:gd name="T12" fmla="*/ 1458 w 1458"/>
                <a:gd name="T13" fmla="*/ 22 h 43"/>
                <a:gd name="T14" fmla="*/ 1416 w 1458"/>
                <a:gd name="T15" fmla="*/ 43 h 43"/>
                <a:gd name="T16" fmla="*/ 1416 w 1458"/>
                <a:gd name="T17" fmla="*/ 0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58" h="43">
                  <a:moveTo>
                    <a:pt x="0" y="16"/>
                  </a:moveTo>
                  <a:lnTo>
                    <a:pt x="1423" y="17"/>
                  </a:lnTo>
                  <a:lnTo>
                    <a:pt x="1423" y="27"/>
                  </a:lnTo>
                  <a:lnTo>
                    <a:pt x="0" y="26"/>
                  </a:lnTo>
                  <a:lnTo>
                    <a:pt x="0" y="16"/>
                  </a:lnTo>
                  <a:close/>
                  <a:moveTo>
                    <a:pt x="1416" y="0"/>
                  </a:moveTo>
                  <a:lnTo>
                    <a:pt x="1458" y="22"/>
                  </a:lnTo>
                  <a:lnTo>
                    <a:pt x="1416" y="43"/>
                  </a:lnTo>
                  <a:lnTo>
                    <a:pt x="1416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Rectangle 315">
              <a:extLst>
                <a:ext uri="{FF2B5EF4-FFF2-40B4-BE49-F238E27FC236}">
                  <a16:creationId xmlns:a16="http://schemas.microsoft.com/office/drawing/2014/main" id="{E480A86F-75A7-42B0-97A4-2F91C53B96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0" y="1397"/>
              <a:ext cx="342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300" b="1">
                  <a:solidFill>
                    <a:srgbClr val="000000"/>
                  </a:solidFill>
                </a:rPr>
                <a:t>Enable</a:t>
              </a:r>
              <a:endParaRPr lang="en-GB"/>
            </a:p>
          </p:txBody>
        </p:sp>
        <p:sp>
          <p:nvSpPr>
            <p:cNvPr id="76" name="Freeform 316">
              <a:extLst>
                <a:ext uri="{FF2B5EF4-FFF2-40B4-BE49-F238E27FC236}">
                  <a16:creationId xmlns:a16="http://schemas.microsoft.com/office/drawing/2014/main" id="{F4F0EC3A-6318-4531-9FD0-AA160D82BF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93" y="1427"/>
              <a:ext cx="1458" cy="43"/>
            </a:xfrm>
            <a:custGeom>
              <a:avLst/>
              <a:gdLst>
                <a:gd name="T0" fmla="*/ 0 w 1458"/>
                <a:gd name="T1" fmla="*/ 16 h 43"/>
                <a:gd name="T2" fmla="*/ 1423 w 1458"/>
                <a:gd name="T3" fmla="*/ 17 h 43"/>
                <a:gd name="T4" fmla="*/ 1423 w 1458"/>
                <a:gd name="T5" fmla="*/ 27 h 43"/>
                <a:gd name="T6" fmla="*/ 0 w 1458"/>
                <a:gd name="T7" fmla="*/ 26 h 43"/>
                <a:gd name="T8" fmla="*/ 0 w 1458"/>
                <a:gd name="T9" fmla="*/ 16 h 43"/>
                <a:gd name="T10" fmla="*/ 1416 w 1458"/>
                <a:gd name="T11" fmla="*/ 0 h 43"/>
                <a:gd name="T12" fmla="*/ 1458 w 1458"/>
                <a:gd name="T13" fmla="*/ 22 h 43"/>
                <a:gd name="T14" fmla="*/ 1416 w 1458"/>
                <a:gd name="T15" fmla="*/ 43 h 43"/>
                <a:gd name="T16" fmla="*/ 1416 w 1458"/>
                <a:gd name="T17" fmla="*/ 0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58" h="43">
                  <a:moveTo>
                    <a:pt x="0" y="16"/>
                  </a:moveTo>
                  <a:lnTo>
                    <a:pt x="1423" y="17"/>
                  </a:lnTo>
                  <a:lnTo>
                    <a:pt x="1423" y="27"/>
                  </a:lnTo>
                  <a:lnTo>
                    <a:pt x="0" y="26"/>
                  </a:lnTo>
                  <a:lnTo>
                    <a:pt x="0" y="16"/>
                  </a:lnTo>
                  <a:close/>
                  <a:moveTo>
                    <a:pt x="1416" y="0"/>
                  </a:moveTo>
                  <a:lnTo>
                    <a:pt x="1458" y="22"/>
                  </a:lnTo>
                  <a:lnTo>
                    <a:pt x="1416" y="43"/>
                  </a:lnTo>
                  <a:lnTo>
                    <a:pt x="1416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Rectangle 317">
              <a:extLst>
                <a:ext uri="{FF2B5EF4-FFF2-40B4-BE49-F238E27FC236}">
                  <a16:creationId xmlns:a16="http://schemas.microsoft.com/office/drawing/2014/main" id="{9AFBBFB1-8FF6-453F-B98E-3C9A397B0C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0" y="1397"/>
              <a:ext cx="342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300" b="1">
                  <a:solidFill>
                    <a:srgbClr val="000000"/>
                  </a:solidFill>
                </a:rPr>
                <a:t>Enable</a:t>
              </a:r>
              <a:endParaRPr lang="en-GB"/>
            </a:p>
          </p:txBody>
        </p:sp>
        <p:sp>
          <p:nvSpPr>
            <p:cNvPr id="78" name="Rectangle 318">
              <a:extLst>
                <a:ext uri="{FF2B5EF4-FFF2-40B4-BE49-F238E27FC236}">
                  <a16:creationId xmlns:a16="http://schemas.microsoft.com/office/drawing/2014/main" id="{EFE6D2CD-1197-41C7-B33C-10ADDB4142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" y="3688"/>
              <a:ext cx="385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400" b="1">
                  <a:solidFill>
                    <a:srgbClr val="000081"/>
                  </a:solidFill>
                </a:rPr>
                <a:t>PM 1..4</a:t>
              </a:r>
              <a:endParaRPr lang="en-GB"/>
            </a:p>
          </p:txBody>
        </p:sp>
        <p:sp>
          <p:nvSpPr>
            <p:cNvPr id="79" name="Freeform 319">
              <a:extLst>
                <a:ext uri="{FF2B5EF4-FFF2-40B4-BE49-F238E27FC236}">
                  <a16:creationId xmlns:a16="http://schemas.microsoft.com/office/drawing/2014/main" id="{7534F5DB-44BE-46FC-A472-8336CC583C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73" y="1286"/>
              <a:ext cx="1459" cy="43"/>
            </a:xfrm>
            <a:custGeom>
              <a:avLst/>
              <a:gdLst>
                <a:gd name="T0" fmla="*/ 36 w 1459"/>
                <a:gd name="T1" fmla="*/ 16 h 43"/>
                <a:gd name="T2" fmla="*/ 1459 w 1459"/>
                <a:gd name="T3" fmla="*/ 16 h 43"/>
                <a:gd name="T4" fmla="*/ 1459 w 1459"/>
                <a:gd name="T5" fmla="*/ 27 h 43"/>
                <a:gd name="T6" fmla="*/ 36 w 1459"/>
                <a:gd name="T7" fmla="*/ 27 h 43"/>
                <a:gd name="T8" fmla="*/ 36 w 1459"/>
                <a:gd name="T9" fmla="*/ 16 h 43"/>
                <a:gd name="T10" fmla="*/ 43 w 1459"/>
                <a:gd name="T11" fmla="*/ 43 h 43"/>
                <a:gd name="T12" fmla="*/ 0 w 1459"/>
                <a:gd name="T13" fmla="*/ 21 h 43"/>
                <a:gd name="T14" fmla="*/ 43 w 1459"/>
                <a:gd name="T15" fmla="*/ 0 h 43"/>
                <a:gd name="T16" fmla="*/ 43 w 1459"/>
                <a:gd name="T17" fmla="*/ 43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59" h="43">
                  <a:moveTo>
                    <a:pt x="36" y="16"/>
                  </a:moveTo>
                  <a:lnTo>
                    <a:pt x="1459" y="16"/>
                  </a:lnTo>
                  <a:lnTo>
                    <a:pt x="1459" y="27"/>
                  </a:lnTo>
                  <a:lnTo>
                    <a:pt x="36" y="27"/>
                  </a:lnTo>
                  <a:lnTo>
                    <a:pt x="36" y="16"/>
                  </a:lnTo>
                  <a:close/>
                  <a:moveTo>
                    <a:pt x="43" y="43"/>
                  </a:moveTo>
                  <a:lnTo>
                    <a:pt x="0" y="21"/>
                  </a:lnTo>
                  <a:lnTo>
                    <a:pt x="43" y="0"/>
                  </a:lnTo>
                  <a:lnTo>
                    <a:pt x="43" y="43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Rectangle 320">
              <a:extLst>
                <a:ext uri="{FF2B5EF4-FFF2-40B4-BE49-F238E27FC236}">
                  <a16:creationId xmlns:a16="http://schemas.microsoft.com/office/drawing/2014/main" id="{87A0F6B3-5FCD-4471-ABEA-FD1496769D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6" y="1256"/>
              <a:ext cx="486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300" b="1">
                  <a:solidFill>
                    <a:srgbClr val="000000"/>
                  </a:solidFill>
                </a:rPr>
                <a:t>Power On</a:t>
              </a:r>
              <a:endParaRPr lang="en-GB"/>
            </a:p>
          </p:txBody>
        </p:sp>
        <p:sp>
          <p:nvSpPr>
            <p:cNvPr id="81" name="Rectangle 322">
              <a:extLst>
                <a:ext uri="{FF2B5EF4-FFF2-40B4-BE49-F238E27FC236}">
                  <a16:creationId xmlns:a16="http://schemas.microsoft.com/office/drawing/2014/main" id="{1ED85E50-163A-4FE4-9167-2C972F394E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6" y="1256"/>
              <a:ext cx="486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300" b="1">
                  <a:solidFill>
                    <a:srgbClr val="000000"/>
                  </a:solidFill>
                </a:rPr>
                <a:t>Power On</a:t>
              </a:r>
              <a:endParaRPr lang="en-GB"/>
            </a:p>
          </p:txBody>
        </p:sp>
        <p:sp>
          <p:nvSpPr>
            <p:cNvPr id="82" name="Rectangle 323">
              <a:extLst>
                <a:ext uri="{FF2B5EF4-FFF2-40B4-BE49-F238E27FC236}">
                  <a16:creationId xmlns:a16="http://schemas.microsoft.com/office/drawing/2014/main" id="{4CCC5CDE-74BC-4B2F-9A64-EBD0612CED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" y="1119"/>
              <a:ext cx="483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300" b="1">
                  <a:solidFill>
                    <a:srgbClr val="000000"/>
                  </a:solidFill>
                </a:rPr>
                <a:t>PP (+12V)</a:t>
              </a:r>
              <a:endParaRPr lang="en-GB"/>
            </a:p>
          </p:txBody>
        </p:sp>
        <p:sp>
          <p:nvSpPr>
            <p:cNvPr id="83" name="Freeform 324">
              <a:extLst>
                <a:ext uri="{FF2B5EF4-FFF2-40B4-BE49-F238E27FC236}">
                  <a16:creationId xmlns:a16="http://schemas.microsoft.com/office/drawing/2014/main" id="{48B5360F-8536-4B72-865B-D92E515B3B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52" y="1165"/>
              <a:ext cx="1599" cy="42"/>
            </a:xfrm>
            <a:custGeom>
              <a:avLst/>
              <a:gdLst>
                <a:gd name="T0" fmla="*/ 0 w 1599"/>
                <a:gd name="T1" fmla="*/ 16 h 42"/>
                <a:gd name="T2" fmla="*/ 1564 w 1599"/>
                <a:gd name="T3" fmla="*/ 16 h 42"/>
                <a:gd name="T4" fmla="*/ 1564 w 1599"/>
                <a:gd name="T5" fmla="*/ 26 h 42"/>
                <a:gd name="T6" fmla="*/ 0 w 1599"/>
                <a:gd name="T7" fmla="*/ 26 h 42"/>
                <a:gd name="T8" fmla="*/ 0 w 1599"/>
                <a:gd name="T9" fmla="*/ 16 h 42"/>
                <a:gd name="T10" fmla="*/ 1557 w 1599"/>
                <a:gd name="T11" fmla="*/ 0 h 42"/>
                <a:gd name="T12" fmla="*/ 1599 w 1599"/>
                <a:gd name="T13" fmla="*/ 21 h 42"/>
                <a:gd name="T14" fmla="*/ 1557 w 1599"/>
                <a:gd name="T15" fmla="*/ 42 h 42"/>
                <a:gd name="T16" fmla="*/ 1557 w 1599"/>
                <a:gd name="T17" fmla="*/ 0 h 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99" h="42">
                  <a:moveTo>
                    <a:pt x="0" y="16"/>
                  </a:moveTo>
                  <a:lnTo>
                    <a:pt x="1564" y="16"/>
                  </a:lnTo>
                  <a:lnTo>
                    <a:pt x="1564" y="26"/>
                  </a:lnTo>
                  <a:lnTo>
                    <a:pt x="0" y="26"/>
                  </a:lnTo>
                  <a:lnTo>
                    <a:pt x="0" y="16"/>
                  </a:lnTo>
                  <a:close/>
                  <a:moveTo>
                    <a:pt x="1557" y="0"/>
                  </a:moveTo>
                  <a:lnTo>
                    <a:pt x="1599" y="21"/>
                  </a:lnTo>
                  <a:lnTo>
                    <a:pt x="1557" y="42"/>
                  </a:lnTo>
                  <a:lnTo>
                    <a:pt x="1557" y="0"/>
                  </a:lnTo>
                  <a:close/>
                </a:path>
              </a:pathLst>
            </a:custGeom>
            <a:solidFill>
              <a:srgbClr val="FC0128"/>
            </a:solidFill>
            <a:ln w="0" cap="flat">
              <a:solidFill>
                <a:srgbClr val="FC0128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Line 325">
              <a:extLst>
                <a:ext uri="{FF2B5EF4-FFF2-40B4-BE49-F238E27FC236}">
                  <a16:creationId xmlns:a16="http://schemas.microsoft.com/office/drawing/2014/main" id="{27E4C350-583F-41D3-A486-EBA95C3198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89" y="1105"/>
              <a:ext cx="163" cy="81"/>
            </a:xfrm>
            <a:prstGeom prst="line">
              <a:avLst/>
            </a:prstGeom>
            <a:noFill/>
            <a:ln w="15875">
              <a:solidFill>
                <a:srgbClr val="FC01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Line 326">
              <a:extLst>
                <a:ext uri="{FF2B5EF4-FFF2-40B4-BE49-F238E27FC236}">
                  <a16:creationId xmlns:a16="http://schemas.microsoft.com/office/drawing/2014/main" id="{F0D4FBE9-8D4E-4333-BE19-A2B4A41EA3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27" y="1186"/>
              <a:ext cx="263" cy="0"/>
            </a:xfrm>
            <a:prstGeom prst="line">
              <a:avLst/>
            </a:prstGeom>
            <a:noFill/>
            <a:ln w="15875">
              <a:solidFill>
                <a:srgbClr val="FC01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Rectangle 327">
              <a:extLst>
                <a:ext uri="{FF2B5EF4-FFF2-40B4-BE49-F238E27FC236}">
                  <a16:creationId xmlns:a16="http://schemas.microsoft.com/office/drawing/2014/main" id="{0AEE5BA3-BF6E-48E3-B354-0E897382C3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" y="1119"/>
              <a:ext cx="483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300" b="1">
                  <a:solidFill>
                    <a:srgbClr val="000000"/>
                  </a:solidFill>
                </a:rPr>
                <a:t>PP (+12V)</a:t>
              </a:r>
              <a:endParaRPr lang="en-GB"/>
            </a:p>
          </p:txBody>
        </p:sp>
        <p:sp>
          <p:nvSpPr>
            <p:cNvPr id="87" name="Line 329">
              <a:extLst>
                <a:ext uri="{FF2B5EF4-FFF2-40B4-BE49-F238E27FC236}">
                  <a16:creationId xmlns:a16="http://schemas.microsoft.com/office/drawing/2014/main" id="{BE777084-8C7D-4CCA-ADD0-9E74F8E2B1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89" y="1105"/>
              <a:ext cx="163" cy="81"/>
            </a:xfrm>
            <a:prstGeom prst="line">
              <a:avLst/>
            </a:prstGeom>
            <a:noFill/>
            <a:ln w="15875">
              <a:solidFill>
                <a:srgbClr val="FC01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Line 330">
              <a:extLst>
                <a:ext uri="{FF2B5EF4-FFF2-40B4-BE49-F238E27FC236}">
                  <a16:creationId xmlns:a16="http://schemas.microsoft.com/office/drawing/2014/main" id="{5976971A-79D4-475B-A0BC-16C6FD75E6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27" y="1186"/>
              <a:ext cx="263" cy="0"/>
            </a:xfrm>
            <a:prstGeom prst="line">
              <a:avLst/>
            </a:prstGeom>
            <a:noFill/>
            <a:ln w="15875">
              <a:solidFill>
                <a:srgbClr val="FC01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Freeform 331">
              <a:extLst>
                <a:ext uri="{FF2B5EF4-FFF2-40B4-BE49-F238E27FC236}">
                  <a16:creationId xmlns:a16="http://schemas.microsoft.com/office/drawing/2014/main" id="{D639F6E8-C489-4A14-932B-51216F9F80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52" y="1049"/>
              <a:ext cx="1599" cy="43"/>
            </a:xfrm>
            <a:custGeom>
              <a:avLst/>
              <a:gdLst>
                <a:gd name="T0" fmla="*/ 0 w 1599"/>
                <a:gd name="T1" fmla="*/ 11 h 43"/>
                <a:gd name="T2" fmla="*/ 1564 w 1599"/>
                <a:gd name="T3" fmla="*/ 16 h 43"/>
                <a:gd name="T4" fmla="*/ 1564 w 1599"/>
                <a:gd name="T5" fmla="*/ 27 h 43"/>
                <a:gd name="T6" fmla="*/ 0 w 1599"/>
                <a:gd name="T7" fmla="*/ 21 h 43"/>
                <a:gd name="T8" fmla="*/ 0 w 1599"/>
                <a:gd name="T9" fmla="*/ 11 h 43"/>
                <a:gd name="T10" fmla="*/ 1557 w 1599"/>
                <a:gd name="T11" fmla="*/ 0 h 43"/>
                <a:gd name="T12" fmla="*/ 1599 w 1599"/>
                <a:gd name="T13" fmla="*/ 21 h 43"/>
                <a:gd name="T14" fmla="*/ 1557 w 1599"/>
                <a:gd name="T15" fmla="*/ 43 h 43"/>
                <a:gd name="T16" fmla="*/ 1557 w 1599"/>
                <a:gd name="T17" fmla="*/ 0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99" h="43">
                  <a:moveTo>
                    <a:pt x="0" y="11"/>
                  </a:moveTo>
                  <a:lnTo>
                    <a:pt x="1564" y="16"/>
                  </a:lnTo>
                  <a:lnTo>
                    <a:pt x="1564" y="27"/>
                  </a:lnTo>
                  <a:lnTo>
                    <a:pt x="0" y="21"/>
                  </a:lnTo>
                  <a:lnTo>
                    <a:pt x="0" y="11"/>
                  </a:lnTo>
                  <a:close/>
                  <a:moveTo>
                    <a:pt x="1557" y="0"/>
                  </a:moveTo>
                  <a:lnTo>
                    <a:pt x="1599" y="21"/>
                  </a:lnTo>
                  <a:lnTo>
                    <a:pt x="1557" y="43"/>
                  </a:lnTo>
                  <a:lnTo>
                    <a:pt x="1557" y="0"/>
                  </a:lnTo>
                  <a:close/>
                </a:path>
              </a:pathLst>
            </a:custGeom>
            <a:solidFill>
              <a:srgbClr val="063DE8"/>
            </a:solidFill>
            <a:ln w="0" cap="flat">
              <a:solidFill>
                <a:srgbClr val="063DE8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Rectangle 332">
              <a:extLst>
                <a:ext uri="{FF2B5EF4-FFF2-40B4-BE49-F238E27FC236}">
                  <a16:creationId xmlns:a16="http://schemas.microsoft.com/office/drawing/2014/main" id="{3BBEE289-3648-4FD1-94DB-8916DDD643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1" y="993"/>
              <a:ext cx="530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300" b="1">
                  <a:solidFill>
                    <a:srgbClr val="000000"/>
                  </a:solidFill>
                </a:rPr>
                <a:t>MP (+3.3V)</a:t>
              </a:r>
              <a:endParaRPr lang="en-GB"/>
            </a:p>
          </p:txBody>
        </p:sp>
        <p:sp>
          <p:nvSpPr>
            <p:cNvPr id="91" name="Line 333">
              <a:extLst>
                <a:ext uri="{FF2B5EF4-FFF2-40B4-BE49-F238E27FC236}">
                  <a16:creationId xmlns:a16="http://schemas.microsoft.com/office/drawing/2014/main" id="{D9E62ECE-3060-480D-B168-722CCFE997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88" y="984"/>
              <a:ext cx="163" cy="81"/>
            </a:xfrm>
            <a:prstGeom prst="line">
              <a:avLst/>
            </a:prstGeom>
            <a:noFill/>
            <a:ln w="15875">
              <a:solidFill>
                <a:srgbClr val="063DE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Line 334">
              <a:extLst>
                <a:ext uri="{FF2B5EF4-FFF2-40B4-BE49-F238E27FC236}">
                  <a16:creationId xmlns:a16="http://schemas.microsoft.com/office/drawing/2014/main" id="{DC70293C-9C20-4F30-A122-DADB4EC712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26" y="1065"/>
              <a:ext cx="263" cy="0"/>
            </a:xfrm>
            <a:prstGeom prst="line">
              <a:avLst/>
            </a:prstGeom>
            <a:noFill/>
            <a:ln w="15875">
              <a:solidFill>
                <a:srgbClr val="063DE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Rectangle 336">
              <a:extLst>
                <a:ext uri="{FF2B5EF4-FFF2-40B4-BE49-F238E27FC236}">
                  <a16:creationId xmlns:a16="http://schemas.microsoft.com/office/drawing/2014/main" id="{82930742-8BD5-4C44-8497-655302CD97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1" y="993"/>
              <a:ext cx="530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300" b="1">
                  <a:solidFill>
                    <a:srgbClr val="000000"/>
                  </a:solidFill>
                </a:rPr>
                <a:t>MP (+3.3V)</a:t>
              </a:r>
              <a:endParaRPr lang="en-GB"/>
            </a:p>
          </p:txBody>
        </p:sp>
        <p:sp>
          <p:nvSpPr>
            <p:cNvPr id="94" name="Line 337">
              <a:extLst>
                <a:ext uri="{FF2B5EF4-FFF2-40B4-BE49-F238E27FC236}">
                  <a16:creationId xmlns:a16="http://schemas.microsoft.com/office/drawing/2014/main" id="{7C3877ED-523D-43AF-A450-7A95B907AC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88" y="984"/>
              <a:ext cx="163" cy="81"/>
            </a:xfrm>
            <a:prstGeom prst="line">
              <a:avLst/>
            </a:prstGeom>
            <a:noFill/>
            <a:ln w="15875">
              <a:solidFill>
                <a:srgbClr val="063DE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Line 338">
              <a:extLst>
                <a:ext uri="{FF2B5EF4-FFF2-40B4-BE49-F238E27FC236}">
                  <a16:creationId xmlns:a16="http://schemas.microsoft.com/office/drawing/2014/main" id="{261A0815-7041-40D0-8309-72DB7586DA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26" y="1065"/>
              <a:ext cx="263" cy="0"/>
            </a:xfrm>
            <a:prstGeom prst="line">
              <a:avLst/>
            </a:prstGeom>
            <a:noFill/>
            <a:ln w="15875">
              <a:solidFill>
                <a:srgbClr val="063DE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Rectangle 339">
              <a:extLst>
                <a:ext uri="{FF2B5EF4-FFF2-40B4-BE49-F238E27FC236}">
                  <a16:creationId xmlns:a16="http://schemas.microsoft.com/office/drawing/2014/main" id="{BD4FCA16-707A-491C-812B-FE7E80182F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9" y="2528"/>
              <a:ext cx="463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300" b="1">
                  <a:solidFill>
                    <a:srgbClr val="000000"/>
                  </a:solidFill>
                </a:rPr>
                <a:t>Presence</a:t>
              </a:r>
              <a:endParaRPr lang="en-GB"/>
            </a:p>
          </p:txBody>
        </p:sp>
        <p:sp>
          <p:nvSpPr>
            <p:cNvPr id="97" name="Freeform 340">
              <a:extLst>
                <a:ext uri="{FF2B5EF4-FFF2-40B4-BE49-F238E27FC236}">
                  <a16:creationId xmlns:a16="http://schemas.microsoft.com/office/drawing/2014/main" id="{0AC50D67-FF74-4A90-9970-0B92967062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93" y="2558"/>
              <a:ext cx="1338" cy="43"/>
            </a:xfrm>
            <a:custGeom>
              <a:avLst/>
              <a:gdLst>
                <a:gd name="T0" fmla="*/ 36 w 1338"/>
                <a:gd name="T1" fmla="*/ 16 h 43"/>
                <a:gd name="T2" fmla="*/ 1338 w 1338"/>
                <a:gd name="T3" fmla="*/ 16 h 43"/>
                <a:gd name="T4" fmla="*/ 1338 w 1338"/>
                <a:gd name="T5" fmla="*/ 27 h 43"/>
                <a:gd name="T6" fmla="*/ 36 w 1338"/>
                <a:gd name="T7" fmla="*/ 27 h 43"/>
                <a:gd name="T8" fmla="*/ 36 w 1338"/>
                <a:gd name="T9" fmla="*/ 16 h 43"/>
                <a:gd name="T10" fmla="*/ 43 w 1338"/>
                <a:gd name="T11" fmla="*/ 43 h 43"/>
                <a:gd name="T12" fmla="*/ 0 w 1338"/>
                <a:gd name="T13" fmla="*/ 21 h 43"/>
                <a:gd name="T14" fmla="*/ 43 w 1338"/>
                <a:gd name="T15" fmla="*/ 0 h 43"/>
                <a:gd name="T16" fmla="*/ 43 w 1338"/>
                <a:gd name="T17" fmla="*/ 43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38" h="43">
                  <a:moveTo>
                    <a:pt x="36" y="16"/>
                  </a:moveTo>
                  <a:lnTo>
                    <a:pt x="1338" y="16"/>
                  </a:lnTo>
                  <a:lnTo>
                    <a:pt x="1338" y="27"/>
                  </a:lnTo>
                  <a:lnTo>
                    <a:pt x="36" y="27"/>
                  </a:lnTo>
                  <a:lnTo>
                    <a:pt x="36" y="16"/>
                  </a:lnTo>
                  <a:close/>
                  <a:moveTo>
                    <a:pt x="43" y="43"/>
                  </a:moveTo>
                  <a:lnTo>
                    <a:pt x="0" y="21"/>
                  </a:lnTo>
                  <a:lnTo>
                    <a:pt x="43" y="0"/>
                  </a:lnTo>
                  <a:lnTo>
                    <a:pt x="43" y="43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Line 341">
              <a:extLst>
                <a:ext uri="{FF2B5EF4-FFF2-40B4-BE49-F238E27FC236}">
                  <a16:creationId xmlns:a16="http://schemas.microsoft.com/office/drawing/2014/main" id="{7149A05B-799E-4DDC-8ED8-6C473247A5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7" y="2660"/>
              <a:ext cx="244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Line 342">
              <a:extLst>
                <a:ext uri="{FF2B5EF4-FFF2-40B4-BE49-F238E27FC236}">
                  <a16:creationId xmlns:a16="http://schemas.microsoft.com/office/drawing/2014/main" id="{B82F9899-61A8-4986-8528-50DB5D3DA4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87" y="2660"/>
              <a:ext cx="0" cy="8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Line 343">
              <a:extLst>
                <a:ext uri="{FF2B5EF4-FFF2-40B4-BE49-F238E27FC236}">
                  <a16:creationId xmlns:a16="http://schemas.microsoft.com/office/drawing/2014/main" id="{D85B758B-3AF6-44B3-BBB4-A69440EFD2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47" y="2741"/>
              <a:ext cx="61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Line 344">
              <a:extLst>
                <a:ext uri="{FF2B5EF4-FFF2-40B4-BE49-F238E27FC236}">
                  <a16:creationId xmlns:a16="http://schemas.microsoft.com/office/drawing/2014/main" id="{EE424E88-363C-4603-9BA9-D6AE749242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31" y="2579"/>
              <a:ext cx="0" cy="8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Freeform 345">
              <a:extLst>
                <a:ext uri="{FF2B5EF4-FFF2-40B4-BE49-F238E27FC236}">
                  <a16:creationId xmlns:a16="http://schemas.microsoft.com/office/drawing/2014/main" id="{16D4BEBE-3928-428B-9851-7DF3CF0F68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93" y="2337"/>
              <a:ext cx="1541" cy="43"/>
            </a:xfrm>
            <a:custGeom>
              <a:avLst/>
              <a:gdLst>
                <a:gd name="T0" fmla="*/ 0 w 1541"/>
                <a:gd name="T1" fmla="*/ 15 h 43"/>
                <a:gd name="T2" fmla="*/ 1505 w 1541"/>
                <a:gd name="T3" fmla="*/ 16 h 43"/>
                <a:gd name="T4" fmla="*/ 1505 w 1541"/>
                <a:gd name="T5" fmla="*/ 27 h 43"/>
                <a:gd name="T6" fmla="*/ 0 w 1541"/>
                <a:gd name="T7" fmla="*/ 26 h 43"/>
                <a:gd name="T8" fmla="*/ 0 w 1541"/>
                <a:gd name="T9" fmla="*/ 15 h 43"/>
                <a:gd name="T10" fmla="*/ 1498 w 1541"/>
                <a:gd name="T11" fmla="*/ 0 h 43"/>
                <a:gd name="T12" fmla="*/ 1541 w 1541"/>
                <a:gd name="T13" fmla="*/ 21 h 43"/>
                <a:gd name="T14" fmla="*/ 1498 w 1541"/>
                <a:gd name="T15" fmla="*/ 43 h 43"/>
                <a:gd name="T16" fmla="*/ 1498 w 1541"/>
                <a:gd name="T17" fmla="*/ 0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41" h="43">
                  <a:moveTo>
                    <a:pt x="0" y="15"/>
                  </a:moveTo>
                  <a:lnTo>
                    <a:pt x="1505" y="16"/>
                  </a:lnTo>
                  <a:lnTo>
                    <a:pt x="1505" y="27"/>
                  </a:lnTo>
                  <a:lnTo>
                    <a:pt x="0" y="26"/>
                  </a:lnTo>
                  <a:lnTo>
                    <a:pt x="0" y="15"/>
                  </a:lnTo>
                  <a:close/>
                  <a:moveTo>
                    <a:pt x="1498" y="0"/>
                  </a:moveTo>
                  <a:lnTo>
                    <a:pt x="1541" y="21"/>
                  </a:lnTo>
                  <a:lnTo>
                    <a:pt x="1498" y="43"/>
                  </a:lnTo>
                  <a:lnTo>
                    <a:pt x="1498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Rectangle 346">
              <a:extLst>
                <a:ext uri="{FF2B5EF4-FFF2-40B4-BE49-F238E27FC236}">
                  <a16:creationId xmlns:a16="http://schemas.microsoft.com/office/drawing/2014/main" id="{5EEAA73E-D612-4A56-B097-3137AC7815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0" y="2307"/>
              <a:ext cx="342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300" b="1">
                  <a:solidFill>
                    <a:srgbClr val="000000"/>
                  </a:solidFill>
                </a:rPr>
                <a:t>Enable</a:t>
              </a:r>
              <a:endParaRPr lang="en-GB"/>
            </a:p>
          </p:txBody>
        </p:sp>
        <p:sp>
          <p:nvSpPr>
            <p:cNvPr id="104" name="Rectangle 347">
              <a:extLst>
                <a:ext uri="{FF2B5EF4-FFF2-40B4-BE49-F238E27FC236}">
                  <a16:creationId xmlns:a16="http://schemas.microsoft.com/office/drawing/2014/main" id="{E84034E7-C907-4BE7-9E0E-AE9BCEC53E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9" y="3600"/>
              <a:ext cx="463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300" b="1">
                  <a:solidFill>
                    <a:srgbClr val="000000"/>
                  </a:solidFill>
                </a:rPr>
                <a:t>Presence</a:t>
              </a:r>
              <a:endParaRPr lang="en-GB"/>
            </a:p>
          </p:txBody>
        </p:sp>
        <p:grpSp>
          <p:nvGrpSpPr>
            <p:cNvPr id="105" name="Group 353">
              <a:extLst>
                <a:ext uri="{FF2B5EF4-FFF2-40B4-BE49-F238E27FC236}">
                  <a16:creationId xmlns:a16="http://schemas.microsoft.com/office/drawing/2014/main" id="{8457A208-95F0-4C66-B2F4-849EFB8B79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93" y="3630"/>
              <a:ext cx="1458" cy="182"/>
              <a:chOff x="1793" y="3630"/>
              <a:chExt cx="1458" cy="182"/>
            </a:xfrm>
          </p:grpSpPr>
          <p:sp>
            <p:nvSpPr>
              <p:cNvPr id="174" name="Freeform 348">
                <a:extLst>
                  <a:ext uri="{FF2B5EF4-FFF2-40B4-BE49-F238E27FC236}">
                    <a16:creationId xmlns:a16="http://schemas.microsoft.com/office/drawing/2014/main" id="{4AFED1B9-AE0A-4386-9B3D-FA82A6E4A4D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93" y="3630"/>
                <a:ext cx="1458" cy="42"/>
              </a:xfrm>
              <a:custGeom>
                <a:avLst/>
                <a:gdLst>
                  <a:gd name="T0" fmla="*/ 36 w 1458"/>
                  <a:gd name="T1" fmla="*/ 16 h 42"/>
                  <a:gd name="T2" fmla="*/ 1458 w 1458"/>
                  <a:gd name="T3" fmla="*/ 16 h 42"/>
                  <a:gd name="T4" fmla="*/ 1458 w 1458"/>
                  <a:gd name="T5" fmla="*/ 26 h 42"/>
                  <a:gd name="T6" fmla="*/ 36 w 1458"/>
                  <a:gd name="T7" fmla="*/ 26 h 42"/>
                  <a:gd name="T8" fmla="*/ 36 w 1458"/>
                  <a:gd name="T9" fmla="*/ 16 h 42"/>
                  <a:gd name="T10" fmla="*/ 43 w 1458"/>
                  <a:gd name="T11" fmla="*/ 42 h 42"/>
                  <a:gd name="T12" fmla="*/ 0 w 1458"/>
                  <a:gd name="T13" fmla="*/ 21 h 42"/>
                  <a:gd name="T14" fmla="*/ 43 w 1458"/>
                  <a:gd name="T15" fmla="*/ 0 h 42"/>
                  <a:gd name="T16" fmla="*/ 43 w 1458"/>
                  <a:gd name="T17" fmla="*/ 42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58" h="42">
                    <a:moveTo>
                      <a:pt x="36" y="16"/>
                    </a:moveTo>
                    <a:lnTo>
                      <a:pt x="1458" y="16"/>
                    </a:lnTo>
                    <a:lnTo>
                      <a:pt x="1458" y="26"/>
                    </a:lnTo>
                    <a:lnTo>
                      <a:pt x="36" y="26"/>
                    </a:lnTo>
                    <a:lnTo>
                      <a:pt x="36" y="16"/>
                    </a:lnTo>
                    <a:close/>
                    <a:moveTo>
                      <a:pt x="43" y="42"/>
                    </a:moveTo>
                    <a:lnTo>
                      <a:pt x="0" y="21"/>
                    </a:lnTo>
                    <a:lnTo>
                      <a:pt x="43" y="0"/>
                    </a:lnTo>
                    <a:lnTo>
                      <a:pt x="43" y="42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" name="Line 349">
                <a:extLst>
                  <a:ext uri="{FF2B5EF4-FFF2-40B4-BE49-F238E27FC236}">
                    <a16:creationId xmlns:a16="http://schemas.microsoft.com/office/drawing/2014/main" id="{19447A23-A9C1-45B1-871C-526399ABCF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7" y="3732"/>
                <a:ext cx="364" cy="0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" name="Line 350">
                <a:extLst>
                  <a:ext uri="{FF2B5EF4-FFF2-40B4-BE49-F238E27FC236}">
                    <a16:creationId xmlns:a16="http://schemas.microsoft.com/office/drawing/2014/main" id="{8DE0048A-E960-45F2-A544-303938544E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87" y="3732"/>
                <a:ext cx="0" cy="80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" name="Line 351">
                <a:extLst>
                  <a:ext uri="{FF2B5EF4-FFF2-40B4-BE49-F238E27FC236}">
                    <a16:creationId xmlns:a16="http://schemas.microsoft.com/office/drawing/2014/main" id="{E554A020-2A04-4ACA-82FE-EE3075AD99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47" y="3812"/>
                <a:ext cx="61" cy="0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" name="Line 352">
                <a:extLst>
                  <a:ext uri="{FF2B5EF4-FFF2-40B4-BE49-F238E27FC236}">
                    <a16:creationId xmlns:a16="http://schemas.microsoft.com/office/drawing/2014/main" id="{DEE3865D-302F-4CD1-91C3-630F1A364F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51" y="3651"/>
                <a:ext cx="0" cy="80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6" name="Rectangle 354">
              <a:extLst>
                <a:ext uri="{FF2B5EF4-FFF2-40B4-BE49-F238E27FC236}">
                  <a16:creationId xmlns:a16="http://schemas.microsoft.com/office/drawing/2014/main" id="{C26D7B92-ACA7-47E7-BA67-DE7780FB82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9" y="3600"/>
              <a:ext cx="463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300" b="1">
                  <a:solidFill>
                    <a:srgbClr val="000000"/>
                  </a:solidFill>
                </a:rPr>
                <a:t>Presence</a:t>
              </a:r>
              <a:endParaRPr lang="en-GB"/>
            </a:p>
          </p:txBody>
        </p:sp>
        <p:sp>
          <p:nvSpPr>
            <p:cNvPr id="107" name="Freeform 355">
              <a:extLst>
                <a:ext uri="{FF2B5EF4-FFF2-40B4-BE49-F238E27FC236}">
                  <a16:creationId xmlns:a16="http://schemas.microsoft.com/office/drawing/2014/main" id="{F6184366-D07B-45A9-9398-2028612998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93" y="3630"/>
              <a:ext cx="1458" cy="42"/>
            </a:xfrm>
            <a:custGeom>
              <a:avLst/>
              <a:gdLst>
                <a:gd name="T0" fmla="*/ 36 w 1458"/>
                <a:gd name="T1" fmla="*/ 16 h 42"/>
                <a:gd name="T2" fmla="*/ 1458 w 1458"/>
                <a:gd name="T3" fmla="*/ 16 h 42"/>
                <a:gd name="T4" fmla="*/ 1458 w 1458"/>
                <a:gd name="T5" fmla="*/ 26 h 42"/>
                <a:gd name="T6" fmla="*/ 36 w 1458"/>
                <a:gd name="T7" fmla="*/ 26 h 42"/>
                <a:gd name="T8" fmla="*/ 36 w 1458"/>
                <a:gd name="T9" fmla="*/ 16 h 42"/>
                <a:gd name="T10" fmla="*/ 43 w 1458"/>
                <a:gd name="T11" fmla="*/ 42 h 42"/>
                <a:gd name="T12" fmla="*/ 0 w 1458"/>
                <a:gd name="T13" fmla="*/ 21 h 42"/>
                <a:gd name="T14" fmla="*/ 43 w 1458"/>
                <a:gd name="T15" fmla="*/ 0 h 42"/>
                <a:gd name="T16" fmla="*/ 43 w 1458"/>
                <a:gd name="T17" fmla="*/ 42 h 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58" h="42">
                  <a:moveTo>
                    <a:pt x="36" y="16"/>
                  </a:moveTo>
                  <a:lnTo>
                    <a:pt x="1458" y="16"/>
                  </a:lnTo>
                  <a:lnTo>
                    <a:pt x="1458" y="26"/>
                  </a:lnTo>
                  <a:lnTo>
                    <a:pt x="36" y="26"/>
                  </a:lnTo>
                  <a:lnTo>
                    <a:pt x="36" y="16"/>
                  </a:lnTo>
                  <a:close/>
                  <a:moveTo>
                    <a:pt x="43" y="42"/>
                  </a:moveTo>
                  <a:lnTo>
                    <a:pt x="0" y="21"/>
                  </a:lnTo>
                  <a:lnTo>
                    <a:pt x="43" y="0"/>
                  </a:lnTo>
                  <a:lnTo>
                    <a:pt x="43" y="42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Line 356">
              <a:extLst>
                <a:ext uri="{FF2B5EF4-FFF2-40B4-BE49-F238E27FC236}">
                  <a16:creationId xmlns:a16="http://schemas.microsoft.com/office/drawing/2014/main" id="{B2269449-142E-49F3-80A0-24E005D526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7" y="3732"/>
              <a:ext cx="364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Line 357">
              <a:extLst>
                <a:ext uri="{FF2B5EF4-FFF2-40B4-BE49-F238E27FC236}">
                  <a16:creationId xmlns:a16="http://schemas.microsoft.com/office/drawing/2014/main" id="{E0B2AB6C-1345-41E5-B5DC-FD4ECD1331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87" y="3732"/>
              <a:ext cx="0" cy="8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Line 358">
              <a:extLst>
                <a:ext uri="{FF2B5EF4-FFF2-40B4-BE49-F238E27FC236}">
                  <a16:creationId xmlns:a16="http://schemas.microsoft.com/office/drawing/2014/main" id="{AF073B6B-EAE7-49FC-90E6-1533D4007B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47" y="3812"/>
              <a:ext cx="61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Line 359">
              <a:extLst>
                <a:ext uri="{FF2B5EF4-FFF2-40B4-BE49-F238E27FC236}">
                  <a16:creationId xmlns:a16="http://schemas.microsoft.com/office/drawing/2014/main" id="{50EE9785-CD3B-4617-B611-9942C9C046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51" y="3651"/>
              <a:ext cx="0" cy="8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" name="Freeform 360">
              <a:extLst>
                <a:ext uri="{FF2B5EF4-FFF2-40B4-BE49-F238E27FC236}">
                  <a16:creationId xmlns:a16="http://schemas.microsoft.com/office/drawing/2014/main" id="{5716E08E-347E-47A4-BF45-58E0E0ECBE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93" y="3630"/>
              <a:ext cx="1458" cy="42"/>
            </a:xfrm>
            <a:custGeom>
              <a:avLst/>
              <a:gdLst>
                <a:gd name="T0" fmla="*/ 36 w 1458"/>
                <a:gd name="T1" fmla="*/ 16 h 42"/>
                <a:gd name="T2" fmla="*/ 1458 w 1458"/>
                <a:gd name="T3" fmla="*/ 16 h 42"/>
                <a:gd name="T4" fmla="*/ 1458 w 1458"/>
                <a:gd name="T5" fmla="*/ 26 h 42"/>
                <a:gd name="T6" fmla="*/ 36 w 1458"/>
                <a:gd name="T7" fmla="*/ 26 h 42"/>
                <a:gd name="T8" fmla="*/ 36 w 1458"/>
                <a:gd name="T9" fmla="*/ 16 h 42"/>
                <a:gd name="T10" fmla="*/ 43 w 1458"/>
                <a:gd name="T11" fmla="*/ 42 h 42"/>
                <a:gd name="T12" fmla="*/ 0 w 1458"/>
                <a:gd name="T13" fmla="*/ 21 h 42"/>
                <a:gd name="T14" fmla="*/ 43 w 1458"/>
                <a:gd name="T15" fmla="*/ 0 h 42"/>
                <a:gd name="T16" fmla="*/ 43 w 1458"/>
                <a:gd name="T17" fmla="*/ 42 h 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58" h="42">
                  <a:moveTo>
                    <a:pt x="36" y="16"/>
                  </a:moveTo>
                  <a:lnTo>
                    <a:pt x="1458" y="16"/>
                  </a:lnTo>
                  <a:lnTo>
                    <a:pt x="1458" y="26"/>
                  </a:lnTo>
                  <a:lnTo>
                    <a:pt x="36" y="26"/>
                  </a:lnTo>
                  <a:lnTo>
                    <a:pt x="36" y="16"/>
                  </a:lnTo>
                  <a:close/>
                  <a:moveTo>
                    <a:pt x="43" y="42"/>
                  </a:moveTo>
                  <a:lnTo>
                    <a:pt x="0" y="21"/>
                  </a:lnTo>
                  <a:lnTo>
                    <a:pt x="43" y="0"/>
                  </a:lnTo>
                  <a:lnTo>
                    <a:pt x="43" y="42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Line 361">
              <a:extLst>
                <a:ext uri="{FF2B5EF4-FFF2-40B4-BE49-F238E27FC236}">
                  <a16:creationId xmlns:a16="http://schemas.microsoft.com/office/drawing/2014/main" id="{BB0E76C9-E80D-42A3-8ADF-2DFA7464E8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7" y="3732"/>
              <a:ext cx="364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" name="Line 362">
              <a:extLst>
                <a:ext uri="{FF2B5EF4-FFF2-40B4-BE49-F238E27FC236}">
                  <a16:creationId xmlns:a16="http://schemas.microsoft.com/office/drawing/2014/main" id="{65E7B2A2-5B32-41EC-AA58-D0F76D31D2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87" y="3732"/>
              <a:ext cx="0" cy="8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" name="Line 363">
              <a:extLst>
                <a:ext uri="{FF2B5EF4-FFF2-40B4-BE49-F238E27FC236}">
                  <a16:creationId xmlns:a16="http://schemas.microsoft.com/office/drawing/2014/main" id="{0E90E6AD-BB5B-4C03-A34E-C13CC8A55D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47" y="3812"/>
              <a:ext cx="61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" name="Line 364">
              <a:extLst>
                <a:ext uri="{FF2B5EF4-FFF2-40B4-BE49-F238E27FC236}">
                  <a16:creationId xmlns:a16="http://schemas.microsoft.com/office/drawing/2014/main" id="{86F3D917-751F-4E08-B855-6225B44E6F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51" y="3651"/>
              <a:ext cx="0" cy="8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" name="Rectangle 366">
              <a:extLst>
                <a:ext uri="{FF2B5EF4-FFF2-40B4-BE49-F238E27FC236}">
                  <a16:creationId xmlns:a16="http://schemas.microsoft.com/office/drawing/2014/main" id="{6BDF3C26-D9C7-41E4-9D52-BEA9284BC2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0" y="3459"/>
              <a:ext cx="342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300" b="1">
                  <a:solidFill>
                    <a:srgbClr val="000000"/>
                  </a:solidFill>
                </a:rPr>
                <a:t>Enable</a:t>
              </a:r>
              <a:endParaRPr lang="en-GB"/>
            </a:p>
          </p:txBody>
        </p:sp>
        <p:sp>
          <p:nvSpPr>
            <p:cNvPr id="118" name="Rectangle 368">
              <a:extLst>
                <a:ext uri="{FF2B5EF4-FFF2-40B4-BE49-F238E27FC236}">
                  <a16:creationId xmlns:a16="http://schemas.microsoft.com/office/drawing/2014/main" id="{317F5DD5-7A4B-4AFE-8B58-150DE80284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0" y="3459"/>
              <a:ext cx="342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300" b="1">
                  <a:solidFill>
                    <a:srgbClr val="000000"/>
                  </a:solidFill>
                </a:rPr>
                <a:t>Enable</a:t>
              </a:r>
              <a:endParaRPr lang="en-GB"/>
            </a:p>
          </p:txBody>
        </p:sp>
        <p:sp>
          <p:nvSpPr>
            <p:cNvPr id="119" name="Rectangle 369">
              <a:extLst>
                <a:ext uri="{FF2B5EF4-FFF2-40B4-BE49-F238E27FC236}">
                  <a16:creationId xmlns:a16="http://schemas.microsoft.com/office/drawing/2014/main" id="{F48B5B0A-B5B7-43BC-9D28-AF2454CB1A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2" y="1902"/>
              <a:ext cx="483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300" b="1">
                  <a:solidFill>
                    <a:srgbClr val="000000"/>
                  </a:solidFill>
                </a:rPr>
                <a:t>PP (+12V)</a:t>
              </a:r>
              <a:endParaRPr lang="en-GB"/>
            </a:p>
          </p:txBody>
        </p:sp>
        <p:sp>
          <p:nvSpPr>
            <p:cNvPr id="120" name="Line 370">
              <a:extLst>
                <a:ext uri="{FF2B5EF4-FFF2-40B4-BE49-F238E27FC236}">
                  <a16:creationId xmlns:a16="http://schemas.microsoft.com/office/drawing/2014/main" id="{A00082EB-2C56-43CB-8D07-45455A34FA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72" y="1974"/>
              <a:ext cx="1803" cy="8"/>
            </a:xfrm>
            <a:prstGeom prst="line">
              <a:avLst/>
            </a:prstGeom>
            <a:noFill/>
            <a:ln w="15875">
              <a:solidFill>
                <a:srgbClr val="FC01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Line 371">
              <a:extLst>
                <a:ext uri="{FF2B5EF4-FFF2-40B4-BE49-F238E27FC236}">
                  <a16:creationId xmlns:a16="http://schemas.microsoft.com/office/drawing/2014/main" id="{0DF5207D-4C75-4575-A784-913FF08940F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90" y="1888"/>
              <a:ext cx="163" cy="81"/>
            </a:xfrm>
            <a:prstGeom prst="line">
              <a:avLst/>
            </a:prstGeom>
            <a:noFill/>
            <a:ln w="15875">
              <a:solidFill>
                <a:srgbClr val="FC01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Line 372">
              <a:extLst>
                <a:ext uri="{FF2B5EF4-FFF2-40B4-BE49-F238E27FC236}">
                  <a16:creationId xmlns:a16="http://schemas.microsoft.com/office/drawing/2014/main" id="{07B5B247-FD51-460E-B65D-5AFBF06A0C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27" y="1969"/>
              <a:ext cx="264" cy="0"/>
            </a:xfrm>
            <a:prstGeom prst="line">
              <a:avLst/>
            </a:prstGeom>
            <a:noFill/>
            <a:ln w="15875">
              <a:solidFill>
                <a:srgbClr val="FC01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Rectangle 373">
              <a:extLst>
                <a:ext uri="{FF2B5EF4-FFF2-40B4-BE49-F238E27FC236}">
                  <a16:creationId xmlns:a16="http://schemas.microsoft.com/office/drawing/2014/main" id="{57D60287-9F68-4CA2-B112-A9A8F68CBE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1" y="2064"/>
              <a:ext cx="530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300" b="1">
                  <a:solidFill>
                    <a:srgbClr val="000000"/>
                  </a:solidFill>
                </a:rPr>
                <a:t>MP (+3.3V)</a:t>
              </a:r>
              <a:endParaRPr lang="en-GB"/>
            </a:p>
          </p:txBody>
        </p:sp>
        <p:sp>
          <p:nvSpPr>
            <p:cNvPr id="124" name="Line 374">
              <a:extLst>
                <a:ext uri="{FF2B5EF4-FFF2-40B4-BE49-F238E27FC236}">
                  <a16:creationId xmlns:a16="http://schemas.microsoft.com/office/drawing/2014/main" id="{FF41CD44-3C37-4512-945F-E448AC6785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88" y="2055"/>
              <a:ext cx="163" cy="81"/>
            </a:xfrm>
            <a:prstGeom prst="line">
              <a:avLst/>
            </a:prstGeom>
            <a:noFill/>
            <a:ln w="15875">
              <a:solidFill>
                <a:srgbClr val="063DE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Line 375">
              <a:extLst>
                <a:ext uri="{FF2B5EF4-FFF2-40B4-BE49-F238E27FC236}">
                  <a16:creationId xmlns:a16="http://schemas.microsoft.com/office/drawing/2014/main" id="{046C3C56-4255-4ABD-890F-6E5381FA87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26" y="2136"/>
              <a:ext cx="263" cy="0"/>
            </a:xfrm>
            <a:prstGeom prst="line">
              <a:avLst/>
            </a:prstGeom>
            <a:noFill/>
            <a:ln w="15875">
              <a:solidFill>
                <a:srgbClr val="063DE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" name="Rectangle 376">
              <a:extLst>
                <a:ext uri="{FF2B5EF4-FFF2-40B4-BE49-F238E27FC236}">
                  <a16:creationId xmlns:a16="http://schemas.microsoft.com/office/drawing/2014/main" id="{01F1D042-5894-4013-9280-FF170DED4F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" y="3261"/>
              <a:ext cx="483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300" b="1">
                  <a:solidFill>
                    <a:srgbClr val="000000"/>
                  </a:solidFill>
                </a:rPr>
                <a:t>PP (+12V)</a:t>
              </a:r>
              <a:endParaRPr lang="en-GB"/>
            </a:p>
          </p:txBody>
        </p:sp>
        <p:sp>
          <p:nvSpPr>
            <p:cNvPr id="127" name="Freeform 377">
              <a:extLst>
                <a:ext uri="{FF2B5EF4-FFF2-40B4-BE49-F238E27FC236}">
                  <a16:creationId xmlns:a16="http://schemas.microsoft.com/office/drawing/2014/main" id="{4C42BFCB-BA95-4F1F-8CEA-B1A2A80CFF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72" y="3284"/>
              <a:ext cx="1448" cy="54"/>
            </a:xfrm>
            <a:custGeom>
              <a:avLst/>
              <a:gdLst>
                <a:gd name="T0" fmla="*/ 0 w 1600"/>
                <a:gd name="T1" fmla="*/ 98 h 43"/>
                <a:gd name="T2" fmla="*/ 703 w 1600"/>
                <a:gd name="T3" fmla="*/ 98 h 43"/>
                <a:gd name="T4" fmla="*/ 703 w 1600"/>
                <a:gd name="T5" fmla="*/ 168 h 43"/>
                <a:gd name="T6" fmla="*/ 0 w 1600"/>
                <a:gd name="T7" fmla="*/ 168 h 43"/>
                <a:gd name="T8" fmla="*/ 0 w 1600"/>
                <a:gd name="T9" fmla="*/ 98 h 43"/>
                <a:gd name="T10" fmla="*/ 700 w 1600"/>
                <a:gd name="T11" fmla="*/ 0 h 43"/>
                <a:gd name="T12" fmla="*/ 719 w 1600"/>
                <a:gd name="T13" fmla="*/ 137 h 43"/>
                <a:gd name="T14" fmla="*/ 700 w 1600"/>
                <a:gd name="T15" fmla="*/ 265 h 43"/>
                <a:gd name="T16" fmla="*/ 700 w 1600"/>
                <a:gd name="T17" fmla="*/ 0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00" h="43">
                  <a:moveTo>
                    <a:pt x="0" y="16"/>
                  </a:moveTo>
                  <a:lnTo>
                    <a:pt x="1564" y="16"/>
                  </a:lnTo>
                  <a:lnTo>
                    <a:pt x="1564" y="27"/>
                  </a:lnTo>
                  <a:lnTo>
                    <a:pt x="0" y="27"/>
                  </a:lnTo>
                  <a:lnTo>
                    <a:pt x="0" y="16"/>
                  </a:lnTo>
                  <a:close/>
                  <a:moveTo>
                    <a:pt x="1557" y="0"/>
                  </a:moveTo>
                  <a:lnTo>
                    <a:pt x="1600" y="22"/>
                  </a:lnTo>
                  <a:lnTo>
                    <a:pt x="1557" y="43"/>
                  </a:lnTo>
                  <a:lnTo>
                    <a:pt x="1557" y="0"/>
                  </a:lnTo>
                  <a:close/>
                </a:path>
              </a:pathLst>
            </a:custGeom>
            <a:solidFill>
              <a:srgbClr val="FC0128"/>
            </a:solidFill>
            <a:ln w="0" cap="flat">
              <a:solidFill>
                <a:srgbClr val="FC0128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Line 378">
              <a:extLst>
                <a:ext uri="{FF2B5EF4-FFF2-40B4-BE49-F238E27FC236}">
                  <a16:creationId xmlns:a16="http://schemas.microsoft.com/office/drawing/2014/main" id="{87220E10-E0D7-4B3F-8A9A-1165A10B87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10" y="3247"/>
              <a:ext cx="162" cy="81"/>
            </a:xfrm>
            <a:prstGeom prst="line">
              <a:avLst/>
            </a:prstGeom>
            <a:noFill/>
            <a:ln w="15875">
              <a:solidFill>
                <a:srgbClr val="FC01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Line 379">
              <a:extLst>
                <a:ext uri="{FF2B5EF4-FFF2-40B4-BE49-F238E27FC236}">
                  <a16:creationId xmlns:a16="http://schemas.microsoft.com/office/drawing/2014/main" id="{380C96E2-809B-46D9-A4A7-6AAB6AF44A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7" y="3328"/>
              <a:ext cx="264" cy="0"/>
            </a:xfrm>
            <a:prstGeom prst="line">
              <a:avLst/>
            </a:prstGeom>
            <a:noFill/>
            <a:ln w="15875">
              <a:solidFill>
                <a:srgbClr val="FC01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Rectangle 380">
              <a:extLst>
                <a:ext uri="{FF2B5EF4-FFF2-40B4-BE49-F238E27FC236}">
                  <a16:creationId xmlns:a16="http://schemas.microsoft.com/office/drawing/2014/main" id="{CDAE0E48-11AD-47CC-8CE6-8B9F1CF6ED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" y="3261"/>
              <a:ext cx="483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300" b="1">
                  <a:solidFill>
                    <a:srgbClr val="000000"/>
                  </a:solidFill>
                </a:rPr>
                <a:t>PP (+12V)</a:t>
              </a:r>
              <a:endParaRPr lang="en-GB"/>
            </a:p>
          </p:txBody>
        </p:sp>
        <p:sp>
          <p:nvSpPr>
            <p:cNvPr id="131" name="Line 383">
              <a:extLst>
                <a:ext uri="{FF2B5EF4-FFF2-40B4-BE49-F238E27FC236}">
                  <a16:creationId xmlns:a16="http://schemas.microsoft.com/office/drawing/2014/main" id="{1550439B-514E-410A-98B4-AFC0625A68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7" y="3328"/>
              <a:ext cx="264" cy="0"/>
            </a:xfrm>
            <a:prstGeom prst="line">
              <a:avLst/>
            </a:prstGeom>
            <a:noFill/>
            <a:ln w="15875">
              <a:solidFill>
                <a:srgbClr val="FC01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Rectangle 385">
              <a:extLst>
                <a:ext uri="{FF2B5EF4-FFF2-40B4-BE49-F238E27FC236}">
                  <a16:creationId xmlns:a16="http://schemas.microsoft.com/office/drawing/2014/main" id="{7F8C94EB-3002-42E6-A751-032FC7F13E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2" y="3135"/>
              <a:ext cx="530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300" b="1">
                  <a:solidFill>
                    <a:srgbClr val="000000"/>
                  </a:solidFill>
                </a:rPr>
                <a:t>MP (+3.3V)</a:t>
              </a:r>
              <a:endParaRPr lang="en-GB"/>
            </a:p>
          </p:txBody>
        </p:sp>
        <p:sp>
          <p:nvSpPr>
            <p:cNvPr id="133" name="Line 386">
              <a:extLst>
                <a:ext uri="{FF2B5EF4-FFF2-40B4-BE49-F238E27FC236}">
                  <a16:creationId xmlns:a16="http://schemas.microsoft.com/office/drawing/2014/main" id="{E1C291FC-1042-4FF7-8018-910846CDAD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09" y="3125"/>
              <a:ext cx="162" cy="81"/>
            </a:xfrm>
            <a:prstGeom prst="line">
              <a:avLst/>
            </a:prstGeom>
            <a:noFill/>
            <a:ln w="15875">
              <a:solidFill>
                <a:srgbClr val="063DE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Line 387">
              <a:extLst>
                <a:ext uri="{FF2B5EF4-FFF2-40B4-BE49-F238E27FC236}">
                  <a16:creationId xmlns:a16="http://schemas.microsoft.com/office/drawing/2014/main" id="{34AA6F2E-9A13-41C3-8DB0-4B8A23C0C5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6" y="3206"/>
              <a:ext cx="264" cy="0"/>
            </a:xfrm>
            <a:prstGeom prst="line">
              <a:avLst/>
            </a:prstGeom>
            <a:noFill/>
            <a:ln w="15875">
              <a:solidFill>
                <a:srgbClr val="063DE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Rectangle 389">
              <a:extLst>
                <a:ext uri="{FF2B5EF4-FFF2-40B4-BE49-F238E27FC236}">
                  <a16:creationId xmlns:a16="http://schemas.microsoft.com/office/drawing/2014/main" id="{9369D7DC-0CD5-4ECB-AD3B-12530DB324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2" y="3135"/>
              <a:ext cx="530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300" b="1">
                  <a:solidFill>
                    <a:srgbClr val="000000"/>
                  </a:solidFill>
                </a:rPr>
                <a:t>MP (+3.3V)</a:t>
              </a:r>
              <a:endParaRPr lang="en-GB"/>
            </a:p>
          </p:txBody>
        </p:sp>
        <p:sp>
          <p:nvSpPr>
            <p:cNvPr id="136" name="Line 390">
              <a:extLst>
                <a:ext uri="{FF2B5EF4-FFF2-40B4-BE49-F238E27FC236}">
                  <a16:creationId xmlns:a16="http://schemas.microsoft.com/office/drawing/2014/main" id="{930A86C1-06CE-4DF7-B11C-3E57EA0929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09" y="3125"/>
              <a:ext cx="162" cy="81"/>
            </a:xfrm>
            <a:prstGeom prst="line">
              <a:avLst/>
            </a:prstGeom>
            <a:noFill/>
            <a:ln w="15875">
              <a:solidFill>
                <a:srgbClr val="063DE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Line 391">
              <a:extLst>
                <a:ext uri="{FF2B5EF4-FFF2-40B4-BE49-F238E27FC236}">
                  <a16:creationId xmlns:a16="http://schemas.microsoft.com/office/drawing/2014/main" id="{3C577C2A-9529-48DE-A86E-EEC322D074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6" y="3206"/>
              <a:ext cx="264" cy="0"/>
            </a:xfrm>
            <a:prstGeom prst="line">
              <a:avLst/>
            </a:prstGeom>
            <a:noFill/>
            <a:ln w="15875">
              <a:solidFill>
                <a:srgbClr val="063DE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38" name="Group 394">
              <a:extLst>
                <a:ext uri="{FF2B5EF4-FFF2-40B4-BE49-F238E27FC236}">
                  <a16:creationId xmlns:a16="http://schemas.microsoft.com/office/drawing/2014/main" id="{D4DE3BAD-4054-4F05-A8C2-42C7C8E539D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65" y="1852"/>
              <a:ext cx="1064" cy="1031"/>
              <a:chOff x="4265" y="1852"/>
              <a:chExt cx="1064" cy="1031"/>
            </a:xfrm>
          </p:grpSpPr>
          <p:sp>
            <p:nvSpPr>
              <p:cNvPr id="172" name="Rectangle 392">
                <a:extLst>
                  <a:ext uri="{FF2B5EF4-FFF2-40B4-BE49-F238E27FC236}">
                    <a16:creationId xmlns:a16="http://schemas.microsoft.com/office/drawing/2014/main" id="{25A53E78-C7B9-4940-AB51-7EC2554332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5" y="1852"/>
                <a:ext cx="1064" cy="1031"/>
              </a:xfrm>
              <a:prstGeom prst="rect">
                <a:avLst/>
              </a:prstGeom>
              <a:solidFill>
                <a:srgbClr val="7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73" name="Rectangle 393">
                <a:extLst>
                  <a:ext uri="{FF2B5EF4-FFF2-40B4-BE49-F238E27FC236}">
                    <a16:creationId xmlns:a16="http://schemas.microsoft.com/office/drawing/2014/main" id="{C27F1EB6-DE03-4A73-AEF4-84923BA547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5" y="1852"/>
                <a:ext cx="1064" cy="1031"/>
              </a:xfrm>
              <a:prstGeom prst="rect">
                <a:avLst/>
              </a:prstGeom>
              <a:noFill/>
              <a:ln w="11113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39" name="Rectangle 395">
              <a:extLst>
                <a:ext uri="{FF2B5EF4-FFF2-40B4-BE49-F238E27FC236}">
                  <a16:creationId xmlns:a16="http://schemas.microsoft.com/office/drawing/2014/main" id="{DBDFFA7A-E958-4DC2-B2B7-87D14C3281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2" y="2718"/>
              <a:ext cx="65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400" b="1">
                  <a:solidFill>
                    <a:srgbClr val="000081"/>
                  </a:solidFill>
                </a:rPr>
                <a:t>µ</a:t>
              </a:r>
              <a:endParaRPr lang="en-GB"/>
            </a:p>
          </p:txBody>
        </p:sp>
        <p:sp>
          <p:nvSpPr>
            <p:cNvPr id="140" name="Rectangle 396">
              <a:extLst>
                <a:ext uri="{FF2B5EF4-FFF2-40B4-BE49-F238E27FC236}">
                  <a16:creationId xmlns:a16="http://schemas.microsoft.com/office/drawing/2014/main" id="{DCBEC7BE-D49B-4C4C-871C-15FA6E3ADB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8" y="2718"/>
              <a:ext cx="24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400" b="1">
                  <a:solidFill>
                    <a:srgbClr val="000081"/>
                  </a:solidFill>
                </a:rPr>
                <a:t>RTM</a:t>
              </a:r>
              <a:endParaRPr lang="en-GB"/>
            </a:p>
          </p:txBody>
        </p:sp>
        <p:sp>
          <p:nvSpPr>
            <p:cNvPr id="141" name="Rectangle 397">
              <a:extLst>
                <a:ext uri="{FF2B5EF4-FFF2-40B4-BE49-F238E27FC236}">
                  <a16:creationId xmlns:a16="http://schemas.microsoft.com/office/drawing/2014/main" id="{CAE4331A-7BE7-4299-BE75-77750BED94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6" y="2718"/>
              <a:ext cx="24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400" b="1">
                  <a:solidFill>
                    <a:srgbClr val="000081"/>
                  </a:solidFill>
                </a:rPr>
                <a:t>1..12</a:t>
              </a:r>
              <a:endParaRPr lang="en-GB"/>
            </a:p>
          </p:txBody>
        </p:sp>
        <p:sp>
          <p:nvSpPr>
            <p:cNvPr id="142" name="Rectangle 398">
              <a:extLst>
                <a:ext uri="{FF2B5EF4-FFF2-40B4-BE49-F238E27FC236}">
                  <a16:creationId xmlns:a16="http://schemas.microsoft.com/office/drawing/2014/main" id="{8627425B-D0BA-47D3-B834-86BA5E6025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4" y="2075"/>
              <a:ext cx="425" cy="606"/>
            </a:xfrm>
            <a:prstGeom prst="rect">
              <a:avLst/>
            </a:prstGeom>
            <a:noFill/>
            <a:ln w="7938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3" name="Freeform 399">
              <a:extLst>
                <a:ext uri="{FF2B5EF4-FFF2-40B4-BE49-F238E27FC236}">
                  <a16:creationId xmlns:a16="http://schemas.microsoft.com/office/drawing/2014/main" id="{DA37154C-97F3-448D-98FC-B7554F0A2B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52" y="2116"/>
              <a:ext cx="1682" cy="42"/>
            </a:xfrm>
            <a:custGeom>
              <a:avLst/>
              <a:gdLst>
                <a:gd name="T0" fmla="*/ 0 w 1682"/>
                <a:gd name="T1" fmla="*/ 10 h 42"/>
                <a:gd name="T2" fmla="*/ 1646 w 1682"/>
                <a:gd name="T3" fmla="*/ 16 h 42"/>
                <a:gd name="T4" fmla="*/ 1646 w 1682"/>
                <a:gd name="T5" fmla="*/ 26 h 42"/>
                <a:gd name="T6" fmla="*/ 0 w 1682"/>
                <a:gd name="T7" fmla="*/ 21 h 42"/>
                <a:gd name="T8" fmla="*/ 0 w 1682"/>
                <a:gd name="T9" fmla="*/ 10 h 42"/>
                <a:gd name="T10" fmla="*/ 1639 w 1682"/>
                <a:gd name="T11" fmla="*/ 0 h 42"/>
                <a:gd name="T12" fmla="*/ 1682 w 1682"/>
                <a:gd name="T13" fmla="*/ 21 h 42"/>
                <a:gd name="T14" fmla="*/ 1639 w 1682"/>
                <a:gd name="T15" fmla="*/ 42 h 42"/>
                <a:gd name="T16" fmla="*/ 1639 w 1682"/>
                <a:gd name="T17" fmla="*/ 0 h 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82" h="42">
                  <a:moveTo>
                    <a:pt x="0" y="10"/>
                  </a:moveTo>
                  <a:lnTo>
                    <a:pt x="1646" y="16"/>
                  </a:lnTo>
                  <a:lnTo>
                    <a:pt x="1646" y="26"/>
                  </a:lnTo>
                  <a:lnTo>
                    <a:pt x="0" y="21"/>
                  </a:lnTo>
                  <a:lnTo>
                    <a:pt x="0" y="10"/>
                  </a:lnTo>
                  <a:close/>
                  <a:moveTo>
                    <a:pt x="1639" y="0"/>
                  </a:moveTo>
                  <a:lnTo>
                    <a:pt x="1682" y="21"/>
                  </a:lnTo>
                  <a:lnTo>
                    <a:pt x="1639" y="42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063DE8"/>
            </a:solidFill>
            <a:ln w="0" cap="flat">
              <a:solidFill>
                <a:srgbClr val="063DE8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" name="Freeform 400">
              <a:extLst>
                <a:ext uri="{FF2B5EF4-FFF2-40B4-BE49-F238E27FC236}">
                  <a16:creationId xmlns:a16="http://schemas.microsoft.com/office/drawing/2014/main" id="{02A8DB04-2FA1-43AA-BFD6-D3A02F1FE1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59" y="2131"/>
              <a:ext cx="729" cy="43"/>
            </a:xfrm>
            <a:custGeom>
              <a:avLst/>
              <a:gdLst>
                <a:gd name="T0" fmla="*/ 0 w 729"/>
                <a:gd name="T1" fmla="*/ 15 h 43"/>
                <a:gd name="T2" fmla="*/ 693 w 729"/>
                <a:gd name="T3" fmla="*/ 16 h 43"/>
                <a:gd name="T4" fmla="*/ 693 w 729"/>
                <a:gd name="T5" fmla="*/ 27 h 43"/>
                <a:gd name="T6" fmla="*/ 0 w 729"/>
                <a:gd name="T7" fmla="*/ 25 h 43"/>
                <a:gd name="T8" fmla="*/ 0 w 729"/>
                <a:gd name="T9" fmla="*/ 15 h 43"/>
                <a:gd name="T10" fmla="*/ 686 w 729"/>
                <a:gd name="T11" fmla="*/ 0 h 43"/>
                <a:gd name="T12" fmla="*/ 729 w 729"/>
                <a:gd name="T13" fmla="*/ 22 h 43"/>
                <a:gd name="T14" fmla="*/ 686 w 729"/>
                <a:gd name="T15" fmla="*/ 43 h 43"/>
                <a:gd name="T16" fmla="*/ 686 w 729"/>
                <a:gd name="T17" fmla="*/ 0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29" h="43">
                  <a:moveTo>
                    <a:pt x="0" y="15"/>
                  </a:moveTo>
                  <a:lnTo>
                    <a:pt x="693" y="16"/>
                  </a:lnTo>
                  <a:lnTo>
                    <a:pt x="693" y="27"/>
                  </a:lnTo>
                  <a:lnTo>
                    <a:pt x="0" y="25"/>
                  </a:lnTo>
                  <a:lnTo>
                    <a:pt x="0" y="15"/>
                  </a:lnTo>
                  <a:close/>
                  <a:moveTo>
                    <a:pt x="686" y="0"/>
                  </a:moveTo>
                  <a:lnTo>
                    <a:pt x="729" y="22"/>
                  </a:lnTo>
                  <a:lnTo>
                    <a:pt x="686" y="43"/>
                  </a:lnTo>
                  <a:lnTo>
                    <a:pt x="686" y="0"/>
                  </a:lnTo>
                  <a:close/>
                </a:path>
              </a:pathLst>
            </a:custGeom>
            <a:solidFill>
              <a:srgbClr val="063DE8"/>
            </a:solidFill>
            <a:ln w="0" cap="flat">
              <a:solidFill>
                <a:srgbClr val="063DE8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" name="Freeform 401">
              <a:extLst>
                <a:ext uri="{FF2B5EF4-FFF2-40B4-BE49-F238E27FC236}">
                  <a16:creationId xmlns:a16="http://schemas.microsoft.com/office/drawing/2014/main" id="{B8EEA681-4544-4953-A074-5C5688B0D2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37" y="1952"/>
              <a:ext cx="851" cy="43"/>
            </a:xfrm>
            <a:custGeom>
              <a:avLst/>
              <a:gdLst>
                <a:gd name="T0" fmla="*/ 0 w 851"/>
                <a:gd name="T1" fmla="*/ 16 h 43"/>
                <a:gd name="T2" fmla="*/ 815 w 851"/>
                <a:gd name="T3" fmla="*/ 16 h 43"/>
                <a:gd name="T4" fmla="*/ 815 w 851"/>
                <a:gd name="T5" fmla="*/ 27 h 43"/>
                <a:gd name="T6" fmla="*/ 0 w 851"/>
                <a:gd name="T7" fmla="*/ 27 h 43"/>
                <a:gd name="T8" fmla="*/ 0 w 851"/>
                <a:gd name="T9" fmla="*/ 16 h 43"/>
                <a:gd name="T10" fmla="*/ 808 w 851"/>
                <a:gd name="T11" fmla="*/ 0 h 43"/>
                <a:gd name="T12" fmla="*/ 851 w 851"/>
                <a:gd name="T13" fmla="*/ 22 h 43"/>
                <a:gd name="T14" fmla="*/ 808 w 851"/>
                <a:gd name="T15" fmla="*/ 43 h 43"/>
                <a:gd name="T16" fmla="*/ 808 w 851"/>
                <a:gd name="T17" fmla="*/ 0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51" h="43">
                  <a:moveTo>
                    <a:pt x="0" y="16"/>
                  </a:moveTo>
                  <a:lnTo>
                    <a:pt x="815" y="16"/>
                  </a:lnTo>
                  <a:lnTo>
                    <a:pt x="815" y="27"/>
                  </a:lnTo>
                  <a:lnTo>
                    <a:pt x="0" y="27"/>
                  </a:lnTo>
                  <a:lnTo>
                    <a:pt x="0" y="16"/>
                  </a:lnTo>
                  <a:close/>
                  <a:moveTo>
                    <a:pt x="808" y="0"/>
                  </a:moveTo>
                  <a:lnTo>
                    <a:pt x="851" y="22"/>
                  </a:lnTo>
                  <a:lnTo>
                    <a:pt x="808" y="43"/>
                  </a:lnTo>
                  <a:lnTo>
                    <a:pt x="808" y="0"/>
                  </a:lnTo>
                  <a:close/>
                </a:path>
              </a:pathLst>
            </a:custGeom>
            <a:solidFill>
              <a:srgbClr val="FC0128"/>
            </a:solidFill>
            <a:ln w="0" cap="flat">
              <a:solidFill>
                <a:srgbClr val="FC0128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" name="Line 402">
              <a:extLst>
                <a:ext uri="{FF2B5EF4-FFF2-40B4-BE49-F238E27FC236}">
                  <a16:creationId xmlns:a16="http://schemas.microsoft.com/office/drawing/2014/main" id="{31CEFC1D-9047-4CE7-B751-C865127A7B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75" y="1893"/>
              <a:ext cx="162" cy="81"/>
            </a:xfrm>
            <a:prstGeom prst="line">
              <a:avLst/>
            </a:prstGeom>
            <a:noFill/>
            <a:ln w="15875">
              <a:solidFill>
                <a:srgbClr val="FC01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Line 403">
              <a:extLst>
                <a:ext uri="{FF2B5EF4-FFF2-40B4-BE49-F238E27FC236}">
                  <a16:creationId xmlns:a16="http://schemas.microsoft.com/office/drawing/2014/main" id="{099B52AE-8137-4579-B261-F7179CD4A1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77" y="1934"/>
              <a:ext cx="0" cy="141"/>
            </a:xfrm>
            <a:prstGeom prst="line">
              <a:avLst/>
            </a:prstGeom>
            <a:noFill/>
            <a:ln w="7938" cap="rnd">
              <a:solidFill>
                <a:srgbClr val="FC01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" name="Line 404">
              <a:extLst>
                <a:ext uri="{FF2B5EF4-FFF2-40B4-BE49-F238E27FC236}">
                  <a16:creationId xmlns:a16="http://schemas.microsoft.com/office/drawing/2014/main" id="{8177463A-E717-4B83-9ACE-F81F60CA35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59" y="2580"/>
              <a:ext cx="729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" name="Line 405">
              <a:extLst>
                <a:ext uri="{FF2B5EF4-FFF2-40B4-BE49-F238E27FC236}">
                  <a16:creationId xmlns:a16="http://schemas.microsoft.com/office/drawing/2014/main" id="{76D896A0-6C84-4CA6-8E35-33D85CD894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88" y="2580"/>
              <a:ext cx="0" cy="8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" name="Line 406">
              <a:extLst>
                <a:ext uri="{FF2B5EF4-FFF2-40B4-BE49-F238E27FC236}">
                  <a16:creationId xmlns:a16="http://schemas.microsoft.com/office/drawing/2014/main" id="{384BF4B4-8B74-4CBF-A838-B8BEF5122C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48" y="2661"/>
              <a:ext cx="60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" name="Rectangle 407">
              <a:extLst>
                <a:ext uri="{FF2B5EF4-FFF2-40B4-BE49-F238E27FC236}">
                  <a16:creationId xmlns:a16="http://schemas.microsoft.com/office/drawing/2014/main" id="{494D303C-F9EE-4D70-A8F9-EED159D465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0" y="1923"/>
              <a:ext cx="483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300" b="1">
                  <a:solidFill>
                    <a:srgbClr val="000000"/>
                  </a:solidFill>
                </a:rPr>
                <a:t>PP (+12V)</a:t>
              </a:r>
              <a:endParaRPr lang="en-GB"/>
            </a:p>
          </p:txBody>
        </p:sp>
        <p:sp>
          <p:nvSpPr>
            <p:cNvPr id="152" name="Rectangle 408">
              <a:extLst>
                <a:ext uri="{FF2B5EF4-FFF2-40B4-BE49-F238E27FC236}">
                  <a16:creationId xmlns:a16="http://schemas.microsoft.com/office/drawing/2014/main" id="{55AA07E8-84FA-41F2-A50C-4BB2B8D4C8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0" y="2103"/>
              <a:ext cx="530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300" b="1">
                  <a:solidFill>
                    <a:srgbClr val="000000"/>
                  </a:solidFill>
                </a:rPr>
                <a:t>MP (+3.3V)</a:t>
              </a:r>
              <a:endParaRPr lang="en-GB"/>
            </a:p>
          </p:txBody>
        </p:sp>
        <p:sp>
          <p:nvSpPr>
            <p:cNvPr id="153" name="Rectangle 409">
              <a:extLst>
                <a:ext uri="{FF2B5EF4-FFF2-40B4-BE49-F238E27FC236}">
                  <a16:creationId xmlns:a16="http://schemas.microsoft.com/office/drawing/2014/main" id="{D8BDB08A-62B0-41E4-AE73-B23293891A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0" y="2515"/>
              <a:ext cx="463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300" b="1">
                  <a:solidFill>
                    <a:srgbClr val="000000"/>
                  </a:solidFill>
                </a:rPr>
                <a:t>Presence</a:t>
              </a:r>
              <a:endParaRPr lang="en-GB"/>
            </a:p>
          </p:txBody>
        </p:sp>
        <p:sp>
          <p:nvSpPr>
            <p:cNvPr id="154" name="Rectangle 410">
              <a:extLst>
                <a:ext uri="{FF2B5EF4-FFF2-40B4-BE49-F238E27FC236}">
                  <a16:creationId xmlns:a16="http://schemas.microsoft.com/office/drawing/2014/main" id="{3F62350F-ADA0-4E5E-AA45-9129ABE0DF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7" y="2307"/>
              <a:ext cx="210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100" b="1">
                  <a:solidFill>
                    <a:srgbClr val="000081"/>
                  </a:solidFill>
                </a:rPr>
                <a:t>MMC</a:t>
              </a:r>
              <a:endParaRPr lang="en-GB"/>
            </a:p>
          </p:txBody>
        </p:sp>
        <p:sp>
          <p:nvSpPr>
            <p:cNvPr id="155" name="Rectangle 414">
              <a:extLst>
                <a:ext uri="{FF2B5EF4-FFF2-40B4-BE49-F238E27FC236}">
                  <a16:creationId xmlns:a16="http://schemas.microsoft.com/office/drawing/2014/main" id="{680C1C45-1768-44C8-B8CA-FD1B656F2D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0" y="3648"/>
              <a:ext cx="576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GB" sz="1400" b="1">
                  <a:solidFill>
                    <a:srgbClr val="000081"/>
                  </a:solidFill>
                </a:rPr>
                <a:t>Rear fans</a:t>
              </a:r>
              <a:endParaRPr lang="en-GB"/>
            </a:p>
          </p:txBody>
        </p:sp>
        <p:sp>
          <p:nvSpPr>
            <p:cNvPr id="156" name="Rectangle 418">
              <a:extLst>
                <a:ext uri="{FF2B5EF4-FFF2-40B4-BE49-F238E27FC236}">
                  <a16:creationId xmlns:a16="http://schemas.microsoft.com/office/drawing/2014/main" id="{FCBF3619-7ED5-47EF-BDBA-3433ADD81C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3072"/>
              <a:ext cx="425" cy="606"/>
            </a:xfrm>
            <a:prstGeom prst="rect">
              <a:avLst/>
            </a:prstGeom>
            <a:noFill/>
            <a:ln w="7938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7" name="Rectangle 419">
              <a:extLst>
                <a:ext uri="{FF2B5EF4-FFF2-40B4-BE49-F238E27FC236}">
                  <a16:creationId xmlns:a16="http://schemas.microsoft.com/office/drawing/2014/main" id="{228EE2B7-3EEF-49F6-9F05-F86033C566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9" y="3312"/>
              <a:ext cx="269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100" b="1">
                  <a:solidFill>
                    <a:srgbClr val="000081"/>
                  </a:solidFill>
                </a:rPr>
                <a:t>EMMC</a:t>
              </a:r>
              <a:endParaRPr lang="en-GB"/>
            </a:p>
          </p:txBody>
        </p:sp>
        <p:sp>
          <p:nvSpPr>
            <p:cNvPr id="158" name="Rectangle 420">
              <a:extLst>
                <a:ext uri="{FF2B5EF4-FFF2-40B4-BE49-F238E27FC236}">
                  <a16:creationId xmlns:a16="http://schemas.microsoft.com/office/drawing/2014/main" id="{E695551C-D85F-4FB7-AF99-C1CA28926B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0" y="3648"/>
              <a:ext cx="576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GB" sz="1400" b="1">
                  <a:solidFill>
                    <a:srgbClr val="000081"/>
                  </a:solidFill>
                </a:rPr>
                <a:t>Front fans</a:t>
              </a:r>
              <a:endParaRPr lang="en-GB"/>
            </a:p>
          </p:txBody>
        </p:sp>
        <p:sp>
          <p:nvSpPr>
            <p:cNvPr id="159" name="Rectangle 422">
              <a:extLst>
                <a:ext uri="{FF2B5EF4-FFF2-40B4-BE49-F238E27FC236}">
                  <a16:creationId xmlns:a16="http://schemas.microsoft.com/office/drawing/2014/main" id="{F8911E8C-D73F-486F-B78D-AC70D9D001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3264"/>
              <a:ext cx="336" cy="3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0" name="Rectangle 423">
              <a:extLst>
                <a:ext uri="{FF2B5EF4-FFF2-40B4-BE49-F238E27FC236}">
                  <a16:creationId xmlns:a16="http://schemas.microsoft.com/office/drawing/2014/main" id="{F6A2EC4C-2F8E-4FB4-BF0C-0694DFD894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3264"/>
              <a:ext cx="336" cy="3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1" name="Line 424">
              <a:extLst>
                <a:ext uri="{FF2B5EF4-FFF2-40B4-BE49-F238E27FC236}">
                  <a16:creationId xmlns:a16="http://schemas.microsoft.com/office/drawing/2014/main" id="{93C40E9F-2057-4768-BC1A-F6F7858BE2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4" y="3216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" name="Line 425">
              <a:extLst>
                <a:ext uri="{FF2B5EF4-FFF2-40B4-BE49-F238E27FC236}">
                  <a16:creationId xmlns:a16="http://schemas.microsoft.com/office/drawing/2014/main" id="{C738570A-17BA-4C4F-A6F5-6AB3225310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4" y="3120"/>
              <a:ext cx="12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Line 426">
              <a:extLst>
                <a:ext uri="{FF2B5EF4-FFF2-40B4-BE49-F238E27FC236}">
                  <a16:creationId xmlns:a16="http://schemas.microsoft.com/office/drawing/2014/main" id="{25BF0C24-6E10-4936-8D0F-220B79ED85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80" y="3216"/>
              <a:ext cx="0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Line 427">
              <a:extLst>
                <a:ext uri="{FF2B5EF4-FFF2-40B4-BE49-F238E27FC236}">
                  <a16:creationId xmlns:a16="http://schemas.microsoft.com/office/drawing/2014/main" id="{3D42B532-0B15-4526-982B-9B6F8E6361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92" y="3120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65" name="Group 250">
              <a:extLst>
                <a:ext uri="{FF2B5EF4-FFF2-40B4-BE49-F238E27FC236}">
                  <a16:creationId xmlns:a16="http://schemas.microsoft.com/office/drawing/2014/main" id="{C57D19C7-EC82-4139-B251-0E00C4B28F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2" y="3135"/>
              <a:ext cx="2600" cy="125"/>
              <a:chOff x="712" y="3135"/>
              <a:chExt cx="2560" cy="125"/>
            </a:xfrm>
          </p:grpSpPr>
          <p:sp>
            <p:nvSpPr>
              <p:cNvPr id="169" name="Freeform 246">
                <a:extLst>
                  <a:ext uri="{FF2B5EF4-FFF2-40B4-BE49-F238E27FC236}">
                    <a16:creationId xmlns:a16="http://schemas.microsoft.com/office/drawing/2014/main" id="{4CEC9F25-B877-4AA4-B273-33A5B7AC8D7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72" y="3190"/>
                <a:ext cx="1600" cy="43"/>
              </a:xfrm>
              <a:custGeom>
                <a:avLst/>
                <a:gdLst>
                  <a:gd name="T0" fmla="*/ 0 w 1600"/>
                  <a:gd name="T1" fmla="*/ 11 h 43"/>
                  <a:gd name="T2" fmla="*/ 1564 w 1600"/>
                  <a:gd name="T3" fmla="*/ 16 h 43"/>
                  <a:gd name="T4" fmla="*/ 1564 w 1600"/>
                  <a:gd name="T5" fmla="*/ 27 h 43"/>
                  <a:gd name="T6" fmla="*/ 0 w 1600"/>
                  <a:gd name="T7" fmla="*/ 22 h 43"/>
                  <a:gd name="T8" fmla="*/ 0 w 1600"/>
                  <a:gd name="T9" fmla="*/ 11 h 43"/>
                  <a:gd name="T10" fmla="*/ 1557 w 1600"/>
                  <a:gd name="T11" fmla="*/ 0 h 43"/>
                  <a:gd name="T12" fmla="*/ 1600 w 1600"/>
                  <a:gd name="T13" fmla="*/ 22 h 43"/>
                  <a:gd name="T14" fmla="*/ 1557 w 1600"/>
                  <a:gd name="T15" fmla="*/ 43 h 43"/>
                  <a:gd name="T16" fmla="*/ 1557 w 1600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0" h="43">
                    <a:moveTo>
                      <a:pt x="0" y="11"/>
                    </a:moveTo>
                    <a:lnTo>
                      <a:pt x="1564" y="16"/>
                    </a:lnTo>
                    <a:lnTo>
                      <a:pt x="1564" y="27"/>
                    </a:lnTo>
                    <a:lnTo>
                      <a:pt x="0" y="22"/>
                    </a:lnTo>
                    <a:lnTo>
                      <a:pt x="0" y="11"/>
                    </a:lnTo>
                    <a:close/>
                    <a:moveTo>
                      <a:pt x="1557" y="0"/>
                    </a:moveTo>
                    <a:lnTo>
                      <a:pt x="1600" y="22"/>
                    </a:lnTo>
                    <a:lnTo>
                      <a:pt x="1557" y="43"/>
                    </a:lnTo>
                    <a:lnTo>
                      <a:pt x="1557" y="0"/>
                    </a:lnTo>
                    <a:close/>
                  </a:path>
                </a:pathLst>
              </a:custGeom>
              <a:solidFill>
                <a:srgbClr val="063DE8"/>
              </a:solidFill>
              <a:ln w="0" cap="flat">
                <a:solidFill>
                  <a:srgbClr val="063DE8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0" name="Rectangle 247">
                <a:extLst>
                  <a:ext uri="{FF2B5EF4-FFF2-40B4-BE49-F238E27FC236}">
                    <a16:creationId xmlns:a16="http://schemas.microsoft.com/office/drawing/2014/main" id="{9EB6D44A-4B50-4BDB-9BD2-1540BD1368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2" y="3135"/>
                <a:ext cx="522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300" b="1">
                    <a:solidFill>
                      <a:srgbClr val="000000"/>
                    </a:solidFill>
                  </a:rPr>
                  <a:t>MP (+3.3V)</a:t>
                </a:r>
                <a:endParaRPr lang="en-GB"/>
              </a:p>
            </p:txBody>
          </p:sp>
          <p:sp>
            <p:nvSpPr>
              <p:cNvPr id="171" name="Line 249">
                <a:extLst>
                  <a:ext uri="{FF2B5EF4-FFF2-40B4-BE49-F238E27FC236}">
                    <a16:creationId xmlns:a16="http://schemas.microsoft.com/office/drawing/2014/main" id="{6B91D112-D984-4879-86F2-E3FAECD1DA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6" y="3206"/>
                <a:ext cx="264" cy="0"/>
              </a:xfrm>
              <a:prstGeom prst="line">
                <a:avLst/>
              </a:prstGeom>
              <a:noFill/>
              <a:ln w="15875">
                <a:solidFill>
                  <a:srgbClr val="063DE8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6" name="Group 233">
              <a:extLst>
                <a:ext uri="{FF2B5EF4-FFF2-40B4-BE49-F238E27FC236}">
                  <a16:creationId xmlns:a16="http://schemas.microsoft.com/office/drawing/2014/main" id="{4D52F76A-80A3-427F-9C65-67C87FCB2A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20" y="3456"/>
              <a:ext cx="1892" cy="125"/>
              <a:chOff x="1420" y="3459"/>
              <a:chExt cx="1831" cy="122"/>
            </a:xfrm>
          </p:grpSpPr>
          <p:sp>
            <p:nvSpPr>
              <p:cNvPr id="167" name="Freeform 231">
                <a:extLst>
                  <a:ext uri="{FF2B5EF4-FFF2-40B4-BE49-F238E27FC236}">
                    <a16:creationId xmlns:a16="http://schemas.microsoft.com/office/drawing/2014/main" id="{1E0D5B67-2236-44F0-8AAD-52EB716905C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93" y="3493"/>
                <a:ext cx="1458" cy="43"/>
              </a:xfrm>
              <a:custGeom>
                <a:avLst/>
                <a:gdLst>
                  <a:gd name="T0" fmla="*/ 0 w 1458"/>
                  <a:gd name="T1" fmla="*/ 15 h 43"/>
                  <a:gd name="T2" fmla="*/ 1423 w 1458"/>
                  <a:gd name="T3" fmla="*/ 16 h 43"/>
                  <a:gd name="T4" fmla="*/ 1423 w 1458"/>
                  <a:gd name="T5" fmla="*/ 27 h 43"/>
                  <a:gd name="T6" fmla="*/ 0 w 1458"/>
                  <a:gd name="T7" fmla="*/ 26 h 43"/>
                  <a:gd name="T8" fmla="*/ 0 w 1458"/>
                  <a:gd name="T9" fmla="*/ 15 h 43"/>
                  <a:gd name="T10" fmla="*/ 1416 w 1458"/>
                  <a:gd name="T11" fmla="*/ 0 h 43"/>
                  <a:gd name="T12" fmla="*/ 1458 w 1458"/>
                  <a:gd name="T13" fmla="*/ 21 h 43"/>
                  <a:gd name="T14" fmla="*/ 1416 w 1458"/>
                  <a:gd name="T15" fmla="*/ 43 h 43"/>
                  <a:gd name="T16" fmla="*/ 1416 w 1458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58" h="43">
                    <a:moveTo>
                      <a:pt x="0" y="15"/>
                    </a:moveTo>
                    <a:lnTo>
                      <a:pt x="1423" y="16"/>
                    </a:lnTo>
                    <a:lnTo>
                      <a:pt x="1423" y="27"/>
                    </a:lnTo>
                    <a:lnTo>
                      <a:pt x="0" y="26"/>
                    </a:lnTo>
                    <a:lnTo>
                      <a:pt x="0" y="15"/>
                    </a:lnTo>
                    <a:close/>
                    <a:moveTo>
                      <a:pt x="1416" y="0"/>
                    </a:moveTo>
                    <a:lnTo>
                      <a:pt x="1458" y="21"/>
                    </a:lnTo>
                    <a:lnTo>
                      <a:pt x="1416" y="43"/>
                    </a:lnTo>
                    <a:lnTo>
                      <a:pt x="1416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" name="Rectangle 232">
                <a:extLst>
                  <a:ext uri="{FF2B5EF4-FFF2-40B4-BE49-F238E27FC236}">
                    <a16:creationId xmlns:a16="http://schemas.microsoft.com/office/drawing/2014/main" id="{34FD46F3-7135-462A-8B90-EAD1F3759F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0" y="3459"/>
                <a:ext cx="331" cy="1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300" b="1">
                    <a:solidFill>
                      <a:srgbClr val="000000"/>
                    </a:solidFill>
                  </a:rPr>
                  <a:t>Enable</a:t>
                </a:r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5505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C6CE8-1442-4D30-89FB-D2278810BF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MTCA Workshop Desy 2022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542B0D-DD40-459C-AC2C-3F596A28D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MTCA.4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8BEADC3-7A7E-4245-BD87-2622816FE0D6}"/>
              </a:ext>
            </a:extLst>
          </p:cNvPr>
          <p:cNvSpPr txBox="1">
            <a:spLocks/>
          </p:cNvSpPr>
          <p:nvPr/>
        </p:nvSpPr>
        <p:spPr bwMode="auto">
          <a:xfrm>
            <a:off x="269241" y="990600"/>
            <a:ext cx="2822017" cy="4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2563" indent="-182563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US" sz="1800" b="1" dirty="0" err="1">
                <a:solidFill>
                  <a:srgbClr val="5F5F5F"/>
                </a:solidFill>
                <a:sym typeface="Arial" charset="0"/>
              </a:rPr>
              <a:t>MicroRTM</a:t>
            </a:r>
            <a:r>
              <a:rPr lang="en-US" sz="1800" b="1" dirty="0">
                <a:solidFill>
                  <a:srgbClr val="5F5F5F"/>
                </a:solidFill>
                <a:sym typeface="Arial" charset="0"/>
              </a:rPr>
              <a:t> Management</a:t>
            </a:r>
            <a:endParaRPr lang="en-US" sz="1800" b="1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C650CA39-8151-4273-BC47-471D8EBC7225}"/>
              </a:ext>
            </a:extLst>
          </p:cNvPr>
          <p:cNvSpPr txBox="1">
            <a:spLocks/>
          </p:cNvSpPr>
          <p:nvPr/>
        </p:nvSpPr>
        <p:spPr bwMode="auto">
          <a:xfrm>
            <a:off x="428063" y="1419775"/>
            <a:ext cx="7684135" cy="179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63513" indent="-163513" algn="l" defTabSz="457200" rtl="0" eaLnBrk="1" fontAlgn="base" hangingPunct="1">
              <a:spcBef>
                <a:spcPts val="238"/>
              </a:spcBef>
              <a:spcAft>
                <a:spcPct val="0"/>
              </a:spcAft>
              <a:buSzPct val="90000"/>
              <a:buFont typeface="Arial" charset="0"/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19100" indent="-228600" algn="l" defTabSz="457200" rtl="0" eaLnBrk="1" fontAlgn="base" hangingPunct="1">
              <a:spcBef>
                <a:spcPts val="238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2"/>
                </a:solidFill>
                <a:latin typeface="+mn-lt"/>
                <a:ea typeface="+mn-ea"/>
              </a:defRPr>
            </a:lvl2pPr>
            <a:lvl3pPr marL="868363" indent="-163513" algn="l" defTabSz="457200" rtl="0" eaLnBrk="1" fontAlgn="base" hangingPunct="1">
              <a:spcBef>
                <a:spcPts val="238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325563" indent="-228600" algn="l" defTabSz="457200" rtl="0" eaLnBrk="1" fontAlgn="base" hangingPunct="1">
              <a:spcBef>
                <a:spcPts val="238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US" sz="1600" b="1" dirty="0">
                <a:solidFill>
                  <a:srgbClr val="5F5F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charset="0"/>
              </a:rPr>
              <a:t>A management interface is defined on the lower zone 3 connector </a:t>
            </a:r>
          </a:p>
          <a:p>
            <a:pPr>
              <a:buFont typeface="Arial" pitchFamily="34" charset="0"/>
              <a:buChar char="•"/>
            </a:pPr>
            <a:r>
              <a:rPr lang="en-US" sz="1600" b="1" dirty="0">
                <a:solidFill>
                  <a:srgbClr val="5F5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Management and power signals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>
                <a:solidFill>
                  <a:srgbClr val="5F5F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charset="0"/>
              </a:rPr>
              <a:t>µRTM-MP:		Management Power for the EEPROM, Temp. Sensor and I/O Expander 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>
                <a:solidFill>
                  <a:srgbClr val="5F5F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charset="0"/>
              </a:rPr>
              <a:t>µRTM-PWR:	Payload power for the RTM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>
                <a:solidFill>
                  <a:srgbClr val="5F5F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charset="0"/>
              </a:rPr>
              <a:t>µRTM-PS#:		RTM Presence signal, grounded on the RTM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>
                <a:solidFill>
                  <a:srgbClr val="5F5F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charset="0"/>
              </a:rPr>
              <a:t>µRTM-SCL/SDR:	I</a:t>
            </a:r>
            <a:r>
              <a:rPr lang="en-US" sz="1600" baseline="30000" dirty="0">
                <a:solidFill>
                  <a:srgbClr val="5F5F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charset="0"/>
              </a:rPr>
              <a:t>2</a:t>
            </a:r>
            <a:r>
              <a:rPr lang="en-US" sz="1600" dirty="0">
                <a:solidFill>
                  <a:srgbClr val="5F5F5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charset="0"/>
              </a:rPr>
              <a:t>C bus coming from the AMC MMC going to the RTM</a:t>
            </a:r>
          </a:p>
        </p:txBody>
      </p:sp>
      <p:pic>
        <p:nvPicPr>
          <p:cNvPr id="7" name="Picture 11" descr="Seite17">
            <a:extLst>
              <a:ext uri="{FF2B5EF4-FFF2-40B4-BE49-F238E27FC236}">
                <a16:creationId xmlns:a16="http://schemas.microsoft.com/office/drawing/2014/main" id="{7BEEB70B-17D4-4042-BACA-59C8660C0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5894" y="3124200"/>
            <a:ext cx="6034102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5173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C6CE8-1442-4D30-89FB-D2278810BF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MTCA Workshop Desy 2022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542B0D-DD40-459C-AC2C-3F596A28D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MTCA.4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77B3536F-5481-420F-AAA7-630DA98370B8}"/>
              </a:ext>
            </a:extLst>
          </p:cNvPr>
          <p:cNvGrpSpPr/>
          <p:nvPr/>
        </p:nvGrpSpPr>
        <p:grpSpPr>
          <a:xfrm>
            <a:off x="269239" y="984720"/>
            <a:ext cx="10914935" cy="5303726"/>
            <a:chOff x="-2600542" y="238901"/>
            <a:chExt cx="11737097" cy="5885833"/>
          </a:xfrm>
        </p:grpSpPr>
        <p:sp>
          <p:nvSpPr>
            <p:cNvPr id="7" name="Text Box 4">
              <a:extLst>
                <a:ext uri="{FF2B5EF4-FFF2-40B4-BE49-F238E27FC236}">
                  <a16:creationId xmlns:a16="http://schemas.microsoft.com/office/drawing/2014/main" id="{27701A22-AD70-45B0-B518-82F82F1A03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600542" y="238901"/>
              <a:ext cx="5521328" cy="378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accent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62000" indent="-5715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10000"/>
                </a:spcBef>
              </a:pPr>
              <a:r>
                <a:rPr lang="de-DE" sz="1600" b="1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FRU State Transition (</a:t>
              </a:r>
              <a:r>
                <a:rPr lang="de-DE" sz="1600" b="1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simplified</a:t>
              </a:r>
              <a:r>
                <a:rPr lang="de-DE" sz="1600" b="1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8" name="Oval 6">
              <a:extLst>
                <a:ext uri="{FF2B5EF4-FFF2-40B4-BE49-F238E27FC236}">
                  <a16:creationId xmlns:a16="http://schemas.microsoft.com/office/drawing/2014/main" id="{0D1E3014-DF7C-407C-B812-29994A9183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2614" y="3316446"/>
              <a:ext cx="1439863" cy="1439863"/>
            </a:xfrm>
            <a:prstGeom prst="ellipse">
              <a:avLst/>
            </a:prstGeom>
            <a:solidFill>
              <a:schemeClr val="accent5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B6B6B6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9" name="Oval 7">
              <a:extLst>
                <a:ext uri="{FF2B5EF4-FFF2-40B4-BE49-F238E27FC236}">
                  <a16:creationId xmlns:a16="http://schemas.microsoft.com/office/drawing/2014/main" id="{344B7A19-7CAA-4E35-8DD9-C8463D0324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550" y="4684871"/>
              <a:ext cx="1439863" cy="1439863"/>
            </a:xfrm>
            <a:prstGeom prst="ellipse">
              <a:avLst/>
            </a:prstGeom>
            <a:solidFill>
              <a:schemeClr val="accent5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B6B6B6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10" name="Oval 8">
              <a:extLst>
                <a:ext uri="{FF2B5EF4-FFF2-40B4-BE49-F238E27FC236}">
                  <a16:creationId xmlns:a16="http://schemas.microsoft.com/office/drawing/2014/main" id="{45383C52-97BD-4760-BD45-8BE63DEF08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550" y="2740183"/>
              <a:ext cx="1439863" cy="1439863"/>
            </a:xfrm>
            <a:prstGeom prst="ellipse">
              <a:avLst/>
            </a:prstGeom>
            <a:solidFill>
              <a:schemeClr val="accent5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B6B6B6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11" name="Oval 9">
              <a:extLst>
                <a:ext uri="{FF2B5EF4-FFF2-40B4-BE49-F238E27FC236}">
                  <a16:creationId xmlns:a16="http://schemas.microsoft.com/office/drawing/2014/main" id="{C53EEF69-0CBB-4EBC-9185-8EF1E84B08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550" y="797083"/>
              <a:ext cx="1439863" cy="1439863"/>
            </a:xfrm>
            <a:prstGeom prst="ellipse">
              <a:avLst/>
            </a:prstGeom>
            <a:solidFill>
              <a:schemeClr val="accent5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B6B6B6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12" name="Oval 10">
              <a:extLst>
                <a:ext uri="{FF2B5EF4-FFF2-40B4-BE49-F238E27FC236}">
                  <a16:creationId xmlns:a16="http://schemas.microsoft.com/office/drawing/2014/main" id="{4BB0AD2F-EFC4-4864-A975-74CD896849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0554" y="4684871"/>
              <a:ext cx="1439863" cy="1439863"/>
            </a:xfrm>
            <a:prstGeom prst="ellipse">
              <a:avLst/>
            </a:prstGeom>
            <a:solidFill>
              <a:schemeClr val="accent5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B6B6B6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13" name="Oval 11">
              <a:extLst>
                <a:ext uri="{FF2B5EF4-FFF2-40B4-BE49-F238E27FC236}">
                  <a16:creationId xmlns:a16="http://schemas.microsoft.com/office/drawing/2014/main" id="{C044690D-90F8-4682-8444-1C7AD980F2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0554" y="2740183"/>
              <a:ext cx="1439863" cy="1439863"/>
            </a:xfrm>
            <a:prstGeom prst="ellipse">
              <a:avLst/>
            </a:prstGeom>
            <a:solidFill>
              <a:schemeClr val="accent5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B6B6B6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14" name="Oval 12">
              <a:extLst>
                <a:ext uri="{FF2B5EF4-FFF2-40B4-BE49-F238E27FC236}">
                  <a16:creationId xmlns:a16="http://schemas.microsoft.com/office/drawing/2014/main" id="{C910E7F4-CE08-4021-91E8-0941211966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0554" y="797083"/>
              <a:ext cx="1439863" cy="1439863"/>
            </a:xfrm>
            <a:prstGeom prst="ellipse">
              <a:avLst/>
            </a:prstGeom>
            <a:solidFill>
              <a:schemeClr val="accent5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B6B6B6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15" name="Text Box 13">
              <a:extLst>
                <a:ext uri="{FF2B5EF4-FFF2-40B4-BE49-F238E27FC236}">
                  <a16:creationId xmlns:a16="http://schemas.microsoft.com/office/drawing/2014/main" id="{065EB867-DDC9-4955-8007-8760020FA2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8539" y="3389471"/>
              <a:ext cx="576263" cy="371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62000" indent="-5715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sz="1800" dirty="0">
                  <a:solidFill>
                    <a:srgbClr val="00B050"/>
                  </a:solidFill>
                  <a:effectLst/>
                  <a:latin typeface="Arial" charset="0"/>
                </a:rPr>
                <a:t>M0</a:t>
              </a:r>
            </a:p>
          </p:txBody>
        </p:sp>
        <p:sp>
          <p:nvSpPr>
            <p:cNvPr id="16" name="Text Box 14">
              <a:extLst>
                <a:ext uri="{FF2B5EF4-FFF2-40B4-BE49-F238E27FC236}">
                  <a16:creationId xmlns:a16="http://schemas.microsoft.com/office/drawing/2014/main" id="{95CB6F50-A8C7-460F-87AB-9C12785827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6350" y="4721383"/>
              <a:ext cx="576263" cy="371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62000" indent="-5715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sz="1800" dirty="0">
                  <a:solidFill>
                    <a:srgbClr val="00B050"/>
                  </a:solidFill>
                  <a:effectLst/>
                  <a:latin typeface="Arial" charset="0"/>
                </a:rPr>
                <a:t>M1</a:t>
              </a:r>
            </a:p>
          </p:txBody>
        </p:sp>
        <p:sp>
          <p:nvSpPr>
            <p:cNvPr id="17" name="Text Box 15">
              <a:extLst>
                <a:ext uri="{FF2B5EF4-FFF2-40B4-BE49-F238E27FC236}">
                  <a16:creationId xmlns:a16="http://schemas.microsoft.com/office/drawing/2014/main" id="{AF8BE3FF-A3DC-42BD-9B66-EC27E9A64D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6350" y="2776696"/>
              <a:ext cx="576263" cy="371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62000" indent="-5715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sz="1800" dirty="0">
                  <a:solidFill>
                    <a:srgbClr val="00B050"/>
                  </a:solidFill>
                  <a:effectLst/>
                  <a:latin typeface="Arial" charset="0"/>
                </a:rPr>
                <a:t>M2</a:t>
              </a:r>
            </a:p>
          </p:txBody>
        </p:sp>
        <p:sp>
          <p:nvSpPr>
            <p:cNvPr id="18" name="Text Box 16">
              <a:extLst>
                <a:ext uri="{FF2B5EF4-FFF2-40B4-BE49-F238E27FC236}">
                  <a16:creationId xmlns:a16="http://schemas.microsoft.com/office/drawing/2014/main" id="{70D1E531-200A-4871-B4F8-2542336D8D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62538" y="839946"/>
              <a:ext cx="576263" cy="371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62000" indent="-5715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sz="1800" dirty="0">
                  <a:solidFill>
                    <a:srgbClr val="00B050"/>
                  </a:solidFill>
                  <a:effectLst/>
                  <a:latin typeface="Arial" charset="0"/>
                </a:rPr>
                <a:t>M3</a:t>
              </a:r>
            </a:p>
          </p:txBody>
        </p:sp>
        <p:sp>
          <p:nvSpPr>
            <p:cNvPr id="19" name="Text Box 17">
              <a:extLst>
                <a:ext uri="{FF2B5EF4-FFF2-40B4-BE49-F238E27FC236}">
                  <a16:creationId xmlns:a16="http://schemas.microsoft.com/office/drawing/2014/main" id="{235C96DF-CEE0-4862-BE23-9FA2FBB069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61716" y="871696"/>
              <a:ext cx="576263" cy="371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62000" indent="-5715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sz="1800" dirty="0">
                  <a:solidFill>
                    <a:srgbClr val="00B050"/>
                  </a:solidFill>
                  <a:effectLst/>
                  <a:latin typeface="Arial" charset="0"/>
                </a:rPr>
                <a:t>M4</a:t>
              </a:r>
            </a:p>
          </p:txBody>
        </p:sp>
        <p:sp>
          <p:nvSpPr>
            <p:cNvPr id="20" name="Text Box 18">
              <a:extLst>
                <a:ext uri="{FF2B5EF4-FFF2-40B4-BE49-F238E27FC236}">
                  <a16:creationId xmlns:a16="http://schemas.microsoft.com/office/drawing/2014/main" id="{757C3EB5-A61E-48B1-A52E-5113FD516F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82354" y="2800508"/>
              <a:ext cx="576263" cy="371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62000" indent="-5715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sz="1800" dirty="0">
                  <a:solidFill>
                    <a:srgbClr val="00B050"/>
                  </a:solidFill>
                  <a:effectLst/>
                  <a:latin typeface="Arial" charset="0"/>
                </a:rPr>
                <a:t>M5</a:t>
              </a:r>
            </a:p>
          </p:txBody>
        </p:sp>
        <p:sp>
          <p:nvSpPr>
            <p:cNvPr id="21" name="Text Box 19">
              <a:extLst>
                <a:ext uri="{FF2B5EF4-FFF2-40B4-BE49-F238E27FC236}">
                  <a16:creationId xmlns:a16="http://schemas.microsoft.com/office/drawing/2014/main" id="{D4E93E79-FB5D-4F9B-AE05-1DABD15F98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77591" y="4721383"/>
              <a:ext cx="576263" cy="371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B6B6B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62000" indent="-5715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sz="1800" dirty="0">
                  <a:solidFill>
                    <a:srgbClr val="00B050"/>
                  </a:solidFill>
                  <a:effectLst/>
                  <a:latin typeface="Arial" charset="0"/>
                </a:rPr>
                <a:t>M6</a:t>
              </a:r>
            </a:p>
          </p:txBody>
        </p:sp>
        <p:sp>
          <p:nvSpPr>
            <p:cNvPr id="22" name="Line 20">
              <a:extLst>
                <a:ext uri="{FF2B5EF4-FFF2-40B4-BE49-F238E27FC236}">
                  <a16:creationId xmlns:a16="http://schemas.microsoft.com/office/drawing/2014/main" id="{C731C3EC-6AA4-449B-984C-49CECA8315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67338" y="4181633"/>
              <a:ext cx="0" cy="50323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B6B6B6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/>
            <a:p>
              <a:endParaRPr lang="de-DE"/>
            </a:p>
          </p:txBody>
        </p:sp>
        <p:sp>
          <p:nvSpPr>
            <p:cNvPr id="23" name="Line 21">
              <a:extLst>
                <a:ext uri="{FF2B5EF4-FFF2-40B4-BE49-F238E27FC236}">
                  <a16:creationId xmlns:a16="http://schemas.microsoft.com/office/drawing/2014/main" id="{407F01C8-7CFE-4E37-BDFD-DA834EB1E7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75275" y="2236946"/>
              <a:ext cx="0" cy="50323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B6B6B6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/>
            <a:p>
              <a:endParaRPr lang="de-DE"/>
            </a:p>
          </p:txBody>
        </p:sp>
        <p:sp>
          <p:nvSpPr>
            <p:cNvPr id="24" name="Line 22">
              <a:extLst>
                <a:ext uri="{FF2B5EF4-FFF2-40B4-BE49-F238E27FC236}">
                  <a16:creationId xmlns:a16="http://schemas.microsoft.com/office/drawing/2014/main" id="{7689EE60-1222-4F7F-AC51-2A6940D050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569692" y="2236946"/>
              <a:ext cx="0" cy="50323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B6B6B6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/>
            <a:p>
              <a:endParaRPr lang="de-DE"/>
            </a:p>
          </p:txBody>
        </p:sp>
        <p:sp>
          <p:nvSpPr>
            <p:cNvPr id="25" name="Line 23">
              <a:extLst>
                <a:ext uri="{FF2B5EF4-FFF2-40B4-BE49-F238E27FC236}">
                  <a16:creationId xmlns:a16="http://schemas.microsoft.com/office/drawing/2014/main" id="{6C3A5F64-4459-4FF4-A3C3-F60A399B78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569692" y="4181633"/>
              <a:ext cx="0" cy="50323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B6B6B6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/>
            <a:p>
              <a:endParaRPr lang="de-DE"/>
            </a:p>
          </p:txBody>
        </p:sp>
        <p:sp>
          <p:nvSpPr>
            <p:cNvPr id="26" name="Line 24">
              <a:extLst>
                <a:ext uri="{FF2B5EF4-FFF2-40B4-BE49-F238E27FC236}">
                  <a16:creationId xmlns:a16="http://schemas.microsoft.com/office/drawing/2014/main" id="{28639D84-402D-4578-ADA1-36D794689D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94413" y="1481296"/>
              <a:ext cx="465614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B6B6B6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/>
            <a:p>
              <a:endParaRPr lang="de-DE"/>
            </a:p>
          </p:txBody>
        </p:sp>
        <p:sp>
          <p:nvSpPr>
            <p:cNvPr id="27" name="Text Box 25">
              <a:extLst>
                <a:ext uri="{FF2B5EF4-FFF2-40B4-BE49-F238E27FC236}">
                  <a16:creationId xmlns:a16="http://schemas.microsoft.com/office/drawing/2014/main" id="{71DD81D6-DCC8-4643-8058-2A3FC3D5ED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57989" y="3845083"/>
              <a:ext cx="1800226" cy="587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accent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62000" indent="-5715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sz="1600" dirty="0">
                  <a:solidFill>
                    <a:srgbClr val="00B050"/>
                  </a:solidFill>
                  <a:effectLst/>
                  <a:latin typeface="Arial" charset="0"/>
                </a:rPr>
                <a:t>Board not </a:t>
              </a:r>
              <a:r>
                <a:rPr lang="de-DE" sz="1600" dirty="0" err="1">
                  <a:solidFill>
                    <a:srgbClr val="00B050"/>
                  </a:solidFill>
                  <a:effectLst/>
                  <a:latin typeface="Arial" charset="0"/>
                </a:rPr>
                <a:t>installed</a:t>
              </a:r>
              <a:endParaRPr lang="de-DE" sz="1600" dirty="0">
                <a:solidFill>
                  <a:srgbClr val="00B050"/>
                </a:solidFill>
                <a:effectLst/>
                <a:latin typeface="Arial" charset="0"/>
              </a:endParaRPr>
            </a:p>
          </p:txBody>
        </p:sp>
        <p:sp>
          <p:nvSpPr>
            <p:cNvPr id="28" name="Line 26">
              <a:extLst>
                <a:ext uri="{FF2B5EF4-FFF2-40B4-BE49-F238E27FC236}">
                  <a16:creationId xmlns:a16="http://schemas.microsoft.com/office/drawing/2014/main" id="{C70217A9-AA7C-4038-9E6A-2A27CBD4278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94413" y="5438933"/>
              <a:ext cx="4656140" cy="15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B6B6B6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/>
            <a:p>
              <a:endParaRPr lang="de-DE"/>
            </a:p>
          </p:txBody>
        </p:sp>
        <p:sp>
          <p:nvSpPr>
            <p:cNvPr id="29" name="Line 27">
              <a:extLst>
                <a:ext uri="{FF2B5EF4-FFF2-40B4-BE49-F238E27FC236}">
                  <a16:creationId xmlns:a16="http://schemas.microsoft.com/office/drawing/2014/main" id="{AD30EE18-22FB-4B52-B8A9-CD6F41C457A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78513" y="4303871"/>
              <a:ext cx="1116013" cy="6111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B6B6B6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/>
            <a:p>
              <a:endParaRPr lang="de-DE"/>
            </a:p>
          </p:txBody>
        </p:sp>
        <p:sp>
          <p:nvSpPr>
            <p:cNvPr id="30" name="Line 28">
              <a:extLst>
                <a:ext uri="{FF2B5EF4-FFF2-40B4-BE49-F238E27FC236}">
                  <a16:creationId xmlns:a16="http://schemas.microsoft.com/office/drawing/2014/main" id="{59C5F3B6-3595-4DFC-A52A-922F7E9A375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45201" y="4556283"/>
              <a:ext cx="1093788" cy="6238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B6B6B6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/>
            <a:p>
              <a:endParaRPr lang="de-DE"/>
            </a:p>
          </p:txBody>
        </p:sp>
        <p:sp>
          <p:nvSpPr>
            <p:cNvPr id="31" name="Text Box 29">
              <a:extLst>
                <a:ext uri="{FF2B5EF4-FFF2-40B4-BE49-F238E27FC236}">
                  <a16:creationId xmlns:a16="http://schemas.microsoft.com/office/drawing/2014/main" id="{E2C49091-A8E1-4BD0-B538-1DEFCBB676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1350" y="5176996"/>
              <a:ext cx="1800226" cy="587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accent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62000" indent="-5715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sz="1600" dirty="0">
                  <a:solidFill>
                    <a:srgbClr val="00B050"/>
                  </a:solidFill>
                  <a:effectLst/>
                  <a:latin typeface="Arial" charset="0"/>
                </a:rPr>
                <a:t>Board</a:t>
              </a:r>
              <a:br>
                <a:rPr lang="de-DE" sz="1600" dirty="0">
                  <a:solidFill>
                    <a:srgbClr val="00B050"/>
                  </a:solidFill>
                  <a:effectLst/>
                  <a:latin typeface="Arial" charset="0"/>
                </a:rPr>
              </a:br>
              <a:r>
                <a:rPr lang="de-DE" sz="1600" dirty="0">
                  <a:solidFill>
                    <a:srgbClr val="00B050"/>
                  </a:solidFill>
                  <a:effectLst/>
                  <a:latin typeface="Arial" charset="0"/>
                </a:rPr>
                <a:t> </a:t>
              </a:r>
              <a:r>
                <a:rPr lang="de-DE" sz="1600" dirty="0" err="1">
                  <a:solidFill>
                    <a:srgbClr val="00B050"/>
                  </a:solidFill>
                  <a:latin typeface="Arial" charset="0"/>
                </a:rPr>
                <a:t>I</a:t>
              </a:r>
              <a:r>
                <a:rPr lang="de-DE" sz="1600" dirty="0" err="1">
                  <a:solidFill>
                    <a:srgbClr val="00B050"/>
                  </a:solidFill>
                  <a:effectLst/>
                  <a:latin typeface="Arial" charset="0"/>
                </a:rPr>
                <a:t>nactive</a:t>
              </a:r>
              <a:endParaRPr lang="de-DE" sz="1600" dirty="0">
                <a:solidFill>
                  <a:srgbClr val="00B050"/>
                </a:solidFill>
                <a:effectLst/>
                <a:latin typeface="Arial" charset="0"/>
              </a:endParaRPr>
            </a:p>
          </p:txBody>
        </p:sp>
        <p:sp>
          <p:nvSpPr>
            <p:cNvPr id="32" name="Text Box 30">
              <a:extLst>
                <a:ext uri="{FF2B5EF4-FFF2-40B4-BE49-F238E27FC236}">
                  <a16:creationId xmlns:a16="http://schemas.microsoft.com/office/drawing/2014/main" id="{29E3B582-B007-4594-BE5E-095A34F4F0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5162" y="3275171"/>
              <a:ext cx="1800226" cy="587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accent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62000" indent="-5715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sz="1600" dirty="0" err="1">
                  <a:solidFill>
                    <a:srgbClr val="00B050"/>
                  </a:solidFill>
                  <a:effectLst/>
                  <a:latin typeface="Arial" charset="0"/>
                </a:rPr>
                <a:t>Activation</a:t>
              </a:r>
              <a:r>
                <a:rPr lang="de-DE" sz="1600" dirty="0">
                  <a:solidFill>
                    <a:srgbClr val="00B050"/>
                  </a:solidFill>
                  <a:effectLst/>
                  <a:latin typeface="Arial" charset="0"/>
                </a:rPr>
                <a:t> Request</a:t>
              </a:r>
            </a:p>
          </p:txBody>
        </p:sp>
        <p:sp>
          <p:nvSpPr>
            <p:cNvPr id="33" name="Oval 34">
              <a:extLst>
                <a:ext uri="{FF2B5EF4-FFF2-40B4-BE49-F238E27FC236}">
                  <a16:creationId xmlns:a16="http://schemas.microsoft.com/office/drawing/2014/main" id="{C34FF044-F96A-428A-A82B-E1E44769B0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01555" y="1373346"/>
              <a:ext cx="215900" cy="215900"/>
            </a:xfrm>
            <a:prstGeom prst="ellipse">
              <a:avLst/>
            </a:prstGeom>
            <a:noFill/>
            <a:ln w="19050">
              <a:solidFill>
                <a:srgbClr val="008AB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6B6B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B6B6B6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34" name="Text Box 38">
              <a:extLst>
                <a:ext uri="{FF2B5EF4-FFF2-40B4-BE49-F238E27FC236}">
                  <a16:creationId xmlns:a16="http://schemas.microsoft.com/office/drawing/2014/main" id="{97A8BDCE-A9F6-48D4-AA59-72CCCED873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7225" y="1308258"/>
              <a:ext cx="1800226" cy="587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accent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62000" indent="-5715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sz="1600" dirty="0" err="1">
                  <a:solidFill>
                    <a:srgbClr val="00B050"/>
                  </a:solidFill>
                  <a:effectLst/>
                  <a:latin typeface="Arial" charset="0"/>
                </a:rPr>
                <a:t>Activation</a:t>
              </a:r>
              <a:r>
                <a:rPr lang="de-DE" sz="1600" dirty="0">
                  <a:solidFill>
                    <a:srgbClr val="00B050"/>
                  </a:solidFill>
                  <a:effectLst/>
                  <a:latin typeface="Arial" charset="0"/>
                </a:rPr>
                <a:t> in Progress</a:t>
              </a:r>
            </a:p>
          </p:txBody>
        </p:sp>
        <p:sp>
          <p:nvSpPr>
            <p:cNvPr id="35" name="Text Box 39">
              <a:extLst>
                <a:ext uri="{FF2B5EF4-FFF2-40B4-BE49-F238E27FC236}">
                  <a16:creationId xmlns:a16="http://schemas.microsoft.com/office/drawing/2014/main" id="{6DC9F3F6-A323-40A4-88BF-90F6214988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69579" y="1324133"/>
              <a:ext cx="1800226" cy="587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accent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62000" indent="-5715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sz="1600" dirty="0">
                  <a:solidFill>
                    <a:srgbClr val="00B050"/>
                  </a:solidFill>
                  <a:effectLst/>
                  <a:latin typeface="Arial" charset="0"/>
                </a:rPr>
                <a:t>Board</a:t>
              </a:r>
              <a:br>
                <a:rPr lang="de-DE" sz="1600" dirty="0">
                  <a:solidFill>
                    <a:srgbClr val="00B050"/>
                  </a:solidFill>
                  <a:effectLst/>
                  <a:latin typeface="Arial" charset="0"/>
                </a:rPr>
              </a:br>
              <a:r>
                <a:rPr lang="de-DE" sz="1600" dirty="0">
                  <a:solidFill>
                    <a:srgbClr val="00B050"/>
                  </a:solidFill>
                  <a:effectLst/>
                  <a:latin typeface="Arial" charset="0"/>
                </a:rPr>
                <a:t> </a:t>
              </a:r>
              <a:r>
                <a:rPr lang="de-DE" sz="1600" dirty="0" err="1">
                  <a:solidFill>
                    <a:srgbClr val="00B050"/>
                  </a:solidFill>
                  <a:effectLst/>
                  <a:latin typeface="Arial" charset="0"/>
                </a:rPr>
                <a:t>Active</a:t>
              </a:r>
              <a:endParaRPr lang="de-DE" sz="1600" dirty="0">
                <a:solidFill>
                  <a:srgbClr val="00B050"/>
                </a:solidFill>
                <a:effectLst/>
                <a:latin typeface="Arial" charset="0"/>
              </a:endParaRPr>
            </a:p>
          </p:txBody>
        </p:sp>
        <p:sp>
          <p:nvSpPr>
            <p:cNvPr id="36" name="Text Box 40">
              <a:extLst>
                <a:ext uri="{FF2B5EF4-FFF2-40B4-BE49-F238E27FC236}">
                  <a16:creationId xmlns:a16="http://schemas.microsoft.com/office/drawing/2014/main" id="{6A3694A4-2E6E-430C-A87F-6F13572E72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77516" y="3295808"/>
              <a:ext cx="1800226" cy="587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accent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62000" indent="-5715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sz="1600" dirty="0" err="1">
                  <a:solidFill>
                    <a:srgbClr val="00B050"/>
                  </a:solidFill>
                  <a:effectLst/>
                  <a:latin typeface="Arial" charset="0"/>
                </a:rPr>
                <a:t>Deactivation</a:t>
              </a:r>
              <a:r>
                <a:rPr lang="de-DE" sz="1600" dirty="0">
                  <a:solidFill>
                    <a:srgbClr val="00B050"/>
                  </a:solidFill>
                  <a:effectLst/>
                  <a:latin typeface="Arial" charset="0"/>
                </a:rPr>
                <a:t> Request</a:t>
              </a:r>
            </a:p>
          </p:txBody>
        </p:sp>
        <p:sp>
          <p:nvSpPr>
            <p:cNvPr id="37" name="Text Box 41">
              <a:extLst>
                <a:ext uri="{FF2B5EF4-FFF2-40B4-BE49-F238E27FC236}">
                  <a16:creationId xmlns:a16="http://schemas.microsoft.com/office/drawing/2014/main" id="{CC016F43-F14E-47E8-9520-21268CD621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94991" y="5129371"/>
              <a:ext cx="1582738" cy="587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accent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62000" indent="-5715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sz="1600" dirty="0" err="1">
                  <a:solidFill>
                    <a:srgbClr val="00B050"/>
                  </a:solidFill>
                  <a:effectLst/>
                  <a:latin typeface="Arial" charset="0"/>
                </a:rPr>
                <a:t>Deactivation</a:t>
              </a:r>
              <a:r>
                <a:rPr lang="de-DE" sz="1600" dirty="0">
                  <a:solidFill>
                    <a:srgbClr val="00B050"/>
                  </a:solidFill>
                  <a:effectLst/>
                  <a:latin typeface="Arial" charset="0"/>
                </a:rPr>
                <a:t> in </a:t>
              </a:r>
              <a:r>
                <a:rPr lang="de-DE" sz="1600" dirty="0">
                  <a:solidFill>
                    <a:srgbClr val="00B050"/>
                  </a:solidFill>
                  <a:latin typeface="Arial" charset="0"/>
                </a:rPr>
                <a:t>P</a:t>
              </a:r>
              <a:r>
                <a:rPr lang="de-DE" sz="1600" dirty="0">
                  <a:solidFill>
                    <a:srgbClr val="00B050"/>
                  </a:solidFill>
                  <a:effectLst/>
                  <a:latin typeface="Arial" charset="0"/>
                </a:rPr>
                <a:t>rogress</a:t>
              </a:r>
            </a:p>
          </p:txBody>
        </p:sp>
        <p:sp>
          <p:nvSpPr>
            <p:cNvPr id="38" name="Text Box 42">
              <a:extLst>
                <a:ext uri="{FF2B5EF4-FFF2-40B4-BE49-F238E27FC236}">
                  <a16:creationId xmlns:a16="http://schemas.microsoft.com/office/drawing/2014/main" id="{629E6339-C8E9-4CEE-994B-23961A183B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28391" y="2190908"/>
              <a:ext cx="1187451" cy="525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accent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62000" indent="-5715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sz="1400" dirty="0">
                  <a:effectLst/>
                  <a:latin typeface="Arial" charset="0"/>
                </a:rPr>
                <a:t>Handle </a:t>
              </a:r>
              <a:r>
                <a:rPr lang="de-DE" sz="1400" dirty="0" err="1">
                  <a:effectLst/>
                  <a:latin typeface="Arial" charset="0"/>
                </a:rPr>
                <a:t>opened</a:t>
              </a:r>
              <a:endParaRPr lang="de-DE" sz="1400" dirty="0">
                <a:effectLst/>
                <a:latin typeface="Arial" charset="0"/>
              </a:endParaRPr>
            </a:p>
          </p:txBody>
        </p:sp>
        <p:sp>
          <p:nvSpPr>
            <p:cNvPr id="39" name="Text Box 43">
              <a:extLst>
                <a:ext uri="{FF2B5EF4-FFF2-40B4-BE49-F238E27FC236}">
                  <a16:creationId xmlns:a16="http://schemas.microsoft.com/office/drawing/2014/main" id="{005CF73E-A53B-454A-8B81-809B853032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4837" y="4156233"/>
              <a:ext cx="1187451" cy="525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accent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62000" indent="-5715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sz="1400" dirty="0">
                  <a:effectLst/>
                  <a:latin typeface="Arial" charset="0"/>
                </a:rPr>
                <a:t>Handle </a:t>
              </a:r>
              <a:r>
                <a:rPr lang="de-DE" sz="1400" dirty="0" err="1">
                  <a:effectLst/>
                  <a:latin typeface="Arial" charset="0"/>
                </a:rPr>
                <a:t>closed</a:t>
              </a:r>
              <a:endParaRPr lang="de-DE" sz="1400" dirty="0">
                <a:effectLst/>
                <a:latin typeface="Arial" charset="0"/>
              </a:endParaRPr>
            </a:p>
          </p:txBody>
        </p:sp>
        <p:sp>
          <p:nvSpPr>
            <p:cNvPr id="40" name="Text Box 44">
              <a:extLst>
                <a:ext uri="{FF2B5EF4-FFF2-40B4-BE49-F238E27FC236}">
                  <a16:creationId xmlns:a16="http://schemas.microsoft.com/office/drawing/2014/main" id="{D5D971E1-0CAE-4C4F-8BC4-DEB4AB035D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9838535">
              <a:off x="1557825" y="4340383"/>
              <a:ext cx="1871664" cy="309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accent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62000" indent="-5715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sz="1400" dirty="0">
                  <a:effectLst/>
                  <a:latin typeface="Arial" charset="0"/>
                </a:rPr>
                <a:t>Board </a:t>
              </a:r>
              <a:r>
                <a:rPr lang="de-DE" sz="1400" dirty="0" err="1">
                  <a:effectLst/>
                  <a:latin typeface="Arial" charset="0"/>
                </a:rPr>
                <a:t>inserted</a:t>
              </a:r>
              <a:endParaRPr lang="de-DE" sz="1400" dirty="0">
                <a:effectLst/>
                <a:latin typeface="Arial" charset="0"/>
              </a:endParaRPr>
            </a:p>
          </p:txBody>
        </p:sp>
        <p:sp>
          <p:nvSpPr>
            <p:cNvPr id="41" name="Text Box 45">
              <a:extLst>
                <a:ext uri="{FF2B5EF4-FFF2-40B4-BE49-F238E27FC236}">
                  <a16:creationId xmlns:a16="http://schemas.microsoft.com/office/drawing/2014/main" id="{14CCB225-EEA5-435B-8129-13EEA3B8B2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9838535">
              <a:off x="1824526" y="4794408"/>
              <a:ext cx="1871664" cy="309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accent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62000" indent="-5715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sz="1400" dirty="0">
                  <a:effectLst/>
                  <a:latin typeface="Arial" charset="0"/>
                </a:rPr>
                <a:t>Board </a:t>
              </a:r>
              <a:r>
                <a:rPr lang="de-DE" sz="1400" dirty="0" err="1">
                  <a:effectLst/>
                  <a:latin typeface="Arial" charset="0"/>
                </a:rPr>
                <a:t>extracted</a:t>
              </a:r>
              <a:endParaRPr lang="de-DE" sz="1400" dirty="0">
                <a:effectLst/>
                <a:latin typeface="Arial" charset="0"/>
              </a:endParaRPr>
            </a:p>
          </p:txBody>
        </p:sp>
        <p:sp>
          <p:nvSpPr>
            <p:cNvPr id="42" name="Text Box 46">
              <a:extLst>
                <a:ext uri="{FF2B5EF4-FFF2-40B4-BE49-F238E27FC236}">
                  <a16:creationId xmlns:a16="http://schemas.microsoft.com/office/drawing/2014/main" id="{DDFE3D55-9AE2-45E7-BA48-74657DC4DE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1175" y="2221071"/>
              <a:ext cx="1187451" cy="525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accent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62000" indent="-5715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sz="1400" dirty="0" err="1">
                  <a:effectLst/>
                  <a:latin typeface="Arial" charset="0"/>
                </a:rPr>
                <a:t>Activation</a:t>
              </a:r>
              <a:r>
                <a:rPr lang="de-DE" sz="1400" dirty="0">
                  <a:effectLst/>
                  <a:latin typeface="Arial" charset="0"/>
                </a:rPr>
                <a:t> </a:t>
              </a:r>
              <a:r>
                <a:rPr lang="de-DE" sz="1400" dirty="0" err="1">
                  <a:effectLst/>
                  <a:latin typeface="Arial" charset="0"/>
                </a:rPr>
                <a:t>command</a:t>
              </a:r>
              <a:endParaRPr lang="de-DE" sz="1400" dirty="0">
                <a:effectLst/>
                <a:latin typeface="Arial" charset="0"/>
              </a:endParaRPr>
            </a:p>
          </p:txBody>
        </p:sp>
        <p:sp>
          <p:nvSpPr>
            <p:cNvPr id="43" name="Text Box 47">
              <a:extLst>
                <a:ext uri="{FF2B5EF4-FFF2-40B4-BE49-F238E27FC236}">
                  <a16:creationId xmlns:a16="http://schemas.microsoft.com/office/drawing/2014/main" id="{693B9F8F-81CB-44CA-8044-6C3C35ACE7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3589" y="1444783"/>
              <a:ext cx="2339976" cy="3413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accent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62000" indent="-5715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sz="1600" dirty="0" err="1">
                  <a:effectLst/>
                  <a:latin typeface="Arial" charset="0"/>
                </a:rPr>
                <a:t>Activation</a:t>
              </a:r>
              <a:r>
                <a:rPr lang="de-DE" sz="1600" dirty="0">
                  <a:effectLst/>
                  <a:latin typeface="Arial" charset="0"/>
                </a:rPr>
                <a:t> </a:t>
              </a:r>
              <a:r>
                <a:rPr lang="de-DE" sz="1600" dirty="0" err="1">
                  <a:effectLst/>
                  <a:latin typeface="Arial" charset="0"/>
                </a:rPr>
                <a:t>complete</a:t>
              </a:r>
              <a:endParaRPr lang="de-DE" sz="1600" dirty="0">
                <a:effectLst/>
                <a:latin typeface="Arial" charset="0"/>
              </a:endParaRPr>
            </a:p>
          </p:txBody>
        </p:sp>
        <p:sp>
          <p:nvSpPr>
            <p:cNvPr id="44" name="Text Box 48">
              <a:extLst>
                <a:ext uri="{FF2B5EF4-FFF2-40B4-BE49-F238E27FC236}">
                  <a16:creationId xmlns:a16="http://schemas.microsoft.com/office/drawing/2014/main" id="{5FCFE421-3D19-44E5-85A2-BB3C7FF5A2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87129" y="4157821"/>
              <a:ext cx="1439863" cy="525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accent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62000" indent="-5715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sz="1400" dirty="0" err="1">
                  <a:effectLst/>
                  <a:latin typeface="Arial" charset="0"/>
                </a:rPr>
                <a:t>Deactivation</a:t>
              </a:r>
              <a:r>
                <a:rPr lang="de-DE" sz="1400" dirty="0">
                  <a:effectLst/>
                  <a:latin typeface="Arial" charset="0"/>
                </a:rPr>
                <a:t> </a:t>
              </a:r>
              <a:r>
                <a:rPr lang="de-DE" sz="1400" dirty="0" err="1">
                  <a:effectLst/>
                  <a:latin typeface="Arial" charset="0"/>
                </a:rPr>
                <a:t>command</a:t>
              </a:r>
              <a:endParaRPr lang="de-DE" sz="1400" dirty="0">
                <a:effectLst/>
                <a:latin typeface="Arial" charset="0"/>
              </a:endParaRPr>
            </a:p>
          </p:txBody>
        </p:sp>
        <p:sp>
          <p:nvSpPr>
            <p:cNvPr id="45" name="Text Box 49">
              <a:extLst>
                <a:ext uri="{FF2B5EF4-FFF2-40B4-BE49-F238E27FC236}">
                  <a16:creationId xmlns:a16="http://schemas.microsoft.com/office/drawing/2014/main" id="{D79459E6-E3A3-45BA-A618-A2D520BE84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50101" y="5392896"/>
              <a:ext cx="2519364" cy="3413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accent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62000" indent="-5715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sz="1600" dirty="0" err="1">
                  <a:effectLst/>
                  <a:latin typeface="Arial" charset="0"/>
                </a:rPr>
                <a:t>Deactivation</a:t>
              </a:r>
              <a:r>
                <a:rPr lang="de-DE" sz="1600" dirty="0">
                  <a:effectLst/>
                  <a:latin typeface="Arial" charset="0"/>
                </a:rPr>
                <a:t> </a:t>
              </a:r>
              <a:r>
                <a:rPr lang="de-DE" sz="1600" dirty="0" err="1">
                  <a:effectLst/>
                  <a:latin typeface="Arial" charset="0"/>
                </a:rPr>
                <a:t>complete</a:t>
              </a:r>
              <a:endParaRPr lang="de-DE" sz="1600" dirty="0">
                <a:effectLst/>
                <a:latin typeface="Arial" charset="0"/>
              </a:endParaRPr>
            </a:p>
          </p:txBody>
        </p:sp>
        <p:sp>
          <p:nvSpPr>
            <p:cNvPr id="46" name="Text Box 43">
              <a:extLst>
                <a:ext uri="{FF2B5EF4-FFF2-40B4-BE49-F238E27FC236}">
                  <a16:creationId xmlns:a16="http://schemas.microsoft.com/office/drawing/2014/main" id="{0BD619EB-F83F-4D6A-ACC9-B99E1BAEDA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83577" y="4064158"/>
              <a:ext cx="735013" cy="279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accent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62000" indent="-5715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sz="1200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charset="0"/>
                </a:rPr>
                <a:t>LED off</a:t>
              </a:r>
            </a:p>
          </p:txBody>
        </p:sp>
        <p:sp>
          <p:nvSpPr>
            <p:cNvPr id="47" name="Text Box 43">
              <a:extLst>
                <a:ext uri="{FF2B5EF4-FFF2-40B4-BE49-F238E27FC236}">
                  <a16:creationId xmlns:a16="http://schemas.microsoft.com/office/drawing/2014/main" id="{209208D4-1611-4B68-A08C-915BFFE8C5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00" y="1641633"/>
              <a:ext cx="735013" cy="279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accent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62000" indent="-5715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sz="1200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charset="0"/>
                </a:rPr>
                <a:t>LED off</a:t>
              </a:r>
            </a:p>
          </p:txBody>
        </p:sp>
        <p:sp>
          <p:nvSpPr>
            <p:cNvPr id="48" name="Text Box 43">
              <a:extLst>
                <a:ext uri="{FF2B5EF4-FFF2-40B4-BE49-F238E27FC236}">
                  <a16:creationId xmlns:a16="http://schemas.microsoft.com/office/drawing/2014/main" id="{CDE26792-CF46-4CED-97A7-B9A5F4D2A3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95167" y="1594008"/>
              <a:ext cx="735013" cy="279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accent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62000" indent="-5715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sz="1200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charset="0"/>
                </a:rPr>
                <a:t>LED off</a:t>
              </a:r>
            </a:p>
          </p:txBody>
        </p:sp>
        <p:sp>
          <p:nvSpPr>
            <p:cNvPr id="49" name="Oval 34">
              <a:extLst>
                <a:ext uri="{FF2B5EF4-FFF2-40B4-BE49-F238E27FC236}">
                  <a16:creationId xmlns:a16="http://schemas.microsoft.com/office/drawing/2014/main" id="{58908343-BC75-4E56-81B3-B957A8DD1B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112" y="1446371"/>
              <a:ext cx="215900" cy="215900"/>
            </a:xfrm>
            <a:prstGeom prst="ellipse">
              <a:avLst/>
            </a:prstGeom>
            <a:noFill/>
            <a:ln w="19050">
              <a:solidFill>
                <a:srgbClr val="008AB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6B6B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B6B6B6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50" name="Oval 34">
              <a:extLst>
                <a:ext uri="{FF2B5EF4-FFF2-40B4-BE49-F238E27FC236}">
                  <a16:creationId xmlns:a16="http://schemas.microsoft.com/office/drawing/2014/main" id="{6C762B59-A1A7-4476-8E2A-762BF0A71E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5990" y="3860958"/>
              <a:ext cx="215900" cy="215900"/>
            </a:xfrm>
            <a:prstGeom prst="ellipse">
              <a:avLst/>
            </a:prstGeom>
            <a:noFill/>
            <a:ln w="19050">
              <a:solidFill>
                <a:srgbClr val="008AB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6B6B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B6B6B6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51" name="Oval 6">
              <a:extLst>
                <a:ext uri="{FF2B5EF4-FFF2-40B4-BE49-F238E27FC236}">
                  <a16:creationId xmlns:a16="http://schemas.microsoft.com/office/drawing/2014/main" id="{C2452810-E514-48D6-A7E3-726267EC48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5990" y="2071846"/>
              <a:ext cx="1439863" cy="143986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B6B6B6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52" name="Text Box 13">
              <a:extLst>
                <a:ext uri="{FF2B5EF4-FFF2-40B4-BE49-F238E27FC236}">
                  <a16:creationId xmlns:a16="http://schemas.microsoft.com/office/drawing/2014/main" id="{06B4F648-0769-4B9B-A792-F4B3E3DFFD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74140" y="2159158"/>
              <a:ext cx="576263" cy="371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62000" indent="-5715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sz="1800" dirty="0">
                  <a:solidFill>
                    <a:srgbClr val="00B050"/>
                  </a:solidFill>
                  <a:effectLst/>
                  <a:latin typeface="Arial" charset="0"/>
                </a:rPr>
                <a:t>M7</a:t>
              </a:r>
            </a:p>
          </p:txBody>
        </p:sp>
        <p:sp>
          <p:nvSpPr>
            <p:cNvPr id="53" name="Text Box 25">
              <a:extLst>
                <a:ext uri="{FF2B5EF4-FFF2-40B4-BE49-F238E27FC236}">
                  <a16:creationId xmlns:a16="http://schemas.microsoft.com/office/drawing/2014/main" id="{7BF44FF9-8249-4036-AC96-5C92956305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32802" y="2660808"/>
              <a:ext cx="1654176" cy="587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accent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62000" indent="-5715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sz="1600" dirty="0">
                  <a:solidFill>
                    <a:srgbClr val="00B050"/>
                  </a:solidFill>
                  <a:effectLst/>
                  <a:latin typeface="Arial" charset="0"/>
                </a:rPr>
                <a:t>Communication Lost</a:t>
              </a:r>
            </a:p>
          </p:txBody>
        </p:sp>
        <p:sp>
          <p:nvSpPr>
            <p:cNvPr id="54" name="Line 24">
              <a:extLst>
                <a:ext uri="{FF2B5EF4-FFF2-40B4-BE49-F238E27FC236}">
                  <a16:creationId xmlns:a16="http://schemas.microsoft.com/office/drawing/2014/main" id="{EFA49727-629A-43C4-9ADB-A2CED2993F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64515" y="2478246"/>
              <a:ext cx="398463" cy="11271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B6B6B6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/>
            <a:p>
              <a:endParaRPr lang="de-DE"/>
            </a:p>
          </p:txBody>
        </p:sp>
        <p:sp>
          <p:nvSpPr>
            <p:cNvPr id="55" name="Line 24">
              <a:extLst>
                <a:ext uri="{FF2B5EF4-FFF2-40B4-BE49-F238E27FC236}">
                  <a16:creationId xmlns:a16="http://schemas.microsoft.com/office/drawing/2014/main" id="{5D93BAA8-260F-41B0-BD7D-A718C77660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920278" y="3240246"/>
              <a:ext cx="328613" cy="2667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B6B6B6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/>
            <a:p>
              <a:endParaRPr lang="de-DE"/>
            </a:p>
          </p:txBody>
        </p:sp>
        <p:sp>
          <p:nvSpPr>
            <p:cNvPr id="56" name="Text Box 43">
              <a:extLst>
                <a:ext uri="{FF2B5EF4-FFF2-40B4-BE49-F238E27FC236}">
                  <a16:creationId xmlns:a16="http://schemas.microsoft.com/office/drawing/2014/main" id="{5B298387-9E23-4E5C-962C-96A3A1EF10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812" y="5551646"/>
              <a:ext cx="735013" cy="279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accent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62000" indent="-5715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sz="1200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charset="0"/>
                </a:rPr>
                <a:t>LED on</a:t>
              </a:r>
            </a:p>
          </p:txBody>
        </p:sp>
        <p:sp>
          <p:nvSpPr>
            <p:cNvPr id="57" name="Text Box 43">
              <a:extLst>
                <a:ext uri="{FF2B5EF4-FFF2-40B4-BE49-F238E27FC236}">
                  <a16:creationId xmlns:a16="http://schemas.microsoft.com/office/drawing/2014/main" id="{A1731E8A-DFB6-41FE-AA72-126B1BAED3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72538" y="3508533"/>
              <a:ext cx="949326" cy="463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accent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62000" indent="-5715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sz="1200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charset="0"/>
                </a:rPr>
                <a:t>LED </a:t>
              </a:r>
              <a:r>
                <a:rPr lang="de-DE" sz="1200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charset="0"/>
                </a:rPr>
                <a:t>long</a:t>
              </a:r>
              <a:r>
                <a:rPr lang="de-DE" sz="1200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charset="0"/>
                </a:rPr>
                <a:t> blink</a:t>
              </a:r>
            </a:p>
          </p:txBody>
        </p:sp>
        <p:sp>
          <p:nvSpPr>
            <p:cNvPr id="58" name="Text Box 43">
              <a:extLst>
                <a:ext uri="{FF2B5EF4-FFF2-40B4-BE49-F238E27FC236}">
                  <a16:creationId xmlns:a16="http://schemas.microsoft.com/office/drawing/2014/main" id="{041669CB-C5DC-49BD-A126-EF66EEA055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65004" y="3503771"/>
              <a:ext cx="949326" cy="463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accent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62000" indent="-5715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sz="1200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charset="0"/>
                </a:rPr>
                <a:t>LED </a:t>
              </a:r>
              <a:r>
                <a:rPr lang="de-DE" sz="1200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charset="0"/>
                </a:rPr>
                <a:t>short</a:t>
              </a:r>
              <a:r>
                <a:rPr lang="de-DE" sz="1200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charset="0"/>
                </a:rPr>
                <a:t> blink</a:t>
              </a:r>
            </a:p>
          </p:txBody>
        </p:sp>
        <p:sp>
          <p:nvSpPr>
            <p:cNvPr id="59" name="Text Box 43">
              <a:extLst>
                <a:ext uri="{FF2B5EF4-FFF2-40B4-BE49-F238E27FC236}">
                  <a16:creationId xmlns:a16="http://schemas.microsoft.com/office/drawing/2014/main" id="{56CEC91A-7961-4A27-B940-0E55EAA71C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87229" y="5404008"/>
              <a:ext cx="949326" cy="463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accent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62000" indent="-5715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sz="1200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charset="0"/>
                </a:rPr>
                <a:t>LED </a:t>
              </a:r>
              <a:r>
                <a:rPr lang="de-DE" sz="1200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charset="0"/>
                </a:rPr>
                <a:t>short</a:t>
              </a:r>
              <a:r>
                <a:rPr lang="de-DE" sz="1200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charset="0"/>
                </a:rPr>
                <a:t> blink</a:t>
              </a:r>
            </a:p>
          </p:txBody>
        </p:sp>
        <p:sp>
          <p:nvSpPr>
            <p:cNvPr id="60" name="Oval 34">
              <a:extLst>
                <a:ext uri="{FF2B5EF4-FFF2-40B4-BE49-F238E27FC236}">
                  <a16:creationId xmlns:a16="http://schemas.microsoft.com/office/drawing/2014/main" id="{1330F149-B72D-4962-AE25-C210446FDC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175" y="3240246"/>
              <a:ext cx="215900" cy="215900"/>
            </a:xfrm>
            <a:prstGeom prst="ellipse">
              <a:avLst/>
            </a:prstGeom>
            <a:noFill/>
            <a:ln w="19050">
              <a:solidFill>
                <a:srgbClr val="008AB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6B6B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B6B6B6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61" name="Akkord 181">
              <a:extLst>
                <a:ext uri="{FF2B5EF4-FFF2-40B4-BE49-F238E27FC236}">
                  <a16:creationId xmlns:a16="http://schemas.microsoft.com/office/drawing/2014/main" id="{C02B4F7E-B527-45AB-AB69-2B0DBD02866F}"/>
                </a:ext>
              </a:extLst>
            </p:cNvPr>
            <p:cNvSpPr/>
            <p:nvPr/>
          </p:nvSpPr>
          <p:spPr bwMode="auto">
            <a:xfrm rot="6723963">
              <a:off x="287995" y="3244198"/>
              <a:ext cx="224780" cy="215573"/>
            </a:xfrm>
            <a:prstGeom prst="chord">
              <a:avLst/>
            </a:prstGeom>
            <a:solidFill>
              <a:srgbClr val="008ABC"/>
            </a:solidFill>
            <a:ln>
              <a:noFill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>
                <a:ln>
                  <a:noFill/>
                </a:ln>
                <a:solidFill>
                  <a:srgbClr val="4C4C4C"/>
                </a:solidFill>
                <a:effectLst/>
                <a:latin typeface="Calibri" pitchFamily="34" charset="0"/>
                <a:ea typeface="ＭＳ Ｐゴシック" pitchFamily="34" charset="-128"/>
              </a:endParaRPr>
            </a:p>
          </p:txBody>
        </p:sp>
        <p:pic>
          <p:nvPicPr>
            <p:cNvPr id="62" name="Picture 3">
              <a:extLst>
                <a:ext uri="{FF2B5EF4-FFF2-40B4-BE49-F238E27FC236}">
                  <a16:creationId xmlns:a16="http://schemas.microsoft.com/office/drawing/2014/main" id="{C0221620-4E39-4273-9D64-C17EDF3168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84" y="5310028"/>
              <a:ext cx="244475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3" name="Ellipse 62">
              <a:extLst>
                <a:ext uri="{FF2B5EF4-FFF2-40B4-BE49-F238E27FC236}">
                  <a16:creationId xmlns:a16="http://schemas.microsoft.com/office/drawing/2014/main" id="{0B8E2875-6F34-43A7-9ED1-FEFC8D0A3243}"/>
                </a:ext>
              </a:extLst>
            </p:cNvPr>
            <p:cNvSpPr/>
            <p:nvPr/>
          </p:nvSpPr>
          <p:spPr bwMode="auto">
            <a:xfrm>
              <a:off x="8542138" y="5208362"/>
              <a:ext cx="231954" cy="223995"/>
            </a:xfrm>
            <a:prstGeom prst="ellipse">
              <a:avLst/>
            </a:prstGeom>
            <a:solidFill>
              <a:srgbClr val="008ABC"/>
            </a:solidFill>
            <a:ln>
              <a:noFill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>
                <a:ln>
                  <a:noFill/>
                </a:ln>
                <a:solidFill>
                  <a:srgbClr val="4C4C4C"/>
                </a:solidFill>
                <a:effectLst/>
                <a:latin typeface="Calibri" pitchFamily="34" charset="0"/>
                <a:ea typeface="ＭＳ Ｐゴシック" pitchFamily="34" charset="-128"/>
              </a:endParaRPr>
            </a:p>
          </p:txBody>
        </p:sp>
        <p:sp>
          <p:nvSpPr>
            <p:cNvPr id="64" name="Rechteck 63">
              <a:extLst>
                <a:ext uri="{FF2B5EF4-FFF2-40B4-BE49-F238E27FC236}">
                  <a16:creationId xmlns:a16="http://schemas.microsoft.com/office/drawing/2014/main" id="{FF2364D6-D0A9-4B17-8639-9BB5F9AC43BA}"/>
                </a:ext>
              </a:extLst>
            </p:cNvPr>
            <p:cNvSpPr/>
            <p:nvPr/>
          </p:nvSpPr>
          <p:spPr bwMode="auto">
            <a:xfrm>
              <a:off x="8491475" y="5285257"/>
              <a:ext cx="347565" cy="162715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>
                <a:ln>
                  <a:noFill/>
                </a:ln>
                <a:solidFill>
                  <a:srgbClr val="4C4C4C"/>
                </a:solidFill>
                <a:effectLst/>
                <a:latin typeface="Calibri" pitchFamily="34" charset="0"/>
                <a:ea typeface="ＭＳ Ｐゴシック" pitchFamily="34" charset="-128"/>
              </a:endParaRPr>
            </a:p>
          </p:txBody>
        </p:sp>
        <p:sp>
          <p:nvSpPr>
            <p:cNvPr id="65" name="Ellipse 64">
              <a:extLst>
                <a:ext uri="{FF2B5EF4-FFF2-40B4-BE49-F238E27FC236}">
                  <a16:creationId xmlns:a16="http://schemas.microsoft.com/office/drawing/2014/main" id="{6968DDDE-A487-499B-8A95-29F661D60FBB}"/>
                </a:ext>
              </a:extLst>
            </p:cNvPr>
            <p:cNvSpPr/>
            <p:nvPr/>
          </p:nvSpPr>
          <p:spPr bwMode="auto">
            <a:xfrm>
              <a:off x="8545991" y="5207883"/>
              <a:ext cx="228101" cy="215900"/>
            </a:xfrm>
            <a:prstGeom prst="ellipse">
              <a:avLst/>
            </a:prstGeom>
            <a:noFill/>
            <a:ln w="19050">
              <a:solidFill>
                <a:srgbClr val="008ABC"/>
              </a:solidFill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>
                <a:ln>
                  <a:noFill/>
                </a:ln>
                <a:solidFill>
                  <a:srgbClr val="4C4C4C"/>
                </a:solidFill>
                <a:effectLst/>
                <a:latin typeface="Calibri" pitchFamily="34" charset="0"/>
                <a:ea typeface="ＭＳ Ｐゴシック" pitchFamily="34" charset="-128"/>
              </a:endParaRPr>
            </a:p>
          </p:txBody>
        </p:sp>
        <p:sp>
          <p:nvSpPr>
            <p:cNvPr id="66" name="Ellipse 65">
              <a:extLst>
                <a:ext uri="{FF2B5EF4-FFF2-40B4-BE49-F238E27FC236}">
                  <a16:creationId xmlns:a16="http://schemas.microsoft.com/office/drawing/2014/main" id="{9264262B-B160-4DBA-BCBE-5BDECF4E9266}"/>
                </a:ext>
              </a:extLst>
            </p:cNvPr>
            <p:cNvSpPr/>
            <p:nvPr/>
          </p:nvSpPr>
          <p:spPr bwMode="auto">
            <a:xfrm>
              <a:off x="8513023" y="3335598"/>
              <a:ext cx="231954" cy="223995"/>
            </a:xfrm>
            <a:prstGeom prst="ellipse">
              <a:avLst/>
            </a:prstGeom>
            <a:solidFill>
              <a:srgbClr val="008ABC"/>
            </a:solidFill>
            <a:ln>
              <a:noFill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>
                <a:ln>
                  <a:noFill/>
                </a:ln>
                <a:solidFill>
                  <a:srgbClr val="4C4C4C"/>
                </a:solidFill>
                <a:effectLst/>
                <a:latin typeface="Calibri" pitchFamily="34" charset="0"/>
                <a:ea typeface="ＭＳ Ｐゴシック" pitchFamily="34" charset="-128"/>
              </a:endParaRPr>
            </a:p>
          </p:txBody>
        </p:sp>
        <p:sp>
          <p:nvSpPr>
            <p:cNvPr id="67" name="Rechteck 66">
              <a:extLst>
                <a:ext uri="{FF2B5EF4-FFF2-40B4-BE49-F238E27FC236}">
                  <a16:creationId xmlns:a16="http://schemas.microsoft.com/office/drawing/2014/main" id="{5DEE3B0C-19D7-4D28-84A9-FF5A996EAF3B}"/>
                </a:ext>
              </a:extLst>
            </p:cNvPr>
            <p:cNvSpPr/>
            <p:nvPr/>
          </p:nvSpPr>
          <p:spPr bwMode="auto">
            <a:xfrm>
              <a:off x="8462360" y="3412493"/>
              <a:ext cx="347565" cy="162715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>
                <a:ln>
                  <a:noFill/>
                </a:ln>
                <a:solidFill>
                  <a:srgbClr val="4C4C4C"/>
                </a:solidFill>
                <a:effectLst/>
                <a:latin typeface="Calibri" pitchFamily="34" charset="0"/>
                <a:ea typeface="ＭＳ Ｐゴシック" pitchFamily="34" charset="-128"/>
              </a:endParaRPr>
            </a:p>
          </p:txBody>
        </p:sp>
        <p:sp>
          <p:nvSpPr>
            <p:cNvPr id="68" name="Ellipse 67">
              <a:extLst>
                <a:ext uri="{FF2B5EF4-FFF2-40B4-BE49-F238E27FC236}">
                  <a16:creationId xmlns:a16="http://schemas.microsoft.com/office/drawing/2014/main" id="{78B1CF80-61B8-4B54-AEA9-7CDD8B8D3F40}"/>
                </a:ext>
              </a:extLst>
            </p:cNvPr>
            <p:cNvSpPr/>
            <p:nvPr/>
          </p:nvSpPr>
          <p:spPr bwMode="auto">
            <a:xfrm>
              <a:off x="8516876" y="3335119"/>
              <a:ext cx="228101" cy="215900"/>
            </a:xfrm>
            <a:prstGeom prst="ellipse">
              <a:avLst/>
            </a:prstGeom>
            <a:noFill/>
            <a:ln w="19050">
              <a:solidFill>
                <a:srgbClr val="008ABC"/>
              </a:solidFill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>
                <a:ln>
                  <a:noFill/>
                </a:ln>
                <a:solidFill>
                  <a:srgbClr val="4C4C4C"/>
                </a:solidFill>
                <a:effectLst/>
                <a:latin typeface="Calibri" pitchFamily="34" charset="0"/>
                <a:ea typeface="ＭＳ Ｐゴシック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59963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C6CE8-1442-4D30-89FB-D2278810BF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MTCA Workshop Desy 2022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542B0D-DD40-459C-AC2C-3F596A28D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MTCA.4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5C2A5EE-C9DF-4E5B-AF10-7F7D63A068FF}"/>
              </a:ext>
            </a:extLst>
          </p:cNvPr>
          <p:cNvSpPr txBox="1">
            <a:spLocks/>
          </p:cNvSpPr>
          <p:nvPr/>
        </p:nvSpPr>
        <p:spPr bwMode="auto">
          <a:xfrm>
            <a:off x="269241" y="990601"/>
            <a:ext cx="1559559" cy="372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2563" indent="-182563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US" sz="1600" b="1" dirty="0"/>
              <a:t>Cooling concepts</a:t>
            </a:r>
          </a:p>
          <a:p>
            <a:pPr algn="l" eaLnBrk="1" hangingPunct="1"/>
            <a:endParaRPr lang="en-US" sz="2000" b="1" dirty="0">
              <a:solidFill>
                <a:srgbClr val="5F5F5F"/>
              </a:solidFill>
              <a:sym typeface="Arial" charset="0"/>
            </a:endParaRP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CFF7862C-92AA-4617-9ED2-D1CA462CB9C1}"/>
              </a:ext>
            </a:extLst>
          </p:cNvPr>
          <p:cNvSpPr txBox="1">
            <a:spLocks/>
          </p:cNvSpPr>
          <p:nvPr/>
        </p:nvSpPr>
        <p:spPr bwMode="auto">
          <a:xfrm>
            <a:off x="391356" y="1554988"/>
            <a:ext cx="2629486" cy="3528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63513" indent="-163513" algn="l" defTabSz="457200" rtl="0" eaLnBrk="1" fontAlgn="base" hangingPunct="1">
              <a:spcBef>
                <a:spcPts val="238"/>
              </a:spcBef>
              <a:spcAft>
                <a:spcPct val="0"/>
              </a:spcAft>
              <a:buSzPct val="90000"/>
              <a:buFont typeface="Arial" charset="0"/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19100" indent="-228600" algn="l" defTabSz="457200" rtl="0" eaLnBrk="1" fontAlgn="base" hangingPunct="1">
              <a:spcBef>
                <a:spcPts val="238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2"/>
                </a:solidFill>
                <a:latin typeface="+mn-lt"/>
                <a:ea typeface="+mn-ea"/>
              </a:defRPr>
            </a:lvl2pPr>
            <a:lvl3pPr marL="868363" indent="-163513" algn="l" defTabSz="457200" rtl="0" eaLnBrk="1" fontAlgn="base" hangingPunct="1">
              <a:spcBef>
                <a:spcPts val="238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325563" indent="-228600" algn="l" defTabSz="457200" rtl="0" eaLnBrk="1" fontAlgn="base" hangingPunct="1">
              <a:spcBef>
                <a:spcPts val="238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rgbClr val="5F5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cooling concept depends on the installation situation of the chassis:</a:t>
            </a:r>
          </a:p>
          <a:p>
            <a:r>
              <a:rPr lang="en-US" sz="1600" dirty="0">
                <a:solidFill>
                  <a:srgbClr val="5F5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Front-to-rear air flow</a:t>
            </a:r>
          </a:p>
          <a:p>
            <a:r>
              <a:rPr lang="en-US" sz="1600" dirty="0">
                <a:solidFill>
                  <a:srgbClr val="5F5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Side-to-side air flow</a:t>
            </a:r>
          </a:p>
          <a:p>
            <a:r>
              <a:rPr lang="en-US" sz="1600" dirty="0">
                <a:solidFill>
                  <a:srgbClr val="5F5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Bottom-to-top air flow</a:t>
            </a:r>
          </a:p>
          <a:p>
            <a:r>
              <a:rPr lang="en-US" sz="1600" dirty="0">
                <a:solidFill>
                  <a:srgbClr val="5F5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Front-to-side air flow</a:t>
            </a:r>
          </a:p>
          <a:p>
            <a:endParaRPr lang="en-US" sz="1600" dirty="0">
              <a:solidFill>
                <a:srgbClr val="5F5F5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solidFill>
                <a:srgbClr val="5F5F5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5F5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Fan configuration:</a:t>
            </a:r>
          </a:p>
          <a:p>
            <a:r>
              <a:rPr lang="en-US" sz="1600" dirty="0">
                <a:solidFill>
                  <a:srgbClr val="5F5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Push</a:t>
            </a:r>
          </a:p>
          <a:p>
            <a:r>
              <a:rPr lang="en-US" sz="1600" dirty="0">
                <a:solidFill>
                  <a:srgbClr val="5F5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Pull</a:t>
            </a:r>
          </a:p>
          <a:p>
            <a:r>
              <a:rPr lang="en-US" sz="1600" dirty="0">
                <a:solidFill>
                  <a:srgbClr val="5F5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Push-pull</a:t>
            </a:r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6B20400-4F43-4F30-9FA2-42F7BDB4269F}"/>
              </a:ext>
            </a:extLst>
          </p:cNvPr>
          <p:cNvGrpSpPr>
            <a:grpSpLocks/>
          </p:cNvGrpSpPr>
          <p:nvPr/>
        </p:nvGrpSpPr>
        <p:grpSpPr bwMode="auto">
          <a:xfrm>
            <a:off x="8972972" y="1050977"/>
            <a:ext cx="1890570" cy="1823909"/>
            <a:chOff x="2939" y="890"/>
            <a:chExt cx="2942" cy="264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639B830-21BD-4E41-9E6B-78BBAADE8D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9" y="890"/>
              <a:ext cx="2942" cy="2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708688"/>
                    </a:outerShdw>
                  </a:effectLst>
                </a14:hiddenEffects>
              </a:ext>
            </a:extLst>
          </p:spPr>
        </p:pic>
        <p:sp>
          <p:nvSpPr>
            <p:cNvPr id="9" name="Text Box 8">
              <a:extLst>
                <a:ext uri="{FF2B5EF4-FFF2-40B4-BE49-F238E27FC236}">
                  <a16:creationId xmlns:a16="http://schemas.microsoft.com/office/drawing/2014/main" id="{767655A8-3395-46B5-B209-E4A4DFA40A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03" y="2322"/>
              <a:ext cx="901" cy="4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accent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62000" indent="-5715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0" hangingPunct="0">
                <a:spcBef>
                  <a:spcPct val="50000"/>
                </a:spcBef>
                <a:defRPr/>
              </a:pPr>
              <a:r>
                <a:rPr lang="en-US" sz="14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AMC</a:t>
              </a:r>
            </a:p>
          </p:txBody>
        </p:sp>
        <p:sp>
          <p:nvSpPr>
            <p:cNvPr id="10" name="Text Box 9">
              <a:extLst>
                <a:ext uri="{FF2B5EF4-FFF2-40B4-BE49-F238E27FC236}">
                  <a16:creationId xmlns:a16="http://schemas.microsoft.com/office/drawing/2014/main" id="{973A177A-4D25-4794-A40F-49B4BDD9C6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6" y="2337"/>
              <a:ext cx="1254" cy="4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accent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62000" indent="-5715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0" hangingPunct="0">
                <a:spcBef>
                  <a:spcPct val="50000"/>
                </a:spcBef>
                <a:defRPr/>
              </a:pPr>
              <a:r>
                <a:rPr lang="en-US" sz="14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RTM</a:t>
              </a:r>
            </a:p>
          </p:txBody>
        </p:sp>
        <p:sp>
          <p:nvSpPr>
            <p:cNvPr id="11" name="AutoShape 10">
              <a:extLst>
                <a:ext uri="{FF2B5EF4-FFF2-40B4-BE49-F238E27FC236}">
                  <a16:creationId xmlns:a16="http://schemas.microsoft.com/office/drawing/2014/main" id="{490D9E5A-A0B0-4011-B17E-56EAEF0C47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8" y="1048"/>
              <a:ext cx="408" cy="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41 w 21600"/>
                <a:gd name="T13" fmla="*/ 2900 h 21600"/>
                <a:gd name="T14" fmla="*/ 18212 w 21600"/>
                <a:gd name="T15" fmla="*/ 926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708688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12" name="AutoShape 11">
              <a:extLst>
                <a:ext uri="{FF2B5EF4-FFF2-40B4-BE49-F238E27FC236}">
                  <a16:creationId xmlns:a16="http://schemas.microsoft.com/office/drawing/2014/main" id="{CEAFB070-F5A5-41C8-8120-6B1FBDE540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8" y="1343"/>
              <a:ext cx="226" cy="3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5 w 21600"/>
                <a:gd name="T13" fmla="*/ 2921 h 21600"/>
                <a:gd name="T14" fmla="*/ 18255 w 21600"/>
                <a:gd name="T15" fmla="*/ 923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708688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13" name="AutoShape 12">
              <a:extLst>
                <a:ext uri="{FF2B5EF4-FFF2-40B4-BE49-F238E27FC236}">
                  <a16:creationId xmlns:a16="http://schemas.microsoft.com/office/drawing/2014/main" id="{3B8816C7-CCE6-4DBF-BAC3-06F9EA542B5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3416" y="2817"/>
              <a:ext cx="408" cy="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41 w 21600"/>
                <a:gd name="T13" fmla="*/ 2900 h 21600"/>
                <a:gd name="T14" fmla="*/ 18212 w 21600"/>
                <a:gd name="T15" fmla="*/ 926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1F1F5C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14" name="AutoShape 13">
              <a:extLst>
                <a:ext uri="{FF2B5EF4-FFF2-40B4-BE49-F238E27FC236}">
                  <a16:creationId xmlns:a16="http://schemas.microsoft.com/office/drawing/2014/main" id="{1A2B101E-D108-4937-9E6C-E72A019FC72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4720" y="3124"/>
              <a:ext cx="226" cy="34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5 w 21600"/>
                <a:gd name="T13" fmla="*/ 2922 h 21600"/>
                <a:gd name="T14" fmla="*/ 18255 w 21600"/>
                <a:gd name="T15" fmla="*/ 927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1F1F5C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15" name="AutoShape 14">
              <a:extLst>
                <a:ext uri="{FF2B5EF4-FFF2-40B4-BE49-F238E27FC236}">
                  <a16:creationId xmlns:a16="http://schemas.microsoft.com/office/drawing/2014/main" id="{AD921E93-C1E3-44FF-BBE3-70A32CDEDB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0" y="1956"/>
              <a:ext cx="250" cy="454"/>
            </a:xfrm>
            <a:prstGeom prst="upArrow">
              <a:avLst>
                <a:gd name="adj1" fmla="val 50000"/>
                <a:gd name="adj2" fmla="val 45400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708688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16" name="AutoShape 15">
              <a:extLst>
                <a:ext uri="{FF2B5EF4-FFF2-40B4-BE49-F238E27FC236}">
                  <a16:creationId xmlns:a16="http://schemas.microsoft.com/office/drawing/2014/main" id="{283FEFC6-9F71-417E-999B-F3176D0F2F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2" y="1956"/>
              <a:ext cx="158" cy="454"/>
            </a:xfrm>
            <a:prstGeom prst="upArrow">
              <a:avLst>
                <a:gd name="adj1" fmla="val 50000"/>
                <a:gd name="adj2" fmla="val 71835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708688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17" name="AutoShape 16">
              <a:extLst>
                <a:ext uri="{FF2B5EF4-FFF2-40B4-BE49-F238E27FC236}">
                  <a16:creationId xmlns:a16="http://schemas.microsoft.com/office/drawing/2014/main" id="{D98E38CF-747D-41A4-B2AD-B2F44BBF01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529" y="3135"/>
              <a:ext cx="136" cy="454"/>
            </a:xfrm>
            <a:prstGeom prst="upArrow">
              <a:avLst>
                <a:gd name="adj1" fmla="val 50000"/>
                <a:gd name="adj2" fmla="val 83456"/>
              </a:avLst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1F1F5C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18" name="AutoShape 17">
              <a:extLst>
                <a:ext uri="{FF2B5EF4-FFF2-40B4-BE49-F238E27FC236}">
                  <a16:creationId xmlns:a16="http://schemas.microsoft.com/office/drawing/2014/main" id="{EA37838C-9930-4DFA-A026-4D9A0925201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5388" y="1207"/>
              <a:ext cx="136" cy="454"/>
            </a:xfrm>
            <a:prstGeom prst="upArrow">
              <a:avLst>
                <a:gd name="adj1" fmla="val 50000"/>
                <a:gd name="adj2" fmla="val 83456"/>
              </a:avLst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708688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19" name="AutoShape 18">
              <a:extLst>
                <a:ext uri="{FF2B5EF4-FFF2-40B4-BE49-F238E27FC236}">
                  <a16:creationId xmlns:a16="http://schemas.microsoft.com/office/drawing/2014/main" id="{7068BC46-A0FE-4E3D-AFBB-1177FF6EC2B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5365" y="913"/>
              <a:ext cx="204" cy="476"/>
            </a:xfrm>
            <a:prstGeom prst="upArrow">
              <a:avLst>
                <a:gd name="adj1" fmla="val 50000"/>
                <a:gd name="adj2" fmla="val 58333"/>
              </a:avLst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708688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B80EC1B-BBA2-4150-ABC4-2B535EC7830B}"/>
              </a:ext>
            </a:extLst>
          </p:cNvPr>
          <p:cNvGrpSpPr>
            <a:grpSpLocks/>
          </p:cNvGrpSpPr>
          <p:nvPr/>
        </p:nvGrpSpPr>
        <p:grpSpPr bwMode="auto">
          <a:xfrm>
            <a:off x="7819755" y="3557685"/>
            <a:ext cx="2538049" cy="1744983"/>
            <a:chOff x="3552" y="2256"/>
            <a:chExt cx="2050" cy="1536"/>
          </a:xfrm>
        </p:grpSpPr>
        <p:pic>
          <p:nvPicPr>
            <p:cNvPr id="21" name="Picture 8">
              <a:extLst>
                <a:ext uri="{FF2B5EF4-FFF2-40B4-BE49-F238E27FC236}">
                  <a16:creationId xmlns:a16="http://schemas.microsoft.com/office/drawing/2014/main" id="{BEF9A3AD-D950-472A-AD64-FC11CAD045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552" y="2567"/>
              <a:ext cx="2050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AutoShape 9">
              <a:extLst>
                <a:ext uri="{FF2B5EF4-FFF2-40B4-BE49-F238E27FC236}">
                  <a16:creationId xmlns:a16="http://schemas.microsoft.com/office/drawing/2014/main" id="{91FA5AA9-6066-42B1-8265-2B29BB9379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2727"/>
              <a:ext cx="162" cy="292"/>
            </a:xfrm>
            <a:prstGeom prst="upArrow">
              <a:avLst>
                <a:gd name="adj1" fmla="val 50000"/>
                <a:gd name="adj2" fmla="val 45062"/>
              </a:avLst>
            </a:prstGeom>
            <a:gradFill rotWithShape="1">
              <a:gsLst>
                <a:gs pos="0">
                  <a:srgbClr val="FF3300"/>
                </a:gs>
                <a:gs pos="100000">
                  <a:srgbClr val="0066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991F0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23" name="AutoShape 10">
              <a:extLst>
                <a:ext uri="{FF2B5EF4-FFF2-40B4-BE49-F238E27FC236}">
                  <a16:creationId xmlns:a16="http://schemas.microsoft.com/office/drawing/2014/main" id="{379E8AB0-8B3F-4386-A722-FA1A3E4CE4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2256"/>
              <a:ext cx="162" cy="292"/>
            </a:xfrm>
            <a:prstGeom prst="upArrow">
              <a:avLst>
                <a:gd name="adj1" fmla="val 50000"/>
                <a:gd name="adj2" fmla="val 45062"/>
              </a:avLst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991F0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24" name="Text Box 11">
              <a:extLst>
                <a:ext uri="{FF2B5EF4-FFF2-40B4-BE49-F238E27FC236}">
                  <a16:creationId xmlns:a16="http://schemas.microsoft.com/office/drawing/2014/main" id="{100DBCFF-4463-48DC-B170-B57F3C98F5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0" y="2989"/>
              <a:ext cx="1066" cy="3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accent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62000" indent="-5715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0" hangingPunct="0">
                <a:spcBef>
                  <a:spcPct val="50000"/>
                </a:spcBef>
                <a:defRPr/>
              </a:pPr>
              <a:r>
                <a:rPr lang="en-US" sz="14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AMC</a:t>
              </a:r>
            </a:p>
          </p:txBody>
        </p:sp>
        <p:sp>
          <p:nvSpPr>
            <p:cNvPr id="25" name="Text Box 12">
              <a:extLst>
                <a:ext uri="{FF2B5EF4-FFF2-40B4-BE49-F238E27FC236}">
                  <a16:creationId xmlns:a16="http://schemas.microsoft.com/office/drawing/2014/main" id="{5501469B-6FE8-4646-BE51-A0EBEDD95F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9" y="3002"/>
              <a:ext cx="817" cy="3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accent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62000" indent="-5715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0" hangingPunct="0">
                <a:spcBef>
                  <a:spcPct val="50000"/>
                </a:spcBef>
                <a:defRPr/>
              </a:pPr>
              <a:r>
                <a:rPr lang="en-US" sz="14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RTM</a:t>
              </a:r>
            </a:p>
          </p:txBody>
        </p:sp>
        <p:sp>
          <p:nvSpPr>
            <p:cNvPr id="26" name="AutoShape 13">
              <a:extLst>
                <a:ext uri="{FF2B5EF4-FFF2-40B4-BE49-F238E27FC236}">
                  <a16:creationId xmlns:a16="http://schemas.microsoft.com/office/drawing/2014/main" id="{DDFD3AEA-316F-41C8-A133-43784176DD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3" y="2256"/>
              <a:ext cx="162" cy="292"/>
            </a:xfrm>
            <a:prstGeom prst="upArrow">
              <a:avLst>
                <a:gd name="adj1" fmla="val 50000"/>
                <a:gd name="adj2" fmla="val 45062"/>
              </a:avLst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991F0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27" name="AutoShape 14">
              <a:extLst>
                <a:ext uri="{FF2B5EF4-FFF2-40B4-BE49-F238E27FC236}">
                  <a16:creationId xmlns:a16="http://schemas.microsoft.com/office/drawing/2014/main" id="{58B6B434-3328-45ED-9F20-692BEDE096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3500"/>
              <a:ext cx="162" cy="292"/>
            </a:xfrm>
            <a:prstGeom prst="upArrow">
              <a:avLst>
                <a:gd name="adj1" fmla="val 50000"/>
                <a:gd name="adj2" fmla="val 45062"/>
              </a:avLst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3D99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28" name="AutoShape 15">
              <a:extLst>
                <a:ext uri="{FF2B5EF4-FFF2-40B4-BE49-F238E27FC236}">
                  <a16:creationId xmlns:a16="http://schemas.microsoft.com/office/drawing/2014/main" id="{5A2197A4-1AAC-4D9B-90D9-AB0D474B3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3" y="3500"/>
              <a:ext cx="162" cy="292"/>
            </a:xfrm>
            <a:prstGeom prst="upArrow">
              <a:avLst>
                <a:gd name="adj1" fmla="val 50000"/>
                <a:gd name="adj2" fmla="val 45062"/>
              </a:avLst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3D99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29" name="AutoShape 18">
              <a:extLst>
                <a:ext uri="{FF2B5EF4-FFF2-40B4-BE49-F238E27FC236}">
                  <a16:creationId xmlns:a16="http://schemas.microsoft.com/office/drawing/2014/main" id="{0A65275E-A27E-4F00-ADC8-16843F65A6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752"/>
              <a:ext cx="162" cy="292"/>
            </a:xfrm>
            <a:prstGeom prst="upArrow">
              <a:avLst>
                <a:gd name="adj1" fmla="val 50000"/>
                <a:gd name="adj2" fmla="val 45062"/>
              </a:avLst>
            </a:prstGeom>
            <a:gradFill rotWithShape="1">
              <a:gsLst>
                <a:gs pos="0">
                  <a:srgbClr val="FF3300"/>
                </a:gs>
                <a:gs pos="100000">
                  <a:srgbClr val="0066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991F0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</p:grpSp>
      <p:pic>
        <p:nvPicPr>
          <p:cNvPr id="30" name="Picture 5" descr="12706053">
            <a:extLst>
              <a:ext uri="{FF2B5EF4-FFF2-40B4-BE49-F238E27FC236}">
                <a16:creationId xmlns:a16="http://schemas.microsoft.com/office/drawing/2014/main" id="{5D6CAD45-07EB-42B3-B2AC-D92817B61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494" y="1068044"/>
            <a:ext cx="1924367" cy="183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9" descr="12706055">
            <a:extLst>
              <a:ext uri="{FF2B5EF4-FFF2-40B4-BE49-F238E27FC236}">
                <a16:creationId xmlns:a16="http://schemas.microsoft.com/office/drawing/2014/main" id="{6DD733B0-16B7-4686-A623-4745393B2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957" y="1081794"/>
            <a:ext cx="1933922" cy="1820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850B7F1E-B9E5-4E65-8A9C-9752CD885A98}"/>
              </a:ext>
            </a:extLst>
          </p:cNvPr>
          <p:cNvGrpSpPr/>
          <p:nvPr/>
        </p:nvGrpSpPr>
        <p:grpSpPr>
          <a:xfrm>
            <a:off x="4896264" y="3894317"/>
            <a:ext cx="2268489" cy="886619"/>
            <a:chOff x="6176963" y="4184650"/>
            <a:chExt cx="3313112" cy="1549400"/>
          </a:xfrm>
        </p:grpSpPr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279E59EC-47AD-4E93-B2F6-5DA0CD2AEA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05875" y="4186238"/>
              <a:ext cx="258763" cy="1547812"/>
            </a:xfrm>
            <a:prstGeom prst="rect">
              <a:avLst/>
            </a:prstGeom>
            <a:solidFill>
              <a:srgbClr val="DEDED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34" name="Rectangle 13">
              <a:extLst>
                <a:ext uri="{FF2B5EF4-FFF2-40B4-BE49-F238E27FC236}">
                  <a16:creationId xmlns:a16="http://schemas.microsoft.com/office/drawing/2014/main" id="{314857DD-BBC7-4E1D-BC4E-CA4B67A261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02400" y="4186238"/>
              <a:ext cx="258763" cy="1547812"/>
            </a:xfrm>
            <a:prstGeom prst="rect">
              <a:avLst/>
            </a:prstGeom>
            <a:solidFill>
              <a:srgbClr val="DEDED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35" name="AutoShape 10">
              <a:extLst>
                <a:ext uri="{FF2B5EF4-FFF2-40B4-BE49-F238E27FC236}">
                  <a16:creationId xmlns:a16="http://schemas.microsoft.com/office/drawing/2014/main" id="{6E0E0BEC-6A2F-464A-B058-D898B0F9DF1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7118350" y="4514850"/>
              <a:ext cx="1331913" cy="201613"/>
            </a:xfrm>
            <a:prstGeom prst="rightArrow">
              <a:avLst>
                <a:gd name="adj1" fmla="val 50000"/>
                <a:gd name="adj2" fmla="val 165157"/>
              </a:avLst>
            </a:prstGeom>
            <a:gradFill rotWithShape="1">
              <a:gsLst>
                <a:gs pos="0">
                  <a:srgbClr val="66CCFF"/>
                </a:gs>
                <a:gs pos="100000">
                  <a:schemeClr val="accent1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36" name="Rectangle 11">
              <a:extLst>
                <a:ext uri="{FF2B5EF4-FFF2-40B4-BE49-F238E27FC236}">
                  <a16:creationId xmlns:a16="http://schemas.microsoft.com/office/drawing/2014/main" id="{C19A0A2F-1C91-438B-B14F-68AB2A44E3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2750" y="4186238"/>
              <a:ext cx="2143125" cy="15478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37" name="Rectangle 33">
              <a:extLst>
                <a:ext uri="{FF2B5EF4-FFF2-40B4-BE49-F238E27FC236}">
                  <a16:creationId xmlns:a16="http://schemas.microsoft.com/office/drawing/2014/main" id="{470D0717-43C5-46C4-8764-88A447605F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2750" y="4246563"/>
              <a:ext cx="2143125" cy="236537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38" name="Rectangle 34">
              <a:extLst>
                <a:ext uri="{FF2B5EF4-FFF2-40B4-BE49-F238E27FC236}">
                  <a16:creationId xmlns:a16="http://schemas.microsoft.com/office/drawing/2014/main" id="{0922601A-5CDD-45FA-BA9D-DFE290497C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2750" y="4448175"/>
              <a:ext cx="323850" cy="34925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39" name="Rectangle 35">
              <a:extLst>
                <a:ext uri="{FF2B5EF4-FFF2-40B4-BE49-F238E27FC236}">
                  <a16:creationId xmlns:a16="http://schemas.microsoft.com/office/drawing/2014/main" id="{E64E677B-173E-4797-8D7A-1678FA5D8F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80438" y="4448175"/>
              <a:ext cx="323850" cy="34925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40" name="Rectangle 38">
              <a:extLst>
                <a:ext uri="{FF2B5EF4-FFF2-40B4-BE49-F238E27FC236}">
                  <a16:creationId xmlns:a16="http://schemas.microsoft.com/office/drawing/2014/main" id="{ABFE8417-F462-45D3-89D3-B01C9081A6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2750" y="4483100"/>
              <a:ext cx="2143125" cy="234950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41" name="Rectangle 39">
              <a:extLst>
                <a:ext uri="{FF2B5EF4-FFF2-40B4-BE49-F238E27FC236}">
                  <a16:creationId xmlns:a16="http://schemas.microsoft.com/office/drawing/2014/main" id="{4DD1E15D-EBF1-4384-BBA0-FC499B5E86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2750" y="4684713"/>
              <a:ext cx="323850" cy="33337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42" name="Rectangle 40">
              <a:extLst>
                <a:ext uri="{FF2B5EF4-FFF2-40B4-BE49-F238E27FC236}">
                  <a16:creationId xmlns:a16="http://schemas.microsoft.com/office/drawing/2014/main" id="{900BC572-E997-4E9A-BCB9-9CE4C015B5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80438" y="4684713"/>
              <a:ext cx="323850" cy="33337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47851B3-F063-46EC-A9CE-1A09F4C78A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2750" y="4716463"/>
              <a:ext cx="2143125" cy="236537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DF4C1C5-AFD7-41C1-937D-A11AC4E06D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2750" y="4918075"/>
              <a:ext cx="323850" cy="34925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ACED3265-9631-4989-8775-D3B0654F70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80438" y="4918075"/>
              <a:ext cx="323850" cy="34925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46" name="Rectangle 46">
              <a:extLst>
                <a:ext uri="{FF2B5EF4-FFF2-40B4-BE49-F238E27FC236}">
                  <a16:creationId xmlns:a16="http://schemas.microsoft.com/office/drawing/2014/main" id="{5D6EC07B-B3C9-4F1E-8959-49C93955A8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2750" y="4953000"/>
              <a:ext cx="2143125" cy="236538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47" name="Rectangle 47">
              <a:extLst>
                <a:ext uri="{FF2B5EF4-FFF2-40B4-BE49-F238E27FC236}">
                  <a16:creationId xmlns:a16="http://schemas.microsoft.com/office/drawing/2014/main" id="{D48B5740-9E70-4B6C-9F7A-E43417F9A7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2750" y="5154613"/>
              <a:ext cx="323850" cy="34925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48" name="Rectangle 48">
              <a:extLst>
                <a:ext uri="{FF2B5EF4-FFF2-40B4-BE49-F238E27FC236}">
                  <a16:creationId xmlns:a16="http://schemas.microsoft.com/office/drawing/2014/main" id="{54F5A290-4872-48D4-859B-835F1E259A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80438" y="5154613"/>
              <a:ext cx="323850" cy="34925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49" name="Rectangle 50">
              <a:extLst>
                <a:ext uri="{FF2B5EF4-FFF2-40B4-BE49-F238E27FC236}">
                  <a16:creationId xmlns:a16="http://schemas.microsoft.com/office/drawing/2014/main" id="{C6682EA9-B502-4135-8C7C-786CD284EE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2750" y="5189538"/>
              <a:ext cx="2143125" cy="234950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50" name="Rectangle 51">
              <a:extLst>
                <a:ext uri="{FF2B5EF4-FFF2-40B4-BE49-F238E27FC236}">
                  <a16:creationId xmlns:a16="http://schemas.microsoft.com/office/drawing/2014/main" id="{1C327296-9921-4F15-81C3-F14F31CF5B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2750" y="5391150"/>
              <a:ext cx="323850" cy="33338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51" name="Rectangle 52">
              <a:extLst>
                <a:ext uri="{FF2B5EF4-FFF2-40B4-BE49-F238E27FC236}">
                  <a16:creationId xmlns:a16="http://schemas.microsoft.com/office/drawing/2014/main" id="{22BFF0F5-FFAA-4021-9C5D-7339EB78C4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80438" y="5391150"/>
              <a:ext cx="323850" cy="33338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52" name="Rectangle 54">
              <a:extLst>
                <a:ext uri="{FF2B5EF4-FFF2-40B4-BE49-F238E27FC236}">
                  <a16:creationId xmlns:a16="http://schemas.microsoft.com/office/drawing/2014/main" id="{C3DFB93E-3AA8-46F2-B711-3D2DB1554C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2750" y="5424488"/>
              <a:ext cx="2143125" cy="236537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53" name="Rectangle 55">
              <a:extLst>
                <a:ext uri="{FF2B5EF4-FFF2-40B4-BE49-F238E27FC236}">
                  <a16:creationId xmlns:a16="http://schemas.microsoft.com/office/drawing/2014/main" id="{22D903DC-9344-4197-BD49-48262E64E2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2750" y="5626100"/>
              <a:ext cx="323850" cy="34925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54" name="Rectangle 56">
              <a:extLst>
                <a:ext uri="{FF2B5EF4-FFF2-40B4-BE49-F238E27FC236}">
                  <a16:creationId xmlns:a16="http://schemas.microsoft.com/office/drawing/2014/main" id="{B35D21CB-B3B1-4B5D-9054-44240230C2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80438" y="5626100"/>
              <a:ext cx="323850" cy="34925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55" name="Rectangle 57">
              <a:extLst>
                <a:ext uri="{FF2B5EF4-FFF2-40B4-BE49-F238E27FC236}">
                  <a16:creationId xmlns:a16="http://schemas.microsoft.com/office/drawing/2014/main" id="{2AF7A8AE-29FF-4554-BD2E-ECEE026508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2750" y="5661025"/>
              <a:ext cx="2143125" cy="73025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56" name="Rectangle 20">
              <a:extLst>
                <a:ext uri="{FF2B5EF4-FFF2-40B4-BE49-F238E27FC236}">
                  <a16:creationId xmlns:a16="http://schemas.microsoft.com/office/drawing/2014/main" id="{C2C275AE-E7D6-4593-8D83-12E26CCCBF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7488" y="4994275"/>
              <a:ext cx="161925" cy="739775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57" name="Rectangle 19">
              <a:extLst>
                <a:ext uri="{FF2B5EF4-FFF2-40B4-BE49-F238E27FC236}">
                  <a16:creationId xmlns:a16="http://schemas.microsoft.com/office/drawing/2014/main" id="{BC994C1C-A40B-4B2F-8840-9C10A94E4F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7488" y="4219575"/>
              <a:ext cx="161925" cy="739775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58" name="Rectangle 58">
              <a:extLst>
                <a:ext uri="{FF2B5EF4-FFF2-40B4-BE49-F238E27FC236}">
                  <a16:creationId xmlns:a16="http://schemas.microsoft.com/office/drawing/2014/main" id="{D866B724-2C7C-4F55-A7DF-61DA662E50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7488" y="4522788"/>
              <a:ext cx="161925" cy="133350"/>
            </a:xfrm>
            <a:prstGeom prst="rect">
              <a:avLst/>
            </a:prstGeom>
            <a:solidFill>
              <a:srgbClr val="DEDED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59" name="Rectangle 59">
              <a:extLst>
                <a:ext uri="{FF2B5EF4-FFF2-40B4-BE49-F238E27FC236}">
                  <a16:creationId xmlns:a16="http://schemas.microsoft.com/office/drawing/2014/main" id="{693EDFA9-12BC-4FA1-B0B3-1BBD206C6E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7488" y="5295900"/>
              <a:ext cx="161925" cy="133350"/>
            </a:xfrm>
            <a:prstGeom prst="rect">
              <a:avLst/>
            </a:prstGeom>
            <a:solidFill>
              <a:srgbClr val="DEDED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60" name="Oval 15">
              <a:extLst>
                <a:ext uri="{FF2B5EF4-FFF2-40B4-BE49-F238E27FC236}">
                  <a16:creationId xmlns:a16="http://schemas.microsoft.com/office/drawing/2014/main" id="{0F456EAC-2992-4EC0-8C69-A6D73FEE796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6480176" y="4371975"/>
              <a:ext cx="334962" cy="96837"/>
            </a:xfrm>
            <a:prstGeom prst="ellipse">
              <a:avLst/>
            </a:prstGeom>
            <a:solidFill>
              <a:srgbClr val="DEDEDE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61" name="Oval 16">
              <a:extLst>
                <a:ext uri="{FF2B5EF4-FFF2-40B4-BE49-F238E27FC236}">
                  <a16:creationId xmlns:a16="http://schemas.microsoft.com/office/drawing/2014/main" id="{F341998C-A270-43D1-9D30-F12D7C2FA97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6479382" y="4709319"/>
              <a:ext cx="336550" cy="96837"/>
            </a:xfrm>
            <a:prstGeom prst="ellipse">
              <a:avLst/>
            </a:prstGeom>
            <a:solidFill>
              <a:srgbClr val="DEDEDE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62" name="Oval 17">
              <a:extLst>
                <a:ext uri="{FF2B5EF4-FFF2-40B4-BE49-F238E27FC236}">
                  <a16:creationId xmlns:a16="http://schemas.microsoft.com/office/drawing/2014/main" id="{AB7CEAFC-75D5-4F55-838B-754F602CC23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6480175" y="5148263"/>
              <a:ext cx="334963" cy="96837"/>
            </a:xfrm>
            <a:prstGeom prst="ellipse">
              <a:avLst/>
            </a:prstGeom>
            <a:solidFill>
              <a:srgbClr val="DEDEDE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63" name="Oval 18">
              <a:extLst>
                <a:ext uri="{FF2B5EF4-FFF2-40B4-BE49-F238E27FC236}">
                  <a16:creationId xmlns:a16="http://schemas.microsoft.com/office/drawing/2014/main" id="{7C72A2E8-5C35-4DC1-A2EC-717C4AE2D9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6480176" y="5483225"/>
              <a:ext cx="334962" cy="96837"/>
            </a:xfrm>
            <a:prstGeom prst="ellipse">
              <a:avLst/>
            </a:prstGeom>
            <a:solidFill>
              <a:srgbClr val="DEDEDE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64" name="Rectangle 62">
              <a:extLst>
                <a:ext uri="{FF2B5EF4-FFF2-40B4-BE49-F238E27FC236}">
                  <a16:creationId xmlns:a16="http://schemas.microsoft.com/office/drawing/2014/main" id="{74CA9CFE-E4AA-4AAB-8B40-D5D018DE9E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70963" y="4994275"/>
              <a:ext cx="161925" cy="739775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65" name="Rectangle 63">
              <a:extLst>
                <a:ext uri="{FF2B5EF4-FFF2-40B4-BE49-F238E27FC236}">
                  <a16:creationId xmlns:a16="http://schemas.microsoft.com/office/drawing/2014/main" id="{BAFB0FBF-4D3E-4D64-8E20-7BBF55D757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70963" y="4219575"/>
              <a:ext cx="161925" cy="739775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61F7C81E-97DE-4527-9943-C1CDB8FF3F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70963" y="4522788"/>
              <a:ext cx="161925" cy="133350"/>
            </a:xfrm>
            <a:prstGeom prst="rect">
              <a:avLst/>
            </a:prstGeom>
            <a:solidFill>
              <a:srgbClr val="DEDED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906391DF-EB4A-4BDB-B4F1-987D91746E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70963" y="5295900"/>
              <a:ext cx="161925" cy="133350"/>
            </a:xfrm>
            <a:prstGeom prst="rect">
              <a:avLst/>
            </a:prstGeom>
            <a:solidFill>
              <a:srgbClr val="DEDED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B0BF1C1B-18B1-4492-8CC2-EB9BE32A150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8883651" y="4371975"/>
              <a:ext cx="334962" cy="96837"/>
            </a:xfrm>
            <a:prstGeom prst="ellipse">
              <a:avLst/>
            </a:prstGeom>
            <a:solidFill>
              <a:srgbClr val="DEDEDE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77F5D4C1-F7E0-4234-9011-71856F46B79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8882857" y="4709319"/>
              <a:ext cx="336550" cy="96837"/>
            </a:xfrm>
            <a:prstGeom prst="ellipse">
              <a:avLst/>
            </a:prstGeom>
            <a:solidFill>
              <a:srgbClr val="DEDEDE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A392315B-9CEF-4DD9-85C2-199C3717786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8883650" y="5148263"/>
              <a:ext cx="334963" cy="96837"/>
            </a:xfrm>
            <a:prstGeom prst="ellipse">
              <a:avLst/>
            </a:prstGeom>
            <a:solidFill>
              <a:srgbClr val="DEDEDE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8450911F-E34F-42C4-97D9-0C88149DC60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8883651" y="5483225"/>
              <a:ext cx="334962" cy="96837"/>
            </a:xfrm>
            <a:prstGeom prst="ellipse">
              <a:avLst/>
            </a:prstGeom>
            <a:solidFill>
              <a:srgbClr val="DEDEDE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72" name="AutoShape 71">
              <a:extLst>
                <a:ext uri="{FF2B5EF4-FFF2-40B4-BE49-F238E27FC236}">
                  <a16:creationId xmlns:a16="http://schemas.microsoft.com/office/drawing/2014/main" id="{D9815123-189E-4A1D-A820-605EB43FB5F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7151688" y="5221288"/>
              <a:ext cx="1331912" cy="201612"/>
            </a:xfrm>
            <a:prstGeom prst="rightArrow">
              <a:avLst>
                <a:gd name="adj1" fmla="val 50000"/>
                <a:gd name="adj2" fmla="val 165158"/>
              </a:avLst>
            </a:prstGeom>
            <a:gradFill rotWithShape="1">
              <a:gsLst>
                <a:gs pos="0">
                  <a:srgbClr val="66CCFF"/>
                </a:gs>
                <a:gs pos="100000">
                  <a:schemeClr val="accent1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73" name="AutoShape 72">
              <a:extLst>
                <a:ext uri="{FF2B5EF4-FFF2-40B4-BE49-F238E27FC236}">
                  <a16:creationId xmlns:a16="http://schemas.microsoft.com/office/drawing/2014/main" id="{7A9AB88D-A39B-4712-841D-DC831A81CAE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9197975" y="4454525"/>
              <a:ext cx="292100" cy="201613"/>
            </a:xfrm>
            <a:prstGeom prst="rightArrow">
              <a:avLst>
                <a:gd name="adj1" fmla="val 50000"/>
                <a:gd name="adj2" fmla="val 36220"/>
              </a:avLst>
            </a:prstGeom>
            <a:solidFill>
              <a:srgbClr val="66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74" name="AutoShape 74">
              <a:extLst>
                <a:ext uri="{FF2B5EF4-FFF2-40B4-BE49-F238E27FC236}">
                  <a16:creationId xmlns:a16="http://schemas.microsoft.com/office/drawing/2014/main" id="{5E4F8F76-5B9D-4EC1-BDB3-F252A799D15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9197975" y="5229225"/>
              <a:ext cx="292100" cy="201613"/>
            </a:xfrm>
            <a:prstGeom prst="rightArrow">
              <a:avLst>
                <a:gd name="adj1" fmla="val 50000"/>
                <a:gd name="adj2" fmla="val 36220"/>
              </a:avLst>
            </a:prstGeom>
            <a:solidFill>
              <a:srgbClr val="66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75" name="AutoShape 75">
              <a:extLst>
                <a:ext uri="{FF2B5EF4-FFF2-40B4-BE49-F238E27FC236}">
                  <a16:creationId xmlns:a16="http://schemas.microsoft.com/office/drawing/2014/main" id="{BD6A95CC-672B-426A-A041-A8B33CECEBD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176963" y="4454525"/>
              <a:ext cx="292100" cy="201613"/>
            </a:xfrm>
            <a:prstGeom prst="rightArrow">
              <a:avLst>
                <a:gd name="adj1" fmla="val 50000"/>
                <a:gd name="adj2" fmla="val 3622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76" name="AutoShape 76">
              <a:extLst>
                <a:ext uri="{FF2B5EF4-FFF2-40B4-BE49-F238E27FC236}">
                  <a16:creationId xmlns:a16="http://schemas.microsoft.com/office/drawing/2014/main" id="{F68438B4-C720-492A-9A50-203E8AE697C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176963" y="5229225"/>
              <a:ext cx="292100" cy="201613"/>
            </a:xfrm>
            <a:prstGeom prst="rightArrow">
              <a:avLst>
                <a:gd name="adj1" fmla="val 50000"/>
                <a:gd name="adj2" fmla="val 3622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77" name="Rectangle 79">
              <a:extLst>
                <a:ext uri="{FF2B5EF4-FFF2-40B4-BE49-F238E27FC236}">
                  <a16:creationId xmlns:a16="http://schemas.microsoft.com/office/drawing/2014/main" id="{75206B63-C663-4C99-A589-D887D2DBAA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3225" y="4184650"/>
              <a:ext cx="2143125" cy="73025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78" name="AutoShape 80">
              <a:extLst>
                <a:ext uri="{FF2B5EF4-FFF2-40B4-BE49-F238E27FC236}">
                  <a16:creationId xmlns:a16="http://schemas.microsoft.com/office/drawing/2014/main" id="{DB3BF80A-B82C-4EA2-9030-76725BBDB9B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7150100" y="4473575"/>
              <a:ext cx="1331913" cy="201613"/>
            </a:xfrm>
            <a:prstGeom prst="rightArrow">
              <a:avLst>
                <a:gd name="adj1" fmla="val 50000"/>
                <a:gd name="adj2" fmla="val 165157"/>
              </a:avLst>
            </a:prstGeom>
            <a:gradFill rotWithShape="1">
              <a:gsLst>
                <a:gs pos="0">
                  <a:srgbClr val="66CCFF"/>
                </a:gs>
                <a:gs pos="100000">
                  <a:schemeClr val="accent1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</p:grpSp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D00E6E57-AF31-4B7C-8FEF-AD3FB60386F7}"/>
              </a:ext>
            </a:extLst>
          </p:cNvPr>
          <p:cNvSpPr txBox="1">
            <a:spLocks/>
          </p:cNvSpPr>
          <p:nvPr/>
        </p:nvSpPr>
        <p:spPr bwMode="auto">
          <a:xfrm>
            <a:off x="4095903" y="2936856"/>
            <a:ext cx="1729976" cy="4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2563" indent="-182563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 dirty="0"/>
              <a:t>Pull configuration,</a:t>
            </a:r>
          </a:p>
          <a:p>
            <a:pPr eaLnBrk="1" hangingPunct="1"/>
            <a:r>
              <a:rPr lang="en-US" sz="1600" dirty="0"/>
              <a:t>Front-to-rear</a:t>
            </a:r>
          </a:p>
          <a:p>
            <a:pPr algn="l" eaLnBrk="1" hangingPunct="1"/>
            <a:endParaRPr lang="en-US" sz="2000" b="1" dirty="0">
              <a:solidFill>
                <a:srgbClr val="5F5F5F"/>
              </a:solidFill>
              <a:sym typeface="Arial" charset="0"/>
            </a:endParaRPr>
          </a:p>
        </p:txBody>
      </p:sp>
      <p:sp>
        <p:nvSpPr>
          <p:cNvPr id="80" name="Content Placeholder 2">
            <a:extLst>
              <a:ext uri="{FF2B5EF4-FFF2-40B4-BE49-F238E27FC236}">
                <a16:creationId xmlns:a16="http://schemas.microsoft.com/office/drawing/2014/main" id="{E06E7BAA-58F3-40D0-96DD-BD3D00E63869}"/>
              </a:ext>
            </a:extLst>
          </p:cNvPr>
          <p:cNvSpPr txBox="1">
            <a:spLocks/>
          </p:cNvSpPr>
          <p:nvPr/>
        </p:nvSpPr>
        <p:spPr bwMode="auto">
          <a:xfrm>
            <a:off x="6494733" y="2945706"/>
            <a:ext cx="1729976" cy="4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2563" indent="-182563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 dirty="0"/>
              <a:t>Push configuration,</a:t>
            </a:r>
          </a:p>
          <a:p>
            <a:pPr eaLnBrk="1" hangingPunct="1"/>
            <a:r>
              <a:rPr lang="en-US" sz="1600" dirty="0"/>
              <a:t>Front-to-rear</a:t>
            </a:r>
          </a:p>
          <a:p>
            <a:pPr algn="l" eaLnBrk="1" hangingPunct="1"/>
            <a:endParaRPr lang="en-US" sz="2000" b="1" dirty="0">
              <a:solidFill>
                <a:srgbClr val="5F5F5F"/>
              </a:solidFill>
              <a:sym typeface="Arial" charset="0"/>
            </a:endParaRPr>
          </a:p>
        </p:txBody>
      </p:sp>
      <p:sp>
        <p:nvSpPr>
          <p:cNvPr id="81" name="Content Placeholder 2">
            <a:extLst>
              <a:ext uri="{FF2B5EF4-FFF2-40B4-BE49-F238E27FC236}">
                <a16:creationId xmlns:a16="http://schemas.microsoft.com/office/drawing/2014/main" id="{6EA32116-191C-43A3-8B34-FA553BB6A0FB}"/>
              </a:ext>
            </a:extLst>
          </p:cNvPr>
          <p:cNvSpPr txBox="1">
            <a:spLocks/>
          </p:cNvSpPr>
          <p:nvPr/>
        </p:nvSpPr>
        <p:spPr bwMode="auto">
          <a:xfrm>
            <a:off x="8972972" y="2959457"/>
            <a:ext cx="2078025" cy="4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2563" indent="-182563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 dirty="0"/>
              <a:t>Push-Pull  configuration</a:t>
            </a:r>
          </a:p>
          <a:p>
            <a:pPr eaLnBrk="1" hangingPunct="1"/>
            <a:r>
              <a:rPr lang="en-US" sz="1600" dirty="0"/>
              <a:t>Front to rear</a:t>
            </a:r>
          </a:p>
          <a:p>
            <a:pPr algn="l" eaLnBrk="1" hangingPunct="1"/>
            <a:endParaRPr lang="en-US" sz="2000" b="1" dirty="0">
              <a:solidFill>
                <a:srgbClr val="5F5F5F"/>
              </a:solidFill>
              <a:sym typeface="Arial" charset="0"/>
            </a:endParaRPr>
          </a:p>
        </p:txBody>
      </p:sp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C6BB89F1-2BC9-496A-BF34-C1EE9CCFCDAB}"/>
              </a:ext>
            </a:extLst>
          </p:cNvPr>
          <p:cNvSpPr txBox="1">
            <a:spLocks/>
          </p:cNvSpPr>
          <p:nvPr/>
        </p:nvSpPr>
        <p:spPr bwMode="auto">
          <a:xfrm>
            <a:off x="5033163" y="5039338"/>
            <a:ext cx="2078025" cy="4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2563" indent="-182563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 dirty="0"/>
              <a:t>Push-Pull  configuration</a:t>
            </a:r>
          </a:p>
          <a:p>
            <a:pPr eaLnBrk="1" hangingPunct="1"/>
            <a:r>
              <a:rPr lang="en-US" sz="1600" dirty="0"/>
              <a:t>Side-to-side</a:t>
            </a:r>
          </a:p>
          <a:p>
            <a:pPr algn="l" eaLnBrk="1" hangingPunct="1"/>
            <a:endParaRPr lang="en-US" sz="2000" b="1" dirty="0">
              <a:solidFill>
                <a:srgbClr val="5F5F5F"/>
              </a:solidFill>
              <a:sym typeface="Arial" charset="0"/>
            </a:endParaRPr>
          </a:p>
        </p:txBody>
      </p:sp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2141500D-77D5-445C-B20A-236CF7D22AB6}"/>
              </a:ext>
            </a:extLst>
          </p:cNvPr>
          <p:cNvSpPr txBox="1">
            <a:spLocks/>
          </p:cNvSpPr>
          <p:nvPr/>
        </p:nvSpPr>
        <p:spPr bwMode="auto">
          <a:xfrm>
            <a:off x="8192078" y="5481950"/>
            <a:ext cx="1819906" cy="521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2563" indent="-182563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 dirty="0"/>
              <a:t>Pull configuration,</a:t>
            </a:r>
          </a:p>
          <a:p>
            <a:pPr eaLnBrk="1" hangingPunct="1"/>
            <a:r>
              <a:rPr lang="en-US" sz="1600" dirty="0"/>
              <a:t>bottom-to-top</a:t>
            </a:r>
          </a:p>
          <a:p>
            <a:pPr algn="l" eaLnBrk="1" hangingPunct="1"/>
            <a:endParaRPr lang="en-US" sz="2000" b="1" dirty="0">
              <a:solidFill>
                <a:srgbClr val="5F5F5F"/>
              </a:solidFill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3383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C6CE8-1442-4D30-89FB-D2278810BF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MTCA Workshop Desy 2022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542B0D-DD40-459C-AC2C-3F596A28D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MTCA.4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5E16E7D-D74B-48F6-9905-F1A02DF6E562}"/>
              </a:ext>
            </a:extLst>
          </p:cNvPr>
          <p:cNvSpPr txBox="1">
            <a:spLocks/>
          </p:cNvSpPr>
          <p:nvPr/>
        </p:nvSpPr>
        <p:spPr bwMode="auto">
          <a:xfrm>
            <a:off x="500303" y="1041485"/>
            <a:ext cx="1648537" cy="4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2563" indent="-182563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l"/>
            <a:r>
              <a:rPr lang="en-US" sz="1800" b="1" dirty="0">
                <a:solidFill>
                  <a:srgbClr val="5F5F5F"/>
                </a:solidFill>
              </a:rPr>
              <a:t>Redundancy</a:t>
            </a:r>
            <a:endParaRPr lang="en-US" sz="1800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F0E56744-3BA6-4A11-8481-02F8C95833E9}"/>
              </a:ext>
            </a:extLst>
          </p:cNvPr>
          <p:cNvSpPr txBox="1">
            <a:spLocks/>
          </p:cNvSpPr>
          <p:nvPr/>
        </p:nvSpPr>
        <p:spPr bwMode="auto">
          <a:xfrm>
            <a:off x="545464" y="1470660"/>
            <a:ext cx="5093336" cy="2476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63513" indent="-163513" algn="l" defTabSz="457200" rtl="0" eaLnBrk="1" fontAlgn="base" hangingPunct="1">
              <a:spcBef>
                <a:spcPts val="238"/>
              </a:spcBef>
              <a:spcAft>
                <a:spcPct val="0"/>
              </a:spcAft>
              <a:buSzPct val="90000"/>
              <a:buFont typeface="Arial" charset="0"/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19100" indent="-228600" algn="l" defTabSz="457200" rtl="0" eaLnBrk="1" fontAlgn="base" hangingPunct="1">
              <a:spcBef>
                <a:spcPts val="238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2"/>
                </a:solidFill>
                <a:latin typeface="+mn-lt"/>
                <a:ea typeface="+mn-ea"/>
              </a:defRPr>
            </a:lvl2pPr>
            <a:lvl3pPr marL="868363" indent="-163513" algn="l" defTabSz="457200" rtl="0" eaLnBrk="1" fontAlgn="base" hangingPunct="1">
              <a:spcBef>
                <a:spcPts val="238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325563" indent="-228600" algn="l" defTabSz="457200" rtl="0" eaLnBrk="1" fontAlgn="base" hangingPunct="1">
              <a:spcBef>
                <a:spcPts val="238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rgbClr val="5F5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high availability applications all modules are redundant:</a:t>
            </a:r>
          </a:p>
          <a:p>
            <a:r>
              <a:rPr lang="en-US" sz="1600" dirty="0">
                <a:solidFill>
                  <a:srgbClr val="5F5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x Cooling Unit  (1) in push-pull configuration</a:t>
            </a:r>
          </a:p>
          <a:p>
            <a:r>
              <a:rPr lang="en-US" sz="1600" dirty="0">
                <a:solidFill>
                  <a:srgbClr val="5F5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x MCH (2)</a:t>
            </a:r>
          </a:p>
          <a:p>
            <a:r>
              <a:rPr lang="en-US" sz="1600" dirty="0">
                <a:solidFill>
                  <a:srgbClr val="5F5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x Power Module (3)</a:t>
            </a:r>
          </a:p>
          <a:p>
            <a:r>
              <a:rPr lang="en-US" sz="1600" dirty="0">
                <a:solidFill>
                  <a:srgbClr val="5F5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IPMB-0: </a:t>
            </a:r>
            <a:br>
              <a:rPr lang="en-US" sz="1600" dirty="0">
                <a:solidFill>
                  <a:srgbClr val="5F5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solidFill>
                  <a:srgbClr val="5F5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logical bus divided into two physical busses: IPMB-A and IPMB-B</a:t>
            </a:r>
          </a:p>
          <a:p>
            <a:endParaRPr lang="en-US" sz="1600" dirty="0"/>
          </a:p>
          <a:p>
            <a:endParaRPr lang="en-US" sz="1600" dirty="0"/>
          </a:p>
        </p:txBody>
      </p:sp>
      <p:pic>
        <p:nvPicPr>
          <p:cNvPr id="7" name="Picture 21" descr="12slot">
            <a:extLst>
              <a:ext uri="{FF2B5EF4-FFF2-40B4-BE49-F238E27FC236}">
                <a16:creationId xmlns:a16="http://schemas.microsoft.com/office/drawing/2014/main" id="{AC3897E0-0179-4138-AAD0-C958176DD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3469184"/>
            <a:ext cx="3492151" cy="266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14C3962-AD11-4FD7-9CA6-04851AD79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1444282"/>
            <a:ext cx="4264739" cy="350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0812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C6CE8-1442-4D30-89FB-D2278810BF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MTCA Workshop Desy 2022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542B0D-DD40-459C-AC2C-3F596A28D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MTCA.4</a:t>
            </a:r>
          </a:p>
        </p:txBody>
      </p:sp>
      <p:sp>
        <p:nvSpPr>
          <p:cNvPr id="69" name="Textfeld 68">
            <a:extLst>
              <a:ext uri="{FF2B5EF4-FFF2-40B4-BE49-F238E27FC236}">
                <a16:creationId xmlns:a16="http://schemas.microsoft.com/office/drawing/2014/main" id="{CAC9F294-AE1E-49CD-81CF-88551532FFB0}"/>
              </a:ext>
            </a:extLst>
          </p:cNvPr>
          <p:cNvSpPr txBox="1"/>
          <p:nvPr/>
        </p:nvSpPr>
        <p:spPr>
          <a:xfrm>
            <a:off x="248724" y="990600"/>
            <a:ext cx="6097464" cy="36933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/>
            <a:r>
              <a:rPr lang="en-US" sz="1800" b="1" dirty="0">
                <a:solidFill>
                  <a:srgbClr val="5F5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MCH Redundancy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Content Placeholder 1">
            <a:extLst>
              <a:ext uri="{FF2B5EF4-FFF2-40B4-BE49-F238E27FC236}">
                <a16:creationId xmlns:a16="http://schemas.microsoft.com/office/drawing/2014/main" id="{DF32BDF6-B04A-499A-B698-601006C2C8D6}"/>
              </a:ext>
            </a:extLst>
          </p:cNvPr>
          <p:cNvSpPr txBox="1">
            <a:spLocks/>
          </p:cNvSpPr>
          <p:nvPr/>
        </p:nvSpPr>
        <p:spPr bwMode="auto">
          <a:xfrm>
            <a:off x="286826" y="1498314"/>
            <a:ext cx="5260021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63513" indent="-163513" algn="l" defTabSz="457200" rtl="0" eaLnBrk="1" fontAlgn="base" hangingPunct="1">
              <a:spcBef>
                <a:spcPts val="238"/>
              </a:spcBef>
              <a:spcAft>
                <a:spcPct val="0"/>
              </a:spcAft>
              <a:buSzPct val="90000"/>
              <a:buFont typeface="Arial" charset="0"/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19100" indent="-228600" algn="l" defTabSz="457200" rtl="0" eaLnBrk="1" fontAlgn="base" hangingPunct="1">
              <a:spcBef>
                <a:spcPts val="238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2"/>
                </a:solidFill>
                <a:latin typeface="+mn-lt"/>
                <a:ea typeface="+mn-ea"/>
              </a:defRPr>
            </a:lvl2pPr>
            <a:lvl3pPr marL="868363" indent="-163513" algn="l" defTabSz="457200" rtl="0" eaLnBrk="1" fontAlgn="base" hangingPunct="1">
              <a:spcBef>
                <a:spcPts val="238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325563" indent="-228600" algn="l" defTabSz="457200" rtl="0" eaLnBrk="1" fontAlgn="base" hangingPunct="1">
              <a:spcBef>
                <a:spcPts val="238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600" dirty="0">
                <a:solidFill>
                  <a:srgbClr val="5F5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 MCH: One is Master, One is Redundant</a:t>
            </a:r>
          </a:p>
          <a:p>
            <a:r>
              <a:rPr lang="en-US" sz="1600" dirty="0">
                <a:solidFill>
                  <a:srgbClr val="5F5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Redundant chassis / shelf FRU Information SEEPROM</a:t>
            </a:r>
          </a:p>
          <a:p>
            <a:r>
              <a:rPr lang="en-US" sz="1600" dirty="0">
                <a:solidFill>
                  <a:srgbClr val="5F5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Redundancy Interface between the two MCH</a:t>
            </a:r>
          </a:p>
          <a:p>
            <a:r>
              <a:rPr lang="en-US" sz="1600" dirty="0">
                <a:solidFill>
                  <a:srgbClr val="5F5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Redundancy defined in chassis / shelf FRU information</a:t>
            </a:r>
          </a:p>
          <a:p>
            <a:pPr marL="0" indent="0">
              <a:buNone/>
            </a:pPr>
            <a:endParaRPr lang="en-US" sz="1600" dirty="0"/>
          </a:p>
          <a:p>
            <a:endParaRPr lang="en-US" sz="1600" dirty="0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EF73958F-858B-4C4B-B9E4-040F37804CAE}"/>
              </a:ext>
            </a:extLst>
          </p:cNvPr>
          <p:cNvGrpSpPr/>
          <p:nvPr/>
        </p:nvGrpSpPr>
        <p:grpSpPr>
          <a:xfrm>
            <a:off x="5688000" y="2066454"/>
            <a:ext cx="5437199" cy="3877146"/>
            <a:chOff x="4953000" y="2680068"/>
            <a:chExt cx="4762350" cy="3310401"/>
          </a:xfrm>
        </p:grpSpPr>
        <p:grpSp>
          <p:nvGrpSpPr>
            <p:cNvPr id="71" name="Gruppieren 70">
              <a:extLst>
                <a:ext uri="{FF2B5EF4-FFF2-40B4-BE49-F238E27FC236}">
                  <a16:creationId xmlns:a16="http://schemas.microsoft.com/office/drawing/2014/main" id="{C13A9994-37E4-44FA-9A8D-1D68414106C0}"/>
                </a:ext>
              </a:extLst>
            </p:cNvPr>
            <p:cNvGrpSpPr/>
            <p:nvPr/>
          </p:nvGrpSpPr>
          <p:grpSpPr>
            <a:xfrm>
              <a:off x="4953000" y="2680068"/>
              <a:ext cx="4762350" cy="3310401"/>
              <a:chOff x="2710499" y="2632833"/>
              <a:chExt cx="4378663" cy="3050570"/>
            </a:xfrm>
          </p:grpSpPr>
          <p:sp>
            <p:nvSpPr>
              <p:cNvPr id="72" name="Rechteck 71">
                <a:extLst>
                  <a:ext uri="{FF2B5EF4-FFF2-40B4-BE49-F238E27FC236}">
                    <a16:creationId xmlns:a16="http://schemas.microsoft.com/office/drawing/2014/main" id="{F13F4F16-186A-41C4-8D8B-4DA512F7DD10}"/>
                  </a:ext>
                </a:extLst>
              </p:cNvPr>
              <p:cNvSpPr/>
              <p:nvPr/>
            </p:nvSpPr>
            <p:spPr bwMode="auto">
              <a:xfrm>
                <a:off x="2710499" y="3746346"/>
                <a:ext cx="1175701" cy="191262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400" b="0" i="0" u="none" strike="noStrike" cap="none" normalizeH="0" baseline="0">
                  <a:ln>
                    <a:noFill/>
                  </a:ln>
                  <a:solidFill>
                    <a:srgbClr val="4C4C4C"/>
                  </a:solidFill>
                  <a:effectLst/>
                  <a:latin typeface="Calibri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73" name="Rechteck 72">
                <a:extLst>
                  <a:ext uri="{FF2B5EF4-FFF2-40B4-BE49-F238E27FC236}">
                    <a16:creationId xmlns:a16="http://schemas.microsoft.com/office/drawing/2014/main" id="{F6E1A007-20FD-4DBD-B1C4-BEC55B7E89F2}"/>
                  </a:ext>
                </a:extLst>
              </p:cNvPr>
              <p:cNvSpPr/>
              <p:nvPr/>
            </p:nvSpPr>
            <p:spPr bwMode="auto">
              <a:xfrm>
                <a:off x="2823371" y="2632833"/>
                <a:ext cx="963136" cy="558191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400" b="0" i="0" u="none" strike="noStrike" cap="none" normalizeH="0" baseline="0">
                  <a:ln>
                    <a:noFill/>
                  </a:ln>
                  <a:solidFill>
                    <a:srgbClr val="4C4C4C"/>
                  </a:solidFill>
                  <a:effectLst/>
                  <a:latin typeface="Calibri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74" name="Rechteck 73">
                <a:extLst>
                  <a:ext uri="{FF2B5EF4-FFF2-40B4-BE49-F238E27FC236}">
                    <a16:creationId xmlns:a16="http://schemas.microsoft.com/office/drawing/2014/main" id="{75A69BD1-FCE3-4C6C-A1A2-12802CA83AAC}"/>
                  </a:ext>
                </a:extLst>
              </p:cNvPr>
              <p:cNvSpPr/>
              <p:nvPr/>
            </p:nvSpPr>
            <p:spPr bwMode="auto">
              <a:xfrm>
                <a:off x="5613719" y="3753966"/>
                <a:ext cx="1175701" cy="191262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400" b="0" i="0" u="none" strike="noStrike" cap="none" normalizeH="0" baseline="0">
                  <a:ln>
                    <a:noFill/>
                  </a:ln>
                  <a:solidFill>
                    <a:srgbClr val="4C4C4C"/>
                  </a:solidFill>
                  <a:effectLst/>
                  <a:latin typeface="Calibri" pitchFamily="34" charset="0"/>
                  <a:ea typeface="ＭＳ Ｐゴシック" pitchFamily="34" charset="-128"/>
                </a:endParaRPr>
              </a:p>
            </p:txBody>
          </p:sp>
          <p:cxnSp>
            <p:nvCxnSpPr>
              <p:cNvPr id="75" name="Gerade Verbindung 18">
                <a:extLst>
                  <a:ext uri="{FF2B5EF4-FFF2-40B4-BE49-F238E27FC236}">
                    <a16:creationId xmlns:a16="http://schemas.microsoft.com/office/drawing/2014/main" id="{31E40637-1D83-4EE7-B31F-0879297FC487}"/>
                  </a:ext>
                </a:extLst>
              </p:cNvPr>
              <p:cNvCxnSpPr/>
              <p:nvPr/>
            </p:nvCxnSpPr>
            <p:spPr bwMode="auto">
              <a:xfrm>
                <a:off x="3885405" y="4464531"/>
                <a:ext cx="1727519" cy="7620"/>
              </a:xfrm>
              <a:prstGeom prst="line">
                <a:avLst/>
              </a:prstGeom>
              <a:solidFill>
                <a:schemeClr val="tx2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23000" dir="5400000" rotWithShape="0">
                        <a:srgbClr val="000000">
                          <a:alpha val="34999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6" name="Gerade Verbindung 19">
                <a:extLst>
                  <a:ext uri="{FF2B5EF4-FFF2-40B4-BE49-F238E27FC236}">
                    <a16:creationId xmlns:a16="http://schemas.microsoft.com/office/drawing/2014/main" id="{2F9C9CA7-3508-460E-9A9E-1D429A89B6A7}"/>
                  </a:ext>
                </a:extLst>
              </p:cNvPr>
              <p:cNvCxnSpPr/>
              <p:nvPr/>
            </p:nvCxnSpPr>
            <p:spPr bwMode="auto">
              <a:xfrm>
                <a:off x="6165614" y="3196478"/>
                <a:ext cx="0" cy="557488"/>
              </a:xfrm>
              <a:prstGeom prst="line">
                <a:avLst/>
              </a:prstGeom>
              <a:solidFill>
                <a:schemeClr val="tx2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23000" dir="5400000" rotWithShape="0">
                        <a:srgbClr val="000000">
                          <a:alpha val="34999"/>
                        </a:srgbClr>
                      </a:outerShdw>
                    </a:effectLst>
                  </a14:hiddenEffects>
                </a:ext>
              </a:extLst>
            </p:spPr>
          </p:cxnSp>
          <p:sp>
            <p:nvSpPr>
              <p:cNvPr id="77" name="Textfeld 76">
                <a:extLst>
                  <a:ext uri="{FF2B5EF4-FFF2-40B4-BE49-F238E27FC236}">
                    <a16:creationId xmlns:a16="http://schemas.microsoft.com/office/drawing/2014/main" id="{03B00A2B-96E6-4CCE-8EA1-F259FDAE72FD}"/>
                  </a:ext>
                </a:extLst>
              </p:cNvPr>
              <p:cNvSpPr txBox="1"/>
              <p:nvPr/>
            </p:nvSpPr>
            <p:spPr>
              <a:xfrm>
                <a:off x="3245824" y="3331056"/>
                <a:ext cx="97631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de-DE" sz="1100" dirty="0" err="1"/>
                  <a:t>Local</a:t>
                </a:r>
                <a:r>
                  <a:rPr lang="de-DE" sz="1100" dirty="0"/>
                  <a:t> I2C-bus</a:t>
                </a:r>
              </a:p>
            </p:txBody>
          </p:sp>
          <p:sp>
            <p:nvSpPr>
              <p:cNvPr id="78" name="Textfeld 77">
                <a:extLst>
                  <a:ext uri="{FF2B5EF4-FFF2-40B4-BE49-F238E27FC236}">
                    <a16:creationId xmlns:a16="http://schemas.microsoft.com/office/drawing/2014/main" id="{D98B2FDA-4692-43EF-82BF-067092F6B4CE}"/>
                  </a:ext>
                </a:extLst>
              </p:cNvPr>
              <p:cNvSpPr txBox="1"/>
              <p:nvPr/>
            </p:nvSpPr>
            <p:spPr>
              <a:xfrm>
                <a:off x="6112846" y="3344417"/>
                <a:ext cx="97631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de-DE" sz="1100" dirty="0" err="1"/>
                  <a:t>Local</a:t>
                </a:r>
                <a:r>
                  <a:rPr lang="de-DE" sz="1100" dirty="0"/>
                  <a:t> I2C-bus</a:t>
                </a:r>
              </a:p>
            </p:txBody>
          </p:sp>
          <p:sp>
            <p:nvSpPr>
              <p:cNvPr id="79" name="Textfeld 78">
                <a:extLst>
                  <a:ext uri="{FF2B5EF4-FFF2-40B4-BE49-F238E27FC236}">
                    <a16:creationId xmlns:a16="http://schemas.microsoft.com/office/drawing/2014/main" id="{903EF257-E173-451C-8CCC-FE0B2439A5D1}"/>
                  </a:ext>
                </a:extLst>
              </p:cNvPr>
              <p:cNvSpPr txBox="1"/>
              <p:nvPr/>
            </p:nvSpPr>
            <p:spPr>
              <a:xfrm>
                <a:off x="2810191" y="2713705"/>
                <a:ext cx="976316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de-DE" sz="1050" dirty="0"/>
                  <a:t>Chassis / </a:t>
                </a:r>
                <a:r>
                  <a:rPr lang="de-DE" sz="1050" dirty="0" err="1"/>
                  <a:t>Shelf</a:t>
                </a:r>
                <a:r>
                  <a:rPr lang="de-DE" sz="1050" dirty="0"/>
                  <a:t> FRU SEEPROM</a:t>
                </a:r>
              </a:p>
            </p:txBody>
          </p:sp>
          <p:sp>
            <p:nvSpPr>
              <p:cNvPr id="80" name="Textfeld 79">
                <a:extLst>
                  <a:ext uri="{FF2B5EF4-FFF2-40B4-BE49-F238E27FC236}">
                    <a16:creationId xmlns:a16="http://schemas.microsoft.com/office/drawing/2014/main" id="{11F1893C-6C49-43AB-B684-F44FACCEF633}"/>
                  </a:ext>
                </a:extLst>
              </p:cNvPr>
              <p:cNvSpPr txBox="1"/>
              <p:nvPr/>
            </p:nvSpPr>
            <p:spPr>
              <a:xfrm>
                <a:off x="2999127" y="5421793"/>
                <a:ext cx="62675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de-DE" sz="1100" dirty="0"/>
                  <a:t>MCH 1</a:t>
                </a:r>
              </a:p>
            </p:txBody>
          </p:sp>
          <p:sp>
            <p:nvSpPr>
              <p:cNvPr id="81" name="Textfeld 80">
                <a:extLst>
                  <a:ext uri="{FF2B5EF4-FFF2-40B4-BE49-F238E27FC236}">
                    <a16:creationId xmlns:a16="http://schemas.microsoft.com/office/drawing/2014/main" id="{1AFA5298-59B2-4B08-AD1B-669F2B339751}"/>
                  </a:ext>
                </a:extLst>
              </p:cNvPr>
              <p:cNvSpPr txBox="1"/>
              <p:nvPr/>
            </p:nvSpPr>
            <p:spPr>
              <a:xfrm>
                <a:off x="5916769" y="5421793"/>
                <a:ext cx="62675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de-DE" sz="1100" dirty="0"/>
                  <a:t>MCH 2</a:t>
                </a:r>
              </a:p>
            </p:txBody>
          </p:sp>
          <p:cxnSp>
            <p:nvCxnSpPr>
              <p:cNvPr id="82" name="Gerade Verbindung 25">
                <a:extLst>
                  <a:ext uri="{FF2B5EF4-FFF2-40B4-BE49-F238E27FC236}">
                    <a16:creationId xmlns:a16="http://schemas.microsoft.com/office/drawing/2014/main" id="{38AF32C5-82E0-4822-B78D-870FC184822D}"/>
                  </a:ext>
                </a:extLst>
              </p:cNvPr>
              <p:cNvCxnSpPr/>
              <p:nvPr/>
            </p:nvCxnSpPr>
            <p:spPr bwMode="auto">
              <a:xfrm>
                <a:off x="3885405" y="4650268"/>
                <a:ext cx="1727519" cy="7620"/>
              </a:xfrm>
              <a:prstGeom prst="line">
                <a:avLst/>
              </a:prstGeom>
              <a:solidFill>
                <a:schemeClr val="tx2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23000" dir="5400000" rotWithShape="0">
                        <a:srgbClr val="000000">
                          <a:alpha val="34999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3" name="Gerade Verbindung 26">
                <a:extLst>
                  <a:ext uri="{FF2B5EF4-FFF2-40B4-BE49-F238E27FC236}">
                    <a16:creationId xmlns:a16="http://schemas.microsoft.com/office/drawing/2014/main" id="{D90B13B6-C992-4FDC-977B-1B09879CE318}"/>
                  </a:ext>
                </a:extLst>
              </p:cNvPr>
              <p:cNvCxnSpPr/>
              <p:nvPr/>
            </p:nvCxnSpPr>
            <p:spPr bwMode="auto">
              <a:xfrm>
                <a:off x="3885404" y="4855056"/>
                <a:ext cx="1727519" cy="7620"/>
              </a:xfrm>
              <a:prstGeom prst="line">
                <a:avLst/>
              </a:prstGeom>
              <a:solidFill>
                <a:schemeClr val="tx2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23000" dir="5400000" rotWithShape="0">
                        <a:srgbClr val="000000">
                          <a:alpha val="34999"/>
                        </a:srgbClr>
                      </a:outerShdw>
                    </a:effectLst>
                  </a14:hiddenEffects>
                </a:ext>
              </a:extLst>
            </p:spPr>
          </p:cxnSp>
          <p:sp>
            <p:nvSpPr>
              <p:cNvPr id="84" name="Textfeld 83">
                <a:extLst>
                  <a:ext uri="{FF2B5EF4-FFF2-40B4-BE49-F238E27FC236}">
                    <a16:creationId xmlns:a16="http://schemas.microsoft.com/office/drawing/2014/main" id="{7C3D81AF-2CD8-4448-9275-0945D3B5407C}"/>
                  </a:ext>
                </a:extLst>
              </p:cNvPr>
              <p:cNvSpPr txBox="1"/>
              <p:nvPr/>
            </p:nvSpPr>
            <p:spPr>
              <a:xfrm>
                <a:off x="4403131" y="4274031"/>
                <a:ext cx="68577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de-DE" sz="1100" dirty="0"/>
                  <a:t>IPMB_L</a:t>
                </a:r>
              </a:p>
            </p:txBody>
          </p:sp>
          <p:sp>
            <p:nvSpPr>
              <p:cNvPr id="85" name="Textfeld 84">
                <a:extLst>
                  <a:ext uri="{FF2B5EF4-FFF2-40B4-BE49-F238E27FC236}">
                    <a16:creationId xmlns:a16="http://schemas.microsoft.com/office/drawing/2014/main" id="{9F0CD493-4465-43AE-8F73-CA7DA2ACBA8D}"/>
                  </a:ext>
                </a:extLst>
              </p:cNvPr>
              <p:cNvSpPr txBox="1"/>
              <p:nvPr/>
            </p:nvSpPr>
            <p:spPr>
              <a:xfrm>
                <a:off x="4056729" y="4993570"/>
                <a:ext cx="1461112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00" dirty="0" err="1"/>
                  <a:t>Redundancy</a:t>
                </a:r>
                <a:r>
                  <a:rPr lang="de-DE" sz="1100" dirty="0"/>
                  <a:t> Interface </a:t>
                </a:r>
                <a:r>
                  <a:rPr lang="de-DE" sz="1100" dirty="0" err="1"/>
                  <a:t>between</a:t>
                </a:r>
                <a:r>
                  <a:rPr lang="de-DE" sz="1100" dirty="0"/>
                  <a:t> </a:t>
                </a:r>
                <a:r>
                  <a:rPr lang="de-DE" sz="1100" dirty="0" err="1"/>
                  <a:t>the</a:t>
                </a:r>
                <a:r>
                  <a:rPr lang="de-DE" sz="1100" dirty="0"/>
                  <a:t> MCHs</a:t>
                </a:r>
              </a:p>
            </p:txBody>
          </p:sp>
          <p:sp>
            <p:nvSpPr>
              <p:cNvPr id="86" name="Textfeld 85">
                <a:extLst>
                  <a:ext uri="{FF2B5EF4-FFF2-40B4-BE49-F238E27FC236}">
                    <a16:creationId xmlns:a16="http://schemas.microsoft.com/office/drawing/2014/main" id="{162EE66C-D54F-45BC-A4CA-79187FF22156}"/>
                  </a:ext>
                </a:extLst>
              </p:cNvPr>
              <p:cNvSpPr txBox="1"/>
              <p:nvPr/>
            </p:nvSpPr>
            <p:spPr>
              <a:xfrm>
                <a:off x="4426949" y="4455005"/>
                <a:ext cx="68577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de-DE" sz="1100" dirty="0" err="1"/>
                  <a:t>Clocks</a:t>
                </a:r>
                <a:endParaRPr lang="de-DE" sz="1100" dirty="0"/>
              </a:p>
            </p:txBody>
          </p:sp>
          <p:sp>
            <p:nvSpPr>
              <p:cNvPr id="87" name="Textfeld 86">
                <a:extLst>
                  <a:ext uri="{FF2B5EF4-FFF2-40B4-BE49-F238E27FC236}">
                    <a16:creationId xmlns:a16="http://schemas.microsoft.com/office/drawing/2014/main" id="{999BE443-244F-43F2-975C-F4F95FC3152C}"/>
                  </a:ext>
                </a:extLst>
              </p:cNvPr>
              <p:cNvSpPr txBox="1"/>
              <p:nvPr/>
            </p:nvSpPr>
            <p:spPr>
              <a:xfrm>
                <a:off x="4050663" y="4659461"/>
                <a:ext cx="152495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de-DE" sz="1100" dirty="0" err="1"/>
                  <a:t>Fabric</a:t>
                </a:r>
                <a:r>
                  <a:rPr lang="de-DE" sz="1100" dirty="0"/>
                  <a:t> update </a:t>
                </a:r>
                <a:r>
                  <a:rPr lang="de-DE" sz="1100" dirty="0" err="1"/>
                  <a:t>channels</a:t>
                </a:r>
                <a:endParaRPr lang="de-DE" sz="1100" dirty="0"/>
              </a:p>
            </p:txBody>
          </p:sp>
          <p:sp>
            <p:nvSpPr>
              <p:cNvPr id="88" name="Rechteck 87">
                <a:extLst>
                  <a:ext uri="{FF2B5EF4-FFF2-40B4-BE49-F238E27FC236}">
                    <a16:creationId xmlns:a16="http://schemas.microsoft.com/office/drawing/2014/main" id="{57982980-82B5-4962-B8CE-2C7CEFCC7FA8}"/>
                  </a:ext>
                </a:extLst>
              </p:cNvPr>
              <p:cNvSpPr/>
              <p:nvPr/>
            </p:nvSpPr>
            <p:spPr bwMode="auto">
              <a:xfrm>
                <a:off x="5684046" y="2644914"/>
                <a:ext cx="963136" cy="558191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400" b="0" i="0" u="none" strike="noStrike" cap="none" normalizeH="0" baseline="0">
                  <a:ln>
                    <a:noFill/>
                  </a:ln>
                  <a:solidFill>
                    <a:srgbClr val="4C4C4C"/>
                  </a:solidFill>
                  <a:effectLst/>
                  <a:latin typeface="Calibri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89" name="Textfeld 88">
                <a:extLst>
                  <a:ext uri="{FF2B5EF4-FFF2-40B4-BE49-F238E27FC236}">
                    <a16:creationId xmlns:a16="http://schemas.microsoft.com/office/drawing/2014/main" id="{63D166AF-E053-41A8-A7F7-708ED631800B}"/>
                  </a:ext>
                </a:extLst>
              </p:cNvPr>
              <p:cNvSpPr txBox="1"/>
              <p:nvPr/>
            </p:nvSpPr>
            <p:spPr>
              <a:xfrm>
                <a:off x="5670866" y="2716260"/>
                <a:ext cx="976316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de-DE" sz="1050" dirty="0"/>
                  <a:t>Chassis / </a:t>
                </a:r>
                <a:r>
                  <a:rPr lang="de-DE" sz="1050" dirty="0" err="1"/>
                  <a:t>Shelf</a:t>
                </a:r>
                <a:r>
                  <a:rPr lang="de-DE" sz="1050" dirty="0"/>
                  <a:t> FRU SEEPROM</a:t>
                </a:r>
              </a:p>
            </p:txBody>
          </p:sp>
        </p:grpSp>
        <p:cxnSp>
          <p:nvCxnSpPr>
            <p:cNvPr id="90" name="Gerade Verbindung 19">
              <a:extLst>
                <a:ext uri="{FF2B5EF4-FFF2-40B4-BE49-F238E27FC236}">
                  <a16:creationId xmlns:a16="http://schemas.microsoft.com/office/drawing/2014/main" id="{22EF9916-2295-4522-8F2D-C02466875BDF}"/>
                </a:ext>
              </a:extLst>
            </p:cNvPr>
            <p:cNvCxnSpPr/>
            <p:nvPr/>
          </p:nvCxnSpPr>
          <p:spPr bwMode="auto">
            <a:xfrm>
              <a:off x="5580638" y="3277222"/>
              <a:ext cx="0" cy="604972"/>
            </a:xfrm>
            <a:prstGeom prst="line">
              <a:avLst/>
            </a:prstGeom>
            <a:solidFill>
              <a:schemeClr val="tx2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3000" dir="5400000" rotWithShape="0">
                      <a:srgbClr val="000000">
                        <a:alpha val="34999"/>
                      </a:srgb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4210332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C6CE8-1442-4D30-89FB-D2278810BF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MTCA Workshop Desy 2022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542B0D-DD40-459C-AC2C-3F596A28D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ATCA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83D9045-E939-4070-9F06-7E469D39AC94}"/>
              </a:ext>
            </a:extLst>
          </p:cNvPr>
          <p:cNvSpPr txBox="1">
            <a:spLocks/>
          </p:cNvSpPr>
          <p:nvPr/>
        </p:nvSpPr>
        <p:spPr bwMode="auto">
          <a:xfrm>
            <a:off x="1295400" y="1420000"/>
            <a:ext cx="7412832" cy="4419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2563" indent="-182563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l" defTabSz="914400">
              <a:lnSpc>
                <a:spcPct val="150000"/>
              </a:lnSpc>
              <a:spcBef>
                <a:spcPts val="238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r>
              <a:rPr lang="en-US" sz="1800" dirty="0"/>
              <a:t>Specification initially targeted to the Telco Industry</a:t>
            </a:r>
          </a:p>
          <a:p>
            <a:pPr algn="l" defTabSz="914400">
              <a:lnSpc>
                <a:spcPct val="150000"/>
              </a:lnSpc>
              <a:spcBef>
                <a:spcPts val="238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r>
              <a:rPr lang="en-US" sz="1800" dirty="0"/>
              <a:t>Features required for the new standard: </a:t>
            </a:r>
          </a:p>
          <a:p>
            <a:pPr lvl="1" algn="l" defTabSz="914400">
              <a:lnSpc>
                <a:spcPct val="150000"/>
              </a:lnSpc>
              <a:spcBef>
                <a:spcPts val="238"/>
              </a:spcBef>
              <a:buClr>
                <a:schemeClr val="tx1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 sz="1800" dirty="0"/>
              <a:t>System Availability 99.999% (~5 min/year)</a:t>
            </a:r>
          </a:p>
          <a:p>
            <a:pPr lvl="1" algn="l" defTabSz="914400">
              <a:lnSpc>
                <a:spcPct val="150000"/>
              </a:lnSpc>
              <a:spcBef>
                <a:spcPts val="238"/>
              </a:spcBef>
              <a:buClr>
                <a:schemeClr val="tx1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 sz="1800" dirty="0"/>
              <a:t>System throughput to 2 Tb/s (full mesh)</a:t>
            </a:r>
          </a:p>
          <a:p>
            <a:pPr lvl="1" algn="l" defTabSz="914400">
              <a:lnSpc>
                <a:spcPct val="150000"/>
              </a:lnSpc>
              <a:spcBef>
                <a:spcPts val="238"/>
              </a:spcBef>
              <a:buClr>
                <a:schemeClr val="tx1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 sz="1800" dirty="0"/>
              <a:t>Port data rate to 40 Gb/s (4 x 10Gb/s), today 100Gb/s </a:t>
            </a:r>
          </a:p>
          <a:p>
            <a:pPr lvl="1" algn="l" defTabSz="914400">
              <a:lnSpc>
                <a:spcPct val="150000"/>
              </a:lnSpc>
              <a:spcBef>
                <a:spcPts val="238"/>
              </a:spcBef>
              <a:buClr>
                <a:schemeClr val="tx1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 sz="1800" dirty="0"/>
              <a:t>Management, monitoring and control!</a:t>
            </a:r>
          </a:p>
          <a:p>
            <a:pPr lvl="1" algn="l" defTabSz="914400">
              <a:lnSpc>
                <a:spcPct val="150000"/>
              </a:lnSpc>
              <a:spcBef>
                <a:spcPts val="238"/>
              </a:spcBef>
              <a:buClr>
                <a:schemeClr val="tx1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 sz="1800" dirty="0"/>
              <a:t>Software infrastructure providing </a:t>
            </a:r>
            <a:r>
              <a:rPr lang="en-US" sz="1800" dirty="0" err="1"/>
              <a:t>APIʼs</a:t>
            </a:r>
            <a:r>
              <a:rPr lang="en-US" sz="1800" dirty="0"/>
              <a:t>, etc.!</a:t>
            </a:r>
          </a:p>
          <a:p>
            <a:pPr algn="l" defTabSz="914400">
              <a:lnSpc>
                <a:spcPct val="150000"/>
              </a:lnSpc>
              <a:spcBef>
                <a:spcPts val="238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r>
              <a:rPr lang="en-US" sz="1800" dirty="0"/>
              <a:t>Introduced in 2002</a:t>
            </a:r>
          </a:p>
          <a:p>
            <a:pPr marL="0" indent="0" algn="l" defTabSz="914400">
              <a:spcBef>
                <a:spcPts val="238"/>
              </a:spcBef>
              <a:buClr>
                <a:schemeClr val="tx1"/>
              </a:buClr>
              <a:buSzPct val="90000"/>
            </a:pPr>
            <a:endParaRPr lang="en-US" sz="2000" dirty="0">
              <a:solidFill>
                <a:schemeClr val="tx2"/>
              </a:solidFill>
              <a:ea typeface="ヒラギノ角ゴ Pro W3" pitchFamily="1" charset="-128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A689B61-4C16-42B7-A598-9BC8783CAD3D}"/>
              </a:ext>
            </a:extLst>
          </p:cNvPr>
          <p:cNvSpPr txBox="1"/>
          <p:nvPr/>
        </p:nvSpPr>
        <p:spPr>
          <a:xfrm>
            <a:off x="269241" y="940724"/>
            <a:ext cx="6097464" cy="36933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de-DE" b="1" kern="1200" cap="none" dirty="0" err="1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Overview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7911498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C6CE8-1442-4D30-89FB-D2278810BF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MTCA Workshop Desy 2022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542B0D-DD40-459C-AC2C-3F596A28D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MTCA.4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98BFFAB-2DDB-4F66-B56E-C1737379A5FD}"/>
              </a:ext>
            </a:extLst>
          </p:cNvPr>
          <p:cNvSpPr txBox="1">
            <a:spLocks/>
          </p:cNvSpPr>
          <p:nvPr/>
        </p:nvSpPr>
        <p:spPr bwMode="auto">
          <a:xfrm>
            <a:off x="269241" y="990600"/>
            <a:ext cx="4174567" cy="4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2563" indent="-182563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l"/>
            <a:r>
              <a:rPr lang="en-US" sz="1800" b="1" dirty="0">
                <a:solidFill>
                  <a:srgbClr val="5F5F5F"/>
                </a:solidFill>
              </a:rPr>
              <a:t>Power Module Redundancy</a:t>
            </a:r>
            <a:endParaRPr lang="en-US" sz="1800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118EE140-DDA1-4288-8D4F-61F651512C71}"/>
              </a:ext>
            </a:extLst>
          </p:cNvPr>
          <p:cNvSpPr txBox="1">
            <a:spLocks/>
          </p:cNvSpPr>
          <p:nvPr/>
        </p:nvSpPr>
        <p:spPr bwMode="auto">
          <a:xfrm>
            <a:off x="269241" y="1419775"/>
            <a:ext cx="5260021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63513" indent="-163513" algn="l" defTabSz="457200" rtl="0" eaLnBrk="1" fontAlgn="base" hangingPunct="1">
              <a:spcBef>
                <a:spcPts val="238"/>
              </a:spcBef>
              <a:spcAft>
                <a:spcPct val="0"/>
              </a:spcAft>
              <a:buSzPct val="90000"/>
              <a:buFont typeface="Arial" charset="0"/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19100" indent="-228600" algn="l" defTabSz="457200" rtl="0" eaLnBrk="1" fontAlgn="base" hangingPunct="1">
              <a:spcBef>
                <a:spcPts val="238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2"/>
                </a:solidFill>
                <a:latin typeface="+mn-lt"/>
                <a:ea typeface="+mn-ea"/>
              </a:defRPr>
            </a:lvl2pPr>
            <a:lvl3pPr marL="868363" indent="-163513" algn="l" defTabSz="457200" rtl="0" eaLnBrk="1" fontAlgn="base" hangingPunct="1">
              <a:spcBef>
                <a:spcPts val="238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325563" indent="-228600" algn="l" defTabSz="457200" rtl="0" eaLnBrk="1" fontAlgn="base" hangingPunct="1">
              <a:spcBef>
                <a:spcPts val="238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600" dirty="0">
                <a:solidFill>
                  <a:srgbClr val="5F5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 to 4 Power Modules per chassis</a:t>
            </a:r>
          </a:p>
          <a:p>
            <a:r>
              <a:rPr lang="en-US" sz="1600" dirty="0">
                <a:solidFill>
                  <a:srgbClr val="5F5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Redundancy mode defined in shelf FRU file</a:t>
            </a:r>
          </a:p>
          <a:p>
            <a:r>
              <a:rPr lang="en-US" sz="1600" dirty="0">
                <a:solidFill>
                  <a:srgbClr val="5F5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Individual power channel to each module and FRU</a:t>
            </a:r>
          </a:p>
        </p:txBody>
      </p:sp>
      <p:pic>
        <p:nvPicPr>
          <p:cNvPr id="41" name="Grafik 40">
            <a:extLst>
              <a:ext uri="{FF2B5EF4-FFF2-40B4-BE49-F238E27FC236}">
                <a16:creationId xmlns:a16="http://schemas.microsoft.com/office/drawing/2014/main" id="{57B8D5FF-494C-419C-B71B-50C950E4C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369" y="2218278"/>
            <a:ext cx="7815262" cy="404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1065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C6CE8-1442-4D30-89FB-D2278810BF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MTCA Workshop Desy 2022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542B0D-DD40-459C-AC2C-3F596A28D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MTCA.4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DFD9D4-E23A-4F71-86C7-BAEAE57F3216}"/>
              </a:ext>
            </a:extLst>
          </p:cNvPr>
          <p:cNvSpPr txBox="1">
            <a:spLocks/>
          </p:cNvSpPr>
          <p:nvPr/>
        </p:nvSpPr>
        <p:spPr bwMode="auto">
          <a:xfrm>
            <a:off x="295618" y="990600"/>
            <a:ext cx="4174567" cy="4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2563" indent="-182563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l"/>
            <a:r>
              <a:rPr lang="en-US" sz="1800" b="1" dirty="0">
                <a:solidFill>
                  <a:srgbClr val="5F5F5F"/>
                </a:solidFill>
              </a:rPr>
              <a:t>Cooling Unit Redundancy</a:t>
            </a:r>
            <a:endParaRPr lang="en-US" sz="18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9EA4F95-14F3-4F1B-B246-0BC8CE890E84}"/>
              </a:ext>
            </a:extLst>
          </p:cNvPr>
          <p:cNvSpPr txBox="1"/>
          <p:nvPr/>
        </p:nvSpPr>
        <p:spPr>
          <a:xfrm>
            <a:off x="295618" y="1432781"/>
            <a:ext cx="6097464" cy="83099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F5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Redundant Cooling Units in push-pull configuration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F5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Scenario 1: fan failure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F5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Scenario 2: Cooling Unit replacement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4D3CEC93-8099-4B5F-91ED-4AC54AD58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300" y="911063"/>
            <a:ext cx="4725299" cy="534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E7F3EF9E-6BBB-4504-A049-A49E365F89C2}"/>
              </a:ext>
            </a:extLst>
          </p:cNvPr>
          <p:cNvSpPr txBox="1"/>
          <p:nvPr/>
        </p:nvSpPr>
        <p:spPr>
          <a:xfrm>
            <a:off x="9448801" y="5114204"/>
            <a:ext cx="266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5F5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– 6  Fan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5F5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7   Hot Swap bush button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5F5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8   CU1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5F5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9   CU2 </a:t>
            </a:r>
            <a:r>
              <a:rPr lang="en-US" sz="1600" dirty="0">
                <a:solidFill>
                  <a:srgbClr val="5F5F5F"/>
                </a:solidFill>
              </a:rPr>
              <a:t>	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0773D9C-9FE3-41E1-8189-D628B9D17706}"/>
              </a:ext>
            </a:extLst>
          </p:cNvPr>
          <p:cNvSpPr txBox="1"/>
          <p:nvPr/>
        </p:nvSpPr>
        <p:spPr>
          <a:xfrm>
            <a:off x="4710112" y="3459346"/>
            <a:ext cx="1233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Push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mode</a:t>
            </a: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6263217-73F2-497E-A8C2-97F0990E9FB0}"/>
              </a:ext>
            </a:extLst>
          </p:cNvPr>
          <p:cNvSpPr txBox="1"/>
          <p:nvPr/>
        </p:nvSpPr>
        <p:spPr>
          <a:xfrm>
            <a:off x="4629287" y="1981200"/>
            <a:ext cx="10857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Pull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mode</a:t>
            </a: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2039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C6CE8-1442-4D30-89FB-D2278810BF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MTCA Workshop Desy 2022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542B0D-DD40-459C-AC2C-3F596A28D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MTCA.4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52169A0-F76B-4E09-BF36-9B0FF1F3D7F4}"/>
              </a:ext>
            </a:extLst>
          </p:cNvPr>
          <p:cNvSpPr txBox="1">
            <a:spLocks/>
          </p:cNvSpPr>
          <p:nvPr/>
        </p:nvSpPr>
        <p:spPr bwMode="auto">
          <a:xfrm>
            <a:off x="269241" y="990600"/>
            <a:ext cx="2393392" cy="4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2563" indent="-182563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l"/>
            <a:r>
              <a:rPr lang="en-US" sz="1800" b="1" dirty="0">
                <a:solidFill>
                  <a:srgbClr val="5F5F5F"/>
                </a:solidFill>
              </a:rPr>
              <a:t>IPMB redundancy</a:t>
            </a:r>
            <a:endParaRPr lang="en-US" sz="1800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8A7A466-70F3-4FAE-90F1-0D2782AC17D8}"/>
              </a:ext>
            </a:extLst>
          </p:cNvPr>
          <p:cNvSpPr txBox="1">
            <a:spLocks/>
          </p:cNvSpPr>
          <p:nvPr/>
        </p:nvSpPr>
        <p:spPr bwMode="auto">
          <a:xfrm>
            <a:off x="265589" y="1426055"/>
            <a:ext cx="5260021" cy="794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63513" indent="-163513" algn="l" defTabSz="457200" rtl="0" eaLnBrk="1" fontAlgn="base" hangingPunct="1">
              <a:spcBef>
                <a:spcPts val="238"/>
              </a:spcBef>
              <a:spcAft>
                <a:spcPct val="0"/>
              </a:spcAft>
              <a:buSzPct val="90000"/>
              <a:buFont typeface="Arial" charset="0"/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19100" indent="-228600" algn="l" defTabSz="457200" rtl="0" eaLnBrk="1" fontAlgn="base" hangingPunct="1">
              <a:spcBef>
                <a:spcPts val="238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2"/>
                </a:solidFill>
                <a:latin typeface="+mn-lt"/>
                <a:ea typeface="+mn-ea"/>
              </a:defRPr>
            </a:lvl2pPr>
            <a:lvl3pPr marL="868363" indent="-163513" algn="l" defTabSz="457200" rtl="0" eaLnBrk="1" fontAlgn="base" hangingPunct="1">
              <a:spcBef>
                <a:spcPts val="238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325563" indent="-228600" algn="l" defTabSz="457200" rtl="0" eaLnBrk="1" fontAlgn="base" hangingPunct="1">
              <a:spcBef>
                <a:spcPts val="238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600" dirty="0">
                <a:solidFill>
                  <a:srgbClr val="5F5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Individual IPMB-L to each AMC</a:t>
            </a:r>
          </a:p>
          <a:p>
            <a:r>
              <a:rPr lang="en-US" sz="1600" dirty="0">
                <a:solidFill>
                  <a:srgbClr val="5F5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Redundant logical IPMB-0 to PMs and CUs</a:t>
            </a:r>
          </a:p>
          <a:p>
            <a:endParaRPr lang="en-US" sz="16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FD9D9DE-298E-4C82-BD4C-ED19430F3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979691"/>
            <a:ext cx="9048750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7892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C6CE8-1442-4D30-89FB-D2278810BF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MTCA Workshop Desy 2022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542B0D-DD40-459C-AC2C-3F596A28D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MTCA.4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F67D988-A972-4F35-B9AF-7159637E6E5B}"/>
              </a:ext>
            </a:extLst>
          </p:cNvPr>
          <p:cNvSpPr txBox="1">
            <a:spLocks/>
          </p:cNvSpPr>
          <p:nvPr/>
        </p:nvSpPr>
        <p:spPr bwMode="auto">
          <a:xfrm>
            <a:off x="269241" y="990600"/>
            <a:ext cx="2700097" cy="4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2563" indent="-182563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US" sz="1800" b="1" dirty="0">
                <a:solidFill>
                  <a:srgbClr val="5F5F5F"/>
                </a:solidFill>
                <a:sym typeface="Arial" charset="0"/>
              </a:rPr>
              <a:t>MTCA.4 Chassis types</a:t>
            </a:r>
            <a:endParaRPr lang="en-US" sz="1800" b="1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B2AC7FA7-1E0D-4F03-BA7C-088D7643471A}"/>
              </a:ext>
            </a:extLst>
          </p:cNvPr>
          <p:cNvSpPr txBox="1">
            <a:spLocks/>
          </p:cNvSpPr>
          <p:nvPr/>
        </p:nvSpPr>
        <p:spPr bwMode="auto">
          <a:xfrm>
            <a:off x="269239" y="1419775"/>
            <a:ext cx="3874135" cy="2155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63513" indent="-163513" algn="l" defTabSz="457200" rtl="0" eaLnBrk="1" fontAlgn="base" hangingPunct="1">
              <a:spcBef>
                <a:spcPts val="238"/>
              </a:spcBef>
              <a:spcAft>
                <a:spcPct val="0"/>
              </a:spcAft>
              <a:buSzPct val="90000"/>
              <a:buFont typeface="Arial" charset="0"/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19100" indent="-228600" algn="l" defTabSz="457200" rtl="0" eaLnBrk="1" fontAlgn="base" hangingPunct="1">
              <a:spcBef>
                <a:spcPts val="238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2"/>
                </a:solidFill>
                <a:latin typeface="+mn-lt"/>
                <a:ea typeface="+mn-ea"/>
              </a:defRPr>
            </a:lvl2pPr>
            <a:lvl3pPr marL="868363" indent="-163513" algn="l" defTabSz="457200" rtl="0" eaLnBrk="1" fontAlgn="base" hangingPunct="1">
              <a:spcBef>
                <a:spcPts val="238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325563" indent="-228600" algn="l" defTabSz="457200" rtl="0" eaLnBrk="1" fontAlgn="base" hangingPunct="1">
              <a:spcBef>
                <a:spcPts val="238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600" b="1" dirty="0">
                <a:solidFill>
                  <a:srgbClr val="5F5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Various different MTCA.4 crates available:</a:t>
            </a:r>
          </a:p>
          <a:p>
            <a:r>
              <a:rPr lang="en-US" sz="1600" dirty="0">
                <a:solidFill>
                  <a:srgbClr val="5F5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Laboratory use</a:t>
            </a:r>
          </a:p>
          <a:p>
            <a:r>
              <a:rPr lang="en-US" sz="1600" dirty="0">
                <a:solidFill>
                  <a:srgbClr val="5F5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Fully redundant</a:t>
            </a:r>
          </a:p>
          <a:p>
            <a:r>
              <a:rPr lang="en-US" sz="1600" dirty="0">
                <a:solidFill>
                  <a:srgbClr val="5F5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Compact sizes</a:t>
            </a:r>
          </a:p>
          <a:p>
            <a:r>
              <a:rPr lang="en-US" sz="1600" dirty="0">
                <a:solidFill>
                  <a:srgbClr val="5F5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Small form factors</a:t>
            </a:r>
          </a:p>
          <a:p>
            <a:r>
              <a:rPr lang="en-US" sz="1600" dirty="0">
                <a:solidFill>
                  <a:srgbClr val="5F5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Different cooling concepts</a:t>
            </a:r>
          </a:p>
          <a:p>
            <a:r>
              <a:rPr lang="en-US" sz="1600" dirty="0">
                <a:solidFill>
                  <a:srgbClr val="5F5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Different backplane topologies</a:t>
            </a:r>
          </a:p>
        </p:txBody>
      </p:sp>
      <p:pic>
        <p:nvPicPr>
          <p:cNvPr id="7" name="Picture 21" descr="12slot">
            <a:extLst>
              <a:ext uri="{FF2B5EF4-FFF2-40B4-BE49-F238E27FC236}">
                <a16:creationId xmlns:a16="http://schemas.microsoft.com/office/drawing/2014/main" id="{E8A4E78D-6C99-4C99-91C3-4D51E6409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6200" y="3690815"/>
            <a:ext cx="3327619" cy="2538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1">
            <a:extLst>
              <a:ext uri="{FF2B5EF4-FFF2-40B4-BE49-F238E27FC236}">
                <a16:creationId xmlns:a16="http://schemas.microsoft.com/office/drawing/2014/main" id="{EBBC6DDF-E052-4047-893F-AD39F34528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0071" y="3243025"/>
            <a:ext cx="2882719" cy="192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E1125262\Documents\PICMG_XTCA_4\11890164\11890-164_front_1_silber.jpg">
            <a:extLst>
              <a:ext uri="{FF2B5EF4-FFF2-40B4-BE49-F238E27FC236}">
                <a16:creationId xmlns:a16="http://schemas.microsoft.com/office/drawing/2014/main" id="{E438EE1F-130E-4844-92D2-D901DBD3C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960" y="1089858"/>
            <a:ext cx="3147232" cy="185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08A02C7-C2ED-41E3-BAC4-0AD428218FC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1813" y="3136185"/>
            <a:ext cx="2813134" cy="1897637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3883CEDC-D631-4A3F-8F57-131C1C4B3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8" r="5045" b="409"/>
          <a:stretch>
            <a:fillRect/>
          </a:stretch>
        </p:blipFill>
        <p:spPr bwMode="auto">
          <a:xfrm>
            <a:off x="8556928" y="1021265"/>
            <a:ext cx="2466891" cy="2066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8466E512-EFB5-4EC9-9C3D-0DCE4318B7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7699" y="5033822"/>
            <a:ext cx="2958030" cy="91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0962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C6CE8-1442-4D30-89FB-D2278810BF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MTCA Workshop Desy 2022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542B0D-DD40-459C-AC2C-3F596A28D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MTCA.4.1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B341F30-7EC3-4484-8825-46A75D29C1F7}"/>
              </a:ext>
            </a:extLst>
          </p:cNvPr>
          <p:cNvSpPr txBox="1">
            <a:spLocks/>
          </p:cNvSpPr>
          <p:nvPr/>
        </p:nvSpPr>
        <p:spPr bwMode="auto">
          <a:xfrm>
            <a:off x="264083" y="866226"/>
            <a:ext cx="3850718" cy="372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2563" indent="-182563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US" sz="1800" b="1" dirty="0">
                <a:solidFill>
                  <a:srgbClr val="5F5F5F"/>
                </a:solidFill>
                <a:sym typeface="Arial" charset="0"/>
              </a:rPr>
              <a:t>Standardization continued:  MTCA.4.1</a:t>
            </a:r>
            <a:endParaRPr lang="en-US" sz="1800" b="1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4DBDDA4-1083-4F33-873D-0D1C89CEAA0F}"/>
              </a:ext>
            </a:extLst>
          </p:cNvPr>
          <p:cNvSpPr txBox="1">
            <a:spLocks/>
          </p:cNvSpPr>
          <p:nvPr/>
        </p:nvSpPr>
        <p:spPr bwMode="auto">
          <a:xfrm>
            <a:off x="264083" y="1322706"/>
            <a:ext cx="5200015" cy="4015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63513" indent="-163513" algn="l" defTabSz="457200" rtl="0" eaLnBrk="1" fontAlgn="base" hangingPunct="1">
              <a:spcBef>
                <a:spcPts val="238"/>
              </a:spcBef>
              <a:spcAft>
                <a:spcPct val="0"/>
              </a:spcAft>
              <a:buSzPct val="90000"/>
              <a:buFont typeface="Arial" charset="0"/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19100" indent="-228600" algn="l" defTabSz="457200" rtl="0" eaLnBrk="1" fontAlgn="base" hangingPunct="1">
              <a:spcBef>
                <a:spcPts val="238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2"/>
                </a:solidFill>
                <a:latin typeface="+mn-lt"/>
                <a:ea typeface="+mn-ea"/>
              </a:defRPr>
            </a:lvl2pPr>
            <a:lvl3pPr marL="868363" indent="-163513" algn="l" defTabSz="457200" rtl="0" eaLnBrk="1" fontAlgn="base" hangingPunct="1">
              <a:spcBef>
                <a:spcPts val="238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325563" indent="-228600" algn="l" defTabSz="457200" rtl="0" eaLnBrk="1" fontAlgn="base" hangingPunct="1">
              <a:spcBef>
                <a:spcPts val="238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600" b="1" dirty="0">
                <a:solidFill>
                  <a:srgbClr val="5F5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Definition of a RTM Auxiliary Backplane (MTCA.4.1)</a:t>
            </a:r>
          </a:p>
          <a:p>
            <a:pPr>
              <a:buFontTx/>
              <a:buChar char="-"/>
            </a:pPr>
            <a:r>
              <a:rPr lang="en-US" sz="1600" dirty="0">
                <a:solidFill>
                  <a:srgbClr val="5F5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 on the LLRF backplane</a:t>
            </a:r>
          </a:p>
          <a:p>
            <a:pPr>
              <a:buFontTx/>
              <a:buChar char="-"/>
            </a:pPr>
            <a:r>
              <a:rPr lang="en-US" sz="1600" dirty="0">
                <a:solidFill>
                  <a:srgbClr val="5F5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Optional connector usage</a:t>
            </a:r>
          </a:p>
          <a:p>
            <a:pPr marL="0" indent="0">
              <a:buNone/>
            </a:pPr>
            <a:endParaRPr lang="en-US" sz="1600" b="1" dirty="0">
              <a:solidFill>
                <a:srgbClr val="5F5F5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1600" b="1" dirty="0">
              <a:solidFill>
                <a:srgbClr val="5F5F5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1600" b="1" dirty="0">
              <a:solidFill>
                <a:srgbClr val="5F5F5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1600" b="1" dirty="0">
              <a:solidFill>
                <a:srgbClr val="5F5F5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1600" b="1" dirty="0">
              <a:solidFill>
                <a:srgbClr val="5F5F5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1600" b="1" dirty="0">
              <a:solidFill>
                <a:srgbClr val="5F5F5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1600" b="1" dirty="0">
              <a:solidFill>
                <a:srgbClr val="5F5F5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1600" b="1" dirty="0">
              <a:solidFill>
                <a:srgbClr val="5F5F5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600" b="1" dirty="0">
                <a:solidFill>
                  <a:srgbClr val="5F5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Protective mechanical cover for AMC and RTM modules</a:t>
            </a:r>
          </a:p>
          <a:p>
            <a:pPr>
              <a:buFontTx/>
              <a:buChar char="-"/>
            </a:pPr>
            <a:r>
              <a:rPr lang="en-US" sz="1600" dirty="0">
                <a:solidFill>
                  <a:srgbClr val="5F5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Protective cover to mechanically protect components</a:t>
            </a:r>
          </a:p>
          <a:p>
            <a:pPr>
              <a:buFontTx/>
              <a:buChar char="-"/>
            </a:pPr>
            <a:r>
              <a:rPr lang="en-US" sz="1600" dirty="0">
                <a:solidFill>
                  <a:srgbClr val="5F5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Side A and Side B</a:t>
            </a:r>
            <a:r>
              <a:rPr lang="en-US" sz="1600" b="1" dirty="0">
                <a:solidFill>
                  <a:srgbClr val="5F5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pPr marL="0" indent="0">
              <a:buNone/>
            </a:pPr>
            <a:endParaRPr lang="en-US" sz="1600" b="1" dirty="0">
              <a:solidFill>
                <a:srgbClr val="5F5F5F"/>
              </a:solidFill>
            </a:endParaRPr>
          </a:p>
          <a:p>
            <a:pPr marL="0" indent="0">
              <a:buNone/>
            </a:pPr>
            <a:r>
              <a:rPr lang="en-US" sz="1600" b="1" dirty="0">
                <a:solidFill>
                  <a:srgbClr val="5F5F5F"/>
                </a:solidFill>
              </a:rPr>
              <a:t> </a:t>
            </a:r>
            <a:endParaRPr lang="en-US" sz="1600" dirty="0">
              <a:solidFill>
                <a:srgbClr val="5F5F5F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145FCD9-24C4-41B4-B14A-9B6D611D1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119099"/>
            <a:ext cx="1427157" cy="222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E70998BC-45B8-48BB-856A-7A4159298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322706"/>
            <a:ext cx="5964101" cy="2426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06331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C6CE8-1442-4D30-89FB-D2278810BF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MTCA Workshop </a:t>
            </a:r>
            <a:r>
              <a:rPr lang="en-US" dirty="0" err="1"/>
              <a:t>Desy</a:t>
            </a:r>
            <a:r>
              <a:rPr lang="en-US" dirty="0"/>
              <a:t> 2021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542B0D-DD40-459C-AC2C-3F596A28D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MTCA.4.1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96FEFB0-3E81-467E-8CFD-89D9AB667472}"/>
              </a:ext>
            </a:extLst>
          </p:cNvPr>
          <p:cNvSpPr txBox="1">
            <a:spLocks/>
          </p:cNvSpPr>
          <p:nvPr/>
        </p:nvSpPr>
        <p:spPr bwMode="auto">
          <a:xfrm>
            <a:off x="269241" y="966469"/>
            <a:ext cx="7196396" cy="942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2563" indent="-182563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r>
              <a:rPr lang="en-US" sz="1600" dirty="0"/>
              <a:t>Auxiliary backplane for rear transition modules</a:t>
            </a:r>
          </a:p>
          <a:p>
            <a:pPr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r>
              <a:rPr lang="en-US" sz="1600" dirty="0"/>
              <a:t>Rear power modules</a:t>
            </a:r>
            <a:r>
              <a:rPr lang="de-DE" sz="1600" dirty="0"/>
              <a:t> </a:t>
            </a:r>
          </a:p>
          <a:p>
            <a:pPr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r>
              <a:rPr lang="de-DE" sz="1600" dirty="0"/>
              <a:t>MCH Management Support &amp; Extended </a:t>
            </a:r>
            <a:r>
              <a:rPr lang="en-US" sz="1600" dirty="0"/>
              <a:t>Rear Transition Module (MCH-RTM)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ADD5550-0EE2-4227-BF04-921893BE6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180" y="1827743"/>
            <a:ext cx="3462020" cy="331036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D03D2F3-4FE0-4FE0-B8F5-E399F33E85F8}"/>
              </a:ext>
            </a:extLst>
          </p:cNvPr>
          <p:cNvSpPr txBox="1">
            <a:spLocks/>
          </p:cNvSpPr>
          <p:nvPr/>
        </p:nvSpPr>
        <p:spPr bwMode="auto">
          <a:xfrm>
            <a:off x="365209" y="5138103"/>
            <a:ext cx="6721391" cy="1037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2563" indent="-182563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0" indent="0" algn="l" defTabSz="914400">
              <a:spcBef>
                <a:spcPts val="238"/>
              </a:spcBef>
              <a:buClr>
                <a:schemeClr val="tx1"/>
              </a:buClr>
              <a:buSzPct val="90000"/>
            </a:pPr>
            <a:r>
              <a:rPr lang="en-US" sz="1600" dirty="0"/>
              <a:t>Location for the RTM backplane in a MTCA.4 shelf</a:t>
            </a:r>
          </a:p>
          <a:p>
            <a:pPr algn="l"/>
            <a:endParaRPr lang="de-DE" sz="1600" dirty="0"/>
          </a:p>
          <a:p>
            <a:pPr algn="l"/>
            <a:r>
              <a:rPr lang="de-DE" sz="1600" dirty="0"/>
              <a:t>Dimension:   Height: 159.5mm </a:t>
            </a:r>
          </a:p>
          <a:p>
            <a:pPr algn="l"/>
            <a:r>
              <a:rPr lang="de-DE" sz="1600" dirty="0"/>
              <a:t>                        Width: 424.5mm </a:t>
            </a:r>
          </a:p>
          <a:p>
            <a:pPr algn="l"/>
            <a:r>
              <a:rPr lang="en-US" sz="1600" dirty="0"/>
              <a:t>                        Thickness: 2mm (backplane) + 2mm (shield extension) </a:t>
            </a:r>
            <a:r>
              <a:rPr lang="en-US" sz="1200" dirty="0"/>
              <a:t>	</a:t>
            </a:r>
          </a:p>
          <a:p>
            <a:pPr marL="0" indent="0" algn="l" defTabSz="914400">
              <a:spcBef>
                <a:spcPts val="238"/>
              </a:spcBef>
              <a:buClr>
                <a:schemeClr val="tx1"/>
              </a:buClr>
              <a:buSzPct val="90000"/>
            </a:pPr>
            <a:endParaRPr lang="en-US" sz="1200" dirty="0"/>
          </a:p>
        </p:txBody>
      </p:sp>
      <p:pic>
        <p:nvPicPr>
          <p:cNvPr id="11" name="Picture 21" descr="12slot">
            <a:extLst>
              <a:ext uri="{FF2B5EF4-FFF2-40B4-BE49-F238E27FC236}">
                <a16:creationId xmlns:a16="http://schemas.microsoft.com/office/drawing/2014/main" id="{CB0F9427-4CF5-434A-8569-82B8BC06B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599" y="1051321"/>
            <a:ext cx="3827245" cy="2920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EAE5EE9-9928-469C-B037-564F7D9FA90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856" y="4059799"/>
            <a:ext cx="2820747" cy="203620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BEC80DDE-8BA1-4C81-8DBA-B60E245706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994777" y="2568973"/>
            <a:ext cx="1022383" cy="230229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00F6CD61-C41A-4670-800C-E36834C720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8508" y="4967800"/>
            <a:ext cx="2070542" cy="765004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CCA621F-013C-4D2B-95AD-BF2CFF564620}"/>
              </a:ext>
            </a:extLst>
          </p:cNvPr>
          <p:cNvSpPr txBox="1">
            <a:spLocks/>
          </p:cNvSpPr>
          <p:nvPr/>
        </p:nvSpPr>
        <p:spPr bwMode="auto">
          <a:xfrm>
            <a:off x="5843464" y="4325855"/>
            <a:ext cx="1386679" cy="21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2563" indent="-182563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0" indent="0" algn="l" defTabSz="914400">
              <a:spcBef>
                <a:spcPts val="238"/>
              </a:spcBef>
              <a:buClr>
                <a:schemeClr val="tx1"/>
              </a:buClr>
              <a:buSzPct val="90000"/>
            </a:pPr>
            <a:r>
              <a:rPr lang="en-US" sz="1600" dirty="0"/>
              <a:t>RTM Backplane</a:t>
            </a:r>
          </a:p>
          <a:p>
            <a:pPr marL="0" indent="0" algn="l" defTabSz="914400">
              <a:spcBef>
                <a:spcPts val="238"/>
              </a:spcBef>
              <a:buClr>
                <a:schemeClr val="tx1"/>
              </a:buClr>
              <a:buSzPct val="90000"/>
            </a:pPr>
            <a:endParaRPr lang="en-US" sz="120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43AF3D1-1943-4A28-94D9-524B549D2A02}"/>
              </a:ext>
            </a:extLst>
          </p:cNvPr>
          <p:cNvSpPr txBox="1">
            <a:spLocks/>
          </p:cNvSpPr>
          <p:nvPr/>
        </p:nvSpPr>
        <p:spPr bwMode="auto">
          <a:xfrm>
            <a:off x="5929589" y="5825685"/>
            <a:ext cx="1386679" cy="21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2563" indent="-182563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0" indent="0" algn="l" defTabSz="914400">
              <a:spcBef>
                <a:spcPts val="238"/>
              </a:spcBef>
              <a:buClr>
                <a:schemeClr val="tx1"/>
              </a:buClr>
              <a:buSzPct val="90000"/>
            </a:pPr>
            <a:r>
              <a:rPr lang="en-US" sz="1600" dirty="0"/>
              <a:t>Shield plane</a:t>
            </a:r>
          </a:p>
          <a:p>
            <a:pPr marL="0" indent="0" algn="l" defTabSz="914400">
              <a:spcBef>
                <a:spcPts val="238"/>
              </a:spcBef>
              <a:buClr>
                <a:schemeClr val="tx1"/>
              </a:buClr>
              <a:buSzPct val="90000"/>
            </a:pPr>
            <a:endParaRPr lang="en-US" sz="1200" dirty="0"/>
          </a:p>
        </p:txBody>
      </p: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862C8FC6-E133-4535-A5E4-F6224C6C8C39}"/>
              </a:ext>
            </a:extLst>
          </p:cNvPr>
          <p:cNvCxnSpPr>
            <a:cxnSpLocks/>
          </p:cNvCxnSpPr>
          <p:nvPr/>
        </p:nvCxnSpPr>
        <p:spPr>
          <a:xfrm>
            <a:off x="7696200" y="3972029"/>
            <a:ext cx="1625158" cy="1105870"/>
          </a:xfrm>
          <a:prstGeom prst="straightConnector1">
            <a:avLst/>
          </a:prstGeom>
          <a:ln>
            <a:solidFill>
              <a:srgbClr val="FF0000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39EA98BB-3E0A-4D71-AE53-5B2A35E2F620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7639050" y="5145549"/>
            <a:ext cx="1682308" cy="204753"/>
          </a:xfrm>
          <a:prstGeom prst="straightConnector1">
            <a:avLst/>
          </a:prstGeom>
          <a:ln>
            <a:solidFill>
              <a:srgbClr val="FF0000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29959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C6CE8-1442-4D30-89FB-D2278810BF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MTCA Workshop Desy 2022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542B0D-DD40-459C-AC2C-3F596A28D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MTCA.4.1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8B9CDCE-4DB3-403C-BD26-8769BBD774BC}"/>
              </a:ext>
            </a:extLst>
          </p:cNvPr>
          <p:cNvSpPr txBox="1">
            <a:spLocks/>
          </p:cNvSpPr>
          <p:nvPr/>
        </p:nvSpPr>
        <p:spPr bwMode="auto">
          <a:xfrm>
            <a:off x="264083" y="866225"/>
            <a:ext cx="3340178" cy="4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2563" indent="-182563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US" sz="1800" b="1" dirty="0">
                <a:solidFill>
                  <a:srgbClr val="5F5F5F"/>
                </a:solidFill>
                <a:sym typeface="Arial" charset="0"/>
              </a:rPr>
              <a:t>MTCA.4.1 Rear Power Module  </a:t>
            </a:r>
            <a:endParaRPr lang="en-US" sz="1800" b="1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913F18B-BF0F-483E-82E5-0899DF8D5345}"/>
              </a:ext>
            </a:extLst>
          </p:cNvPr>
          <p:cNvSpPr txBox="1">
            <a:spLocks/>
          </p:cNvSpPr>
          <p:nvPr/>
        </p:nvSpPr>
        <p:spPr bwMode="auto">
          <a:xfrm>
            <a:off x="264084" y="1262573"/>
            <a:ext cx="11318316" cy="1785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2563" indent="-182563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0" indent="0">
              <a:spcBef>
                <a:spcPts val="238"/>
              </a:spcBef>
              <a:buClr>
                <a:schemeClr val="tx1"/>
              </a:buClr>
              <a:buSzPct val="90000"/>
            </a:pPr>
            <a:r>
              <a:rPr lang="en-US" sz="1600" dirty="0"/>
              <a:t>The rear power module provides additional power to the RTMs via the RTM backplane</a:t>
            </a:r>
          </a:p>
          <a:p>
            <a:pPr marL="0" indent="0" algn="l" defTabSz="914400">
              <a:spcBef>
                <a:spcPts val="238"/>
              </a:spcBef>
              <a:buClr>
                <a:schemeClr val="tx1"/>
              </a:buClr>
              <a:buSzPct val="90000"/>
            </a:pPr>
            <a:r>
              <a:rPr lang="en-US" sz="1600" dirty="0"/>
              <a:t>Output power:  up to 600W </a:t>
            </a:r>
          </a:p>
          <a:p>
            <a:pPr marL="0" indent="0" algn="l" defTabSz="914400">
              <a:spcBef>
                <a:spcPts val="238"/>
              </a:spcBef>
              <a:buClr>
                <a:schemeClr val="tx1"/>
              </a:buClr>
              <a:buSzPct val="90000"/>
            </a:pPr>
            <a:endParaRPr lang="en-US" sz="1600" dirty="0"/>
          </a:p>
          <a:p>
            <a:pPr marL="0" indent="0" algn="l" defTabSz="914400">
              <a:spcBef>
                <a:spcPts val="238"/>
              </a:spcBef>
              <a:buClr>
                <a:schemeClr val="tx1"/>
              </a:buClr>
              <a:buSzPct val="90000"/>
            </a:pPr>
            <a:r>
              <a:rPr lang="en-US" sz="1600" dirty="0"/>
              <a:t>Dimensions:  Double width, full-size but reduced depth due to the connector position on the RTM backplane</a:t>
            </a:r>
          </a:p>
          <a:p>
            <a:pPr marL="0" indent="0" algn="l" defTabSz="914400">
              <a:spcBef>
                <a:spcPts val="238"/>
              </a:spcBef>
              <a:buClr>
                <a:schemeClr val="tx1"/>
              </a:buClr>
              <a:buSzPct val="90000"/>
            </a:pPr>
            <a:r>
              <a:rPr lang="en-US" sz="1600" dirty="0"/>
              <a:t>	    Depth: 185,85 mm – distance the AMC backplane to the RTM backplane</a:t>
            </a:r>
          </a:p>
          <a:p>
            <a:pPr marL="0" indent="0" algn="l" defTabSz="914400">
              <a:spcBef>
                <a:spcPts val="238"/>
              </a:spcBef>
              <a:buClr>
                <a:schemeClr val="tx1"/>
              </a:buClr>
              <a:buSzPct val="90000"/>
            </a:pPr>
            <a:endParaRPr lang="en-US" sz="1600" dirty="0"/>
          </a:p>
          <a:p>
            <a:pPr marL="0" indent="0" algn="l" defTabSz="914400">
              <a:spcBef>
                <a:spcPts val="238"/>
              </a:spcBef>
              <a:buClr>
                <a:schemeClr val="tx1"/>
              </a:buClr>
              <a:buSzPct val="90000"/>
            </a:pPr>
            <a:endParaRPr lang="en-US" sz="16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DE58E25-03EA-4765-9C4D-FF23E4DB87F0}"/>
              </a:ext>
            </a:extLst>
          </p:cNvPr>
          <p:cNvSpPr txBox="1">
            <a:spLocks/>
          </p:cNvSpPr>
          <p:nvPr/>
        </p:nvSpPr>
        <p:spPr bwMode="auto">
          <a:xfrm>
            <a:off x="264083" y="3438848"/>
            <a:ext cx="3340178" cy="372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2563" indent="-182563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US" sz="1800" b="1" dirty="0">
                <a:solidFill>
                  <a:srgbClr val="5F5F5F"/>
                </a:solidFill>
                <a:sym typeface="Arial" charset="0"/>
              </a:rPr>
              <a:t>MTCA.4.1 MCH-RTM</a:t>
            </a:r>
            <a:endParaRPr lang="en-US" sz="1800" b="1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9413B69-B568-42CE-81BB-6D057040D1C4}"/>
              </a:ext>
            </a:extLst>
          </p:cNvPr>
          <p:cNvSpPr txBox="1">
            <a:spLocks/>
          </p:cNvSpPr>
          <p:nvPr/>
        </p:nvSpPr>
        <p:spPr bwMode="auto">
          <a:xfrm>
            <a:off x="269240" y="3796349"/>
            <a:ext cx="9408159" cy="13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2563" indent="-182563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0" indent="0" algn="l" defTabSz="914400">
              <a:spcBef>
                <a:spcPts val="238"/>
              </a:spcBef>
              <a:buClr>
                <a:schemeClr val="tx1"/>
              </a:buClr>
              <a:buSzPct val="90000"/>
            </a:pPr>
            <a:r>
              <a:rPr lang="de-DE" sz="1600" dirty="0"/>
              <a:t>The </a:t>
            </a:r>
            <a:r>
              <a:rPr lang="en-US" sz="1600" dirty="0"/>
              <a:t>MCH-RTM can contain CPU, storage and peripherals which safes space in the AMC area.</a:t>
            </a:r>
          </a:p>
          <a:p>
            <a:pPr marL="0" indent="0" algn="l" defTabSz="914400">
              <a:spcBef>
                <a:spcPts val="238"/>
              </a:spcBef>
              <a:buClr>
                <a:schemeClr val="tx1"/>
              </a:buClr>
              <a:buSzPct val="90000"/>
            </a:pPr>
            <a:r>
              <a:rPr lang="en-US" sz="1600" dirty="0"/>
              <a:t> </a:t>
            </a:r>
          </a:p>
          <a:p>
            <a:pPr marL="0" indent="0" algn="l" defTabSz="914400">
              <a:spcBef>
                <a:spcPts val="238"/>
              </a:spcBef>
              <a:buClr>
                <a:schemeClr val="tx1"/>
              </a:buClr>
              <a:buSzPct val="90000"/>
            </a:pPr>
            <a:r>
              <a:rPr lang="en-US" sz="1600" dirty="0"/>
              <a:t>Dimensions:  Double width, full-size, depth 185,85 mm</a:t>
            </a:r>
          </a:p>
          <a:p>
            <a:pPr marL="0" indent="0" algn="l" defTabSz="914400">
              <a:spcBef>
                <a:spcPts val="238"/>
              </a:spcBef>
              <a:buClr>
                <a:schemeClr val="tx1"/>
              </a:buClr>
              <a:buSzPct val="90000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8818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84733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38" imgH="338" progId="TCLayout.ActiveDocument.1">
                  <p:embed/>
                </p:oleObj>
              </mc:Choice>
              <mc:Fallback>
                <p:oleObj name="think-cell Slide" r:id="rId4" imgW="338" imgH="338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000" dirty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09600" y="3962400"/>
            <a:ext cx="10972800" cy="1828800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89E6D4E9-BF9A-48DB-B365-6D8CF39FEB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4621" y="1295400"/>
            <a:ext cx="1942757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54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Title 4">
            <a:extLst>
              <a:ext uri="{FF2B5EF4-FFF2-40B4-BE49-F238E27FC236}">
                <a16:creationId xmlns:a16="http://schemas.microsoft.com/office/drawing/2014/main" id="{6681840A-A544-4C23-BF8D-10CB99AFE9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ATCA</a:t>
            </a:r>
            <a:endParaRPr lang="en-US" dirty="0"/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B84F0B36-0187-4959-988B-8B0B3088D1A6}"/>
              </a:ext>
            </a:extLst>
          </p:cNvPr>
          <p:cNvCxnSpPr>
            <a:cxnSpLocks/>
          </p:cNvCxnSpPr>
          <p:nvPr/>
        </p:nvCxnSpPr>
        <p:spPr>
          <a:xfrm>
            <a:off x="542925" y="2309434"/>
            <a:ext cx="4105275" cy="0"/>
          </a:xfrm>
          <a:prstGeom prst="line">
            <a:avLst/>
          </a:prstGeom>
          <a:ln w="38100">
            <a:solidFill>
              <a:srgbClr val="C4262E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1AA28562-5076-4CD3-AF16-FE2540E551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5">
                <a:tint val="45000"/>
                <a:satMod val="400000"/>
              </a:schemeClr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119" y="3"/>
            <a:ext cx="7384881" cy="6857997"/>
          </a:xfrm>
          <a:prstGeom prst="rect">
            <a:avLst/>
          </a:prstGeom>
          <a:blipFill dpi="0" rotWithShape="1">
            <a:blip r:embed="rId4">
              <a:duotone>
                <a:prstClr val="black"/>
                <a:schemeClr val="accent5">
                  <a:tint val="45000"/>
                  <a:satMod val="400000"/>
                </a:schemeClr>
              </a:duotone>
              <a:alphaModFix amt="50000"/>
            </a:blip>
            <a:srcRect/>
            <a:tile tx="0" ty="0" sx="100000" sy="100000" flip="none" algn="tl"/>
          </a:blipFill>
          <a:ln>
            <a:gradFill>
              <a:gsLst>
                <a:gs pos="9000">
                  <a:schemeClr val="accent1">
                    <a:lumMod val="5000"/>
                    <a:lumOff val="95000"/>
                  </a:schemeClr>
                </a:gs>
                <a:gs pos="47000">
                  <a:schemeClr val="accent1">
                    <a:lumMod val="45000"/>
                    <a:lumOff val="55000"/>
                  </a:schemeClr>
                </a:gs>
                <a:gs pos="46000">
                  <a:schemeClr val="accent1">
                    <a:lumMod val="45000"/>
                    <a:lumOff val="55000"/>
                  </a:schemeClr>
                </a:gs>
                <a:gs pos="69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  <p:extLst>
      <p:ext uri="{BB962C8B-B14F-4D97-AF65-F5344CB8AC3E}">
        <p14:creationId xmlns:p14="http://schemas.microsoft.com/office/powerpoint/2010/main" val="763146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C6CE8-1442-4D30-89FB-D2278810BF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MTCA Workshop Desy 2022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542B0D-DD40-459C-AC2C-3F596A28D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kern="1200" cap="none" dirty="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ATCA</a:t>
            </a:r>
            <a:endParaRPr lang="en-US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4179549A-81C0-4ABC-A600-5523A0C002F6}"/>
              </a:ext>
            </a:extLst>
          </p:cNvPr>
          <p:cNvGrpSpPr/>
          <p:nvPr/>
        </p:nvGrpSpPr>
        <p:grpSpPr>
          <a:xfrm>
            <a:off x="1688221" y="1252259"/>
            <a:ext cx="8335010" cy="4858017"/>
            <a:chOff x="271145" y="976155"/>
            <a:chExt cx="8335010" cy="4858017"/>
          </a:xfrm>
        </p:grpSpPr>
        <p:sp>
          <p:nvSpPr>
            <p:cNvPr id="6" name="AutoShape 11">
              <a:extLst>
                <a:ext uri="{FF2B5EF4-FFF2-40B4-BE49-F238E27FC236}">
                  <a16:creationId xmlns:a16="http://schemas.microsoft.com/office/drawing/2014/main" id="{3421519B-52FA-4718-91BA-F6279E0BBCC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880463">
              <a:off x="2805471" y="2768351"/>
              <a:ext cx="381000" cy="575489"/>
            </a:xfrm>
            <a:prstGeom prst="downArrow">
              <a:avLst>
                <a:gd name="adj1" fmla="val 50000"/>
                <a:gd name="adj2" fmla="val 60521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AutoShape 12">
              <a:extLst>
                <a:ext uri="{FF2B5EF4-FFF2-40B4-BE49-F238E27FC236}">
                  <a16:creationId xmlns:a16="http://schemas.microsoft.com/office/drawing/2014/main" id="{E1FDC67C-3C34-401C-8A5F-D43BE4814EF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5746115" y="3100636"/>
              <a:ext cx="381000" cy="577850"/>
            </a:xfrm>
            <a:prstGeom prst="downArrow">
              <a:avLst>
                <a:gd name="adj1" fmla="val 50000"/>
                <a:gd name="adj2" fmla="val 3791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00AE0E7B-D9A5-4CF3-B43C-0B7B3E29DB5D}"/>
                </a:ext>
              </a:extLst>
            </p:cNvPr>
            <p:cNvGrpSpPr/>
            <p:nvPr/>
          </p:nvGrpSpPr>
          <p:grpSpPr>
            <a:xfrm>
              <a:off x="3266440" y="2873110"/>
              <a:ext cx="2393950" cy="1066800"/>
              <a:chOff x="290831" y="851174"/>
              <a:chExt cx="2393950" cy="1066800"/>
            </a:xfrm>
          </p:grpSpPr>
          <p:sp>
            <p:nvSpPr>
              <p:cNvPr id="47" name="AutoShape 13">
                <a:extLst>
                  <a:ext uri="{FF2B5EF4-FFF2-40B4-BE49-F238E27FC236}">
                    <a16:creationId xmlns:a16="http://schemas.microsoft.com/office/drawing/2014/main" id="{1DB06270-ACFF-4A51-9CDA-6532E2282E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831" y="851174"/>
                <a:ext cx="2393950" cy="1066800"/>
              </a:xfrm>
              <a:prstGeom prst="roundRect">
                <a:avLst>
                  <a:gd name="adj" fmla="val 16667"/>
                </a:avLst>
              </a:prstGeom>
              <a:solidFill>
                <a:srgbClr val="FFFF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" name="Text Box 5">
                <a:extLst>
                  <a:ext uri="{FF2B5EF4-FFF2-40B4-BE49-F238E27FC236}">
                    <a16:creationId xmlns:a16="http://schemas.microsoft.com/office/drawing/2014/main" id="{1E393E6D-435F-4576-84EF-D7178B4A509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2635" y="998293"/>
                <a:ext cx="1370341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dirty="0"/>
                  <a:t>PICMG 3.0</a:t>
                </a:r>
              </a:p>
            </p:txBody>
          </p:sp>
          <p:sp>
            <p:nvSpPr>
              <p:cNvPr id="49" name="Text Box 16">
                <a:extLst>
                  <a:ext uri="{FF2B5EF4-FFF2-40B4-BE49-F238E27FC236}">
                    <a16:creationId xmlns:a16="http://schemas.microsoft.com/office/drawing/2014/main" id="{80C3B632-9DCF-46AF-BF57-1AA169D99E2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1170" y="1303020"/>
                <a:ext cx="1898650" cy="4308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n-US" sz="1100" dirty="0" err="1"/>
                  <a:t>AdvancedTCA</a:t>
                </a:r>
                <a:r>
                  <a:rPr lang="en-US" sz="1100" dirty="0"/>
                  <a:t> Base Specification</a:t>
                </a:r>
              </a:p>
            </p:txBody>
          </p:sp>
        </p:grpSp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4134E7CF-4AFB-42A5-881E-104E1AF2A630}"/>
                </a:ext>
              </a:extLst>
            </p:cNvPr>
            <p:cNvGrpSpPr/>
            <p:nvPr/>
          </p:nvGrpSpPr>
          <p:grpSpPr>
            <a:xfrm>
              <a:off x="271145" y="976155"/>
              <a:ext cx="2393950" cy="1066800"/>
              <a:chOff x="261620" y="2240280"/>
              <a:chExt cx="2393950" cy="1066800"/>
            </a:xfrm>
          </p:grpSpPr>
          <p:sp>
            <p:nvSpPr>
              <p:cNvPr id="44" name="AutoShape 27">
                <a:extLst>
                  <a:ext uri="{FF2B5EF4-FFF2-40B4-BE49-F238E27FC236}">
                    <a16:creationId xmlns:a16="http://schemas.microsoft.com/office/drawing/2014/main" id="{35C0DF5E-983A-46E0-B96C-212F7DAB53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620" y="2240280"/>
                <a:ext cx="2393950" cy="1066800"/>
              </a:xfrm>
              <a:prstGeom prst="roundRect">
                <a:avLst>
                  <a:gd name="adj" fmla="val 16667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9525">
                <a:solidFill>
                  <a:schemeClr val="tx2">
                    <a:lumMod val="20000"/>
                    <a:lumOff val="8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" name="Text Box 28">
                <a:extLst>
                  <a:ext uri="{FF2B5EF4-FFF2-40B4-BE49-F238E27FC236}">
                    <a16:creationId xmlns:a16="http://schemas.microsoft.com/office/drawing/2014/main" id="{3605FE2E-E36A-412A-8CC5-9B03D1F88CA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4260" y="2369820"/>
                <a:ext cx="1404229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dirty="0"/>
                  <a:t>PICMG 3.1</a:t>
                </a:r>
              </a:p>
            </p:txBody>
          </p:sp>
          <p:sp>
            <p:nvSpPr>
              <p:cNvPr id="46" name="Text Box 29">
                <a:extLst>
                  <a:ext uri="{FF2B5EF4-FFF2-40B4-BE49-F238E27FC236}">
                    <a16:creationId xmlns:a16="http://schemas.microsoft.com/office/drawing/2014/main" id="{62768FA5-091E-4EFF-9B57-F5290F738B2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1620" y="2750820"/>
                <a:ext cx="2393950" cy="4308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100" dirty="0"/>
                  <a:t>Ethernet/</a:t>
                </a:r>
                <a:r>
                  <a:rPr lang="en-US" sz="1100" dirty="0" err="1"/>
                  <a:t>Fibre</a:t>
                </a:r>
                <a:r>
                  <a:rPr lang="en-US" sz="1100" dirty="0"/>
                  <a:t> Channel Over PICMG 3.0</a:t>
                </a:r>
              </a:p>
            </p:txBody>
          </p:sp>
        </p:grpSp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0B375A56-5AA8-400C-9A4E-BFD7AABEEA42}"/>
                </a:ext>
              </a:extLst>
            </p:cNvPr>
            <p:cNvGrpSpPr/>
            <p:nvPr/>
          </p:nvGrpSpPr>
          <p:grpSpPr>
            <a:xfrm>
              <a:off x="6212205" y="2877741"/>
              <a:ext cx="2393950" cy="1066800"/>
              <a:chOff x="6240780" y="1944604"/>
              <a:chExt cx="2393950" cy="1066800"/>
            </a:xfrm>
          </p:grpSpPr>
          <p:sp>
            <p:nvSpPr>
              <p:cNvPr id="41" name="AutoShape 25">
                <a:extLst>
                  <a:ext uri="{FF2B5EF4-FFF2-40B4-BE49-F238E27FC236}">
                    <a16:creationId xmlns:a16="http://schemas.microsoft.com/office/drawing/2014/main" id="{BCB849F5-1BC0-4345-ACC5-C8B9091ECF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40780" y="1944604"/>
                <a:ext cx="2393950" cy="1066800"/>
              </a:xfrm>
              <a:prstGeom prst="roundRect">
                <a:avLst>
                  <a:gd name="adj" fmla="val 16667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9525">
                <a:solidFill>
                  <a:schemeClr val="tx2">
                    <a:lumMod val="20000"/>
                    <a:lumOff val="8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" name="Text Box 26">
                <a:extLst>
                  <a:ext uri="{FF2B5EF4-FFF2-40B4-BE49-F238E27FC236}">
                    <a16:creationId xmlns:a16="http://schemas.microsoft.com/office/drawing/2014/main" id="{FC94DA7B-14EA-4686-BD81-5759771FC8A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79590" y="2007813"/>
                <a:ext cx="1155700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dirty="0"/>
                  <a:t>AMC.0</a:t>
                </a:r>
              </a:p>
            </p:txBody>
          </p:sp>
          <p:sp>
            <p:nvSpPr>
              <p:cNvPr id="43" name="Text Box 32">
                <a:extLst>
                  <a:ext uri="{FF2B5EF4-FFF2-40B4-BE49-F238E27FC236}">
                    <a16:creationId xmlns:a16="http://schemas.microsoft.com/office/drawing/2014/main" id="{512117E4-D777-4536-928D-BC06FD5C3D4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518910" y="2390409"/>
                <a:ext cx="1898650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n-US" sz="1200" dirty="0"/>
                  <a:t>Advanced Mezzanine Card Base Specification </a:t>
                </a:r>
              </a:p>
            </p:txBody>
          </p:sp>
        </p:grpSp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7A98636D-6460-40D5-A4C1-7AE8D5DD24B9}"/>
                </a:ext>
              </a:extLst>
            </p:cNvPr>
            <p:cNvGrpSpPr/>
            <p:nvPr/>
          </p:nvGrpSpPr>
          <p:grpSpPr>
            <a:xfrm>
              <a:off x="279400" y="2232660"/>
              <a:ext cx="2444750" cy="1066800"/>
              <a:chOff x="261620" y="3497580"/>
              <a:chExt cx="2444750" cy="1066800"/>
            </a:xfrm>
          </p:grpSpPr>
          <p:sp>
            <p:nvSpPr>
              <p:cNvPr id="38" name="AutoShape 23">
                <a:extLst>
                  <a:ext uri="{FF2B5EF4-FFF2-40B4-BE49-F238E27FC236}">
                    <a16:creationId xmlns:a16="http://schemas.microsoft.com/office/drawing/2014/main" id="{380ABC59-8671-4406-A224-CAB1EB899F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620" y="3497580"/>
                <a:ext cx="2393950" cy="1066800"/>
              </a:xfrm>
              <a:prstGeom prst="roundRect">
                <a:avLst>
                  <a:gd name="adj" fmla="val 16667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9525">
                <a:solidFill>
                  <a:schemeClr val="tx2">
                    <a:lumMod val="20000"/>
                    <a:lumOff val="8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9" name="Text Box 35">
                <a:extLst>
                  <a:ext uri="{FF2B5EF4-FFF2-40B4-BE49-F238E27FC236}">
                    <a16:creationId xmlns:a16="http://schemas.microsoft.com/office/drawing/2014/main" id="{FF853275-D543-4B25-A4BA-2CFAAA6B3F3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2420" y="4046220"/>
                <a:ext cx="2393950" cy="2616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de-DE" sz="1100" dirty="0" err="1"/>
                  <a:t>InfiniBand</a:t>
                </a:r>
                <a:r>
                  <a:rPr lang="de-DE" sz="1100" dirty="0"/>
                  <a:t> Over PICMG 3.0</a:t>
                </a:r>
                <a:endParaRPr lang="en-US" sz="1100" dirty="0"/>
              </a:p>
            </p:txBody>
          </p:sp>
          <p:sp>
            <p:nvSpPr>
              <p:cNvPr id="40" name="Text Box 28">
                <a:extLst>
                  <a:ext uri="{FF2B5EF4-FFF2-40B4-BE49-F238E27FC236}">
                    <a16:creationId xmlns:a16="http://schemas.microsoft.com/office/drawing/2014/main" id="{95944068-7E4F-4B89-AC55-B14CF22D376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3567" y="3606284"/>
                <a:ext cx="1510056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dirty="0"/>
                  <a:t>PICMG 3.2</a:t>
                </a:r>
              </a:p>
            </p:txBody>
          </p:sp>
        </p:grpSp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751E41F1-4464-45EF-AD4B-A4F5A781D6F3}"/>
                </a:ext>
              </a:extLst>
            </p:cNvPr>
            <p:cNvGrpSpPr/>
            <p:nvPr/>
          </p:nvGrpSpPr>
          <p:grpSpPr>
            <a:xfrm>
              <a:off x="279400" y="3502299"/>
              <a:ext cx="2393950" cy="1066800"/>
              <a:chOff x="279400" y="3502299"/>
              <a:chExt cx="2393950" cy="1066800"/>
            </a:xfrm>
          </p:grpSpPr>
          <p:sp>
            <p:nvSpPr>
              <p:cNvPr id="35" name="AutoShape 24">
                <a:extLst>
                  <a:ext uri="{FF2B5EF4-FFF2-40B4-BE49-F238E27FC236}">
                    <a16:creationId xmlns:a16="http://schemas.microsoft.com/office/drawing/2014/main" id="{3355C726-CACC-4016-A027-F7E665680C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9400" y="3502299"/>
                <a:ext cx="2393950" cy="1066800"/>
              </a:xfrm>
              <a:prstGeom prst="roundRect">
                <a:avLst>
                  <a:gd name="adj" fmla="val 16667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9525">
                <a:solidFill>
                  <a:schemeClr val="tx2">
                    <a:lumMod val="20000"/>
                    <a:lumOff val="8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Text Box 30">
                <a:extLst>
                  <a:ext uri="{FF2B5EF4-FFF2-40B4-BE49-F238E27FC236}">
                    <a16:creationId xmlns:a16="http://schemas.microsoft.com/office/drawing/2014/main" id="{6155DB07-C78B-431C-9361-FC4E57C249B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0200" y="3944259"/>
                <a:ext cx="2311400" cy="4308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100" dirty="0" err="1"/>
                  <a:t>StarFabric</a:t>
                </a:r>
                <a:r>
                  <a:rPr lang="en-US" sz="1100" dirty="0"/>
                  <a:t>/Advanced Switching for </a:t>
                </a:r>
                <a:r>
                  <a:rPr lang="en-US" sz="1100" dirty="0" err="1"/>
                  <a:t>AdvancedTCA</a:t>
                </a:r>
                <a:r>
                  <a:rPr lang="en-US" sz="1100" dirty="0"/>
                  <a:t> Systems</a:t>
                </a:r>
              </a:p>
            </p:txBody>
          </p:sp>
          <p:sp>
            <p:nvSpPr>
              <p:cNvPr id="37" name="Text Box 28">
                <a:extLst>
                  <a:ext uri="{FF2B5EF4-FFF2-40B4-BE49-F238E27FC236}">
                    <a16:creationId xmlns:a16="http://schemas.microsoft.com/office/drawing/2014/main" id="{F36D0F39-F83A-46FE-AF33-0FF430E3087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2573" y="3605402"/>
                <a:ext cx="1413510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dirty="0"/>
                  <a:t>PICMG 3.3</a:t>
                </a:r>
              </a:p>
            </p:txBody>
          </p:sp>
        </p:grpSp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8A446B7D-E569-4187-BCD7-8A21B97D7647}"/>
                </a:ext>
              </a:extLst>
            </p:cNvPr>
            <p:cNvGrpSpPr/>
            <p:nvPr/>
          </p:nvGrpSpPr>
          <p:grpSpPr>
            <a:xfrm>
              <a:off x="308609" y="4758392"/>
              <a:ext cx="2393950" cy="1066800"/>
              <a:chOff x="3267710" y="4754880"/>
              <a:chExt cx="2393950" cy="1066800"/>
            </a:xfrm>
          </p:grpSpPr>
          <p:sp>
            <p:nvSpPr>
              <p:cNvPr id="32" name="AutoShape 24">
                <a:extLst>
                  <a:ext uri="{FF2B5EF4-FFF2-40B4-BE49-F238E27FC236}">
                    <a16:creationId xmlns:a16="http://schemas.microsoft.com/office/drawing/2014/main" id="{B2027A02-CFB7-4E80-A8CA-02A8758F05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7710" y="4754880"/>
                <a:ext cx="2393950" cy="1066800"/>
              </a:xfrm>
              <a:prstGeom prst="roundRect">
                <a:avLst>
                  <a:gd name="adj" fmla="val 16667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9525">
                <a:solidFill>
                  <a:schemeClr val="tx2">
                    <a:lumMod val="20000"/>
                    <a:lumOff val="8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" name="Text Box 30">
                <a:extLst>
                  <a:ext uri="{FF2B5EF4-FFF2-40B4-BE49-F238E27FC236}">
                    <a16:creationId xmlns:a16="http://schemas.microsoft.com/office/drawing/2014/main" id="{AEBBF1F3-84E4-42A2-B687-B56F6753A4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18510" y="5219700"/>
                <a:ext cx="2311400" cy="6001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100" dirty="0"/>
                  <a:t>PCI Express and Advanced Switching for </a:t>
                </a:r>
                <a:r>
                  <a:rPr lang="en-US" sz="1100" dirty="0" err="1"/>
                  <a:t>AdvancedTCA</a:t>
                </a:r>
                <a:r>
                  <a:rPr lang="en-US" sz="1100" dirty="0"/>
                  <a:t> Systems</a:t>
                </a:r>
              </a:p>
            </p:txBody>
          </p:sp>
          <p:sp>
            <p:nvSpPr>
              <p:cNvPr id="34" name="Text Box 28">
                <a:extLst>
                  <a:ext uri="{FF2B5EF4-FFF2-40B4-BE49-F238E27FC236}">
                    <a16:creationId xmlns:a16="http://schemas.microsoft.com/office/drawing/2014/main" id="{EE0C8BFC-459E-4DD5-B239-F5BF90AEB5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61594" y="4843938"/>
                <a:ext cx="1414390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dirty="0"/>
                  <a:t>PICMG 3.4</a:t>
                </a:r>
              </a:p>
            </p:txBody>
          </p:sp>
        </p:grp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305A7E87-410D-444D-B7C1-D6F5807F7EF1}"/>
                </a:ext>
              </a:extLst>
            </p:cNvPr>
            <p:cNvGrpSpPr/>
            <p:nvPr/>
          </p:nvGrpSpPr>
          <p:grpSpPr>
            <a:xfrm>
              <a:off x="3266440" y="4767372"/>
              <a:ext cx="2393950" cy="1066800"/>
              <a:chOff x="6091555" y="4711175"/>
              <a:chExt cx="2393950" cy="1066800"/>
            </a:xfrm>
          </p:grpSpPr>
          <p:sp>
            <p:nvSpPr>
              <p:cNvPr id="29" name="AutoShape 24">
                <a:extLst>
                  <a:ext uri="{FF2B5EF4-FFF2-40B4-BE49-F238E27FC236}">
                    <a16:creationId xmlns:a16="http://schemas.microsoft.com/office/drawing/2014/main" id="{F51691A5-4773-4376-A73C-6E8BD3893C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1555" y="4711175"/>
                <a:ext cx="2393950" cy="1066800"/>
              </a:xfrm>
              <a:prstGeom prst="roundRect">
                <a:avLst>
                  <a:gd name="adj" fmla="val 16667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9525">
                <a:solidFill>
                  <a:schemeClr val="tx2">
                    <a:lumMod val="20000"/>
                    <a:lumOff val="8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" name="Text Box 30">
                <a:extLst>
                  <a:ext uri="{FF2B5EF4-FFF2-40B4-BE49-F238E27FC236}">
                    <a16:creationId xmlns:a16="http://schemas.microsoft.com/office/drawing/2014/main" id="{A7CD9632-01DE-4C03-996D-1274A67C5BA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61405" y="5170527"/>
                <a:ext cx="2311400" cy="4308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100" dirty="0"/>
                  <a:t>Serial </a:t>
                </a:r>
                <a:r>
                  <a:rPr lang="en-US" sz="1100" dirty="0" err="1"/>
                  <a:t>RapidIO</a:t>
                </a:r>
                <a:r>
                  <a:rPr lang="en-US" sz="1100" dirty="0"/>
                  <a:t> for </a:t>
                </a:r>
                <a:r>
                  <a:rPr lang="en-US" sz="1100" dirty="0" err="1"/>
                  <a:t>AdvancedTCA</a:t>
                </a:r>
                <a:r>
                  <a:rPr lang="en-US" sz="1100" dirty="0"/>
                  <a:t> Systems</a:t>
                </a:r>
              </a:p>
            </p:txBody>
          </p:sp>
          <p:sp>
            <p:nvSpPr>
              <p:cNvPr id="31" name="Text Box 28">
                <a:extLst>
                  <a:ext uri="{FF2B5EF4-FFF2-40B4-BE49-F238E27FC236}">
                    <a16:creationId xmlns:a16="http://schemas.microsoft.com/office/drawing/2014/main" id="{B606E18D-8792-4FF4-9121-5647CB2DF70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596850" y="4830549"/>
                <a:ext cx="1390014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dirty="0"/>
                  <a:t>PICMG 3.5</a:t>
                </a:r>
              </a:p>
            </p:txBody>
          </p:sp>
        </p:grp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530A809E-E189-4240-B58B-C59DF1DD08B6}"/>
                </a:ext>
              </a:extLst>
            </p:cNvPr>
            <p:cNvGrpSpPr/>
            <p:nvPr/>
          </p:nvGrpSpPr>
          <p:grpSpPr>
            <a:xfrm>
              <a:off x="6161405" y="4761904"/>
              <a:ext cx="2393950" cy="1066800"/>
              <a:chOff x="6078855" y="3497580"/>
              <a:chExt cx="2393950" cy="1066800"/>
            </a:xfrm>
          </p:grpSpPr>
          <p:sp>
            <p:nvSpPr>
              <p:cNvPr id="26" name="AutoShape 24">
                <a:extLst>
                  <a:ext uri="{FF2B5EF4-FFF2-40B4-BE49-F238E27FC236}">
                    <a16:creationId xmlns:a16="http://schemas.microsoft.com/office/drawing/2014/main" id="{1B2A59D0-B5A1-408D-B885-2862728701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8855" y="3497580"/>
                <a:ext cx="2393950" cy="1066800"/>
              </a:xfrm>
              <a:prstGeom prst="roundRect">
                <a:avLst>
                  <a:gd name="adj" fmla="val 16667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9525">
                <a:solidFill>
                  <a:schemeClr val="tx2">
                    <a:lumMod val="20000"/>
                    <a:lumOff val="8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Text Box 30">
                <a:extLst>
                  <a:ext uri="{FF2B5EF4-FFF2-40B4-BE49-F238E27FC236}">
                    <a16:creationId xmlns:a16="http://schemas.microsoft.com/office/drawing/2014/main" id="{3CF8A5CA-BE90-4D00-BA25-74C0AB61AF3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29655" y="4000500"/>
                <a:ext cx="2311400" cy="4308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100" dirty="0" err="1"/>
                  <a:t>AdvancedTCA</a:t>
                </a:r>
                <a:r>
                  <a:rPr lang="en-US" sz="1100" dirty="0"/>
                  <a:t> Rear Transition Module Zone 3A</a:t>
                </a:r>
              </a:p>
            </p:txBody>
          </p:sp>
          <p:sp>
            <p:nvSpPr>
              <p:cNvPr id="28" name="Text Box 28">
                <a:extLst>
                  <a:ext uri="{FF2B5EF4-FFF2-40B4-BE49-F238E27FC236}">
                    <a16:creationId xmlns:a16="http://schemas.microsoft.com/office/drawing/2014/main" id="{7B0CA2F4-4F22-4B83-9B6F-E3C5EC631D4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36715" y="3613904"/>
                <a:ext cx="1368578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dirty="0"/>
                  <a:t>PICMG 3.8</a:t>
                </a:r>
              </a:p>
            </p:txBody>
          </p:sp>
        </p:grpSp>
        <p:sp>
          <p:nvSpPr>
            <p:cNvPr id="16" name="AutoShape 11">
              <a:extLst>
                <a:ext uri="{FF2B5EF4-FFF2-40B4-BE49-F238E27FC236}">
                  <a16:creationId xmlns:a16="http://schemas.microsoft.com/office/drawing/2014/main" id="{7C15465E-9A9A-406D-9E8E-FD119DEC80F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098873">
              <a:off x="2806843" y="3416007"/>
              <a:ext cx="382926" cy="575103"/>
            </a:xfrm>
            <a:prstGeom prst="downArrow">
              <a:avLst>
                <a:gd name="adj1" fmla="val 50000"/>
                <a:gd name="adj2" fmla="val 60521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AutoShape 10">
              <a:extLst>
                <a:ext uri="{FF2B5EF4-FFF2-40B4-BE49-F238E27FC236}">
                  <a16:creationId xmlns:a16="http://schemas.microsoft.com/office/drawing/2014/main" id="{45B0C2C0-246F-4C9A-871C-C40FBD26328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3416789">
              <a:off x="2953244" y="3842232"/>
              <a:ext cx="381000" cy="1118607"/>
            </a:xfrm>
            <a:prstGeom prst="downArrow">
              <a:avLst>
                <a:gd name="adj1" fmla="val 50000"/>
                <a:gd name="adj2" fmla="val 10291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AutoShape 10">
              <a:extLst>
                <a:ext uri="{FF2B5EF4-FFF2-40B4-BE49-F238E27FC236}">
                  <a16:creationId xmlns:a16="http://schemas.microsoft.com/office/drawing/2014/main" id="{6A684CFF-70A8-4A98-BFAF-2D213FA30F6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622208">
              <a:off x="2927458" y="1824539"/>
              <a:ext cx="381000" cy="1118607"/>
            </a:xfrm>
            <a:prstGeom prst="downArrow">
              <a:avLst>
                <a:gd name="adj1" fmla="val 50000"/>
                <a:gd name="adj2" fmla="val 10291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AutoShape 12">
              <a:extLst>
                <a:ext uri="{FF2B5EF4-FFF2-40B4-BE49-F238E27FC236}">
                  <a16:creationId xmlns:a16="http://schemas.microsoft.com/office/drawing/2014/main" id="{1B78826B-47ED-438F-AD46-3408BECF913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4291965" y="4061277"/>
              <a:ext cx="381000" cy="577850"/>
            </a:xfrm>
            <a:prstGeom prst="downArrow">
              <a:avLst>
                <a:gd name="adj1" fmla="val 50000"/>
                <a:gd name="adj2" fmla="val 3791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AutoShape 10">
              <a:extLst>
                <a:ext uri="{FF2B5EF4-FFF2-40B4-BE49-F238E27FC236}">
                  <a16:creationId xmlns:a16="http://schemas.microsoft.com/office/drawing/2014/main" id="{C404C1D1-430C-43BA-ABB0-2B7034DD749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190516">
              <a:off x="5575212" y="3815843"/>
              <a:ext cx="381000" cy="1118607"/>
            </a:xfrm>
            <a:prstGeom prst="downArrow">
              <a:avLst>
                <a:gd name="adj1" fmla="val 50000"/>
                <a:gd name="adj2" fmla="val 10291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F62A0351-6828-4CFA-A844-2A1724C73E59}"/>
                </a:ext>
              </a:extLst>
            </p:cNvPr>
            <p:cNvGrpSpPr/>
            <p:nvPr/>
          </p:nvGrpSpPr>
          <p:grpSpPr>
            <a:xfrm>
              <a:off x="6161405" y="1041321"/>
              <a:ext cx="2393950" cy="1066800"/>
              <a:chOff x="6161405" y="1041321"/>
              <a:chExt cx="2393950" cy="1066800"/>
            </a:xfrm>
          </p:grpSpPr>
          <p:sp>
            <p:nvSpPr>
              <p:cNvPr id="23" name="AutoShape 25">
                <a:extLst>
                  <a:ext uri="{FF2B5EF4-FFF2-40B4-BE49-F238E27FC236}">
                    <a16:creationId xmlns:a16="http://schemas.microsoft.com/office/drawing/2014/main" id="{14A99ED3-8A3D-478A-9A9A-31BD2B1069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61405" y="1041321"/>
                <a:ext cx="2393950" cy="1066800"/>
              </a:xfrm>
              <a:prstGeom prst="roundRect">
                <a:avLst>
                  <a:gd name="adj" fmla="val 16667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9525">
                <a:solidFill>
                  <a:schemeClr val="tx2">
                    <a:lumMod val="20000"/>
                    <a:lumOff val="8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Text Box 26">
                <a:extLst>
                  <a:ext uri="{FF2B5EF4-FFF2-40B4-BE49-F238E27FC236}">
                    <a16:creationId xmlns:a16="http://schemas.microsoft.com/office/drawing/2014/main" id="{DEFEA61B-DEF5-4CD6-8635-7D5DCF14613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80530" y="1081009"/>
                <a:ext cx="1155700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dirty="0"/>
                  <a:t>IRTM.0</a:t>
                </a:r>
              </a:p>
            </p:txBody>
          </p:sp>
          <p:sp>
            <p:nvSpPr>
              <p:cNvPr id="25" name="Text Box 32">
                <a:extLst>
                  <a:ext uri="{FF2B5EF4-FFF2-40B4-BE49-F238E27FC236}">
                    <a16:creationId xmlns:a16="http://schemas.microsoft.com/office/drawing/2014/main" id="{EF30BF6B-FAFA-4201-BCF1-053CA419878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67260" y="1360409"/>
                <a:ext cx="1567180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200" dirty="0"/>
                  <a:t>Intelligent Rear Transition Module (IRTM) Base</a:t>
                </a:r>
              </a:p>
            </p:txBody>
          </p:sp>
        </p:grpSp>
        <p:sp>
          <p:nvSpPr>
            <p:cNvPr id="22" name="AutoShape 10">
              <a:extLst>
                <a:ext uri="{FF2B5EF4-FFF2-40B4-BE49-F238E27FC236}">
                  <a16:creationId xmlns:a16="http://schemas.microsoft.com/office/drawing/2014/main" id="{F7308714-C319-4BC1-BDC2-F01A4DEFFD5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48136">
              <a:off x="5571254" y="1909652"/>
              <a:ext cx="381000" cy="1118607"/>
            </a:xfrm>
            <a:prstGeom prst="downArrow">
              <a:avLst>
                <a:gd name="adj1" fmla="val 50000"/>
                <a:gd name="adj2" fmla="val 10291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0" name="Textfeld 49">
            <a:extLst>
              <a:ext uri="{FF2B5EF4-FFF2-40B4-BE49-F238E27FC236}">
                <a16:creationId xmlns:a16="http://schemas.microsoft.com/office/drawing/2014/main" id="{2319D034-B106-439F-B9FE-6FEBF484ABE9}"/>
              </a:ext>
            </a:extLst>
          </p:cNvPr>
          <p:cNvSpPr txBox="1"/>
          <p:nvPr/>
        </p:nvSpPr>
        <p:spPr>
          <a:xfrm>
            <a:off x="269241" y="917615"/>
            <a:ext cx="6097464" cy="36933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de-DE" b="1" kern="1200" cap="none" dirty="0" err="1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Specification</a:t>
            </a:r>
            <a:r>
              <a:rPr lang="de-DE" b="1" kern="1200" cap="none" dirty="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 Family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4023627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C6CE8-1442-4D30-89FB-D2278810BF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MTCA Workshop Desy 2022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542B0D-DD40-459C-AC2C-3F596A28D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kern="1200" cap="none" dirty="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ATCA  </a:t>
            </a:r>
            <a:endParaRPr lang="en-US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6FE264A9-1605-414F-B34E-F075E65A984E}"/>
              </a:ext>
            </a:extLst>
          </p:cNvPr>
          <p:cNvGrpSpPr/>
          <p:nvPr/>
        </p:nvGrpSpPr>
        <p:grpSpPr>
          <a:xfrm>
            <a:off x="1406081" y="1442706"/>
            <a:ext cx="8777020" cy="4507579"/>
            <a:chOff x="-177958" y="880915"/>
            <a:chExt cx="8777020" cy="4507579"/>
          </a:xfrm>
        </p:grpSpPr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A5AFE1EF-F619-42DC-A21E-0B7265CA095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659851" y="880915"/>
              <a:ext cx="1442797" cy="340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82563" indent="-182563" eaLnBrk="0" hangingPunct="0"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9pPr>
            </a:lstStyle>
            <a:p>
              <a:pPr marL="0" indent="0" algn="l" defTabSz="914400">
                <a:spcBef>
                  <a:spcPts val="238"/>
                </a:spcBef>
                <a:buClr>
                  <a:schemeClr val="tx1"/>
                </a:buClr>
                <a:buSzPct val="90000"/>
              </a:pPr>
              <a:r>
                <a:rPr lang="en-US" sz="2000" dirty="0"/>
                <a:t>Front View</a:t>
              </a:r>
            </a:p>
            <a:p>
              <a:pPr algn="l" defTabSz="914400">
                <a:spcBef>
                  <a:spcPts val="238"/>
                </a:spcBef>
                <a:buClr>
                  <a:schemeClr val="tx1"/>
                </a:buClr>
                <a:buSzPct val="90000"/>
                <a:buFont typeface="Arial" charset="0"/>
                <a:buChar char="•"/>
              </a:pPr>
              <a:endParaRPr lang="en-US" sz="2000" dirty="0"/>
            </a:p>
            <a:p>
              <a:pPr algn="l" defTabSz="914400">
                <a:spcBef>
                  <a:spcPts val="238"/>
                </a:spcBef>
                <a:buClr>
                  <a:schemeClr val="tx1"/>
                </a:buClr>
                <a:buSzPct val="90000"/>
                <a:buFont typeface="Arial" charset="0"/>
                <a:buChar char="•"/>
              </a:pPr>
              <a:endParaRPr lang="en-US" sz="2000" dirty="0">
                <a:solidFill>
                  <a:schemeClr val="tx2"/>
                </a:solidFill>
                <a:ea typeface="ヒラギノ角ゴ Pro W3" pitchFamily="1" charset="-128"/>
              </a:endParaRPr>
            </a:p>
          </p:txBody>
        </p:sp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87A768E9-81CA-4D47-BCFE-C776C3C4EE7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290906" y="888535"/>
              <a:ext cx="1442797" cy="340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82563" indent="-182563" eaLnBrk="0" hangingPunct="0"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9pPr>
            </a:lstStyle>
            <a:p>
              <a:pPr marL="0" indent="0" algn="l" defTabSz="914400">
                <a:spcBef>
                  <a:spcPts val="238"/>
                </a:spcBef>
                <a:buClr>
                  <a:schemeClr val="tx1"/>
                </a:buClr>
                <a:buSzPct val="90000"/>
              </a:pPr>
              <a:r>
                <a:rPr lang="en-US" sz="2000" dirty="0"/>
                <a:t>Rear View</a:t>
              </a:r>
            </a:p>
            <a:p>
              <a:pPr algn="l" defTabSz="914400">
                <a:spcBef>
                  <a:spcPts val="238"/>
                </a:spcBef>
                <a:buClr>
                  <a:schemeClr val="tx1"/>
                </a:buClr>
                <a:buSzPct val="90000"/>
                <a:buFont typeface="Arial" charset="0"/>
                <a:buChar char="•"/>
              </a:pPr>
              <a:endParaRPr lang="en-US" sz="2000" dirty="0"/>
            </a:p>
            <a:p>
              <a:pPr algn="l" defTabSz="914400">
                <a:spcBef>
                  <a:spcPts val="238"/>
                </a:spcBef>
                <a:buClr>
                  <a:schemeClr val="tx1"/>
                </a:buClr>
                <a:buSzPct val="90000"/>
                <a:buFont typeface="Arial" charset="0"/>
                <a:buChar char="•"/>
              </a:pPr>
              <a:endParaRPr lang="en-US" sz="2000" dirty="0">
                <a:solidFill>
                  <a:schemeClr val="tx2"/>
                </a:solidFill>
                <a:ea typeface="ヒラギノ角ゴ Pro W3" pitchFamily="1" charset="-128"/>
              </a:endParaRPr>
            </a:p>
          </p:txBody>
        </p:sp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613A9FC8-DBDF-4E00-A993-5CCB534378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lum bright="20000" contras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81" y="1249681"/>
              <a:ext cx="3492444" cy="34175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accent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9" name="Picture 5" descr="Bild2">
              <a:extLst>
                <a:ext uri="{FF2B5EF4-FFF2-40B4-BE49-F238E27FC236}">
                  <a16:creationId xmlns:a16="http://schemas.microsoft.com/office/drawing/2014/main" id="{B6EE886F-9D99-48C7-876D-95D23D2B81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800" y="1257300"/>
              <a:ext cx="3341262" cy="3374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ADDAE3CB-D542-4453-ABEE-16FDF3B5701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-177958" y="4726385"/>
              <a:ext cx="2321599" cy="340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82563" indent="-182563" eaLnBrk="0" hangingPunct="0"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9pPr>
            </a:lstStyle>
            <a:p>
              <a:pPr marL="0" indent="0" algn="l" defTabSz="914400">
                <a:spcBef>
                  <a:spcPts val="238"/>
                </a:spcBef>
                <a:buClr>
                  <a:schemeClr val="tx1"/>
                </a:buClr>
                <a:buSzPct val="90000"/>
              </a:pPr>
              <a:r>
                <a:rPr lang="en-US" sz="2000" dirty="0"/>
                <a:t>Redundant Fan Trays</a:t>
              </a:r>
            </a:p>
            <a:p>
              <a:pPr algn="l" defTabSz="914400">
                <a:spcBef>
                  <a:spcPts val="238"/>
                </a:spcBef>
                <a:buClr>
                  <a:schemeClr val="tx1"/>
                </a:buClr>
                <a:buSzPct val="90000"/>
                <a:buFont typeface="Arial" charset="0"/>
                <a:buChar char="•"/>
              </a:pPr>
              <a:endParaRPr lang="en-US" sz="2000" dirty="0"/>
            </a:p>
            <a:p>
              <a:pPr algn="l" defTabSz="914400">
                <a:spcBef>
                  <a:spcPts val="238"/>
                </a:spcBef>
                <a:buClr>
                  <a:schemeClr val="tx1"/>
                </a:buClr>
                <a:buSzPct val="90000"/>
                <a:buFont typeface="Arial" charset="0"/>
                <a:buChar char="•"/>
              </a:pPr>
              <a:endParaRPr lang="en-US" sz="2000" dirty="0">
                <a:solidFill>
                  <a:schemeClr val="tx2"/>
                </a:solidFill>
                <a:ea typeface="ヒラギノ角ゴ Pro W3" pitchFamily="1" charset="-128"/>
              </a:endParaRPr>
            </a:p>
          </p:txBody>
        </p:sp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02399713-D6D3-47B4-A5F6-B8A41D2715C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560952" y="4648980"/>
              <a:ext cx="3540800" cy="340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82563" indent="-182563" eaLnBrk="0" hangingPunct="0"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9pPr>
            </a:lstStyle>
            <a:p>
              <a:pPr marL="0" indent="0" algn="l" defTabSz="914400">
                <a:spcBef>
                  <a:spcPts val="238"/>
                </a:spcBef>
                <a:buClr>
                  <a:schemeClr val="tx1"/>
                </a:buClr>
                <a:buSzPct val="90000"/>
              </a:pPr>
              <a:r>
                <a:rPr lang="en-US" sz="2000" dirty="0"/>
                <a:t>Dual redundant Shelf Managers</a:t>
              </a:r>
            </a:p>
            <a:p>
              <a:pPr algn="l" defTabSz="914400">
                <a:spcBef>
                  <a:spcPts val="238"/>
                </a:spcBef>
                <a:buClr>
                  <a:schemeClr val="tx1"/>
                </a:buClr>
                <a:buSzPct val="90000"/>
                <a:buFont typeface="Arial" charset="0"/>
                <a:buChar char="•"/>
              </a:pPr>
              <a:endParaRPr lang="en-US" sz="2000" dirty="0"/>
            </a:p>
            <a:p>
              <a:pPr algn="l" defTabSz="914400">
                <a:spcBef>
                  <a:spcPts val="238"/>
                </a:spcBef>
                <a:buClr>
                  <a:schemeClr val="tx1"/>
                </a:buClr>
                <a:buSzPct val="90000"/>
                <a:buFont typeface="Arial" charset="0"/>
                <a:buChar char="•"/>
              </a:pPr>
              <a:endParaRPr lang="en-US" sz="2000" dirty="0">
                <a:solidFill>
                  <a:schemeClr val="tx2"/>
                </a:solidFill>
                <a:ea typeface="ヒラギノ角ゴ Pro W3" pitchFamily="1" charset="-128"/>
              </a:endParaRPr>
            </a:p>
          </p:txBody>
        </p:sp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E390A723-9232-4CCE-A747-4CD3650FA16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877677" y="2400039"/>
              <a:ext cx="1274207" cy="340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82563" indent="-182563" eaLnBrk="0" hangingPunct="0"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9pPr>
            </a:lstStyle>
            <a:p>
              <a:pPr marL="0" indent="0" algn="l" defTabSz="914400">
                <a:spcBef>
                  <a:spcPts val="238"/>
                </a:spcBef>
                <a:buClr>
                  <a:schemeClr val="tx1"/>
                </a:buClr>
                <a:buSzPct val="90000"/>
              </a:pPr>
              <a:r>
                <a:rPr lang="en-US" sz="2000" dirty="0"/>
                <a:t>Backplane</a:t>
              </a:r>
            </a:p>
            <a:p>
              <a:pPr algn="l" defTabSz="914400">
                <a:spcBef>
                  <a:spcPts val="238"/>
                </a:spcBef>
                <a:buClr>
                  <a:schemeClr val="tx1"/>
                </a:buClr>
                <a:buSzPct val="90000"/>
                <a:buFont typeface="Arial" charset="0"/>
                <a:buChar char="•"/>
              </a:pPr>
              <a:endParaRPr lang="en-US" sz="2000" dirty="0"/>
            </a:p>
            <a:p>
              <a:pPr algn="l" defTabSz="914400">
                <a:spcBef>
                  <a:spcPts val="238"/>
                </a:spcBef>
                <a:buClr>
                  <a:schemeClr val="tx1"/>
                </a:buClr>
                <a:buSzPct val="90000"/>
                <a:buFont typeface="Arial" charset="0"/>
                <a:buChar char="•"/>
              </a:pPr>
              <a:endParaRPr lang="en-US" sz="2000" dirty="0">
                <a:solidFill>
                  <a:schemeClr val="tx2"/>
                </a:solidFill>
                <a:ea typeface="ヒラギノ角ゴ Pro W3" pitchFamily="1" charset="-128"/>
              </a:endParaRPr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CF2D8339-5C21-4443-9697-C223AC7D76F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868267" y="1523041"/>
              <a:ext cx="1445299" cy="340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82563" indent="-182563" eaLnBrk="0" hangingPunct="0"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9pPr>
            </a:lstStyle>
            <a:p>
              <a:pPr marL="0" indent="0" algn="l" defTabSz="914400">
                <a:spcBef>
                  <a:spcPts val="238"/>
                </a:spcBef>
                <a:buClr>
                  <a:schemeClr val="tx1"/>
                </a:buClr>
                <a:buSzPct val="90000"/>
              </a:pPr>
              <a:r>
                <a:rPr lang="en-US" sz="2000" dirty="0"/>
                <a:t>Alarm Board</a:t>
              </a:r>
            </a:p>
            <a:p>
              <a:pPr algn="l" defTabSz="914400">
                <a:spcBef>
                  <a:spcPts val="238"/>
                </a:spcBef>
                <a:buClr>
                  <a:schemeClr val="tx1"/>
                </a:buClr>
                <a:buSzPct val="90000"/>
                <a:buFont typeface="Arial" charset="0"/>
                <a:buChar char="•"/>
              </a:pPr>
              <a:endParaRPr lang="en-US" sz="2000" dirty="0"/>
            </a:p>
            <a:p>
              <a:pPr algn="l" defTabSz="914400">
                <a:spcBef>
                  <a:spcPts val="238"/>
                </a:spcBef>
                <a:buClr>
                  <a:schemeClr val="tx1"/>
                </a:buClr>
                <a:buSzPct val="90000"/>
                <a:buFont typeface="Arial" charset="0"/>
                <a:buChar char="•"/>
              </a:pPr>
              <a:endParaRPr lang="en-US" sz="2000" dirty="0">
                <a:solidFill>
                  <a:schemeClr val="tx2"/>
                </a:solidFill>
                <a:ea typeface="ヒラギノ角ゴ Pro W3" pitchFamily="1" charset="-128"/>
              </a:endParaRPr>
            </a:p>
          </p:txBody>
        </p:sp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B3516F65-3C5F-451F-A433-3A2F54104BE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556556" y="5048304"/>
              <a:ext cx="2911496" cy="340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82563" indent="-182563" eaLnBrk="0" hangingPunct="0"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9pPr>
            </a:lstStyle>
            <a:p>
              <a:pPr marL="0" indent="0" algn="l" defTabSz="914400">
                <a:spcBef>
                  <a:spcPts val="238"/>
                </a:spcBef>
                <a:buClr>
                  <a:schemeClr val="tx1"/>
                </a:buClr>
                <a:buSzPct val="90000"/>
              </a:pPr>
              <a:r>
                <a:rPr lang="en-US" sz="2000" dirty="0"/>
                <a:t>Power Entry Module (PEM)</a:t>
              </a:r>
            </a:p>
          </p:txBody>
        </p:sp>
        <p:cxnSp>
          <p:nvCxnSpPr>
            <p:cNvPr id="15" name="Gerade Verbindung mit Pfeil 14">
              <a:extLst>
                <a:ext uri="{FF2B5EF4-FFF2-40B4-BE49-F238E27FC236}">
                  <a16:creationId xmlns:a16="http://schemas.microsoft.com/office/drawing/2014/main" id="{479CE39B-4C11-4EDE-86B9-F242AC58F140}"/>
                </a:ext>
              </a:extLst>
            </p:cNvPr>
            <p:cNvCxnSpPr/>
            <p:nvPr/>
          </p:nvCxnSpPr>
          <p:spPr bwMode="auto">
            <a:xfrm flipV="1">
              <a:off x="1608131" y="4208587"/>
              <a:ext cx="341648" cy="543552"/>
            </a:xfrm>
            <a:prstGeom prst="straightConnector1">
              <a:avLst/>
            </a:prstGeom>
            <a:solidFill>
              <a:schemeClr val="tx2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lg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3000" dir="5400000" rotWithShape="0">
                      <a:srgbClr val="000000">
                        <a:alpha val="34999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16" name="Gerade Verbindung mit Pfeil 15">
              <a:extLst>
                <a:ext uri="{FF2B5EF4-FFF2-40B4-BE49-F238E27FC236}">
                  <a16:creationId xmlns:a16="http://schemas.microsoft.com/office/drawing/2014/main" id="{864C1907-7368-403B-8FC8-3FA0E53C75F1}"/>
                </a:ext>
              </a:extLst>
            </p:cNvPr>
            <p:cNvCxnSpPr/>
            <p:nvPr/>
          </p:nvCxnSpPr>
          <p:spPr bwMode="auto">
            <a:xfrm flipH="1" flipV="1">
              <a:off x="3285915" y="3292755"/>
              <a:ext cx="646836" cy="1325352"/>
            </a:xfrm>
            <a:prstGeom prst="straightConnector1">
              <a:avLst/>
            </a:prstGeom>
            <a:solidFill>
              <a:schemeClr val="tx2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lg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3000" dir="5400000" rotWithShape="0">
                      <a:srgbClr val="000000">
                        <a:alpha val="34999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18" name="Gerade Verbindung mit Pfeil 17">
              <a:extLst>
                <a:ext uri="{FF2B5EF4-FFF2-40B4-BE49-F238E27FC236}">
                  <a16:creationId xmlns:a16="http://schemas.microsoft.com/office/drawing/2014/main" id="{3487A240-990B-46DA-B893-0A46B7CA0BCB}"/>
                </a:ext>
              </a:extLst>
            </p:cNvPr>
            <p:cNvCxnSpPr/>
            <p:nvPr/>
          </p:nvCxnSpPr>
          <p:spPr bwMode="auto">
            <a:xfrm flipH="1">
              <a:off x="3102648" y="1647825"/>
              <a:ext cx="730450" cy="1"/>
            </a:xfrm>
            <a:prstGeom prst="straightConnector1">
              <a:avLst/>
            </a:prstGeom>
            <a:solidFill>
              <a:schemeClr val="tx2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lg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3000" dir="5400000" rotWithShape="0">
                      <a:srgbClr val="000000">
                        <a:alpha val="34999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19" name="Gerade Verbindung mit Pfeil 18">
              <a:extLst>
                <a:ext uri="{FF2B5EF4-FFF2-40B4-BE49-F238E27FC236}">
                  <a16:creationId xmlns:a16="http://schemas.microsoft.com/office/drawing/2014/main" id="{8DD26F7E-5268-419A-BD7B-1B44BE5E221C}"/>
                </a:ext>
              </a:extLst>
            </p:cNvPr>
            <p:cNvCxnSpPr/>
            <p:nvPr/>
          </p:nvCxnSpPr>
          <p:spPr bwMode="auto">
            <a:xfrm flipH="1">
              <a:off x="2867025" y="2556779"/>
              <a:ext cx="966073" cy="1"/>
            </a:xfrm>
            <a:prstGeom prst="straightConnector1">
              <a:avLst/>
            </a:prstGeom>
            <a:solidFill>
              <a:schemeClr val="tx2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lg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3000" dir="5400000" rotWithShape="0">
                      <a:srgbClr val="000000">
                        <a:alpha val="34999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0" name="Gerade Verbindung mit Pfeil 19">
              <a:extLst>
                <a:ext uri="{FF2B5EF4-FFF2-40B4-BE49-F238E27FC236}">
                  <a16:creationId xmlns:a16="http://schemas.microsoft.com/office/drawing/2014/main" id="{EE085044-0D1A-4FA5-8B84-FFBDC8974F77}"/>
                </a:ext>
              </a:extLst>
            </p:cNvPr>
            <p:cNvCxnSpPr/>
            <p:nvPr/>
          </p:nvCxnSpPr>
          <p:spPr bwMode="auto">
            <a:xfrm>
              <a:off x="4993061" y="2568150"/>
              <a:ext cx="1236289" cy="1984"/>
            </a:xfrm>
            <a:prstGeom prst="straightConnector1">
              <a:avLst/>
            </a:prstGeom>
            <a:solidFill>
              <a:schemeClr val="tx2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lg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3000" dir="5400000" rotWithShape="0">
                      <a:srgbClr val="000000">
                        <a:alpha val="34999"/>
                      </a:srgbClr>
                    </a:outerShdw>
                  </a:effectLst>
                </a14:hiddenEffects>
              </a:ext>
            </a:extLst>
          </p:spPr>
        </p:cxnSp>
      </p:grpSp>
      <p:sp>
        <p:nvSpPr>
          <p:cNvPr id="24" name="Rechteck 23">
            <a:extLst>
              <a:ext uri="{FF2B5EF4-FFF2-40B4-BE49-F238E27FC236}">
                <a16:creationId xmlns:a16="http://schemas.microsoft.com/office/drawing/2014/main" id="{31876A4F-6B42-4321-9197-1613676F52DD}"/>
              </a:ext>
            </a:extLst>
          </p:cNvPr>
          <p:cNvSpPr/>
          <p:nvPr/>
        </p:nvSpPr>
        <p:spPr>
          <a:xfrm flipV="1">
            <a:off x="6842104" y="5150337"/>
            <a:ext cx="2911496" cy="457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" dirty="0" err="1">
              <a:solidFill>
                <a:schemeClr val="tx1"/>
              </a:solidFill>
            </a:endParaRPr>
          </a:p>
        </p:txBody>
      </p:sp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69F6C7F5-3890-4388-9718-33F1E2188E89}"/>
              </a:ext>
            </a:extLst>
          </p:cNvPr>
          <p:cNvCxnSpPr/>
          <p:nvPr/>
        </p:nvCxnSpPr>
        <p:spPr>
          <a:xfrm flipV="1">
            <a:off x="8103102" y="4798053"/>
            <a:ext cx="259296" cy="812042"/>
          </a:xfrm>
          <a:prstGeom prst="straightConnector1">
            <a:avLst/>
          </a:prstGeom>
          <a:solidFill>
            <a:schemeClr val="tx2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lg" len="med"/>
            <a:tailEnd type="stealth" w="lg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000000">
                      <a:alpha val="34999"/>
                    </a:srgbClr>
                  </a:outerShdw>
                </a:effectLst>
              </a14:hiddenEffects>
            </a:ext>
          </a:extLst>
        </p:spPr>
      </p:cxnSp>
      <p:sp>
        <p:nvSpPr>
          <p:cNvPr id="22" name="Textfeld 21">
            <a:extLst>
              <a:ext uri="{FF2B5EF4-FFF2-40B4-BE49-F238E27FC236}">
                <a16:creationId xmlns:a16="http://schemas.microsoft.com/office/drawing/2014/main" id="{BFF617A2-F6E0-423D-B7FD-279BBADFB418}"/>
              </a:ext>
            </a:extLst>
          </p:cNvPr>
          <p:cNvSpPr txBox="1"/>
          <p:nvPr/>
        </p:nvSpPr>
        <p:spPr>
          <a:xfrm>
            <a:off x="245282" y="990216"/>
            <a:ext cx="2321599" cy="36933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de-DE" b="1" kern="1200" cap="none" dirty="0" err="1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Shelf</a:t>
            </a:r>
            <a:r>
              <a:rPr lang="de-DE" b="1" kern="1200" cap="none" dirty="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 Elements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2002763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C6CE8-1442-4D30-89FB-D2278810BF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MTCA Workshop Desy 2022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542B0D-DD40-459C-AC2C-3F596A28D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kern="1200" cap="none" dirty="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ATCA  </a:t>
            </a:r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116B373-FAA7-4F00-9EFD-58A8E63A8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1123777"/>
            <a:ext cx="3698942" cy="5011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4DC895-3A98-4481-BD1F-E4AA984677D6}"/>
              </a:ext>
            </a:extLst>
          </p:cNvPr>
          <p:cNvSpPr txBox="1">
            <a:spLocks/>
          </p:cNvSpPr>
          <p:nvPr/>
        </p:nvSpPr>
        <p:spPr bwMode="auto">
          <a:xfrm>
            <a:off x="332692" y="1423878"/>
            <a:ext cx="4245706" cy="240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2563" indent="-182563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r>
              <a:rPr lang="en-US" sz="1600" dirty="0"/>
              <a:t>Front board size 8U x 280</a:t>
            </a:r>
          </a:p>
          <a:p>
            <a:pPr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r>
              <a:rPr lang="en-US" sz="1600" dirty="0"/>
              <a:t>Rear board (RTM) size 8U x 70 mm</a:t>
            </a:r>
          </a:p>
          <a:p>
            <a:pPr marL="800100" lvl="1" indent="-342900"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Symbol" pitchFamily="18" charset="2"/>
              <a:buChar char="-"/>
            </a:pPr>
            <a:r>
              <a:rPr lang="en-US" sz="1600" dirty="0"/>
              <a:t>Connects directly to front board</a:t>
            </a:r>
          </a:p>
          <a:p>
            <a:pPr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r>
              <a:rPr lang="en-US" sz="1600" dirty="0"/>
              <a:t>Board width 6HP (1.2”)</a:t>
            </a:r>
          </a:p>
          <a:p>
            <a:pPr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r>
              <a:rPr lang="en-US" sz="1600" dirty="0"/>
              <a:t>Alignment/Key pins</a:t>
            </a:r>
          </a:p>
          <a:p>
            <a:pPr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r>
              <a:rPr lang="en-US" sz="1600" dirty="0"/>
              <a:t>Zone 1: Management and Power</a:t>
            </a:r>
          </a:p>
          <a:p>
            <a:pPr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r>
              <a:rPr lang="en-US" sz="1600" dirty="0"/>
              <a:t>Zone 2: Base Interface and Fabric Interface</a:t>
            </a:r>
          </a:p>
          <a:p>
            <a:pPr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r>
              <a:rPr lang="en-US" sz="1600" dirty="0"/>
              <a:t>Zone 3: Interface to RTM</a:t>
            </a:r>
          </a:p>
          <a:p>
            <a:pPr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endParaRPr lang="en-US" sz="2000" dirty="0">
              <a:solidFill>
                <a:schemeClr val="tx2"/>
              </a:solidFill>
              <a:ea typeface="ヒラギノ角ゴ Pro W3" pitchFamily="1" charset="-128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1F54A24-86FF-4CB1-BF8D-345130F32F61}"/>
              </a:ext>
            </a:extLst>
          </p:cNvPr>
          <p:cNvSpPr txBox="1">
            <a:spLocks/>
          </p:cNvSpPr>
          <p:nvPr/>
        </p:nvSpPr>
        <p:spPr bwMode="auto">
          <a:xfrm>
            <a:off x="283916" y="972750"/>
            <a:ext cx="4470161" cy="441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2563" indent="-182563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0" indent="0" algn="l" defTabSz="914400">
              <a:spcBef>
                <a:spcPts val="238"/>
              </a:spcBef>
              <a:buClr>
                <a:schemeClr val="tx1"/>
              </a:buClr>
              <a:buSzPct val="90000"/>
            </a:pPr>
            <a:r>
              <a:rPr lang="en-US" sz="1800" b="1" dirty="0">
                <a:solidFill>
                  <a:srgbClr val="5F5F5F"/>
                </a:solidFill>
                <a:sym typeface="Arial" charset="0"/>
              </a:rPr>
              <a:t>Board size and connectors</a:t>
            </a:r>
            <a:endParaRPr lang="en-US" sz="1800" b="1" dirty="0"/>
          </a:p>
          <a:p>
            <a:pPr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endParaRPr lang="en-US" sz="2000" dirty="0">
              <a:solidFill>
                <a:schemeClr val="tx2"/>
              </a:solidFill>
              <a:ea typeface="ヒラギノ角ゴ Pro W3" pitchFamily="1" charset="-128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18369AE-2D81-48CE-94D5-CBE8E2E2D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5400" y="1604962"/>
            <a:ext cx="2733675" cy="364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419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C6CE8-1442-4D30-89FB-D2278810BF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MTCA Workshop Desy 2022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542B0D-DD40-459C-AC2C-3F596A28D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ATCA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32F7406-B358-4DDE-9131-0E09CDCC8C8C}"/>
              </a:ext>
            </a:extLst>
          </p:cNvPr>
          <p:cNvSpPr txBox="1">
            <a:spLocks/>
          </p:cNvSpPr>
          <p:nvPr/>
        </p:nvSpPr>
        <p:spPr bwMode="auto">
          <a:xfrm>
            <a:off x="298549" y="1524000"/>
            <a:ext cx="3454477" cy="298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2563" indent="-182563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r>
              <a:rPr lang="en-US" sz="1600" dirty="0">
                <a:solidFill>
                  <a:srgbClr val="5F5F5F"/>
                </a:solidFill>
                <a:sym typeface="Arial" charset="0"/>
              </a:rPr>
              <a:t>Dedicated Shelf Management Controller (</a:t>
            </a:r>
            <a:r>
              <a:rPr lang="en-US" sz="1600" dirty="0" err="1">
                <a:solidFill>
                  <a:srgbClr val="5F5F5F"/>
                </a:solidFill>
                <a:sym typeface="Arial" charset="0"/>
              </a:rPr>
              <a:t>ShMC</a:t>
            </a:r>
            <a:r>
              <a:rPr lang="en-US" sz="1600" dirty="0">
                <a:solidFill>
                  <a:srgbClr val="5F5F5F"/>
                </a:solidFill>
                <a:sym typeface="Arial" charset="0"/>
              </a:rPr>
              <a:t>)</a:t>
            </a:r>
            <a:br>
              <a:rPr lang="en-US" sz="1600" dirty="0">
                <a:solidFill>
                  <a:srgbClr val="5F5F5F"/>
                </a:solidFill>
                <a:sym typeface="Arial" charset="0"/>
              </a:rPr>
            </a:br>
            <a:endParaRPr lang="en-US" sz="1600" dirty="0">
              <a:solidFill>
                <a:srgbClr val="5F5F5F"/>
              </a:solidFill>
              <a:sym typeface="Arial" charset="0"/>
            </a:endParaRPr>
          </a:p>
          <a:p>
            <a:pPr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r>
              <a:rPr lang="en-US" sz="1600" dirty="0"/>
              <a:t>ATCA Boards with IPMC</a:t>
            </a:r>
            <a:br>
              <a:rPr lang="en-US" sz="1600" dirty="0"/>
            </a:br>
            <a:endParaRPr lang="en-US" sz="1600" dirty="0"/>
          </a:p>
          <a:p>
            <a:pPr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r>
              <a:rPr lang="en-US" sz="1600" dirty="0">
                <a:solidFill>
                  <a:srgbClr val="5F5F5F"/>
                </a:solidFill>
                <a:sym typeface="Arial" charset="0"/>
              </a:rPr>
              <a:t>Protocol IPMI (Physical layer I</a:t>
            </a:r>
            <a:r>
              <a:rPr lang="en-US" sz="1600" baseline="30000" dirty="0">
                <a:solidFill>
                  <a:srgbClr val="5F5F5F"/>
                </a:solidFill>
                <a:sym typeface="Arial" charset="0"/>
              </a:rPr>
              <a:t>2</a:t>
            </a:r>
            <a:r>
              <a:rPr lang="en-US" sz="1600" dirty="0">
                <a:solidFill>
                  <a:srgbClr val="5F5F5F"/>
                </a:solidFill>
                <a:sym typeface="Arial" charset="0"/>
              </a:rPr>
              <a:t>C-Bus)</a:t>
            </a:r>
            <a:br>
              <a:rPr lang="en-US" sz="1600" dirty="0">
                <a:solidFill>
                  <a:srgbClr val="5F5F5F"/>
                </a:solidFill>
                <a:sym typeface="Arial" charset="0"/>
              </a:rPr>
            </a:br>
            <a:endParaRPr lang="en-US" sz="1600" dirty="0"/>
          </a:p>
          <a:p>
            <a:pPr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r>
              <a:rPr lang="en-US" sz="1600" dirty="0"/>
              <a:t>Intelligent and Managed FRUs</a:t>
            </a:r>
            <a:br>
              <a:rPr lang="en-US" sz="1600" dirty="0"/>
            </a:br>
            <a:endParaRPr lang="en-US" sz="1600" dirty="0"/>
          </a:p>
          <a:p>
            <a:pPr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r>
              <a:rPr lang="en-US" sz="1600" dirty="0"/>
              <a:t>Bused or Radial IPMB</a:t>
            </a:r>
            <a:endParaRPr lang="en-US" sz="1600" dirty="0">
              <a:solidFill>
                <a:srgbClr val="5F5F5F"/>
              </a:solidFill>
              <a:sym typeface="Arial" charset="0"/>
            </a:endParaRPr>
          </a:p>
          <a:p>
            <a:pPr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endParaRPr lang="en-US" sz="2000" dirty="0"/>
          </a:p>
          <a:p>
            <a:pPr algn="l" defTabSz="914400">
              <a:spcBef>
                <a:spcPts val="238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endParaRPr lang="en-US" sz="2000" dirty="0">
              <a:solidFill>
                <a:schemeClr val="tx2"/>
              </a:solidFill>
              <a:ea typeface="ヒラギノ角ゴ Pro W3" pitchFamily="1" charset="-12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F1A506-2E33-490F-A443-7BB2AEF1C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1066800"/>
            <a:ext cx="5791200" cy="3589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B85C5F4D-3F6B-4AF5-BA55-11BBA1886218}"/>
              </a:ext>
            </a:extLst>
          </p:cNvPr>
          <p:cNvSpPr txBox="1"/>
          <p:nvPr/>
        </p:nvSpPr>
        <p:spPr>
          <a:xfrm>
            <a:off x="283895" y="963360"/>
            <a:ext cx="1773505" cy="36933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cap="none" dirty="0">
                <a:solidFill>
                  <a:srgbClr val="4C4C4C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Management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95312350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4162&quot;&gt;&lt;version val=&quot;26854&quot;/&gt;&lt;CPresentation id=&quot;1&quot;&gt;&lt;m_precDefaultNumber&gt;&lt;m_bNumberIsYear val=&quot;1&quot;/&gt;&lt;m_chMinusSymbol&gt;-&lt;/m_chMinusSymbol&gt;&lt;m_chDecimalSymbol17909&gt;.&lt;/m_chDecimalSymbol17909&gt;&lt;m_nGroupingDigits17909 val=&quot;3&quot;/&gt;&lt;m_chGroupingSymbol17909&gt;,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.&lt;/m_chDecimalSymbol17909&gt;&lt;m_nGroupingDigits17909 val=&quot;3&quot;/&gt;&lt;m_chGroupingSymbol17909&gt;,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d/%m/%Y&lt;/m_strFormatTime&gt;&lt;m_yearfmt&gt;&lt;begin val=&quot;0&quot;/&gt;&lt;end val=&quot;0&quot;/&gt;&lt;/m_yearfmt&gt;&lt;/m_precDefaultDate&gt;&lt;m_precDefaultYear&gt;&lt;m_yearfmt&gt;&lt;begin val=&quot;0&quot;/&gt;&lt;end val=&quot;4&quot;/&gt;&lt;/m_yearfmt&gt;&lt;/m_precDefaultYear&gt;&lt;m_precDefaultQuarter&gt;&lt;m_yearfmt&gt;&lt;begin val=&quot;0&quot;/&gt;&lt;end val=&quot;4&quot;/&gt;&lt;/m_yearfmt&gt;&lt;/m_precDefaultQuarter&gt;&lt;m_precDefaultMonth&gt;&lt;m_yearfmt&gt;&lt;begin val=&quot;0&quot;/&gt;&lt;end val=&quot;4&quot;/&gt;&lt;/m_yearfmt&gt;&lt;/m_precDefaultMonth&gt;&lt;m_precDefaultWeek&gt;&lt;m_yearfmt&gt;&lt;begin val=&quot;0&quot;/&gt;&lt;end val=&quot;4&quot;/&gt;&lt;/m_yearfmt&gt;&lt;/m_precDefaultWeek&gt;&lt;m_precDefaultDay&gt;&lt;m_yearfmt&gt;&lt;begin val=&quot;0&quot;/&gt;&lt;end val=&quot;4&quot;/&gt;&lt;/m_yearfmt&gt;&lt;/m_precDefaultDay&gt;&lt;m_mruColor&gt;&lt;m_vecMRU length=&quot;5&quot;&gt;&lt;elem m_fUsage=&quot;3.36307119301933488131E+00&quot;&gt;&lt;m_msothmcolidx val=&quot;0&quot;/&gt;&lt;m_rgb r=&quot;F5&quot; g=&quot;E9&quot; b=&quot;CC&quot;/&gt;&lt;m_nBrightness tagver0=&quot;26206&quot; tagname0=&quot;m_nBrightnessUNRECOGNIZED&quot; val=&quot;0&quot;/&gt;&lt;/elem&gt;&lt;elem m_fUsage=&quot;2.95811394226064994228E+00&quot;&gt;&lt;m_msothmcolidx val=&quot;0&quot;/&gt;&lt;m_rgb r=&quot;FF&quot; g=&quot;BD&quot; b=&quot;66&quot;/&gt;&lt;m_nBrightness tagver0=&quot;26206&quot; tagname0=&quot;m_nBrightnessUNRECOGNIZED&quot; val=&quot;0&quot;/&gt;&lt;/elem&gt;&lt;elem m_fUsage=&quot;2.21837769900000036927E+00&quot;&gt;&lt;m_msothmcolidx val=&quot;0&quot;/&gt;&lt;m_rgb r=&quot;AB&quot; g=&quot;83&quot; b=&quot;22&quot;/&gt;&lt;m_nBrightness tagver0=&quot;26206&quot; tagname0=&quot;m_nBrightnessUNRECOGNIZED&quot; val=&quot;0&quot;/&gt;&lt;/elem&gt;&lt;elem m_fUsage=&quot;9.61971159048068291675E-01&quot;&gt;&lt;m_msothmcolidx val=&quot;0&quot;/&gt;&lt;m_rgb r=&quot;B5&quot; g=&quot;7E&quot; b=&quot;57&quot;/&gt;&lt;m_nBrightness tagver0=&quot;26206&quot; tagname0=&quot;m_nBrightnessUNRECOGNIZED&quot; val=&quot;0&quot;/&gt;&lt;/elem&gt;&lt;elem m_fUsage=&quot;1.16945582195002853454E-01&quot;&gt;&lt;m_msothmcolidx val=&quot;0&quot;/&gt;&lt;m_rgb r=&quot;FF&quot; g=&quot;C0&quot; b=&quot;00&quot;/&gt;&lt;m_nBrightness tagver0=&quot;26206&quot; tagname0=&quot;m_nBrightnessUNRECOGNIZED&quot; val=&quot;0&quot;/&gt;&lt;/elem&gt;&lt;/m_vecMRU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6sd95h4CaWtoBQdlzIrU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rROMw27gYY4pNLqgRyjY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47kmmWAOKNHhQxmvCIZO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Dz5HXz8XlL5ecf.JJhIi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47kmmWAOKNHhQxmvCIZO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Dz5HXz8XlL5ecf.JJhIi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47kmmWAOKNHhQxmvCIZO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Dz5HXz8XlL5ecf.JJhIi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47kmmWAOKNHhQxmvCIZOw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Dz5HXz8XlL5ecf.JJhIi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47kmmWAOKNHhQxmvCIZO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Dz5HXz8XlL5ecf.JJhIiA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47kmmWAOKNHhQxmvCIZO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Dz5HXz8XlL5ecf.JJhIiA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47kmmWAOKNHhQxmvCIZOw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Dz5HXz8XlL5ecf.JJhIiA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47kmmWAOKNHhQxmvCIZOw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Dz5HXz8XlL5ecf.JJhIiA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47kmmWAOKNHhQxmvCIZOw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Dz5HXz8XlL5ecf.JJhIi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Vr8z45WRHus01avGh.XlQ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47kmmWAOKNHhQxmvCIZOw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Dz5HXz8XlL5ecf.JJhIiA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8MFKs4QSC2sw.JxhLvJiQ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0eN8MH9nBD.DyC8_SpT7w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JrvSoTezu0jtiGeN5u.3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rROMw27gYY4pNLqgRyjY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6sd95h4CaWtoBQdlzIrU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Bottomblack1">
  <a:themeElements>
    <a:clrScheme name="Custom 4">
      <a:dk1>
        <a:srgbClr val="5A5A5A"/>
      </a:dk1>
      <a:lt1>
        <a:srgbClr val="000000"/>
      </a:lt1>
      <a:dk2>
        <a:srgbClr val="EEAF00"/>
      </a:dk2>
      <a:lt2>
        <a:srgbClr val="C4262E"/>
      </a:lt2>
      <a:accent1>
        <a:srgbClr val="FF6237"/>
      </a:accent1>
      <a:accent2>
        <a:srgbClr val="772432"/>
      </a:accent2>
      <a:accent3>
        <a:srgbClr val="3D843C"/>
      </a:accent3>
      <a:accent4>
        <a:srgbClr val="002060"/>
      </a:accent4>
      <a:accent5>
        <a:srgbClr val="FFFFFF"/>
      </a:accent5>
      <a:accent6>
        <a:srgbClr val="000000"/>
      </a:accent6>
      <a:hlink>
        <a:srgbClr val="C4262E"/>
      </a:hlink>
      <a:folHlink>
        <a:srgbClr val="C4262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solidFill>
            <a:schemeClr val="tx1">
              <a:lumMod val="60000"/>
              <a:lumOff val="40000"/>
            </a:schemeClr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defRPr sz="14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tx1">
              <a:lumMod val="60000"/>
              <a:lumOff val="40000"/>
            </a:schemeClr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defRPr sz="14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/>
  <a:extLst>
    <a:ext uri="{05A4C25C-085E-4340-85A3-A5531E510DB2}">
      <thm15:themeFamily xmlns:thm15="http://schemas.microsoft.com/office/thememl/2012/main" name="Draft1-nVent-TEMP-H85699-NewPPTTemplate-EN-2001 - option1-new.potx" id="{C9A1422E-4BE0-42A1-BAFF-8321174CCEA9}" vid="{722088C5-8B15-4848-BB2F-2FDC6B0BB9C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C9416C1B8DDCF43895B6861F795F6E3" ma:contentTypeVersion="4" ma:contentTypeDescription="Create a new document." ma:contentTypeScope="" ma:versionID="aed9f0fb536103b2dc6424f11891d431">
  <xsd:schema xmlns:xsd="http://www.w3.org/2001/XMLSchema" xmlns:xs="http://www.w3.org/2001/XMLSchema" xmlns:p="http://schemas.microsoft.com/office/2006/metadata/properties" xmlns:ns2="6dbb6c0e-ccdf-4ee8-baa3-c1112728bb78" targetNamespace="http://schemas.microsoft.com/office/2006/metadata/properties" ma:root="true" ma:fieldsID="de1775a39c4d0b1dd8d2dc323010351b" ns2:_="">
    <xsd:import namespace="6dbb6c0e-ccdf-4ee8-baa3-c1112728bb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bb6c0e-ccdf-4ee8-baa3-c1112728bb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FDA5B50-C589-4DF6-AB6E-1ADD0FB0DE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dbb6c0e-ccdf-4ee8-baa3-c1112728bb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8BA7630-7CDF-4A16-B904-4AB6B376AFA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1ADB305-E294-4EB3-9C3B-43517B28B3E2}">
  <ds:schemaRefs>
    <ds:schemaRef ds:uri="http://schemas.microsoft.com/office/2006/documentManagement/types"/>
    <ds:schemaRef ds:uri="2f0a1ac3-1a97-4aa9-a02c-e5345c95ee0e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ebb8f8fb-8aed-4658-b4a2-9d0c44c5c91c"/>
    <ds:schemaRef ds:uri="http://purl.org/dc/terms/"/>
    <ds:schemaRef ds:uri="http://schemas.microsoft.com/office/2006/metadata/properties"/>
    <ds:schemaRef ds:uri="a730e9b1-eeee-4439-af08-5fae092444ea"/>
    <ds:schemaRef ds:uri="514e1869-b89c-48a7-a66a-3fd380b15cc8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Draft1-nVent-TEMP-H85699-NewPPTTemplate-EN-2001 - option1-new</Template>
  <TotalTime>0</TotalTime>
  <Words>2481</Words>
  <Application>Microsoft Office PowerPoint</Application>
  <PresentationFormat>Breitbild</PresentationFormat>
  <Paragraphs>588</Paragraphs>
  <Slides>47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47</vt:i4>
      </vt:variant>
    </vt:vector>
  </HeadingPairs>
  <TitlesOfParts>
    <vt:vector size="56" baseType="lpstr">
      <vt:lpstr>Arial</vt:lpstr>
      <vt:lpstr>Calibri</vt:lpstr>
      <vt:lpstr>Courier New</vt:lpstr>
      <vt:lpstr>Roboto</vt:lpstr>
      <vt:lpstr>Roboto Light</vt:lpstr>
      <vt:lpstr>Symbol</vt:lpstr>
      <vt:lpstr>Wingdings</vt:lpstr>
      <vt:lpstr>Bottomblack1</vt:lpstr>
      <vt:lpstr>think-cell Slide</vt:lpstr>
      <vt:lpstr>MTCA.4 Tutorial - Basics  Introduction in xTCA</vt:lpstr>
      <vt:lpstr>Agenda</vt:lpstr>
      <vt:lpstr>What is xTCA?</vt:lpstr>
      <vt:lpstr>ATCA</vt:lpstr>
      <vt:lpstr>ATCA</vt:lpstr>
      <vt:lpstr>ATCA</vt:lpstr>
      <vt:lpstr>ATCA  </vt:lpstr>
      <vt:lpstr>ATCA  </vt:lpstr>
      <vt:lpstr>ATCA</vt:lpstr>
      <vt:lpstr>AMC</vt:lpstr>
      <vt:lpstr>AMC</vt:lpstr>
      <vt:lpstr>AMC</vt:lpstr>
      <vt:lpstr>AMC Modules</vt:lpstr>
      <vt:lpstr>MTCA.0</vt:lpstr>
      <vt:lpstr>MTCA.0</vt:lpstr>
      <vt:lpstr>MTCA.0</vt:lpstr>
      <vt:lpstr>MTCA.0</vt:lpstr>
      <vt:lpstr>MTCA.0</vt:lpstr>
      <vt:lpstr>MTCA.0</vt:lpstr>
      <vt:lpstr>MTCA.1 - 3</vt:lpstr>
      <vt:lpstr>MTCA.4</vt:lpstr>
      <vt:lpstr>MTCA.4</vt:lpstr>
      <vt:lpstr>MTCA.4</vt:lpstr>
      <vt:lpstr>MTCA.4</vt:lpstr>
      <vt:lpstr>MTCA.4</vt:lpstr>
      <vt:lpstr>MTCA.4</vt:lpstr>
      <vt:lpstr>MTCA.4</vt:lpstr>
      <vt:lpstr>MTCA.4</vt:lpstr>
      <vt:lpstr>MTCA.4</vt:lpstr>
      <vt:lpstr>MTCA.4</vt:lpstr>
      <vt:lpstr>MTCA.4</vt:lpstr>
      <vt:lpstr>MTCA.4</vt:lpstr>
      <vt:lpstr>MTCA.4</vt:lpstr>
      <vt:lpstr>MTCA.4</vt:lpstr>
      <vt:lpstr>MTCA.4</vt:lpstr>
      <vt:lpstr>MTCA.4</vt:lpstr>
      <vt:lpstr>MTCA.4</vt:lpstr>
      <vt:lpstr>MTCA.4</vt:lpstr>
      <vt:lpstr>MTCA.4</vt:lpstr>
      <vt:lpstr>MTCA.4</vt:lpstr>
      <vt:lpstr>MTCA.4</vt:lpstr>
      <vt:lpstr>MTCA.4</vt:lpstr>
      <vt:lpstr>MTCA.4</vt:lpstr>
      <vt:lpstr>MTCA.4.1</vt:lpstr>
      <vt:lpstr>MTCA.4.1</vt:lpstr>
      <vt:lpstr>MTCA.4.1</vt:lpstr>
      <vt:lpstr>Thank you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Shetty, Balchandra</dc:creator>
  <cp:lastModifiedBy>Waldt, Ralf</cp:lastModifiedBy>
  <cp:revision>337</cp:revision>
  <cp:lastPrinted>2020-04-20T11:01:46Z</cp:lastPrinted>
  <dcterms:created xsi:type="dcterms:W3CDTF">2020-01-13T08:28:04Z</dcterms:created>
  <dcterms:modified xsi:type="dcterms:W3CDTF">2022-12-02T16:16:11Z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0x010100AC9416C1B8DDCF43895B6861F795F6E3</vt:lpwstr>
  </property>
  <property fmtid="{D5CDD505-2E9C-101B-9397-08002B2CF9AE}" pid="3" name="_dlc_DocIdItemGuid">
    <vt:lpwstr>1f769750-cc83-42d2-995f-7a9e173941fb</vt:lpwstr>
  </property>
  <property fmtid="{D5CDD505-2E9C-101B-9397-08002B2CF9AE}" pid="4" name="WorkflowChangePath">
    <vt:lpwstr>95c753f0-8d2c-4952-9286-be509eadb32c,3;</vt:lpwstr>
  </property>
  <property fmtid="{D5CDD505-2E9C-101B-9397-08002B2CF9AE}" pid="5" name="PublishUnpublish">
    <vt:lpwstr>Publish</vt:lpwstr>
  </property>
  <property fmtid="{D5CDD505-2E9C-101B-9397-08002B2CF9AE}" pid="6" name="Order">
    <vt:r8>38000</vt:r8>
  </property>
  <property fmtid="{D5CDD505-2E9C-101B-9397-08002B2CF9AE}" pid="7" name="Published URL">
    <vt:lpwstr/>
  </property>
  <property fmtid="{D5CDD505-2E9C-101B-9397-08002B2CF9AE}" pid="8" name="xd_ProgID">
    <vt:lpwstr/>
  </property>
  <property fmtid="{D5CDD505-2E9C-101B-9397-08002B2CF9AE}" pid="9" name="TemplateUrl">
    <vt:lpwstr/>
  </property>
  <property fmtid="{D5CDD505-2E9C-101B-9397-08002B2CF9AE}" pid="10" name="OwlContentTargetOptionsFour">
    <vt:lpwstr/>
  </property>
  <property fmtid="{D5CDD505-2E9C-101B-9397-08002B2CF9AE}" pid="11" name="OwlTags">
    <vt:lpwstr>18;#Brand|441f59e9-6248-42d3-9b5d-5baa1c6fc4f0</vt:lpwstr>
  </property>
  <property fmtid="{D5CDD505-2E9C-101B-9397-08002B2CF9AE}" pid="12" name="OwlDocPortalCategory">
    <vt:lpwstr>23;#Template|98730bab-93a0-4180-80f8-31001bda0551</vt:lpwstr>
  </property>
  <property fmtid="{D5CDD505-2E9C-101B-9397-08002B2CF9AE}" pid="13" name="OwlContentTargetOptionsThree">
    <vt:lpwstr/>
  </property>
  <property fmtid="{D5CDD505-2E9C-101B-9397-08002B2CF9AE}" pid="14" name="OwlContentTargetOptionsTwo">
    <vt:lpwstr/>
  </property>
  <property fmtid="{D5CDD505-2E9C-101B-9397-08002B2CF9AE}" pid="15" name="OwlContentTargetOptionsOne">
    <vt:lpwstr/>
  </property>
</Properties>
</file>