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7" r:id="rId2"/>
    <p:sldId id="268" r:id="rId3"/>
    <p:sldId id="269" r:id="rId4"/>
    <p:sldId id="279" r:id="rId5"/>
    <p:sldId id="282" r:id="rId6"/>
    <p:sldId id="281" r:id="rId7"/>
    <p:sldId id="278" r:id="rId8"/>
    <p:sldId id="27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 userDrawn="1">
          <p15:clr>
            <a:srgbClr val="A4A3A4"/>
          </p15:clr>
        </p15:guide>
        <p15:guide id="2" pos="2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32" autoAdjust="0"/>
    <p:restoredTop sz="96327" autoAdjust="0"/>
  </p:normalViewPr>
  <p:slideViewPr>
    <p:cSldViewPr showGuides="1">
      <p:cViewPr varScale="1">
        <p:scale>
          <a:sx n="91" d="100"/>
          <a:sy n="91" d="100"/>
        </p:scale>
        <p:origin x="48" y="1696"/>
      </p:cViewPr>
      <p:guideLst>
        <p:guide orient="horz" pos="913"/>
        <p:guide pos="25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>
        <p:scale>
          <a:sx n="100" d="100"/>
          <a:sy n="100" d="100"/>
        </p:scale>
        <p:origin x="480" y="72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75E6C4-5F43-4FF9-96D4-21B8157BE639}" type="datetimeFigureOut">
              <a:rPr lang="de-DE" smtClean="0"/>
              <a:t>01.08.2022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8B182-0F75-451D-B88B-ABD1C205B4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8096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BD367-6A7A-405A-BFB1-15817186491F}" type="datetimeFigureOut">
              <a:rPr lang="de-DE" smtClean="0"/>
              <a:t>01.08.2022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413189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B5255-5329-45F9-87F3-A2F9FB4734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7676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7800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5600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2925" indent="-187325" algn="l" defTabSz="914400" rtl="0" eaLnBrk="1" latinLnBrk="0" hangingPunct="1">
      <a:buFont typeface="Arial" panose="020B0604020202020204" pitchFamily="34" charset="0"/>
      <a:buChar char="•"/>
      <a:tabLst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20725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1"/>
            <a:ext cx="11376025" cy="1855254"/>
          </a:xfrm>
        </p:spPr>
        <p:txBody>
          <a:bodyPr anchor="t"/>
          <a:lstStyle>
            <a:lvl1pPr algn="l">
              <a:lnSpc>
                <a:spcPct val="100000"/>
              </a:lnSpc>
              <a:defRPr sz="6000"/>
            </a:lvl1pPr>
          </a:lstStyle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7987" y="2335014"/>
            <a:ext cx="11376025" cy="1525787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en-US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>
          <a:xfrm>
            <a:off x="414396" y="4096780"/>
            <a:ext cx="11369549" cy="700373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032" y="5669842"/>
            <a:ext cx="793750" cy="794193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A7BDDAEA-9330-49C2-BDC0-9EC5B726588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68" y="6261914"/>
            <a:ext cx="2168482" cy="160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419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Pictures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2022-08-01 WK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752475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752475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8075611" y="1449389"/>
            <a:ext cx="3708401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7"/>
          </p:nvPr>
        </p:nvSpPr>
        <p:spPr>
          <a:xfrm>
            <a:off x="8075612" y="4005263"/>
            <a:ext cx="3708401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47463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Objects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2022-08-01 WK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752475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752475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2" name="Inhaltsplatzhalter 5">
            <a:extLst>
              <a:ext uri="{FF2B5EF4-FFF2-40B4-BE49-F238E27FC236}">
                <a16:creationId xmlns:a16="http://schemas.microsoft.com/office/drawing/2014/main" id="{9C675125-65B7-4F5B-AEF0-C38D81E746C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075612" y="1449388"/>
            <a:ext cx="3708399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 dirty="0" err="1"/>
              <a:t>Object</a:t>
            </a:r>
            <a:r>
              <a:rPr lang="de-DE" dirty="0"/>
              <a:t> </a:t>
            </a:r>
          </a:p>
        </p:txBody>
      </p:sp>
      <p:sp>
        <p:nvSpPr>
          <p:cNvPr id="13" name="Inhaltsplatzhalter 5">
            <a:extLst>
              <a:ext uri="{FF2B5EF4-FFF2-40B4-BE49-F238E27FC236}">
                <a16:creationId xmlns:a16="http://schemas.microsoft.com/office/drawing/2014/main" id="{23FA31D8-E476-4ADE-8ED0-89F2667028D2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8075612" y="4005263"/>
            <a:ext cx="3708399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 dirty="0" err="1"/>
              <a:t>Object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6810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2022-08-01 WK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9" y="1406427"/>
            <a:ext cx="370840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9" y="3963533"/>
            <a:ext cx="370840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259262" y="1449389"/>
            <a:ext cx="3673475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7"/>
          </p:nvPr>
        </p:nvSpPr>
        <p:spPr>
          <a:xfrm>
            <a:off x="4259263" y="4005263"/>
            <a:ext cx="3673475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12" name="Bildplatzhalter 6">
            <a:extLst>
              <a:ext uri="{FF2B5EF4-FFF2-40B4-BE49-F238E27FC236}">
                <a16:creationId xmlns:a16="http://schemas.microsoft.com/office/drawing/2014/main" id="{68AD19F6-8B2A-4294-9E9A-47F8C86A5D6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75611" y="1449389"/>
            <a:ext cx="3708401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B0BE3BFA-E3C5-48E6-ADE2-3072C916F3F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075612" y="4005263"/>
            <a:ext cx="3708401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530298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2022-08-01 WK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07989" y="1449389"/>
            <a:ext cx="11376024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896943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2022-08-01 WK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07989" y="1449389"/>
            <a:ext cx="5616574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5"/>
          </p:nvPr>
        </p:nvSpPr>
        <p:spPr>
          <a:xfrm>
            <a:off x="6167437" y="1449389"/>
            <a:ext cx="5616575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75352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2022-08-01 WK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07989" y="1449389"/>
            <a:ext cx="3708399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5"/>
          </p:nvPr>
        </p:nvSpPr>
        <p:spPr>
          <a:xfrm>
            <a:off x="4259263" y="1449389"/>
            <a:ext cx="7524749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41425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2022-08-01 WK</a:t>
            </a:r>
            <a:endParaRPr lang="en-US" noProof="0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722976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2022-08-01 WK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598946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208E4DA-F01F-4DA4-AFAC-53CEEC220C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779" y="4587296"/>
            <a:ext cx="598825" cy="185118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2955C6E6-DAFB-471E-9050-E05D2B8F3D0D}"/>
              </a:ext>
            </a:extLst>
          </p:cNvPr>
          <p:cNvSpPr/>
          <p:nvPr userDrawn="1"/>
        </p:nvSpPr>
        <p:spPr>
          <a:xfrm>
            <a:off x="395288" y="3980131"/>
            <a:ext cx="4572000" cy="373107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10000"/>
              </a:lnSpc>
            </a:pPr>
            <a:r>
              <a:rPr lang="de-DE" b="1" dirty="0"/>
              <a:t>Contact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3F6E932F-91BF-4BB6-A060-480141891B9A}"/>
              </a:ext>
            </a:extLst>
          </p:cNvPr>
          <p:cNvSpPr/>
          <p:nvPr userDrawn="1"/>
        </p:nvSpPr>
        <p:spPr>
          <a:xfrm>
            <a:off x="395288" y="4516739"/>
            <a:ext cx="2700548" cy="189993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20000"/>
              </a:lnSpc>
              <a:tabLst>
                <a:tab pos="715963" algn="l"/>
              </a:tabLst>
            </a:pPr>
            <a:r>
              <a:rPr lang="de-DE" dirty="0"/>
              <a:t>	Deutsches </a:t>
            </a:r>
          </a:p>
          <a:p>
            <a:pPr>
              <a:lnSpc>
                <a:spcPct val="120000"/>
              </a:lnSpc>
            </a:pPr>
            <a:r>
              <a:rPr lang="de-DE" dirty="0"/>
              <a:t>Elektronen-Synchrotron</a:t>
            </a:r>
          </a:p>
          <a:p>
            <a:pPr>
              <a:lnSpc>
                <a:spcPct val="120000"/>
              </a:lnSpc>
            </a:pPr>
            <a:endParaRPr lang="de-DE" dirty="0"/>
          </a:p>
          <a:p>
            <a:pPr>
              <a:lnSpc>
                <a:spcPct val="120000"/>
              </a:lnSpc>
            </a:pPr>
            <a:r>
              <a:rPr lang="de-DE" dirty="0"/>
              <a:t>www.desy.de</a:t>
            </a:r>
          </a:p>
        </p:txBody>
      </p:sp>
      <p:sp>
        <p:nvSpPr>
          <p:cNvPr id="7" name="Textplatzhalter 7">
            <a:extLst>
              <a:ext uri="{FF2B5EF4-FFF2-40B4-BE49-F238E27FC236}">
                <a16:creationId xmlns:a16="http://schemas.microsoft.com/office/drawing/2014/main" id="{79C784CF-EB19-427C-881F-56D046C308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9891" y="4516739"/>
            <a:ext cx="5148821" cy="1899936"/>
          </a:xfrm>
        </p:spPr>
        <p:txBody>
          <a:bodyPr/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/>
            </a:lvl1pPr>
            <a:lvl2pPr marL="361950" indent="0">
              <a:buNone/>
              <a:defRPr/>
            </a:lvl2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53079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(with 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6"/>
          <p:cNvSpPr>
            <a:spLocks noGrp="1"/>
          </p:cNvSpPr>
          <p:nvPr>
            <p:ph type="pic" sz="quarter" idx="14"/>
          </p:nvPr>
        </p:nvSpPr>
        <p:spPr>
          <a:xfrm>
            <a:off x="2" y="1"/>
            <a:ext cx="12191997" cy="3429001"/>
          </a:xfrm>
          <a:solidFill>
            <a:schemeClr val="tx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2"/>
            <a:ext cx="11376025" cy="1099777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7987" y="2335014"/>
            <a:ext cx="11376025" cy="889339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en-US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>
          <a:xfrm>
            <a:off x="414396" y="4096780"/>
            <a:ext cx="11369548" cy="700373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5629FEB-7EDF-4566-BF2D-9E9B8D44D5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68" y="6261914"/>
            <a:ext cx="2168482" cy="16061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338F9ECC-B605-4D88-9A7C-3D464250847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032" y="5669842"/>
            <a:ext cx="793750" cy="794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856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cya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0"/>
            <a:ext cx="11376025" cy="3511190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57579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0"/>
            <a:ext cx="11376025" cy="3511190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20239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2022-08-01 WK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8" y="817500"/>
            <a:ext cx="11376024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33408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988" y="1406427"/>
            <a:ext cx="5616575" cy="501024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2022-08-01 WK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6167439" y="1406427"/>
            <a:ext cx="5616574" cy="501024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54871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989" y="1406427"/>
            <a:ext cx="3708400" cy="501024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2022-08-01 WK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4259263" y="1406427"/>
            <a:ext cx="3673475" cy="501024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5"/>
          </p:nvPr>
        </p:nvSpPr>
        <p:spPr>
          <a:xfrm>
            <a:off x="8075612" y="1406427"/>
            <a:ext cx="3708399" cy="501024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34802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2022-08-01 WK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5616575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5616575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6167437" y="1449389"/>
            <a:ext cx="5616576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7"/>
          </p:nvPr>
        </p:nvSpPr>
        <p:spPr>
          <a:xfrm>
            <a:off x="6167438" y="4005263"/>
            <a:ext cx="5616576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71160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2022-08-01 WK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5616575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5616575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2" name="Inhaltsplatzhalter 5">
            <a:extLst>
              <a:ext uri="{FF2B5EF4-FFF2-40B4-BE49-F238E27FC236}">
                <a16:creationId xmlns:a16="http://schemas.microsoft.com/office/drawing/2014/main" id="{2E8BFC49-6C4E-4A78-A7A9-0AB60943F6F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6167438" y="1449388"/>
            <a:ext cx="5616574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 dirty="0" err="1"/>
              <a:t>Object</a:t>
            </a:r>
            <a:r>
              <a:rPr lang="de-DE" dirty="0"/>
              <a:t> </a:t>
            </a:r>
          </a:p>
        </p:txBody>
      </p:sp>
      <p:sp>
        <p:nvSpPr>
          <p:cNvPr id="13" name="Inhaltsplatzhalter 5">
            <a:extLst>
              <a:ext uri="{FF2B5EF4-FFF2-40B4-BE49-F238E27FC236}">
                <a16:creationId xmlns:a16="http://schemas.microsoft.com/office/drawing/2014/main" id="{6B2B23C8-8ABC-4DC4-A6B8-3AA482F3414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67438" y="4005263"/>
            <a:ext cx="5616574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 dirty="0" err="1"/>
              <a:t>Object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878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7988" y="349611"/>
            <a:ext cx="11376024" cy="45109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7" y="1406427"/>
            <a:ext cx="11376025" cy="50102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1578" y="6580800"/>
            <a:ext cx="9948937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| ARES Operation Meeting | 2022-08-01 WK</a:t>
            </a:r>
            <a:endParaRPr lang="en-US" dirty="0"/>
          </a:p>
        </p:txBody>
      </p:sp>
      <p:sp>
        <p:nvSpPr>
          <p:cNvPr id="14" name="Textfeld 13"/>
          <p:cNvSpPr txBox="1"/>
          <p:nvPr userDrawn="1"/>
        </p:nvSpPr>
        <p:spPr>
          <a:xfrm>
            <a:off x="10848528" y="6580800"/>
            <a:ext cx="935485" cy="18684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US" sz="1000" b="1" noProof="0" dirty="0"/>
              <a:t>Page </a:t>
            </a:r>
            <a:fld id="{0427E4B2-AC28-443E-BE04-5CD55098A90B}" type="slidenum">
              <a:rPr lang="en-US" sz="1000" b="1" noProof="0" smtClean="0"/>
              <a:pPr algn="r"/>
              <a:t>‹Nr.›</a:t>
            </a:fld>
            <a:endParaRPr lang="en-US" sz="1000" b="1" noProof="0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A7829311-53B7-4C59-9288-3343CCC381FC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12" y="6614019"/>
            <a:ext cx="325552" cy="100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299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2" r:id="rId3"/>
    <p:sldLayoutId id="2147483680" r:id="rId4"/>
    <p:sldLayoutId id="2147483662" r:id="rId5"/>
    <p:sldLayoutId id="2147483668" r:id="rId6"/>
    <p:sldLayoutId id="2147483673" r:id="rId7"/>
    <p:sldLayoutId id="2147483670" r:id="rId8"/>
    <p:sldLayoutId id="2147483678" r:id="rId9"/>
    <p:sldLayoutId id="2147483674" r:id="rId10"/>
    <p:sldLayoutId id="2147483679" r:id="rId11"/>
    <p:sldLayoutId id="2147483675" r:id="rId12"/>
    <p:sldLayoutId id="2147483669" r:id="rId13"/>
    <p:sldLayoutId id="2147483676" r:id="rId14"/>
    <p:sldLayoutId id="2147483677" r:id="rId15"/>
    <p:sldLayoutId id="2147483666" r:id="rId16"/>
    <p:sldLayoutId id="2147483667" r:id="rId17"/>
    <p:sldLayoutId id="2147483681" r:id="rId18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61950" indent="-36195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tabLst>
          <a:tab pos="361950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6205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38275" indent="-276225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13" userDrawn="1">
          <p15:clr>
            <a:srgbClr val="F26B43"/>
          </p15:clr>
        </p15:guide>
        <p15:guide id="2" pos="3885" userDrawn="1">
          <p15:clr>
            <a:srgbClr val="F26B43"/>
          </p15:clr>
        </p15:guide>
        <p15:guide id="3" pos="3795" userDrawn="1">
          <p15:clr>
            <a:srgbClr val="F26B43"/>
          </p15:clr>
        </p15:guide>
        <p15:guide id="4" pos="7423" userDrawn="1">
          <p15:clr>
            <a:srgbClr val="F26B43"/>
          </p15:clr>
        </p15:guide>
        <p15:guide id="5" pos="257" userDrawn="1">
          <p15:clr>
            <a:srgbClr val="F26B43"/>
          </p15:clr>
        </p15:guide>
        <p15:guide id="6" orient="horz" pos="4042" userDrawn="1">
          <p15:clr>
            <a:srgbClr val="F26B43"/>
          </p15:clr>
        </p15:guide>
        <p15:guide id="7" orient="horz" pos="2432" userDrawn="1">
          <p15:clr>
            <a:srgbClr val="F26B43"/>
          </p15:clr>
        </p15:guide>
        <p15:guide id="8" orient="horz" pos="2523" userDrawn="1">
          <p15:clr>
            <a:srgbClr val="F26B43"/>
          </p15:clr>
        </p15:guide>
        <p15:guide id="9" pos="2593" userDrawn="1">
          <p15:clr>
            <a:srgbClr val="F26B43"/>
          </p15:clr>
        </p15:guide>
        <p15:guide id="10" pos="2683" userDrawn="1">
          <p15:clr>
            <a:srgbClr val="F26B43"/>
          </p15:clr>
        </p15:guide>
        <p15:guide id="11" pos="4997" userDrawn="1">
          <p15:clr>
            <a:srgbClr val="F26B43"/>
          </p15:clr>
        </p15:guide>
        <p15:guide id="12" pos="508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ARES Operation Meeting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Summary of week 30 / 2022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Willi Kuropka</a:t>
            </a:r>
            <a:r>
              <a:rPr lang="en-US" dirty="0"/>
              <a:t>, on behalf of the ARES crew</a:t>
            </a:r>
          </a:p>
        </p:txBody>
      </p:sp>
    </p:spTree>
    <p:extLst>
      <p:ext uri="{BB962C8B-B14F-4D97-AF65-F5344CB8AC3E}">
        <p14:creationId xmlns:p14="http://schemas.microsoft.com/office/powerpoint/2010/main" val="3861234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086983-9D0C-CA47-ABF6-7132C0F03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week 31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B6BD4237-6E3D-45B4-9773-F1D847994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7" y="1406427"/>
            <a:ext cx="11376025" cy="5010249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474E62B-7FDC-D844-A97B-361C24F51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2022-08-01 WK</a:t>
            </a:r>
            <a:endParaRPr lang="en-US" noProof="0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7D542D3-8989-404D-AAD0-8DCF63C99E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817500"/>
            <a:ext cx="11376024" cy="379252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18133723-89A3-AC43-BAD4-5C7FC2B7B3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043408"/>
              </p:ext>
            </p:extLst>
          </p:nvPr>
        </p:nvGraphicFramePr>
        <p:xfrm>
          <a:off x="404416" y="800709"/>
          <a:ext cx="11596242" cy="5608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7128">
                  <a:extLst>
                    <a:ext uri="{9D8B030D-6E8A-4147-A177-3AD203B41FA5}">
                      <a16:colId xmlns:a16="http://schemas.microsoft.com/office/drawing/2014/main" val="1314118428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368922100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659369014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159799957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822430712"/>
                    </a:ext>
                  </a:extLst>
                </a:gridCol>
                <a:gridCol w="2088234">
                  <a:extLst>
                    <a:ext uri="{9D8B030D-6E8A-4147-A177-3AD203B41FA5}">
                      <a16:colId xmlns:a16="http://schemas.microsoft.com/office/drawing/2014/main" val="1820145738"/>
                    </a:ext>
                  </a:extLst>
                </a:gridCol>
              </a:tblGrid>
              <a:tr h="413291">
                <a:tc>
                  <a:txBody>
                    <a:bodyPr/>
                    <a:lstStyle/>
                    <a:p>
                      <a:pPr algn="ctr"/>
                      <a:endParaRPr lang="en-US" sz="15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noProof="0" dirty="0"/>
                        <a:t>Mon. 25.07.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noProof="0" dirty="0"/>
                        <a:t>Tue. 26.07.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noProof="0" dirty="0"/>
                        <a:t>Wed. 27.07.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noProof="0" dirty="0"/>
                        <a:t>Thu. 28.07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noProof="0" dirty="0"/>
                        <a:t>Fri. </a:t>
                      </a:r>
                      <a:r>
                        <a:rPr lang="en-US" sz="1500" b="1" noProof="0"/>
                        <a:t>29.07.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6028511"/>
                  </a:ext>
                </a:extLst>
              </a:tr>
              <a:tr h="3148888">
                <a:tc>
                  <a:txBody>
                    <a:bodyPr/>
                    <a:lstStyle/>
                    <a:p>
                      <a:pPr algn="ctr"/>
                      <a:r>
                        <a:rPr lang="en-US" sz="1500" b="1" noProof="0"/>
                        <a:t>Achievements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/>
                        <a:t>MPS PLC card replaced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/>
                        <a:t>Camera server for FL section screen station implemented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/>
                        <a:t>Charge map over weekend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/>
                        <a:t>New release of magnet ML server installed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>
                          <a:sym typeface="Wingdings" pitchFamily="2" charset="2"/>
                        </a:rPr>
                        <a:t>Start up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>
                          <a:sym typeface="Wingdings" pitchFamily="2" charset="2"/>
                        </a:rPr>
                        <a:t>FL section screen station test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>
                          <a:sym typeface="Wingdings" pitchFamily="2" charset="2"/>
                        </a:rPr>
                        <a:t>Velocity bunching test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>
                          <a:sym typeface="Wingdings" pitchFamily="2" charset="2"/>
                        </a:rPr>
                        <a:t>Setup for wire scanner at EA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>
                          <a:sym typeface="Wingdings" pitchFamily="2" charset="2"/>
                        </a:rPr>
                        <a:t>Optimizing data acquisition on BLM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>
                          <a:sym typeface="Wingdings" pitchFamily="2" charset="2"/>
                        </a:rPr>
                        <a:t>Longitudinal scan with wire scanner over night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>
                          <a:sym typeface="Wingdings" pitchFamily="2" charset="2"/>
                        </a:rPr>
                        <a:t>Position stability studies for different cathode laser apertures and auto-alignment params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>
                          <a:sym typeface="Wingdings" pitchFamily="2" charset="2"/>
                        </a:rPr>
                        <a:t>Position in-loop control by correctors and screens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>
                          <a:sym typeface="Wingdings" pitchFamily="2" charset="2"/>
                        </a:rPr>
                        <a:t>Over night stability run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/>
                        <a:t>More thorough FL screen test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/>
                        <a:t>Quad scan test using EA wire scanner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547191"/>
                  </a:ext>
                </a:extLst>
              </a:tr>
              <a:tr h="2046777">
                <a:tc>
                  <a:txBody>
                    <a:bodyPr/>
                    <a:lstStyle/>
                    <a:p>
                      <a:pPr algn="ctr"/>
                      <a:r>
                        <a:rPr lang="en-US" sz="1500" b="1" noProof="0" dirty="0"/>
                        <a:t>Difficulties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i="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i="0" noProof="0" dirty="0">
                        <a:sym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/>
                        <a:t>Network issues due to PETRA maintenance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/>
                        <a:t>Vacuum event at TW2, closed valves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56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653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7BC970-931D-4F00-BB5C-EFC16EF22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Latest charge map with Mo-plug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64F2D2F-A1DE-4FE4-B61D-9123EBC9D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2022-08-01 WK</a:t>
            </a:r>
            <a:endParaRPr lang="en-US" noProof="0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D489C36-E5BC-4E0D-8623-3D1B17C583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560" y="1124744"/>
            <a:ext cx="7495152" cy="4942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966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7BC970-931D-4F00-BB5C-EFC16EF22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 scan by wire scanner at EA section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64F2D2F-A1DE-4FE4-B61D-9123EBC9D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2022-08-01 WK</a:t>
            </a:r>
            <a:endParaRPr lang="en-US" noProof="0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329070D7-3F34-4073-A472-55C0D4D5B8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576" y="1196752"/>
            <a:ext cx="6768752" cy="4824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895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7BC970-931D-4F00-BB5C-EFC16EF22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Quad scan using EA wire scanner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64F2D2F-A1DE-4FE4-B61D-9123EBC9D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2022-08-01 WK</a:t>
            </a:r>
            <a:endParaRPr lang="en-US" noProof="0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06A6A2A-B862-49DA-8F4E-3F3714CAC1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B7FB43F-4C01-4BA0-8AAA-5BDC167B88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7608" y="1032134"/>
            <a:ext cx="7344816" cy="4893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600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64F2D2F-A1DE-4FE4-B61D-9123EBC9D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2022-08-01 WK</a:t>
            </a:r>
            <a:endParaRPr lang="en-US" noProof="0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06A6A2A-B862-49DA-8F4E-3F3714CAC1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E59822D6-0F4C-4961-8B41-553ED95D0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In-loop position control on SH.E2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2D027F5-646B-4E35-AB03-FBDC3FE998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244" y="908720"/>
            <a:ext cx="5497512" cy="547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957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A22D0F-0D54-4DDE-B1B2-22A49072F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for the week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866943-EC8B-4136-AACE-F1B075966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7" y="1383651"/>
            <a:ext cx="11376025" cy="5010249"/>
          </a:xfrm>
        </p:spPr>
        <p:txBody>
          <a:bodyPr/>
          <a:lstStyle/>
          <a:p>
            <a:r>
              <a:rPr lang="en-US" dirty="0"/>
              <a:t>Bunch compressor commissioning, dispersion measurement</a:t>
            </a:r>
          </a:p>
          <a:p>
            <a:r>
              <a:rPr lang="en-US" dirty="0"/>
              <a:t>Adjust FL screen station position and further testing</a:t>
            </a:r>
          </a:p>
          <a:p>
            <a:r>
              <a:rPr lang="en-US" dirty="0"/>
              <a:t>Continue quad scans at EA wire scanner</a:t>
            </a:r>
          </a:p>
          <a:p>
            <a:r>
              <a:rPr lang="en-US" dirty="0"/>
              <a:t>STRIDENAS signal chain test and beam test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B6B5701-9F6E-46F1-8E4E-83AD8CD0C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2022-08-01 WK</a:t>
            </a:r>
            <a:endParaRPr lang="en-US" noProof="0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6BE6998-960B-43A9-8C78-3C1094FB49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06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AAC0A9-9FC6-2F44-91BD-86BFD8CE7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CD01DCD-8CBE-B44E-80C2-A091A3754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2022-08-01 WK</a:t>
            </a:r>
            <a:endParaRPr lang="en-US" noProof="0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AAADFE7-A8C9-BD4D-B81E-3D07AE08D5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Week 31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echteck: abgerundete Ecken 2">
            <a:extLst>
              <a:ext uri="{FF2B5EF4-FFF2-40B4-BE49-F238E27FC236}">
                <a16:creationId xmlns:a16="http://schemas.microsoft.com/office/drawing/2014/main" id="{D014A472-30FC-4547-BA11-625D54F48708}"/>
              </a:ext>
            </a:extLst>
          </p:cNvPr>
          <p:cNvSpPr/>
          <p:nvPr/>
        </p:nvSpPr>
        <p:spPr>
          <a:xfrm>
            <a:off x="378658" y="5931817"/>
            <a:ext cx="11405353" cy="377503"/>
          </a:xfrm>
          <a:prstGeom prst="roundRect">
            <a:avLst>
              <a:gd name="adj" fmla="val 8456"/>
            </a:avLst>
          </a:prstGeom>
          <a:solidFill>
            <a:srgbClr val="FFC000"/>
          </a:solidFill>
          <a:ln w="9525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you want to learn or join the shift: please give the shift leader a call (BKR 2840 / SINBAD Box 2454)</a:t>
            </a:r>
          </a:p>
        </p:txBody>
      </p:sp>
      <p:graphicFrame>
        <p:nvGraphicFramePr>
          <p:cNvPr id="3" name="Tabelle 7">
            <a:extLst>
              <a:ext uri="{FF2B5EF4-FFF2-40B4-BE49-F238E27FC236}">
                <a16:creationId xmlns:a16="http://schemas.microsoft.com/office/drawing/2014/main" id="{AF2D3251-B2E0-3A4E-A4CD-AA916845DC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100988"/>
              </p:ext>
            </p:extLst>
          </p:nvPr>
        </p:nvGraphicFramePr>
        <p:xfrm>
          <a:off x="407986" y="1347894"/>
          <a:ext cx="11088614" cy="43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6042">
                  <a:extLst>
                    <a:ext uri="{9D8B030D-6E8A-4147-A177-3AD203B41FA5}">
                      <a16:colId xmlns:a16="http://schemas.microsoft.com/office/drawing/2014/main" val="1623781107"/>
                    </a:ext>
                  </a:extLst>
                </a:gridCol>
                <a:gridCol w="8282572">
                  <a:extLst>
                    <a:ext uri="{9D8B030D-6E8A-4147-A177-3AD203B41FA5}">
                      <a16:colId xmlns:a16="http://schemas.microsoft.com/office/drawing/2014/main" val="3472815013"/>
                    </a:ext>
                  </a:extLst>
                </a:gridCol>
              </a:tblGrid>
              <a:tr h="54817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Shift Leader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144729"/>
                  </a:ext>
                </a:extLst>
              </a:tr>
              <a:tr h="548170">
                <a:tc>
                  <a:txBody>
                    <a:bodyPr/>
                    <a:lstStyle/>
                    <a:p>
                      <a:r>
                        <a:rPr lang="en-US" b="0" dirty="0"/>
                        <a:t>01.08.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Tunnel open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6050636"/>
                  </a:ext>
                </a:extLst>
              </a:tr>
              <a:tr h="548170">
                <a:tc>
                  <a:txBody>
                    <a:bodyPr/>
                    <a:lstStyle/>
                    <a:p>
                      <a:r>
                        <a:rPr lang="en-US" b="0" dirty="0"/>
                        <a:t>02.08.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Willi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7362042"/>
                  </a:ext>
                </a:extLst>
              </a:tr>
              <a:tr h="548170">
                <a:tc>
                  <a:txBody>
                    <a:bodyPr/>
                    <a:lstStyle/>
                    <a:p>
                      <a:r>
                        <a:rPr lang="en-US" b="0" dirty="0"/>
                        <a:t>03.08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Willi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5479025"/>
                  </a:ext>
                </a:extLst>
              </a:tr>
              <a:tr h="548170">
                <a:tc>
                  <a:txBody>
                    <a:bodyPr/>
                    <a:lstStyle/>
                    <a:p>
                      <a:r>
                        <a:rPr lang="en-US" b="0" dirty="0"/>
                        <a:t>04.08.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Frank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451787"/>
                  </a:ext>
                </a:extLst>
              </a:tr>
              <a:tr h="548170">
                <a:tc>
                  <a:txBody>
                    <a:bodyPr/>
                    <a:lstStyle/>
                    <a:p>
                      <a:r>
                        <a:rPr lang="en-US" b="0" dirty="0"/>
                        <a:t>05.08.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Frank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461623"/>
                  </a:ext>
                </a:extLst>
              </a:tr>
              <a:tr h="54817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06.08.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6488151"/>
                  </a:ext>
                </a:extLst>
              </a:tr>
              <a:tr h="54817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07.08.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122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1536311"/>
      </p:ext>
    </p:extLst>
  </p:cSld>
  <p:clrMapOvr>
    <a:masterClrMapping/>
  </p:clrMapOvr>
</p:sld>
</file>

<file path=ppt/theme/theme1.xml><?xml version="1.0" encoding="utf-8"?>
<a:theme xmlns:a="http://schemas.openxmlformats.org/drawingml/2006/main" name="DESY">
  <a:themeElements>
    <a:clrScheme name="DESY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9FDF"/>
      </a:accent1>
      <a:accent2>
        <a:srgbClr val="F18F1F"/>
      </a:accent2>
      <a:accent3>
        <a:srgbClr val="004B7D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rtlCol="0" anchor="ctr"/>
      <a:lstStyle>
        <a:defPPr algn="ctr">
          <a:defRPr sz="16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600" dirty="0" err="1" smtClean="0"/>
        </a:defPPr>
      </a:lstStyle>
    </a:txDef>
  </a:objectDefaults>
  <a:extraClrSchemeLst/>
  <a:custClrLst>
    <a:custClr>
      <a:srgbClr val="8B6EC9"/>
    </a:custClr>
    <a:custClr>
      <a:srgbClr val="E35D50"/>
    </a:custClr>
    <a:custClr>
      <a:srgbClr val="5BC5F1"/>
    </a:custClr>
    <a:custClr>
      <a:srgbClr val="00AA92"/>
    </a:custClr>
  </a:custClrLst>
  <a:extLst>
    <a:ext uri="{05A4C25C-085E-4340-85A3-A5531E510DB2}">
      <thm15:themeFamily xmlns:thm15="http://schemas.microsoft.com/office/thememl/2012/main" name="Präsentation1" id="{FF3377BC-8E16-034C-B37F-4D96C015CDA1}" vid="{4C42B158-ADD8-9242-AD54-4E9401BE2496}"/>
    </a:ext>
  </a:extLst>
</a:theme>
</file>

<file path=ppt/theme/theme2.xml><?xml version="1.0" encoding="utf-8"?>
<a:theme xmlns:a="http://schemas.openxmlformats.org/drawingml/2006/main" name="Office">
  <a:themeElements>
    <a:clrScheme name="Benutzerdefiniert 104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9FDF"/>
      </a:accent1>
      <a:accent2>
        <a:srgbClr val="FF9E1B"/>
      </a:accent2>
      <a:accent3>
        <a:srgbClr val="020A0A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104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9FDF"/>
      </a:accent1>
      <a:accent2>
        <a:srgbClr val="FF9E1B"/>
      </a:accent2>
      <a:accent3>
        <a:srgbClr val="020A0A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DESY</Template>
  <TotalTime>0</TotalTime>
  <Words>298</Words>
  <Application>Microsoft Office PowerPoint</Application>
  <PresentationFormat>Breitbild</PresentationFormat>
  <Paragraphs>61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DESY</vt:lpstr>
      <vt:lpstr>ARES Operation Meeting</vt:lpstr>
      <vt:lpstr>Summary of week 31</vt:lpstr>
      <vt:lpstr>Latest charge map with Mo-plug</vt:lpstr>
      <vt:lpstr>Z scan by wire scanner at EA section</vt:lpstr>
      <vt:lpstr>Quad scan using EA wire scanner</vt:lpstr>
      <vt:lpstr>In-loop position control on SH.E2</vt:lpstr>
      <vt:lpstr>Plan for the week</vt:lpstr>
      <vt:lpstr>Schedule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ARES Operation Meeting</dc:title>
  <dc:creator>Frank Mayet</dc:creator>
  <cp:lastModifiedBy>Kuropka, Willi</cp:lastModifiedBy>
  <cp:revision>346</cp:revision>
  <dcterms:created xsi:type="dcterms:W3CDTF">2021-08-09T09:06:11Z</dcterms:created>
  <dcterms:modified xsi:type="dcterms:W3CDTF">2022-08-01T11:17:30Z</dcterms:modified>
</cp:coreProperties>
</file>