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67" r:id="rId2"/>
    <p:sldId id="278" r:id="rId3"/>
    <p:sldId id="279" r:id="rId4"/>
    <p:sldId id="273" r:id="rId5"/>
    <p:sldId id="277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13" userDrawn="1">
          <p15:clr>
            <a:srgbClr val="A4A3A4"/>
          </p15:clr>
        </p15:guide>
        <p15:guide id="2" pos="24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28" autoAdjust="0"/>
    <p:restoredTop sz="93883" autoAdjust="0"/>
  </p:normalViewPr>
  <p:slideViewPr>
    <p:cSldViewPr showGuides="1">
      <p:cViewPr varScale="1">
        <p:scale>
          <a:sx n="63" d="100"/>
          <a:sy n="63" d="100"/>
        </p:scale>
        <p:origin x="1248" y="64"/>
      </p:cViewPr>
      <p:guideLst>
        <p:guide orient="horz" pos="913"/>
        <p:guide pos="24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>
        <p:scale>
          <a:sx n="100" d="100"/>
          <a:sy n="100" d="100"/>
        </p:scale>
        <p:origin x="5388" y="6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DESY/MMS (tot. 54)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Students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ABF-45B5-9534-831E4BB33CA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ABF-45B5-9534-831E4BB33CAC}"/>
              </c:ext>
            </c:extLst>
          </c:dPt>
          <c:cat>
            <c:strRef>
              <c:f>Sheet1!$A$2:$A$3</c:f>
              <c:strCache>
                <c:ptCount val="2"/>
                <c:pt idx="0">
                  <c:v>MMS DESY PhDS</c:v>
                </c:pt>
                <c:pt idx="1">
                  <c:v>DESY PhDs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12</c:v>
                </c:pt>
                <c:pt idx="1">
                  <c:v>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A75-4D3E-A580-3CDD3A0554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Years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286-4B52-83FE-3E4CADDCFFE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286-4B52-83FE-3E4CADDCFFE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286-4B52-83FE-3E4CADDCFFE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286-4B52-83FE-3E4CADDCFFE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286-4B52-83FE-3E4CADDCFFE2}"/>
              </c:ext>
            </c:extLst>
          </c:dPt>
          <c:cat>
            <c:strRef>
              <c:f>Sheet1!$A$2:$A$6</c:f>
              <c:strCache>
                <c:ptCount val="5"/>
                <c:pt idx="0">
                  <c:v>1st year</c:v>
                </c:pt>
                <c:pt idx="1">
                  <c:v>2nd year</c:v>
                </c:pt>
                <c:pt idx="2">
                  <c:v>3rd year</c:v>
                </c:pt>
                <c:pt idx="3">
                  <c:v>4th year </c:v>
                </c:pt>
                <c:pt idx="4">
                  <c:v>5th year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</c:v>
                </c:pt>
                <c:pt idx="1">
                  <c:v>16</c:v>
                </c:pt>
                <c:pt idx="2">
                  <c:v>15</c:v>
                </c:pt>
                <c:pt idx="3">
                  <c:v>15</c:v>
                </c:pt>
                <c:pt idx="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16-49A1-BB57-C9562CB5D2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75E6C4-5F43-4FF9-96D4-21B8157BE639}" type="datetimeFigureOut">
              <a:rPr lang="de-DE" smtClean="0"/>
              <a:t>11.09.2022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E8B182-0F75-451D-B88B-ABD1C205B43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8096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1BD367-6A7A-405A-BFB1-15817186491F}" type="datetimeFigureOut">
              <a:rPr lang="de-DE" smtClean="0"/>
              <a:t>11.09.2022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413189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B5255-5329-45F9-87F3-A2F9FB4734D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76767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7800" indent="-17780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5600" indent="-17780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2925" indent="-187325" algn="l" defTabSz="914400" rtl="0" eaLnBrk="1" latinLnBrk="0" hangingPunct="1">
      <a:buFont typeface="Arial" panose="020B0604020202020204" pitchFamily="34" charset="0"/>
      <a:buChar char="•"/>
      <a:tabLst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20725" indent="-17780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7780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7B5255-5329-45F9-87F3-A2F9FB4734DF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78591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7B5255-5329-45F9-87F3-A2F9FB4734DF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89005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288" y="349611"/>
            <a:ext cx="8353425" cy="1855254"/>
          </a:xfrm>
        </p:spPr>
        <p:txBody>
          <a:bodyPr anchor="t"/>
          <a:lstStyle>
            <a:lvl1pPr algn="l">
              <a:lnSpc>
                <a:spcPct val="100000"/>
              </a:lnSpc>
              <a:defRPr sz="6000"/>
            </a:lvl1pPr>
          </a:lstStyle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287" y="2335013"/>
            <a:ext cx="8353425" cy="1525787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Master-Untertitelformat bearbeiten</a:t>
            </a:r>
            <a:endParaRPr lang="en-US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0"/>
          </p:nvPr>
        </p:nvSpPr>
        <p:spPr>
          <a:xfrm>
            <a:off x="400043" y="4096779"/>
            <a:ext cx="8348669" cy="700373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de-DE" noProof="0"/>
              <a:t>Mastertextformat bearbeiten</a:t>
            </a:r>
          </a:p>
        </p:txBody>
      </p:sp>
      <p:pic>
        <p:nvPicPr>
          <p:cNvPr id="9" name="Grafik 8" descr="Logo Helmholtz">
            <a:extLst>
              <a:ext uri="{FF2B5EF4-FFF2-40B4-BE49-F238E27FC236}">
                <a16:creationId xmlns:a16="http://schemas.microsoft.com/office/drawing/2014/main" id="{4133ED5D-E09D-4AF2-82CF-F29F318F523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287" y="6258632"/>
            <a:ext cx="1188244" cy="161813"/>
          </a:xfrm>
          <a:prstGeom prst="rect">
            <a:avLst/>
          </a:prstGeom>
        </p:spPr>
      </p:pic>
      <p:pic>
        <p:nvPicPr>
          <p:cNvPr id="8" name="Grafik 7" descr="Logo DESY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9215" y="5585299"/>
            <a:ext cx="899498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419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395287" y="817500"/>
            <a:ext cx="8364699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PhD coordinator | Silvia Alessandria, 12-13.09.2022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472297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PhD coordinator | Silvia Alessandria, 12-13.09.2022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7598946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>
            <a:extLst>
              <a:ext uri="{FF2B5EF4-FFF2-40B4-BE49-F238E27FC236}">
                <a16:creationId xmlns:a16="http://schemas.microsoft.com/office/drawing/2014/main" id="{2E82049A-6019-4056-8638-0E7938261DF0}"/>
              </a:ext>
            </a:extLst>
          </p:cNvPr>
          <p:cNvSpPr/>
          <p:nvPr userDrawn="1"/>
        </p:nvSpPr>
        <p:spPr>
          <a:xfrm>
            <a:off x="395288" y="3980131"/>
            <a:ext cx="4572000" cy="373107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>
              <a:lnSpc>
                <a:spcPct val="110000"/>
              </a:lnSpc>
            </a:pPr>
            <a:r>
              <a:rPr lang="de-DE" b="1" dirty="0"/>
              <a:t>Contact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8E7668B4-E772-45DD-8F6B-23E9883B6073}"/>
              </a:ext>
            </a:extLst>
          </p:cNvPr>
          <p:cNvSpPr/>
          <p:nvPr userDrawn="1"/>
        </p:nvSpPr>
        <p:spPr>
          <a:xfrm>
            <a:off x="395288" y="4516739"/>
            <a:ext cx="2700548" cy="1899935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>
              <a:lnSpc>
                <a:spcPct val="120000"/>
              </a:lnSpc>
              <a:tabLst/>
            </a:pPr>
            <a:r>
              <a:rPr lang="de-DE" dirty="0"/>
              <a:t>Deutsches Elektronen-</a:t>
            </a:r>
          </a:p>
          <a:p>
            <a:pPr>
              <a:lnSpc>
                <a:spcPct val="120000"/>
              </a:lnSpc>
              <a:tabLst/>
            </a:pPr>
            <a:r>
              <a:rPr lang="de-DE" dirty="0"/>
              <a:t>Synchrotron DESY</a:t>
            </a:r>
          </a:p>
          <a:p>
            <a:pPr>
              <a:lnSpc>
                <a:spcPct val="120000"/>
              </a:lnSpc>
            </a:pPr>
            <a:endParaRPr lang="de-DE" dirty="0"/>
          </a:p>
          <a:p>
            <a:pPr>
              <a:lnSpc>
                <a:spcPct val="120000"/>
              </a:lnSpc>
            </a:pPr>
            <a:r>
              <a:rPr lang="de-DE" dirty="0"/>
              <a:t>www.desy.de</a:t>
            </a:r>
          </a:p>
        </p:txBody>
      </p:sp>
      <p:sp>
        <p:nvSpPr>
          <p:cNvPr id="7" name="Textplatzhalter 7">
            <a:extLst>
              <a:ext uri="{FF2B5EF4-FFF2-40B4-BE49-F238E27FC236}">
                <a16:creationId xmlns:a16="http://schemas.microsoft.com/office/drawing/2014/main" id="{1383398B-695A-4C6B-980D-9B67FB512D7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99891" y="4516739"/>
            <a:ext cx="5148821" cy="1899936"/>
          </a:xfrm>
        </p:spPr>
        <p:txBody>
          <a:bodyPr/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/>
            </a:lvl1pPr>
            <a:lvl2pPr marL="361950" indent="0">
              <a:buNone/>
              <a:defRPr/>
            </a:lvl2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110500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(with Pictur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6"/>
          <p:cNvSpPr>
            <a:spLocks noGrp="1"/>
          </p:cNvSpPr>
          <p:nvPr>
            <p:ph type="pic" sz="quarter" idx="14"/>
          </p:nvPr>
        </p:nvSpPr>
        <p:spPr>
          <a:xfrm>
            <a:off x="1" y="0"/>
            <a:ext cx="9143998" cy="3429001"/>
          </a:xfrm>
          <a:solidFill>
            <a:schemeClr val="tx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288" y="349611"/>
            <a:ext cx="8353425" cy="1099777"/>
          </a:xfrm>
        </p:spPr>
        <p:txBody>
          <a:bodyPr anchor="t"/>
          <a:lstStyle>
            <a:lvl1pPr algn="l">
              <a:lnSpc>
                <a:spcPct val="100000"/>
              </a:lnSpc>
              <a:defRPr sz="6000">
                <a:solidFill>
                  <a:schemeClr val="bg1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287" y="2335013"/>
            <a:ext cx="8353425" cy="889339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Master-Untertitelformat bearbeiten</a:t>
            </a:r>
            <a:endParaRPr lang="en-US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0"/>
          </p:nvPr>
        </p:nvSpPr>
        <p:spPr>
          <a:xfrm>
            <a:off x="400043" y="4096779"/>
            <a:ext cx="8348669" cy="700373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de-DE" noProof="0"/>
              <a:t>Mastertextformat bearbeiten</a:t>
            </a:r>
          </a:p>
        </p:txBody>
      </p:sp>
      <p:pic>
        <p:nvPicPr>
          <p:cNvPr id="8" name="Grafik 7" descr="Logo Helmholtz">
            <a:extLst>
              <a:ext uri="{FF2B5EF4-FFF2-40B4-BE49-F238E27FC236}">
                <a16:creationId xmlns:a16="http://schemas.microsoft.com/office/drawing/2014/main" id="{63777721-5FF6-4F79-892C-F4233F57CAE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287" y="6258632"/>
            <a:ext cx="1188244" cy="161813"/>
          </a:xfrm>
          <a:prstGeom prst="rect">
            <a:avLst/>
          </a:prstGeom>
        </p:spPr>
      </p:pic>
      <p:pic>
        <p:nvPicPr>
          <p:cNvPr id="11" name="Grafik 10" descr="Logo DESY">
            <a:extLst>
              <a:ext uri="{FF2B5EF4-FFF2-40B4-BE49-F238E27FC236}">
                <a16:creationId xmlns:a16="http://schemas.microsoft.com/office/drawing/2014/main" id="{AD71804E-76B6-4901-BC63-91145FE9009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9215" y="5585299"/>
            <a:ext cx="899498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0856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cya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288" y="349610"/>
            <a:ext cx="8353425" cy="3511190"/>
          </a:xfrm>
        </p:spPr>
        <p:txBody>
          <a:bodyPr anchor="t"/>
          <a:lstStyle>
            <a:lvl1pPr algn="l">
              <a:lnSpc>
                <a:spcPct val="100000"/>
              </a:lnSpc>
              <a:defRPr sz="6000">
                <a:solidFill>
                  <a:schemeClr val="bg1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57579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288" y="349610"/>
            <a:ext cx="8353425" cy="3511190"/>
          </a:xfrm>
        </p:spPr>
        <p:txBody>
          <a:bodyPr anchor="t"/>
          <a:lstStyle>
            <a:lvl1pPr algn="l">
              <a:lnSpc>
                <a:spcPct val="100000"/>
              </a:lnSpc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227151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395287" y="817500"/>
            <a:ext cx="8364699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PhD coordinator | Silvia Alessandria, 12-13.09.2022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33408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395287" y="817500"/>
            <a:ext cx="8364699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8" y="1406426"/>
            <a:ext cx="4105276" cy="5010249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4"/>
          </p:nvPr>
        </p:nvSpPr>
        <p:spPr>
          <a:xfrm>
            <a:off x="4643438" y="1406426"/>
            <a:ext cx="4116548" cy="5010249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PhD coordinator | Silvia Alessandria, 12-13.09.2022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48715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395287" y="817500"/>
            <a:ext cx="8364699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395289" y="1406427"/>
            <a:ext cx="4105276" cy="2454374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9" name="Textplatzhalter 6"/>
          <p:cNvSpPr>
            <a:spLocks noGrp="1"/>
          </p:cNvSpPr>
          <p:nvPr>
            <p:ph type="body" sz="quarter" idx="16"/>
          </p:nvPr>
        </p:nvSpPr>
        <p:spPr>
          <a:xfrm>
            <a:off x="395289" y="3963533"/>
            <a:ext cx="4105276" cy="2454374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10" name="Bildplatzhalter 6"/>
          <p:cNvSpPr>
            <a:spLocks noGrp="1"/>
          </p:cNvSpPr>
          <p:nvPr>
            <p:ph type="pic" sz="quarter" idx="14"/>
          </p:nvPr>
        </p:nvSpPr>
        <p:spPr>
          <a:xfrm>
            <a:off x="4643438" y="1449389"/>
            <a:ext cx="4105274" cy="2411412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  <p:sp>
        <p:nvSpPr>
          <p:cNvPr id="11" name="Bildplatzhalter 6"/>
          <p:cNvSpPr>
            <a:spLocks noGrp="1"/>
          </p:cNvSpPr>
          <p:nvPr>
            <p:ph type="pic" sz="quarter" idx="17"/>
          </p:nvPr>
        </p:nvSpPr>
        <p:spPr>
          <a:xfrm>
            <a:off x="4643439" y="4005263"/>
            <a:ext cx="4105274" cy="2412644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PhD coordinator | Silvia Alessandria, 12-13.09.2022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71160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2 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395287" y="817500"/>
            <a:ext cx="8364699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395289" y="1406427"/>
            <a:ext cx="4105276" cy="2454374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9" name="Textplatzhalter 6"/>
          <p:cNvSpPr>
            <a:spLocks noGrp="1"/>
          </p:cNvSpPr>
          <p:nvPr>
            <p:ph type="body" sz="quarter" idx="16"/>
          </p:nvPr>
        </p:nvSpPr>
        <p:spPr>
          <a:xfrm>
            <a:off x="395289" y="3963533"/>
            <a:ext cx="4105276" cy="2454374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12" name="Inhaltsplatzhalter 10">
            <a:extLst>
              <a:ext uri="{FF2B5EF4-FFF2-40B4-BE49-F238E27FC236}">
                <a16:creationId xmlns:a16="http://schemas.microsoft.com/office/drawing/2014/main" id="{3940162A-D75D-4335-9E40-1D7B2D50CB14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4643438" y="1449389"/>
            <a:ext cx="4105274" cy="2411411"/>
          </a:xfrm>
          <a:solidFill>
            <a:schemeClr val="bg1">
              <a:lumMod val="95000"/>
            </a:schemeClr>
          </a:solidFill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r>
              <a:rPr lang="de-DE" dirty="0" err="1"/>
              <a:t>Object</a:t>
            </a:r>
            <a:endParaRPr lang="de-DE" dirty="0"/>
          </a:p>
        </p:txBody>
      </p:sp>
      <p:sp>
        <p:nvSpPr>
          <p:cNvPr id="13" name="Inhaltsplatzhalter 11">
            <a:extLst>
              <a:ext uri="{FF2B5EF4-FFF2-40B4-BE49-F238E27FC236}">
                <a16:creationId xmlns:a16="http://schemas.microsoft.com/office/drawing/2014/main" id="{383D9EF4-C943-4128-A189-76FB47C215C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4643438" y="4005263"/>
            <a:ext cx="4105274" cy="2412644"/>
          </a:xfrm>
          <a:solidFill>
            <a:schemeClr val="bg1">
              <a:lumMod val="95000"/>
            </a:schemeClr>
          </a:solidFill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r>
              <a:rPr lang="de-DE" dirty="0" err="1"/>
              <a:t>Object</a:t>
            </a:r>
            <a:r>
              <a:rPr lang="de-DE" dirty="0"/>
              <a:t>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PhD coordinator | Silvia Alessandria, 12-13.09.2022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860804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395287" y="817500"/>
            <a:ext cx="8364699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4"/>
          </p:nvPr>
        </p:nvSpPr>
        <p:spPr>
          <a:xfrm>
            <a:off x="395288" y="1449388"/>
            <a:ext cx="8353424" cy="4967287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PhD coordinator | Silvia Alessandria, 12-13.09.2022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96943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5287" y="349611"/>
            <a:ext cx="8353425" cy="45109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287" y="1406426"/>
            <a:ext cx="8353425" cy="501024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endParaRPr lang="en-US" noProof="0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BA95E08D-4E32-4B4E-8FC1-57AB7C3104C8}"/>
              </a:ext>
            </a:extLst>
          </p:cNvPr>
          <p:cNvSpPr txBox="1"/>
          <p:nvPr userDrawn="1"/>
        </p:nvSpPr>
        <p:spPr>
          <a:xfrm>
            <a:off x="403112" y="6580800"/>
            <a:ext cx="436304" cy="18684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pPr lvl="0"/>
            <a:r>
              <a:rPr lang="de-DE" b="1" dirty="0">
                <a:solidFill>
                  <a:schemeClr val="accent1"/>
                </a:solidFill>
              </a:rPr>
              <a:t>DESY</a:t>
            </a:r>
            <a:r>
              <a:rPr lang="de-DE" b="1" dirty="0">
                <a:solidFill>
                  <a:schemeClr val="accent2"/>
                </a:solidFill>
              </a:rPr>
              <a:t>.</a:t>
            </a:r>
          </a:p>
        </p:txBody>
      </p:sp>
      <p:sp>
        <p:nvSpPr>
          <p:cNvPr id="14" name="Textfeld 13"/>
          <p:cNvSpPr txBox="1"/>
          <p:nvPr userDrawn="1"/>
        </p:nvSpPr>
        <p:spPr>
          <a:xfrm>
            <a:off x="8136396" y="6580800"/>
            <a:ext cx="612316" cy="18684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US" sz="1000" b="1" noProof="0" dirty="0"/>
              <a:t>Page </a:t>
            </a:r>
            <a:fld id="{0427E4B2-AC28-443E-BE04-5CD55098A90B}" type="slidenum">
              <a:rPr lang="en-US" sz="1000" b="1" noProof="0" smtClean="0"/>
              <a:pPr algn="r"/>
              <a:t>‹#›</a:t>
            </a:fld>
            <a:endParaRPr lang="en-US" sz="1000" b="1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9415" y="6580800"/>
            <a:ext cx="7224973" cy="18684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/>
              <a:t>PhD coordinator | Silvia Alessandria, 12-13.09.2022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299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1" r:id="rId2"/>
    <p:sldLayoutId id="2147483672" r:id="rId3"/>
    <p:sldLayoutId id="2147483674" r:id="rId4"/>
    <p:sldLayoutId id="2147483662" r:id="rId5"/>
    <p:sldLayoutId id="2147483668" r:id="rId6"/>
    <p:sldLayoutId id="2147483670" r:id="rId7"/>
    <p:sldLayoutId id="2147483673" r:id="rId8"/>
    <p:sldLayoutId id="2147483669" r:id="rId9"/>
    <p:sldLayoutId id="2147483666" r:id="rId10"/>
    <p:sldLayoutId id="2147483667" r:id="rId11"/>
    <p:sldLayoutId id="2147483675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61950" indent="-36195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tabLst>
          <a:tab pos="361950" algn="l"/>
        </a:tabLst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67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2667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162050" indent="-2667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38275" indent="-276225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13" userDrawn="1">
          <p15:clr>
            <a:srgbClr val="F26B43"/>
          </p15:clr>
        </p15:guide>
        <p15:guide id="2" pos="2925" userDrawn="1">
          <p15:clr>
            <a:srgbClr val="F26B43"/>
          </p15:clr>
        </p15:guide>
        <p15:guide id="3" pos="2835" userDrawn="1">
          <p15:clr>
            <a:srgbClr val="F26B43"/>
          </p15:clr>
        </p15:guide>
        <p15:guide id="4" pos="5511" userDrawn="1">
          <p15:clr>
            <a:srgbClr val="F26B43"/>
          </p15:clr>
        </p15:guide>
        <p15:guide id="5" pos="249" userDrawn="1">
          <p15:clr>
            <a:srgbClr val="F26B43"/>
          </p15:clr>
        </p15:guide>
        <p15:guide id="6" orient="horz" pos="4042" userDrawn="1">
          <p15:clr>
            <a:srgbClr val="F26B43"/>
          </p15:clr>
        </p15:guide>
        <p15:guide id="7" orient="horz" pos="2432" userDrawn="1">
          <p15:clr>
            <a:srgbClr val="F26B43"/>
          </p15:clr>
        </p15:guide>
        <p15:guide id="8" orient="horz" pos="252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dirty="0"/>
              <a:t>A (new) PhD coordinator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Silvia Alessandria</a:t>
            </a:r>
          </a:p>
          <a:p>
            <a:r>
              <a:rPr lang="en-US" dirty="0"/>
              <a:t>Liebenberg, 12-13.09.2022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01FCA9C8-4D87-49AE-83FF-CC533EDE14C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1234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am I and what do I do exactly?</a:t>
            </a:r>
          </a:p>
        </p:txBody>
      </p:sp>
      <p:sp>
        <p:nvSpPr>
          <p:cNvPr id="8" name="Textplatzhalter 7"/>
          <p:cNvSpPr>
            <a:spLocks noGrp="1"/>
          </p:cNvSpPr>
          <p:nvPr>
            <p:ph idx="1"/>
          </p:nvPr>
        </p:nvSpPr>
        <p:spPr>
          <a:xfrm>
            <a:off x="395288" y="1406426"/>
            <a:ext cx="8353424" cy="5010249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dirty="0"/>
              <a:t>Coordinator of the Multimessenger Research School + since June 2022 also coordinator of </a:t>
            </a:r>
            <a:r>
              <a:rPr lang="en-US" b="1" dirty="0"/>
              <a:t>all</a:t>
            </a:r>
            <a:r>
              <a:rPr lang="en-US" dirty="0"/>
              <a:t> PhD students in Zeuthen (</a:t>
            </a:r>
            <a:r>
              <a:rPr lang="en-US" dirty="0">
                <a:sym typeface="Wingdings" panose="05000000000000000000" pitchFamily="2" charset="2"/>
              </a:rPr>
              <a:t>in total 54)</a:t>
            </a:r>
            <a:endParaRPr lang="en-US" dirty="0"/>
          </a:p>
          <a:p>
            <a:pPr>
              <a:spcAft>
                <a:spcPts val="0"/>
              </a:spcAft>
            </a:pPr>
            <a:r>
              <a:rPr lang="en-US" dirty="0"/>
              <a:t>Two tasks: Organize training of students and take care of reporting</a:t>
            </a:r>
          </a:p>
          <a:p>
            <a:pPr marL="0" indent="0">
              <a:spcAft>
                <a:spcPts val="0"/>
              </a:spcAft>
              <a:buNone/>
            </a:pPr>
            <a:br>
              <a:rPr lang="en-US" dirty="0"/>
            </a:br>
            <a:endParaRPr lang="en-US" dirty="0"/>
          </a:p>
          <a:p>
            <a:pPr marL="0" indent="0">
              <a:spcAft>
                <a:spcPts val="0"/>
              </a:spcAft>
              <a:buNone/>
            </a:pPr>
            <a:r>
              <a:rPr lang="en-US" b="1" dirty="0"/>
              <a:t>01	Training</a:t>
            </a:r>
          </a:p>
          <a:p>
            <a:pPr>
              <a:spcAft>
                <a:spcPts val="0"/>
              </a:spcAft>
            </a:pPr>
            <a:r>
              <a:rPr lang="en-US" dirty="0"/>
              <a:t>I inform students on workshops and courses offered by the Humboldt Graduate School, the Potsdam Graduate School and the Helmholtz Association + help with the booking</a:t>
            </a:r>
            <a:br>
              <a:rPr lang="en-US" dirty="0"/>
            </a:br>
            <a:endParaRPr lang="en-US" dirty="0"/>
          </a:p>
          <a:p>
            <a:pPr marL="0" indent="0">
              <a:spcAft>
                <a:spcPts val="0"/>
              </a:spcAft>
              <a:buNone/>
            </a:pPr>
            <a:r>
              <a:rPr lang="en-US" b="1" dirty="0"/>
              <a:t>02	Reporting</a:t>
            </a:r>
          </a:p>
          <a:p>
            <a:pPr>
              <a:spcAft>
                <a:spcPts val="0"/>
              </a:spcAft>
            </a:pPr>
            <a:r>
              <a:rPr lang="en-US" dirty="0"/>
              <a:t>I make sure that the reports are submitted roughly on time: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dirty="0"/>
              <a:t>a. Information on report form, 3 deadlines and submission details 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dirty="0"/>
              <a:t>b. Every student has a Confluence page: limited access, constantly updated</a:t>
            </a:r>
          </a:p>
          <a:p>
            <a:pPr>
              <a:spcAft>
                <a:spcPts val="0"/>
              </a:spcAft>
            </a:pPr>
            <a:r>
              <a:rPr lang="en-US" dirty="0"/>
              <a:t>I read the reports to check their progress status and to find out about any problems </a:t>
            </a:r>
            <a:r>
              <a:rPr lang="en-US" dirty="0">
                <a:sym typeface="Wingdings" panose="05000000000000000000" pitchFamily="2" charset="2"/>
              </a:rPr>
              <a:t> in case of serious problems I inform the management</a:t>
            </a:r>
          </a:p>
          <a:p>
            <a:pPr marL="0" indent="0">
              <a:spcAft>
                <a:spcPts val="0"/>
              </a:spcAft>
              <a:buNone/>
            </a:pPr>
            <a:endParaRPr lang="en-US" dirty="0"/>
          </a:p>
          <a:p>
            <a:pPr marL="0" indent="0">
              <a:spcAft>
                <a:spcPts val="0"/>
              </a:spcAft>
              <a:buNone/>
            </a:pPr>
            <a:endParaRPr lang="en-US" b="1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PhD coordinator | Silvia Alessandria, 12-13.09.2022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F136BBE-9D31-467D-AF8B-A44DCFBC5F4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8665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platzhalter 7"/>
          <p:cNvSpPr>
            <a:spLocks noGrp="1"/>
          </p:cNvSpPr>
          <p:nvPr>
            <p:ph idx="1"/>
          </p:nvPr>
        </p:nvSpPr>
        <p:spPr>
          <a:xfrm>
            <a:off x="395288" y="923875"/>
            <a:ext cx="8353424" cy="5010249"/>
          </a:xfrm>
        </p:spPr>
        <p:txBody>
          <a:bodyPr/>
          <a:lstStyle/>
          <a:p>
            <a:pPr marL="0" indent="0">
              <a:spcAft>
                <a:spcPts val="0"/>
              </a:spcAft>
              <a:buNone/>
            </a:pPr>
            <a:r>
              <a:rPr lang="en-US" dirty="0">
                <a:sym typeface="Wingdings" panose="05000000000000000000" pitchFamily="2" charset="2"/>
              </a:rPr>
              <a:t>Connecting point btw. management and students. 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dirty="0">
                <a:sym typeface="Wingdings" panose="05000000000000000000" pitchFamily="2" charset="2"/>
              </a:rPr>
              <a:t>I provide the management with: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dirty="0">
                <a:sym typeface="Wingdings" panose="05000000000000000000" pitchFamily="2" charset="2"/>
              </a:rPr>
              <a:t>1. statistics (tot. number / current year,…)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dirty="0">
                <a:sym typeface="Wingdings" panose="05000000000000000000" pitchFamily="2" charset="2"/>
              </a:rPr>
              <a:t>2. information on status (contract extensions!)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dirty="0">
                <a:sym typeface="Wingdings" panose="05000000000000000000" pitchFamily="2" charset="2"/>
              </a:rPr>
              <a:t>3. information on serious issues </a:t>
            </a:r>
          </a:p>
          <a:p>
            <a:pPr marL="0" indent="0">
              <a:spcAft>
                <a:spcPts val="0"/>
              </a:spcAft>
              <a:buNone/>
            </a:pPr>
            <a:br>
              <a:rPr lang="en-US" dirty="0"/>
            </a:br>
            <a:endParaRPr lang="en-US" dirty="0"/>
          </a:p>
          <a:p>
            <a:pPr>
              <a:spcAft>
                <a:spcPts val="0"/>
              </a:spcAft>
            </a:pPr>
            <a:endParaRPr lang="en-US" dirty="0"/>
          </a:p>
          <a:p>
            <a:pPr marL="0" indent="0">
              <a:spcAft>
                <a:spcPts val="0"/>
              </a:spcAft>
              <a:buNone/>
            </a:pPr>
            <a:r>
              <a:rPr lang="en-US" b="1" dirty="0"/>
              <a:t>PhD Board</a:t>
            </a:r>
          </a:p>
          <a:p>
            <a:pPr marL="0" indent="0">
              <a:spcAft>
                <a:spcPts val="0"/>
              </a:spcAft>
              <a:buNone/>
            </a:pPr>
            <a:endParaRPr lang="en-US" b="1" dirty="0"/>
          </a:p>
          <a:p>
            <a:pPr>
              <a:spcAft>
                <a:spcPts val="0"/>
              </a:spcAft>
            </a:pPr>
            <a:r>
              <a:rPr lang="en-US" dirty="0"/>
              <a:t>established to streamline the PhD supervision at Zeuthen</a:t>
            </a:r>
          </a:p>
          <a:p>
            <a:pPr>
              <a:spcAft>
                <a:spcPts val="0"/>
              </a:spcAft>
            </a:pPr>
            <a:r>
              <a:rPr lang="en-US" dirty="0"/>
              <a:t>Members: supervisors with right to award degree from all research areas in Zeuthen, C. Stegmann, PhD representatives, board coordinators</a:t>
            </a:r>
          </a:p>
          <a:p>
            <a:pPr>
              <a:spcAft>
                <a:spcPts val="0"/>
              </a:spcAft>
            </a:pPr>
            <a:r>
              <a:rPr lang="en-US" dirty="0"/>
              <a:t>One of the current tasks is to update the PhD guidelines of Zeuthen</a:t>
            </a:r>
          </a:p>
          <a:p>
            <a:pPr>
              <a:spcAft>
                <a:spcPts val="0"/>
              </a:spcAft>
            </a:pPr>
            <a:r>
              <a:rPr lang="en-US" dirty="0"/>
              <a:t>Next meeting: </a:t>
            </a:r>
            <a:r>
              <a:rPr lang="en-US" b="1" dirty="0"/>
              <a:t>Oct 10</a:t>
            </a:r>
            <a:r>
              <a:rPr lang="en-US" dirty="0"/>
              <a:t>, at 9.30h on Zoom</a:t>
            </a:r>
          </a:p>
          <a:p>
            <a:pPr marL="0" indent="0">
              <a:spcAft>
                <a:spcPts val="0"/>
              </a:spcAft>
              <a:buNone/>
            </a:pPr>
            <a:endParaRPr lang="en-US" b="1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PhD coordinator | Silvia Alessandria, 12-13.09.2022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743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50AD6CCA-2661-4C25-9614-623803F9256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Silvia Alessandria</a:t>
            </a:r>
          </a:p>
          <a:p>
            <a:r>
              <a:rPr lang="de-DE" dirty="0"/>
              <a:t>silvia.alessandria@desy.de</a:t>
            </a:r>
          </a:p>
          <a:p>
            <a:r>
              <a:rPr lang="de-DE" dirty="0"/>
              <a:t>+49 33762 7 7151</a:t>
            </a:r>
          </a:p>
        </p:txBody>
      </p:sp>
    </p:spTree>
    <p:extLst>
      <p:ext uri="{BB962C8B-B14F-4D97-AF65-F5344CB8AC3E}">
        <p14:creationId xmlns:p14="http://schemas.microsoft.com/office/powerpoint/2010/main" val="1550633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D2EE5-BCF9-474A-93CF-DE31403B8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Statistics</a:t>
            </a:r>
            <a:endParaRPr lang="de-D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C1DED9-185F-41B4-B0D0-227A4ED1CE5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Stand: 05.09.2022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263C8CF7-EF87-41AD-9861-8D64D94EA9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3781316"/>
              </p:ext>
            </p:extLst>
          </p:nvPr>
        </p:nvGraphicFramePr>
        <p:xfrm>
          <a:off x="395288" y="1406525"/>
          <a:ext cx="4105275" cy="5010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25F098-7D36-43C4-B802-41FB79084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PhD coordinator | Silvia Alessandria, 12-13.09.2022</a:t>
            </a:r>
            <a:endParaRPr lang="en-US" noProof="0" dirty="0"/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C747C38C-C6D9-4372-BD31-83402B64C83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6971636"/>
              </p:ext>
            </p:extLst>
          </p:nvPr>
        </p:nvGraphicFramePr>
        <p:xfrm>
          <a:off x="3491880" y="1571340"/>
          <a:ext cx="6768752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13874552"/>
      </p:ext>
    </p:extLst>
  </p:cSld>
  <p:clrMapOvr>
    <a:masterClrMapping/>
  </p:clrMapOvr>
</p:sld>
</file>

<file path=ppt/theme/theme1.xml><?xml version="1.0" encoding="utf-8"?>
<a:theme xmlns:a="http://schemas.openxmlformats.org/drawingml/2006/main" name="DESY">
  <a:themeElements>
    <a:clrScheme name="Benutzerdefiniert 30">
      <a:dk1>
        <a:sysClr val="windowText" lastClr="000000"/>
      </a:dk1>
      <a:lt1>
        <a:sysClr val="window" lastClr="FFFFFF"/>
      </a:lt1>
      <a:dk2>
        <a:srgbClr val="898D8D"/>
      </a:dk2>
      <a:lt2>
        <a:srgbClr val="B2B4B2"/>
      </a:lt2>
      <a:accent1>
        <a:srgbClr val="007BC8"/>
      </a:accent1>
      <a:accent2>
        <a:srgbClr val="EB6E0F"/>
      </a:accent2>
      <a:accent3>
        <a:srgbClr val="004B7D"/>
      </a:accent3>
      <a:accent4>
        <a:srgbClr val="898D8D"/>
      </a:accent4>
      <a:accent5>
        <a:srgbClr val="B2B4B2"/>
      </a:accent5>
      <a:accent6>
        <a:srgbClr val="375E77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9525">
          <a:solidFill>
            <a:schemeClr val="tx1"/>
          </a:solidFill>
        </a:ln>
      </a:spPr>
      <a:bodyPr rtlCol="0" anchor="ctr"/>
      <a:lstStyle>
        <a:defPPr algn="ctr">
          <a:defRPr sz="160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1600" dirty="0" err="1" smtClean="0"/>
        </a:defPPr>
      </a:lstStyle>
    </a:txDef>
  </a:objectDefaults>
  <a:extraClrSchemeLst/>
  <a:custClrLst>
    <a:custClr>
      <a:srgbClr val="8B6EC9"/>
    </a:custClr>
    <a:custClr>
      <a:srgbClr val="E35D50"/>
    </a:custClr>
    <a:custClr>
      <a:srgbClr val="5BC5F1"/>
    </a:custClr>
    <a:custClr>
      <a:srgbClr val="00AA92"/>
    </a:custClr>
  </a:custClrLst>
  <a:extLst>
    <a:ext uri="{05A4C25C-085E-4340-85A3-A5531E510DB2}">
      <thm15:themeFamily xmlns:thm15="http://schemas.microsoft.com/office/thememl/2012/main" name="DESY_PowerPoint_4x3_en_2022-01.potx" id="{862E297E-D45F-45B6-B7CA-692F3261D95F}" vid="{31A6C542-883B-4332-86CF-33FDC99AB0E7}"/>
    </a:ext>
  </a:extLst>
</a:theme>
</file>

<file path=ppt/theme/theme2.xml><?xml version="1.0" encoding="utf-8"?>
<a:theme xmlns:a="http://schemas.openxmlformats.org/drawingml/2006/main" name="Office">
  <a:themeElements>
    <a:clrScheme name="Benutzerdefiniert 30">
      <a:dk1>
        <a:sysClr val="windowText" lastClr="000000"/>
      </a:dk1>
      <a:lt1>
        <a:sysClr val="window" lastClr="FFFFFF"/>
      </a:lt1>
      <a:dk2>
        <a:srgbClr val="898D8D"/>
      </a:dk2>
      <a:lt2>
        <a:srgbClr val="B2B4B2"/>
      </a:lt2>
      <a:accent1>
        <a:srgbClr val="007BC8"/>
      </a:accent1>
      <a:accent2>
        <a:srgbClr val="EB6E0F"/>
      </a:accent2>
      <a:accent3>
        <a:srgbClr val="004B7D"/>
      </a:accent3>
      <a:accent4>
        <a:srgbClr val="898D8D"/>
      </a:accent4>
      <a:accent5>
        <a:srgbClr val="B2B4B2"/>
      </a:accent5>
      <a:accent6>
        <a:srgbClr val="375E77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Benutzerdefiniert 30">
      <a:dk1>
        <a:sysClr val="windowText" lastClr="000000"/>
      </a:dk1>
      <a:lt1>
        <a:sysClr val="window" lastClr="FFFFFF"/>
      </a:lt1>
      <a:dk2>
        <a:srgbClr val="898D8D"/>
      </a:dk2>
      <a:lt2>
        <a:srgbClr val="B2B4B2"/>
      </a:lt2>
      <a:accent1>
        <a:srgbClr val="007BC8"/>
      </a:accent1>
      <a:accent2>
        <a:srgbClr val="EB6E0F"/>
      </a:accent2>
      <a:accent3>
        <a:srgbClr val="004B7D"/>
      </a:accent3>
      <a:accent4>
        <a:srgbClr val="898D8D"/>
      </a:accent4>
      <a:accent5>
        <a:srgbClr val="B2B4B2"/>
      </a:accent5>
      <a:accent6>
        <a:srgbClr val="375E77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DESY</Template>
  <TotalTime>0</TotalTime>
  <Words>303</Words>
  <Application>Microsoft Office PowerPoint</Application>
  <PresentationFormat>On-screen Show (4:3)</PresentationFormat>
  <Paragraphs>39</Paragraphs>
  <Slides>5</Slides>
  <Notes>2</Notes>
  <HiddenSlides>1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Wingdings</vt:lpstr>
      <vt:lpstr>DESY</vt:lpstr>
      <vt:lpstr>A (new) PhD coordinator</vt:lpstr>
      <vt:lpstr>Who am I and what do I do exactly?</vt:lpstr>
      <vt:lpstr>PowerPoint Presentation</vt:lpstr>
      <vt:lpstr>PowerPoint Presentation</vt:lpstr>
      <vt:lpstr>Statistics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Microsoft Office User</dc:creator>
  <cp:lastModifiedBy>Alessandria, Silvia</cp:lastModifiedBy>
  <cp:revision>28</cp:revision>
  <dcterms:created xsi:type="dcterms:W3CDTF">2022-01-20T12:32:58Z</dcterms:created>
  <dcterms:modified xsi:type="dcterms:W3CDTF">2022-09-11T10:23:32Z</dcterms:modified>
</cp:coreProperties>
</file>