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7" r:id="rId2"/>
    <p:sldId id="268" r:id="rId3"/>
    <p:sldId id="279" r:id="rId4"/>
    <p:sldId id="280" r:id="rId5"/>
    <p:sldId id="281" r:id="rId6"/>
    <p:sldId id="282" r:id="rId7"/>
    <p:sldId id="278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32" autoAdjust="0"/>
    <p:restoredTop sz="96327" autoAdjust="0"/>
  </p:normalViewPr>
  <p:slideViewPr>
    <p:cSldViewPr showGuides="1">
      <p:cViewPr varScale="1">
        <p:scale>
          <a:sx n="75" d="100"/>
          <a:sy n="75" d="100"/>
        </p:scale>
        <p:origin x="704" y="44"/>
      </p:cViewPr>
      <p:guideLst>
        <p:guide orient="horz" pos="913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480" y="72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08.08.2022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08.08.2022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1"/>
            <a:ext cx="113760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7BDDAEA-9330-49C2-BDC0-9EC5B72658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474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9C675125-65B7-4F5B-AEF0-C38D81E746C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075612" y="1449388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23FA31D8-E476-4ADE-8ED0-89F2667028D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075612" y="4005263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681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9" y="1406427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9" y="3963533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259262" y="1449389"/>
            <a:ext cx="3673475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259263" y="4005263"/>
            <a:ext cx="3673475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8AD19F6-8B2A-4294-9E9A-47F8C86A5D6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B0BE3BFA-E3C5-48E6-ADE2-3072C916F3F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302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113760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561657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6167437" y="1449389"/>
            <a:ext cx="5616575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75352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370839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4259263" y="1449389"/>
            <a:ext cx="752474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4142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208E4DA-F01F-4DA4-AFAC-53CEEC220C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9" y="4587296"/>
            <a:ext cx="598825" cy="185118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955C6E6-DAFB-471E-9050-E05D2B8F3D0D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F6E932F-91BF-4BB6-A060-480141891B9A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715963" algn="l"/>
              </a:tabLst>
            </a:pPr>
            <a:r>
              <a:rPr lang="de-DE" dirty="0"/>
              <a:t>	Deutsches </a:t>
            </a:r>
          </a:p>
          <a:p>
            <a:pPr>
              <a:lnSpc>
                <a:spcPct val="120000"/>
              </a:lnSpc>
            </a:pPr>
            <a:r>
              <a:rPr lang="de-DE" dirty="0"/>
              <a:t>Elektronen-Synchrotron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79C784CF-EB19-427C-881F-56D046C308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30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1"/>
            <a:ext cx="12191997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2"/>
            <a:ext cx="113760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8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5629FEB-7EDF-4566-BF2D-9E9B8D44D5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338F9ECC-B605-4D88-9A7C-3D46425084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023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406427"/>
            <a:ext cx="56165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67439" y="1406427"/>
            <a:ext cx="5616574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9" y="1406427"/>
            <a:ext cx="3708400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59263" y="1406427"/>
            <a:ext cx="36734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5"/>
          </p:nvPr>
        </p:nvSpPr>
        <p:spPr>
          <a:xfrm>
            <a:off x="8075612" y="1406427"/>
            <a:ext cx="3708399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3480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167437" y="1449389"/>
            <a:ext cx="5616576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6167438" y="4005263"/>
            <a:ext cx="5616576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2E8BFC49-6C4E-4A78-A7A9-0AB60943F6F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67438" y="1449388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6B2B23C8-8ABC-4DC4-A6B8-3AA482F341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67438" y="4005263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88" y="349611"/>
            <a:ext cx="11376024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1406427"/>
            <a:ext cx="113760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1578" y="6580800"/>
            <a:ext cx="9948937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| ARES Operation Meeting | 2022-08-08 WK</a:t>
            </a:r>
            <a:endParaRPr lang="en-US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10848528" y="6580800"/>
            <a:ext cx="935485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‹Nr.›</a:t>
            </a:fld>
            <a:endParaRPr lang="en-US" sz="1000" b="1" noProof="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7829311-53B7-4C59-9288-3343CCC381FC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12" y="6614019"/>
            <a:ext cx="325552" cy="10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80" r:id="rId4"/>
    <p:sldLayoutId id="2147483662" r:id="rId5"/>
    <p:sldLayoutId id="2147483668" r:id="rId6"/>
    <p:sldLayoutId id="2147483673" r:id="rId7"/>
    <p:sldLayoutId id="2147483670" r:id="rId8"/>
    <p:sldLayoutId id="2147483678" r:id="rId9"/>
    <p:sldLayoutId id="2147483674" r:id="rId10"/>
    <p:sldLayoutId id="2147483679" r:id="rId11"/>
    <p:sldLayoutId id="2147483675" r:id="rId12"/>
    <p:sldLayoutId id="2147483669" r:id="rId13"/>
    <p:sldLayoutId id="2147483676" r:id="rId14"/>
    <p:sldLayoutId id="2147483677" r:id="rId15"/>
    <p:sldLayoutId id="2147483666" r:id="rId16"/>
    <p:sldLayoutId id="2147483667" r:id="rId17"/>
    <p:sldLayoutId id="2147483681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85" userDrawn="1">
          <p15:clr>
            <a:srgbClr val="F26B43"/>
          </p15:clr>
        </p15:guide>
        <p15:guide id="3" pos="3795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pos="2593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4997" userDrawn="1">
          <p15:clr>
            <a:srgbClr val="F26B43"/>
          </p15:clr>
        </p15:guide>
        <p15:guide id="12" pos="50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ARES Operation Meeting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Summary of week 31 / 2022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Willi Kuropka</a:t>
            </a:r>
            <a:r>
              <a:rPr lang="en-US" dirty="0"/>
              <a:t>, on behalf of the ARES crew</a:t>
            </a:r>
          </a:p>
        </p:txBody>
      </p:sp>
    </p:spTree>
    <p:extLst>
      <p:ext uri="{BB962C8B-B14F-4D97-AF65-F5344CB8AC3E}">
        <p14:creationId xmlns:p14="http://schemas.microsoft.com/office/powerpoint/2010/main" val="38612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86983-9D0C-CA47-ABF6-7132C0F03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week 31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B6BD4237-6E3D-45B4-9773-F1D847994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406427"/>
            <a:ext cx="11376025" cy="501024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74E62B-7FDC-D844-A97B-361C24F5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7D542D3-8989-404D-AAD0-8DCF63C99E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18133723-89A3-AC43-BAD4-5C7FC2B7B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898292"/>
              </p:ext>
            </p:extLst>
          </p:nvPr>
        </p:nvGraphicFramePr>
        <p:xfrm>
          <a:off x="404416" y="800709"/>
          <a:ext cx="11596242" cy="5608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7128">
                  <a:extLst>
                    <a:ext uri="{9D8B030D-6E8A-4147-A177-3AD203B41FA5}">
                      <a16:colId xmlns:a16="http://schemas.microsoft.com/office/drawing/2014/main" val="1314118428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368922100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65936901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59799957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822430712"/>
                    </a:ext>
                  </a:extLst>
                </a:gridCol>
                <a:gridCol w="2088234">
                  <a:extLst>
                    <a:ext uri="{9D8B030D-6E8A-4147-A177-3AD203B41FA5}">
                      <a16:colId xmlns:a16="http://schemas.microsoft.com/office/drawing/2014/main" val="1820145738"/>
                    </a:ext>
                  </a:extLst>
                </a:gridCol>
              </a:tblGrid>
              <a:tr h="413291">
                <a:tc>
                  <a:txBody>
                    <a:bodyPr/>
                    <a:lstStyle/>
                    <a:p>
                      <a:pPr algn="ctr"/>
                      <a:endParaRPr lang="en-US" sz="15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Mon. 01.08.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Tue. 02.08.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Wed. 03.08.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Thu. 04.08.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Fri. 05.08.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028511"/>
                  </a:ext>
                </a:extLst>
              </a:tr>
              <a:tr h="3148888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/>
                        <a:t>Achievements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STRIDENAS test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Adjusting FL section screen 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Optimizing dispersion measurements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BC commissioning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Dispersion measurements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Wire scanner quad scan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BC collimator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 err="1">
                          <a:sym typeface="Wingdings" pitchFamily="2" charset="2"/>
                        </a:rPr>
                        <a:t>AutoAcc</a:t>
                      </a:r>
                      <a:r>
                        <a:rPr lang="en-US" sz="1400" noProof="0" dirty="0">
                          <a:sym typeface="Wingdings" pitchFamily="2" charset="2"/>
                        </a:rPr>
                        <a:t> shift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>
                          <a:sym typeface="Wingdings" pitchFamily="2" charset="2"/>
                        </a:rPr>
                        <a:t>STRIDENAS beam test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Wire scanner quad scan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noProof="0" dirty="0"/>
                        <a:t>STRIDENAS beam test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4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47191"/>
                  </a:ext>
                </a:extLst>
              </a:tr>
              <a:tr h="2046777">
                <a:tc>
                  <a:txBody>
                    <a:bodyPr/>
                    <a:lstStyle/>
                    <a:p>
                      <a:pPr algn="ctr"/>
                      <a:r>
                        <a:rPr lang="en-US" sz="1500" b="1" noProof="0" dirty="0"/>
                        <a:t>Difficulties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i="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i="0" noProof="0" dirty="0">
                        <a:sym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noProof="0" dirty="0"/>
                        <a:t>Network issues with a number of </a:t>
                      </a:r>
                      <a:r>
                        <a:rPr lang="en-US" sz="1400" noProof="0" dirty="0" err="1"/>
                        <a:t>doocs</a:t>
                      </a:r>
                      <a:r>
                        <a:rPr lang="en-US" sz="1400" noProof="0" dirty="0"/>
                        <a:t> servers not reachable – solved by MCS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5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998EF4-F28D-4466-8B62-B9FDCA62E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Dispersion measurement along ARES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25401BA-03A8-44BF-92D1-CCF766672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571B56F-BB5E-4301-A100-DC845C606E2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BC fits ASTRA model well, so far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DE71F35-26D1-42AF-9D2B-95EC4614E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584" y="1457207"/>
            <a:ext cx="7056784" cy="5025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36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C05D9696-FABB-44C8-BBAB-263FF05F2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720" y="800709"/>
            <a:ext cx="4533900" cy="317182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32C6ACA-D437-4AEE-B539-53D3B810E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 shape collimator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C244C28-89B5-4661-A8D6-80C1E46A0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80D9E7D-6E02-43D3-A788-744FAD442E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All apertures are within reach of the mover, when beam centered on BC.E1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80D99CC-6EB7-4819-BAEF-A3ED02649A0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0" b="52100"/>
          <a:stretch/>
        </p:blipFill>
        <p:spPr>
          <a:xfrm>
            <a:off x="4943872" y="3501008"/>
            <a:ext cx="7021695" cy="302433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0456207B-6EC5-480B-AE2C-5150AA220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3447339"/>
            <a:ext cx="4392488" cy="2938023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4A15175C-8ABC-4889-BDF0-2BA3AA95D620}"/>
              </a:ext>
            </a:extLst>
          </p:cNvPr>
          <p:cNvSpPr txBox="1"/>
          <p:nvPr/>
        </p:nvSpPr>
        <p:spPr>
          <a:xfrm>
            <a:off x="7929496" y="2524838"/>
            <a:ext cx="3329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600um,400um,200um slit shapes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Mover steps vs. transmission</a:t>
            </a:r>
          </a:p>
        </p:txBody>
      </p:sp>
    </p:spTree>
    <p:extLst>
      <p:ext uri="{BB962C8B-B14F-4D97-AF65-F5344CB8AC3E}">
        <p14:creationId xmlns:p14="http://schemas.microsoft.com/office/powerpoint/2010/main" val="3306049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E65A98-4E2A-4506-8131-ACD704042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Wire scanner quad scan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0BD7072-D6D3-4B57-8B75-1FDEE15BF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8705DCD-F71F-4895-92F3-68BAB81B49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preliminary results!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0A29035D-B4C0-4DF0-9499-4E24A7195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340768"/>
            <a:ext cx="4781550" cy="336232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33F4239-0E7F-4BC8-8503-91D6B9AA76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008" y="1340584"/>
            <a:ext cx="4781550" cy="3362509"/>
          </a:xfrm>
          <a:prstGeom prst="rect">
            <a:avLst/>
          </a:prstGeom>
        </p:spPr>
      </p:pic>
      <p:sp>
        <p:nvSpPr>
          <p:cNvPr id="10" name="Rectangle 1">
            <a:extLst>
              <a:ext uri="{FF2B5EF4-FFF2-40B4-BE49-F238E27FC236}">
                <a16:creationId xmlns:a16="http://schemas.microsoft.com/office/drawing/2014/main" id="{A30DC4A4-9974-41AD-B38D-31E4DB5C4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151" y="4846925"/>
            <a:ext cx="4693409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Normalized Emittance = ( 30.351885923301104 pm 5.247839472533824 ) nm </a:t>
            </a:r>
            <a:r>
              <a:rPr kumimoji="0" lang="en-US" altLang="en-US" sz="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2464F7D9-50F2-4B8A-9E05-601586000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4846925"/>
            <a:ext cx="478155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Normalized Emittance = ( 35.07576484833951 pm 14.634820132716161 ) nm</a:t>
            </a:r>
            <a:r>
              <a:rPr kumimoji="0" lang="en-US" altLang="en-US" sz="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750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97EE879-D5A7-402A-A28C-3E6361300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/>
              <a:t>Stridenas</a:t>
            </a:r>
            <a:r>
              <a:rPr lang="en-US" dirty="0"/>
              <a:t> beam profile measurements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48EA9F41-6745-4527-ADB4-A4ED371CBB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88" y="1805384"/>
            <a:ext cx="5616575" cy="4212431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F6115A-315D-48B4-97ED-35A0D1E9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298CE02-3CD4-41E7-AD93-8229E35D27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0429DD52-0193-4820-98DC-D24B83AD7562}"/>
              </a:ext>
            </a:extLst>
          </p:cNvPr>
          <p:cNvPicPr>
            <a:picLocks noGrp="1" noChangeAspect="1"/>
          </p:cNvPicPr>
          <p:nvPr>
            <p:ph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438" y="1805384"/>
            <a:ext cx="5616575" cy="4212431"/>
          </a:xfr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0A1D9C4-4906-4F70-8FC8-071C8F32C7FA}"/>
              </a:ext>
            </a:extLst>
          </p:cNvPr>
          <p:cNvSpPr txBox="1"/>
          <p:nvPr/>
        </p:nvSpPr>
        <p:spPr>
          <a:xfrm>
            <a:off x="6858000" y="2029131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~70 </a:t>
            </a:r>
            <a:r>
              <a:rPr lang="en-US" sz="1600" b="1" dirty="0" err="1"/>
              <a:t>fC</a:t>
            </a:r>
            <a:endParaRPr lang="en-US" sz="16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0AF549-37FE-49CA-A94F-346149259957}"/>
              </a:ext>
            </a:extLst>
          </p:cNvPr>
          <p:cNvSpPr txBox="1"/>
          <p:nvPr/>
        </p:nvSpPr>
        <p:spPr>
          <a:xfrm>
            <a:off x="1143000" y="2029131"/>
            <a:ext cx="2286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~150 </a:t>
            </a:r>
            <a:r>
              <a:rPr lang="en-US" sz="1600" b="1" dirty="0" err="1"/>
              <a:t>fC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131831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A22D0F-0D54-4DDE-B1B2-22A49072F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for the week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866943-EC8B-4136-AACE-F1B075966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383651"/>
            <a:ext cx="11376025" cy="5010249"/>
          </a:xfrm>
        </p:spPr>
        <p:txBody>
          <a:bodyPr/>
          <a:lstStyle/>
          <a:p>
            <a:r>
              <a:rPr lang="en-US" dirty="0"/>
              <a:t>Today: Tunnel door at 25d gets door closing mechanism, maybe FL section wire scanner replacement</a:t>
            </a:r>
          </a:p>
          <a:p>
            <a:r>
              <a:rPr lang="en-US" dirty="0"/>
              <a:t>More wire scanner quad scans</a:t>
            </a:r>
          </a:p>
          <a:p>
            <a:r>
              <a:rPr lang="en-US" dirty="0"/>
              <a:t>Bunch compressor commissioning</a:t>
            </a:r>
          </a:p>
          <a:p>
            <a:r>
              <a:rPr lang="en-US" dirty="0"/>
              <a:t>STRIDENAS beam test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B6B5701-9F6E-46F1-8E4E-83AD8CD0C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BE6998-960B-43A9-8C78-3C1094FB49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0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AAC0A9-9FC6-2F44-91BD-86BFD8CE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D01DCD-8CBE-B44E-80C2-A091A375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2022-08-08 WK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AAADFE7-A8C9-BD4D-B81E-3D07AE08D5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Week 32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hteck: abgerundete Ecken 2">
            <a:extLst>
              <a:ext uri="{FF2B5EF4-FFF2-40B4-BE49-F238E27FC236}">
                <a16:creationId xmlns:a16="http://schemas.microsoft.com/office/drawing/2014/main" id="{D014A472-30FC-4547-BA11-625D54F48708}"/>
              </a:ext>
            </a:extLst>
          </p:cNvPr>
          <p:cNvSpPr/>
          <p:nvPr/>
        </p:nvSpPr>
        <p:spPr>
          <a:xfrm>
            <a:off x="378658" y="5931817"/>
            <a:ext cx="11405353" cy="377503"/>
          </a:xfrm>
          <a:prstGeom prst="roundRect">
            <a:avLst>
              <a:gd name="adj" fmla="val 8456"/>
            </a:avLst>
          </a:prstGeom>
          <a:solidFill>
            <a:srgbClr val="FFC000"/>
          </a:solidFill>
          <a:ln w="952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want to learn or join the shift: please give the shift leader a call (BKR 2840 / SINBAD Box 2454)</a:t>
            </a:r>
          </a:p>
        </p:txBody>
      </p:sp>
      <p:graphicFrame>
        <p:nvGraphicFramePr>
          <p:cNvPr id="3" name="Tabelle 7">
            <a:extLst>
              <a:ext uri="{FF2B5EF4-FFF2-40B4-BE49-F238E27FC236}">
                <a16:creationId xmlns:a16="http://schemas.microsoft.com/office/drawing/2014/main" id="{AF2D3251-B2E0-3A4E-A4CD-AA916845D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007454"/>
              </p:ext>
            </p:extLst>
          </p:nvPr>
        </p:nvGraphicFramePr>
        <p:xfrm>
          <a:off x="407986" y="1347894"/>
          <a:ext cx="11088614" cy="43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042">
                  <a:extLst>
                    <a:ext uri="{9D8B030D-6E8A-4147-A177-3AD203B41FA5}">
                      <a16:colId xmlns:a16="http://schemas.microsoft.com/office/drawing/2014/main" val="1623781107"/>
                    </a:ext>
                  </a:extLst>
                </a:gridCol>
                <a:gridCol w="8282572">
                  <a:extLst>
                    <a:ext uri="{9D8B030D-6E8A-4147-A177-3AD203B41FA5}">
                      <a16:colId xmlns:a16="http://schemas.microsoft.com/office/drawing/2014/main" val="3472815013"/>
                    </a:ext>
                  </a:extLst>
                </a:gridCol>
              </a:tblGrid>
              <a:tr h="54817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Shift Leader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144729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08.08.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/>
                        <a:t>Tunnel open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050636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09.08.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362042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10.08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479025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11.08.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Hannes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451787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/>
                        <a:t>12.08.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Willi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461623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13.08.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488151"/>
                  </a:ext>
                </a:extLst>
              </a:tr>
              <a:tr h="54817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14.08.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2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1536311"/>
      </p:ext>
    </p:extLst>
  </p:cSld>
  <p:clrMapOvr>
    <a:masterClrMapping/>
  </p:clrMapOvr>
</p:sld>
</file>

<file path=ppt/theme/theme1.xml><?xml version="1.0" encoding="utf-8"?>
<a:theme xmlns:a="http://schemas.openxmlformats.org/drawingml/2006/main" name="DESY">
  <a:themeElements>
    <a:clrScheme name="DESY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Präsentation1" id="{FF3377BC-8E16-034C-B37F-4D96C015CDA1}" vid="{4C42B158-ADD8-9242-AD54-4E9401BE2496}"/>
    </a:ext>
  </a:extLst>
</a:theme>
</file>

<file path=ppt/theme/theme2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</Template>
  <TotalTime>0</TotalTime>
  <Words>302</Words>
  <Application>Microsoft Office PowerPoint</Application>
  <PresentationFormat>Breitbild</PresentationFormat>
  <Paragraphs>65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Arial Unicode MS</vt:lpstr>
      <vt:lpstr>Calibri</vt:lpstr>
      <vt:lpstr>Wingdings</vt:lpstr>
      <vt:lpstr>DESY</vt:lpstr>
      <vt:lpstr>ARES Operation Meeting</vt:lpstr>
      <vt:lpstr>Summary of week 31</vt:lpstr>
      <vt:lpstr>Dispersion measurement along ARES</vt:lpstr>
      <vt:lpstr>BC shape collimator</vt:lpstr>
      <vt:lpstr>Wire scanner quad scan</vt:lpstr>
      <vt:lpstr>Stridenas beam profile measurements</vt:lpstr>
      <vt:lpstr>Plan for the week</vt:lpstr>
      <vt:lpstr>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ARES Operation Meeting</dc:title>
  <dc:creator>Frank Mayet</dc:creator>
  <cp:lastModifiedBy>Kuropka, Willi</cp:lastModifiedBy>
  <cp:revision>350</cp:revision>
  <dcterms:created xsi:type="dcterms:W3CDTF">2021-08-09T09:06:11Z</dcterms:created>
  <dcterms:modified xsi:type="dcterms:W3CDTF">2022-08-08T08:28:46Z</dcterms:modified>
</cp:coreProperties>
</file>