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21/12/2022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18-12-2022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7F32A0E-05A0-47B4-AA1E-84704ACC6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731EC3-9556-4509-8379-DDBE0D4EB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079C2678-F28D-9265-4C2C-F9FD22687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970866"/>
            <a:ext cx="5372099" cy="4029073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AAB911B8-3581-10DF-0604-DB25DDB3C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433" y="961813"/>
            <a:ext cx="5372099" cy="40290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196C9AA-5345-34C8-3608-09955BC554AC}"/>
                  </a:ext>
                </a:extLst>
              </p:cNvPr>
              <p:cNvSpPr txBox="1"/>
              <p:nvPr/>
            </p:nvSpPr>
            <p:spPr>
              <a:xfrm>
                <a:off x="573386" y="5085108"/>
                <a:ext cx="11045228" cy="12019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u="sng" dirty="0"/>
                  <a:t>Explanation of legend</a:t>
                </a:r>
                <a:endParaRPr lang="en-US" sz="1200" dirty="0"/>
              </a:p>
              <a:p>
                <a:r>
                  <a:rPr lang="en-US" sz="1200" dirty="0"/>
                  <a:t>Each method makes up for the missing energy in a layer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200" dirty="0"/>
                  <a:t> differently, as follows:</a:t>
                </a:r>
                <a:r>
                  <a:rPr lang="en-US" sz="1200" b="1" u="sng" dirty="0"/>
                  <a:t> </a:t>
                </a:r>
              </a:p>
              <a:p>
                <a:endParaRPr lang="en-US" sz="1200" b="1" u="sng" dirty="0"/>
              </a:p>
              <a:p>
                <a:r>
                  <a:rPr lang="en-US" sz="1200" dirty="0"/>
                  <a:t>Global coef.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latin typeface="Cambria Math" panose="02040503050406030204" pitchFamily="18" charset="0"/>
                      </a:rPr>
                      <m:t>(2.25) </m:t>
                    </m:r>
                  </m:oMath>
                </a14:m>
                <a:r>
                  <a:rPr lang="en-US" sz="1200" dirty="0"/>
                  <a:t>– multiply the energy of layer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1200" dirty="0"/>
                  <a:t>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2.25</m:t>
                    </m:r>
                  </m:oMath>
                </a14:m>
                <a:r>
                  <a:rPr lang="en-US" sz="1200" dirty="0"/>
                  <a:t>                   Overall avg. – same as “Event avg.” but with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𝑑𝑒𝑝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±1)</m:t>
                        </m:r>
                      </m:e>
                    </m:d>
                  </m:oMath>
                </a14:m>
                <a:r>
                  <a:rPr lang="en-US" sz="1200" dirty="0"/>
                  <a:t> where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en-US" sz="1200" dirty="0"/>
                  <a:t> is an average over all events</a:t>
                </a:r>
              </a:p>
              <a:p>
                <a:r>
                  <a:rPr lang="en-US" sz="1200" dirty="0"/>
                  <a:t>Event avg. – take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𝑙𝑎𝑦𝑒𝑟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sz="1200" dirty="0"/>
                  <a:t> to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𝑑𝑒𝑝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𝑙𝑎𝑦𝑒𝑟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𝑑𝑒𝑝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𝑙𝑎𝑦𝑒𝑟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</m:d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200" dirty="0"/>
                  <a:t>          Calc. coef. Per layer – take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𝑙𝑎𝑦𝑒𝑟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sz="1200" dirty="0"/>
                  <a:t> to be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𝑑𝑒𝑝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𝑙𝑎𝑦𝑒𝑟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𝑑𝑒𝑝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𝑙𝑎𝑦𝑒𝑟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𝑑𝑒𝑝</m:t>
                        </m:r>
                      </m:sub>
                    </m:sSub>
                    <m:d>
                      <m:d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𝑙𝑎𝑦𝑒𝑟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IL" sz="12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196C9AA-5345-34C8-3608-09955BC55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86" y="5085108"/>
                <a:ext cx="11045228" cy="1201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167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F32A0E-05A0-47B4-AA1E-84704ACC6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731EC3-9556-4509-8379-DDBE0D4EB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4C8B1D98-7A3F-4CE6-3427-F4ED8ACF2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414463"/>
            <a:ext cx="5372099" cy="4029073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7C36C2B1-BB5D-21E9-6EC3-1C158F553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433" y="1414463"/>
            <a:ext cx="5372099" cy="402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62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F32A0E-05A0-47B4-AA1E-84704ACC6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731EC3-9556-4509-8379-DDBE0D4EB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5C8B448A-7B8B-B7E8-3F77-A1460AA81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414463"/>
            <a:ext cx="5372099" cy="4029073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0E3E0C8D-61FD-998D-2BA2-432722F6E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433" y="1414463"/>
            <a:ext cx="5372099" cy="402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269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1899</TotalTime>
  <Words>90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Gill Sans MT</vt:lpstr>
      <vt:lpstr>Gallery</vt:lpstr>
      <vt:lpstr>Calorimeter Optimization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52</cp:revision>
  <dcterms:created xsi:type="dcterms:W3CDTF">2022-04-09T12:51:48Z</dcterms:created>
  <dcterms:modified xsi:type="dcterms:W3CDTF">2022-12-21T13:17:59Z</dcterms:modified>
</cp:coreProperties>
</file>