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9" r:id="rId4"/>
    <p:sldId id="297" r:id="rId5"/>
    <p:sldId id="291" r:id="rId6"/>
    <p:sldId id="300" r:id="rId7"/>
    <p:sldId id="298" r:id="rId8"/>
    <p:sldId id="301" r:id="rId9"/>
    <p:sldId id="302" r:id="rId10"/>
    <p:sldId id="303" r:id="rId11"/>
    <p:sldId id="30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37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04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1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7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2433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0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BBAA-A093-41F7-83B3-FBA56EC269EB}" type="datetimeFigureOut">
              <a:rPr lang="en-IL" smtClean="0"/>
              <a:t>06/11/2022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E642-B734-421F-9EB7-1CCF1ED1E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Calorimeter Optimization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A0DBA-B23A-4DA9-81ED-65E0CD071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06-11-2022 update</a:t>
            </a:r>
          </a:p>
          <a:p>
            <a:r>
              <a:rPr lang="en-US" dirty="0"/>
              <a:t>Michal elad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91365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dirty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𝑒𝑐𝑜𝑛𝑠𝑡𝑟𝑢𝑐𝑡𝑖𝑜𝑛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𝑠𝑎𝑖𝑑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𝒄𝒐𝒆𝒇𝒇𝒊𝒄𝒊𝒆𝒏𝒕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8F0CCF-1185-310F-C6D6-C6BF2A75C094}"/>
                  </a:ext>
                </a:extLst>
              </p:cNvPr>
              <p:cNvSpPr/>
              <p:nvPr/>
            </p:nvSpPr>
            <p:spPr>
              <a:xfrm>
                <a:off x="9315880" y="1002417"/>
                <a:ext cx="1884145" cy="7725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𝐸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8F0CCF-1185-310F-C6D6-C6BF2A75C0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880" y="1002417"/>
                <a:ext cx="1884145" cy="7725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03625960-E040-9802-DAE2-6B5DA17A82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07" y="1853754"/>
            <a:ext cx="9893618" cy="479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6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C375-B35D-47C8-E452-06BD4B43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I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D60006-863B-FFC9-53D2-C0ECEEA81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reconstruction by the said coefficient makes more sense since it makes use of the energy deposited in the specific event.</a:t>
            </a:r>
          </a:p>
          <a:p>
            <a:r>
              <a:rPr lang="en-US" dirty="0"/>
              <a:t>However, the reconstruction using a general average (which is the same for all events) still gives better results.</a:t>
            </a:r>
          </a:p>
          <a:p>
            <a:r>
              <a:rPr lang="en-US" dirty="0"/>
              <a:t> New ideas could be tested..</a:t>
            </a:r>
          </a:p>
        </p:txBody>
      </p:sp>
    </p:spTree>
    <p:extLst>
      <p:ext uri="{BB962C8B-B14F-4D97-AF65-F5344CB8AC3E}">
        <p14:creationId xmlns:p14="http://schemas.microsoft.com/office/powerpoint/2010/main" val="82774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C375-B35D-47C8-E452-06BD4B43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  <a:endParaRPr lang="en-IL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D60006-863B-FFC9-53D2-C0ECEEA81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Previously, the energy was reconstructed event by event.</a:t>
            </a:r>
          </a:p>
          <a:p>
            <a:r>
              <a:rPr lang="en-US" dirty="0"/>
              <a:t>Results were reproduced with a reconstruction based on the average of all events (shown in next slides).</a:t>
            </a:r>
          </a:p>
        </p:txBody>
      </p:sp>
    </p:spTree>
    <p:extLst>
      <p:ext uri="{BB962C8B-B14F-4D97-AF65-F5344CB8AC3E}">
        <p14:creationId xmlns:p14="http://schemas.microsoft.com/office/powerpoint/2010/main" val="57685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68E333BF-1556-22AB-879A-9E9AD3494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476" y="1853754"/>
            <a:ext cx="9881235" cy="47424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:r>
                  <a:rPr lang="en-US" dirty="0"/>
                  <a:t>Gaussian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dirty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𝑒𝑐𝑜𝑛𝑠𝑡𝑟𝑢𝑐𝑡𝑖𝑜𝑛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𝒂𝒗𝒆𝒓𝒂𝒈𝒆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𝑙𝑎𝑦𝑒𝑟𝑠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en-IL" b="1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/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u="sng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1600" b="0" i="1" u="sng" smtClean="0">
                          <a:latin typeface="Cambria Math" panose="02040503050406030204" pitchFamily="18" charset="0"/>
                        </a:rPr>
                        <m:t>dof</m:t>
                      </m:r>
                    </m:oMath>
                  </m:oMathPara>
                </a14:m>
                <a:endParaRPr lang="en-US" sz="1600" u="sng" dirty="0"/>
              </a:p>
              <a:p>
                <a:pPr algn="ctr"/>
                <a:r>
                  <a:rPr lang="en-US" sz="1600" dirty="0"/>
                  <a:t>(from top left)</a:t>
                </a:r>
              </a:p>
              <a:p>
                <a:pPr algn="ctr"/>
                <a:r>
                  <a:rPr lang="en-US" sz="1400" dirty="0"/>
                  <a:t>2 GeV: 1.68</a:t>
                </a:r>
              </a:p>
              <a:p>
                <a:pPr algn="ctr"/>
                <a:r>
                  <a:rPr lang="en-US" sz="1400" dirty="0"/>
                  <a:t>4 GeV: </a:t>
                </a:r>
                <a:r>
                  <a:rPr lang="en-IL" sz="1400" dirty="0"/>
                  <a:t>0.78</a:t>
                </a:r>
                <a:endParaRPr lang="en-US" sz="1400" dirty="0"/>
              </a:p>
              <a:p>
                <a:pPr algn="ctr"/>
                <a:r>
                  <a:rPr lang="en-US" sz="1400" dirty="0"/>
                  <a:t>6 GeV: </a:t>
                </a:r>
                <a:r>
                  <a:rPr lang="en-IL" sz="1400" dirty="0"/>
                  <a:t>1.16</a:t>
                </a:r>
                <a:endParaRPr lang="en-US" sz="1400" dirty="0"/>
              </a:p>
              <a:p>
                <a:pPr algn="ctr"/>
                <a:r>
                  <a:rPr lang="en-US" sz="1400" dirty="0"/>
                  <a:t>8 GeV: </a:t>
                </a:r>
                <a:r>
                  <a:rPr lang="en-IL" sz="1400" dirty="0"/>
                  <a:t>0.86</a:t>
                </a:r>
                <a:endParaRPr lang="en-US" sz="1400" dirty="0"/>
              </a:p>
              <a:p>
                <a:pPr algn="ctr"/>
                <a:r>
                  <a:rPr lang="en-US" sz="1400" dirty="0"/>
                  <a:t>10 GeV: </a:t>
                </a:r>
                <a:r>
                  <a:rPr lang="en-IL" sz="1400" dirty="0"/>
                  <a:t>1.44</a:t>
                </a:r>
                <a:endParaRPr lang="en-US" sz="1400" dirty="0"/>
              </a:p>
              <a:p>
                <a:pPr algn="ctr"/>
                <a:r>
                  <a:rPr lang="en-US" sz="1400" dirty="0"/>
                  <a:t>12 GeV: </a:t>
                </a:r>
                <a:r>
                  <a:rPr lang="en-IL" sz="1400" dirty="0"/>
                  <a:t>1.88</a:t>
                </a:r>
                <a:endParaRPr lang="en-US" sz="1400" dirty="0"/>
              </a:p>
              <a:p>
                <a:pPr algn="ctr"/>
                <a:r>
                  <a:rPr lang="en-US" sz="1400" dirty="0"/>
                  <a:t>14 GeV: </a:t>
                </a:r>
                <a:r>
                  <a:rPr lang="en-IL" sz="1400" dirty="0"/>
                  <a:t>1.81</a:t>
                </a: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  <a:blipFill>
                <a:blip r:embed="rId4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71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hain&#10;&#10;Description automatically generated">
            <a:extLst>
              <a:ext uri="{FF2B5EF4-FFF2-40B4-BE49-F238E27FC236}">
                <a16:creationId xmlns:a16="http://schemas.microsoft.com/office/drawing/2014/main" id="{6A6AC214-192E-985F-BA98-C7B4C4789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476" y="1853754"/>
            <a:ext cx="9881235" cy="47424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:r>
                  <a:rPr lang="en-US" dirty="0"/>
                  <a:t>Gaussian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dirty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𝑒𝑐𝑜𝑛𝑠𝑡𝑟𝑢𝑐𝑡𝑖𝑜𝑛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𝒂𝒗𝒆𝒓𝒂𝒈𝒆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𝑙𝑎𝑦𝑒𝑟𝑠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en-IL" b="1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/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u="sng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1600" b="0" i="1" u="sng" smtClean="0">
                          <a:latin typeface="Cambria Math" panose="02040503050406030204" pitchFamily="18" charset="0"/>
                        </a:rPr>
                        <m:t>dof</m:t>
                      </m:r>
                    </m:oMath>
                  </m:oMathPara>
                </a14:m>
                <a:endParaRPr lang="en-US" sz="1600" u="sng" dirty="0"/>
              </a:p>
              <a:p>
                <a:pPr algn="ctr"/>
                <a:r>
                  <a:rPr lang="en-US" sz="1600" dirty="0"/>
                  <a:t>(from top left)</a:t>
                </a:r>
              </a:p>
              <a:p>
                <a:pPr algn="ctr"/>
                <a:r>
                  <a:rPr lang="en-US" sz="1400" dirty="0"/>
                  <a:t>2 GeV: 1.52</a:t>
                </a:r>
              </a:p>
              <a:p>
                <a:pPr algn="ctr"/>
                <a:r>
                  <a:rPr lang="en-US" sz="1400" dirty="0"/>
                  <a:t>4 GeV: 0.89</a:t>
                </a:r>
              </a:p>
              <a:p>
                <a:pPr algn="ctr"/>
                <a:r>
                  <a:rPr lang="en-US" sz="1400" dirty="0"/>
                  <a:t>6 GeV: 1.09</a:t>
                </a:r>
              </a:p>
              <a:p>
                <a:pPr algn="ctr"/>
                <a:r>
                  <a:rPr lang="en-US" sz="1400" dirty="0"/>
                  <a:t>8 GeV: 0.80</a:t>
                </a:r>
              </a:p>
              <a:p>
                <a:pPr algn="ctr"/>
                <a:r>
                  <a:rPr lang="en-US" sz="1400" dirty="0"/>
                  <a:t>10 GeV: 0.84</a:t>
                </a:r>
              </a:p>
              <a:p>
                <a:pPr algn="ctr"/>
                <a:r>
                  <a:rPr lang="en-US" sz="1400" dirty="0"/>
                  <a:t>12 GeV: 0.97</a:t>
                </a:r>
              </a:p>
              <a:p>
                <a:pPr algn="ctr"/>
                <a:r>
                  <a:rPr lang="en-US" sz="1400" dirty="0"/>
                  <a:t>14 GeV: 1.21</a:t>
                </a:r>
                <a:endParaRPr lang="en-IL" sz="1400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  <a:blipFill>
                <a:blip r:embed="rId4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144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dirty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𝑒𝑐𝑜𝑛𝑠𝑡𝑟𝑢𝑐𝑡𝑖𝑜𝑛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𝒂𝒗𝒆𝒓𝒂𝒈𝒆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𝑙𝑎𝑦𝑒𝑟𝑠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A256AE07-B339-E2FE-237D-30D96421CD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07" y="1853754"/>
            <a:ext cx="9893618" cy="479202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8F0CCF-1185-310F-C6D6-C6BF2A75C094}"/>
                  </a:ext>
                </a:extLst>
              </p:cNvPr>
              <p:cNvSpPr/>
              <p:nvPr/>
            </p:nvSpPr>
            <p:spPr>
              <a:xfrm>
                <a:off x="9315880" y="1002417"/>
                <a:ext cx="1884145" cy="7725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𝐸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8F0CCF-1185-310F-C6D6-C6BF2A75C0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880" y="1002417"/>
                <a:ext cx="1884145" cy="7725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48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C375-B35D-47C8-E452-06BD4B438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#2</a:t>
            </a:r>
            <a:endParaRPr lang="en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AD60006-863B-FFC9-53D2-C0ECEEA818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In the last slide the energy of a missing layer was taken as the average between the previous and the following layers (as was done before, but now averaged over all events and not event by event).</a:t>
                </a:r>
              </a:p>
              <a:p>
                <a:r>
                  <a:rPr lang="en-US" dirty="0"/>
                  <a:t>In the following slides the reconstruction was done as follows:</a:t>
                </a:r>
              </a:p>
              <a:p>
                <a:pPr lvl="1"/>
                <a:r>
                  <a:rPr lang="en-US" dirty="0"/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missing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exists.</a:t>
                </a:r>
              </a:p>
              <a:p>
                <a:pPr lvl="1"/>
                <a:r>
                  <a:rPr lang="en-US" dirty="0"/>
                  <a:t>Denote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𝑎𝑣𝑔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𝑎𝑣𝑔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𝑎𝑣𝑔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𝑎𝑣𝑔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is the average energy deposited in layer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averaged over all events.</a:t>
                </a:r>
              </a:p>
              <a:p>
                <a:pPr lvl="1"/>
                <a:r>
                  <a:rPr lang="en-US" dirty="0"/>
                  <a:t>Take the energy of the missing layer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to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𝑑𝑒𝑝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𝑑𝑒𝑝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is the energy deposited in layer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in the current event.</a:t>
                </a: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AD60006-863B-FFC9-53D2-C0ECEEA818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4" t="-88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40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chain&#10;&#10;Description automatically generated">
            <a:extLst>
              <a:ext uri="{FF2B5EF4-FFF2-40B4-BE49-F238E27FC236}">
                <a16:creationId xmlns:a16="http://schemas.microsoft.com/office/drawing/2014/main" id="{AE092ED1-9E2B-F785-14F6-1DC6BC830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598" y="1853754"/>
            <a:ext cx="9881235" cy="47424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:r>
                  <a:rPr lang="en-US" dirty="0"/>
                  <a:t>Gaussian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dirty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𝑒𝑐𝑜𝑛𝑠𝑡𝑟𝑢𝑐𝑡𝑖𝑜𝑛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𝑠𝑎𝑖𝑑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𝒄𝒐𝒆𝒇𝒇𝒊𝒄𝒊𝒆𝒏𝒕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en-IL" b="1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/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u="sng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1600" b="0" i="1" u="sng" smtClean="0">
                          <a:latin typeface="Cambria Math" panose="02040503050406030204" pitchFamily="18" charset="0"/>
                        </a:rPr>
                        <m:t>dof</m:t>
                      </m:r>
                    </m:oMath>
                  </m:oMathPara>
                </a14:m>
                <a:endParaRPr lang="en-US" sz="1600" u="sng" dirty="0"/>
              </a:p>
              <a:p>
                <a:pPr algn="ctr"/>
                <a:r>
                  <a:rPr lang="en-US" sz="1600" dirty="0"/>
                  <a:t>(from top left)</a:t>
                </a:r>
              </a:p>
              <a:p>
                <a:pPr algn="ctr"/>
                <a:r>
                  <a:rPr lang="en-US" sz="1400" dirty="0"/>
                  <a:t>2 GeV: 3.69</a:t>
                </a:r>
              </a:p>
              <a:p>
                <a:pPr algn="ctr"/>
                <a:r>
                  <a:rPr lang="en-US" sz="1400" dirty="0"/>
                  <a:t>4 GeV: 3.27</a:t>
                </a:r>
              </a:p>
              <a:p>
                <a:pPr algn="ctr"/>
                <a:r>
                  <a:rPr lang="en-US" sz="1400" dirty="0"/>
                  <a:t>6 GeV: 2.30</a:t>
                </a:r>
              </a:p>
              <a:p>
                <a:pPr algn="ctr"/>
                <a:r>
                  <a:rPr lang="en-US" sz="1400" dirty="0"/>
                  <a:t>8 GeV: 2.08</a:t>
                </a:r>
              </a:p>
              <a:p>
                <a:pPr algn="ctr"/>
                <a:r>
                  <a:rPr lang="en-US" sz="1400" dirty="0"/>
                  <a:t>10 GeV: 2.28</a:t>
                </a:r>
              </a:p>
              <a:p>
                <a:pPr algn="ctr"/>
                <a:r>
                  <a:rPr lang="en-US" sz="1400" dirty="0"/>
                  <a:t>12 GeV: 2.25</a:t>
                </a:r>
              </a:p>
              <a:p>
                <a:pPr algn="ctr"/>
                <a:r>
                  <a:rPr lang="en-US" sz="1400" dirty="0"/>
                  <a:t>14 GeV: 1.85</a:t>
                </a:r>
                <a:endParaRPr lang="en-IL" sz="1400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  <a:blipFill>
                <a:blip r:embed="rId4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82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chain, scale, different&#10;&#10;Description automatically generated">
            <a:extLst>
              <a:ext uri="{FF2B5EF4-FFF2-40B4-BE49-F238E27FC236}">
                <a16:creationId xmlns:a16="http://schemas.microsoft.com/office/drawing/2014/main" id="{B0CAC939-F2D7-FBFA-26F0-DAAF58AE2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598" y="1853754"/>
            <a:ext cx="9881235" cy="47424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/>
                <a:r>
                  <a:rPr lang="en-US" dirty="0"/>
                  <a:t>Gaussian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dirty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𝑒𝑐𝑜𝑛𝑠𝑡𝑟𝑢𝑐𝑡𝑖𝑜𝑛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𝑠𝑎𝑖𝑑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𝒄𝒐𝒆𝒇𝒇𝒊𝒄𝒊𝒆𝒏𝒕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en-IL" b="1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D9A9EA7-1ED2-4068-09FE-526BD1239F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/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1600" b="0" i="1" u="sng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u="sng" smtClean="0">
                          <a:latin typeface="Cambria Math" panose="02040503050406030204" pitchFamily="18" charset="0"/>
                        </a:rPr>
                        <m:t>\</m:t>
                      </m:r>
                      <m:r>
                        <m:rPr>
                          <m:sty m:val="p"/>
                        </m:rPr>
                        <a:rPr lang="en-US" sz="1600" b="0" i="1" u="sng" smtClean="0">
                          <a:latin typeface="Cambria Math" panose="02040503050406030204" pitchFamily="18" charset="0"/>
                        </a:rPr>
                        <m:t>dof</m:t>
                      </m:r>
                    </m:oMath>
                  </m:oMathPara>
                </a14:m>
                <a:endParaRPr lang="en-US" sz="1600" u="sng" dirty="0"/>
              </a:p>
              <a:p>
                <a:pPr algn="ctr"/>
                <a:r>
                  <a:rPr lang="en-US" sz="1600" dirty="0"/>
                  <a:t>(from top left)</a:t>
                </a:r>
              </a:p>
              <a:p>
                <a:pPr algn="ctr"/>
                <a:r>
                  <a:rPr lang="en-US" sz="1400" dirty="0"/>
                  <a:t>2 GeV: 1.67</a:t>
                </a:r>
              </a:p>
              <a:p>
                <a:pPr algn="ctr"/>
                <a:r>
                  <a:rPr lang="en-US" sz="1400" dirty="0"/>
                  <a:t>4 GeV: 1.58</a:t>
                </a:r>
              </a:p>
              <a:p>
                <a:pPr algn="ctr"/>
                <a:r>
                  <a:rPr lang="en-US" sz="1400" dirty="0"/>
                  <a:t>6 GeV: 1.60</a:t>
                </a:r>
              </a:p>
              <a:p>
                <a:pPr algn="ctr"/>
                <a:r>
                  <a:rPr lang="en-US" sz="1400" dirty="0"/>
                  <a:t>8 GeV: 1.46</a:t>
                </a:r>
              </a:p>
              <a:p>
                <a:pPr algn="ctr"/>
                <a:r>
                  <a:rPr lang="en-US" sz="1400" dirty="0"/>
                  <a:t>10 GeV: 1.92</a:t>
                </a:r>
              </a:p>
              <a:p>
                <a:pPr algn="ctr"/>
                <a:r>
                  <a:rPr lang="en-US" sz="1400" dirty="0"/>
                  <a:t>12 GeV: 1.14</a:t>
                </a:r>
              </a:p>
              <a:p>
                <a:pPr algn="ctr"/>
                <a:r>
                  <a:rPr lang="en-US" sz="1400" dirty="0"/>
                  <a:t>14 GeV: 1.09</a:t>
                </a:r>
                <a:endParaRPr lang="en-IL" sz="1400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F93A0B5-5BE5-C787-B7CE-8239589A0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276" y="4371975"/>
                <a:ext cx="2269248" cy="2099770"/>
              </a:xfrm>
              <a:prstGeom prst="rect">
                <a:avLst/>
              </a:prstGeom>
              <a:blipFill>
                <a:blip r:embed="rId4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035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Resolution fit results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dirty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𝑒𝑐𝑜𝑛𝑠𝑡𝑟𝑢𝑐𝑡𝑖𝑜𝑛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𝑠𝑎𝑖𝑑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𝒄𝒐𝒆𝒇𝒇𝒊𝒄𝒊𝒆𝒏𝒕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en-IL" dirty="0"/>
              </a:p>
            </p:txBody>
          </p:sp>
        </mc:Choice>
        <mc:Fallback>
          <p:sp>
            <p:nvSpPr>
              <p:cNvPr id="5" name="Title 4">
                <a:extLst>
                  <a:ext uri="{FF2B5EF4-FFF2-40B4-BE49-F238E27FC236}">
                    <a16:creationId xmlns:a16="http://schemas.microsoft.com/office/drawing/2014/main" id="{ED1151DC-9541-61AC-0419-248DCBC0D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587" t="-1220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8F0CCF-1185-310F-C6D6-C6BF2A75C094}"/>
                  </a:ext>
                </a:extLst>
              </p:cNvPr>
              <p:cNvSpPr/>
              <p:nvPr/>
            </p:nvSpPr>
            <p:spPr>
              <a:xfrm>
                <a:off x="9315880" y="1002417"/>
                <a:ext cx="1884145" cy="77251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𝐸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8F0CCF-1185-310F-C6D6-C6BF2A75C0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880" y="1002417"/>
                <a:ext cx="1884145" cy="7725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D7EB7352-C93B-A71E-FC00-F31B9C1F76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07" y="1853754"/>
            <a:ext cx="9893618" cy="479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190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1856</TotalTime>
  <Words>441</Words>
  <Application>Microsoft Office PowerPoint</Application>
  <PresentationFormat>Widescreen</PresentationFormat>
  <Paragraphs>62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Gill Sans MT</vt:lpstr>
      <vt:lpstr>Gallery</vt:lpstr>
      <vt:lpstr>Calorimeter Optimization</vt:lpstr>
      <vt:lpstr>Reminder</vt:lpstr>
      <vt:lpstr>Gaussian fit results Reconstruction by average of layers,  μ±3σ</vt:lpstr>
      <vt:lpstr>Gaussian fit results Reconstruction by average of layers,  μ±2σ</vt:lpstr>
      <vt:lpstr>Resolution fit results Reconstruction by average of layers,  μ±3σ</vt:lpstr>
      <vt:lpstr>Reminder #2</vt:lpstr>
      <vt:lpstr>Gaussian fit results Reconstruction by said coefficient,  μ±3σ</vt:lpstr>
      <vt:lpstr>Gaussian fit results Reconstruction by said coefficient,  μ±2σ</vt:lpstr>
      <vt:lpstr>Resolution fit results Reconstruction by said coefficient,  μ±3σ</vt:lpstr>
      <vt:lpstr>Resolution fit results Reconstruction by said coefficient,  μ±2σ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Optimization</dc:title>
  <dc:creator>michal elad</dc:creator>
  <cp:lastModifiedBy>michal elad</cp:lastModifiedBy>
  <cp:revision>49</cp:revision>
  <dcterms:created xsi:type="dcterms:W3CDTF">2022-04-09T12:51:48Z</dcterms:created>
  <dcterms:modified xsi:type="dcterms:W3CDTF">2022-11-06T11:48:46Z</dcterms:modified>
</cp:coreProperties>
</file>