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1" r:id="rId3"/>
    <p:sldId id="265" r:id="rId4"/>
    <p:sldId id="258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3288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3205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6539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3118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730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92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5045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6695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7292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2318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1762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DCAF5A8-319C-41F9-9A9F-D5DA6554C046}" type="datetimeFigureOut">
              <a:rPr lang="en-IL" smtClean="0"/>
              <a:t>23/04/2023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8909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10BE-1FCC-14CC-7C88-30BCFC23D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TB 2022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B4E4B-69E6-2F36-49AA-17952F46D1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Automatic Alignment Update</a:t>
            </a:r>
          </a:p>
          <a:p>
            <a:r>
              <a:rPr lang="en-US" dirty="0"/>
              <a:t>23 / 04 / 23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6640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4417 – fit iteration #6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6EB9CF6-3265-11C6-38D4-D17A3FDB79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/>
              <a:lstStyle/>
              <a:p>
                <a:pPr>
                  <a:spcBef>
                    <a:spcPts val="600"/>
                  </a:spcBef>
                </a:pPr>
                <a:r>
                  <a:rPr lang="en-US" dirty="0"/>
                  <a:t>Note that peaks 1 &amp; 2 were not fitted again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&lt;0.1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en-US" dirty="0"/>
              </a:p>
              <a:p>
                <a:pPr>
                  <a:spcBef>
                    <a:spcPts val="600"/>
                  </a:spcBef>
                </a:pPr>
                <a:r>
                  <a:rPr lang="en-US" dirty="0"/>
                  <a:t>Should another halting condition be found?</a:t>
                </a:r>
              </a:p>
              <a:p>
                <a:pPr>
                  <a:spcBef>
                    <a:spcPts val="6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6EB9CF6-3265-11C6-38D4-D17A3FDB79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2"/>
                <a:stretch>
                  <a:fillRect l="-142" t="-112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6F5F13DD-4637-727F-6B5C-71F4F33C6A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71" y="3015805"/>
            <a:ext cx="10986707" cy="347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330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histogram&#10;&#10;Description automatically generated">
            <a:extLst>
              <a:ext uri="{FF2B5EF4-FFF2-40B4-BE49-F238E27FC236}">
                <a16:creationId xmlns:a16="http://schemas.microsoft.com/office/drawing/2014/main" id="{5872CEEF-A540-A295-DBE7-579C2BC62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79" y="1691322"/>
            <a:ext cx="6219451" cy="4650057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3D805F68-3319-1B98-9839-4E1F69A2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4419 – Full Histogram</a:t>
            </a:r>
            <a:endParaRPr lang="en-I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221E7C-A3AE-6B08-7544-40E0F1DF5A76}"/>
              </a:ext>
            </a:extLst>
          </p:cNvPr>
          <p:cNvSpPr txBox="1"/>
          <p:nvPr/>
        </p:nvSpPr>
        <p:spPr>
          <a:xfrm>
            <a:off x="6505191" y="2218099"/>
            <a:ext cx="377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logic as explained earlier.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2A5C2-096E-A885-7944-2912B742EF7E}"/>
              </a:ext>
            </a:extLst>
          </p:cNvPr>
          <p:cNvSpPr txBox="1"/>
          <p:nvPr/>
        </p:nvSpPr>
        <p:spPr>
          <a:xfrm>
            <a:off x="5386812" y="6033602"/>
            <a:ext cx="950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x [mm]</a:t>
            </a:r>
            <a:endParaRPr lang="en-IL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5705C7-5BF3-22A8-E54A-F7A190AF56AA}"/>
              </a:ext>
            </a:extLst>
          </p:cNvPr>
          <p:cNvSpPr txBox="1"/>
          <p:nvPr/>
        </p:nvSpPr>
        <p:spPr>
          <a:xfrm rot="16200000">
            <a:off x="74952" y="2352111"/>
            <a:ext cx="937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Entries</a:t>
            </a:r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4171499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4419 – fit iteration #1</a:t>
            </a:r>
            <a:endParaRPr lang="en-IL" dirty="0"/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6609E3D5-92A5-E0DC-8656-D49ED5419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981018"/>
            <a:ext cx="8080058" cy="383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339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4419 – fit iteration #2</a:t>
            </a:r>
            <a:endParaRPr lang="en-IL" dirty="0"/>
          </a:p>
        </p:txBody>
      </p:sp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81769FA5-414D-E037-F0CB-976658B26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981018"/>
            <a:ext cx="8080058" cy="383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47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4419 – fit iteration #3</a:t>
            </a:r>
            <a:endParaRPr lang="en-IL" dirty="0"/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A01BEA1B-8A84-5083-5719-4E4D49507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981018"/>
            <a:ext cx="8080058" cy="383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74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4419 – fit iteration #4</a:t>
            </a:r>
            <a:endParaRPr lang="en-IL" dirty="0"/>
          </a:p>
        </p:txBody>
      </p:sp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68A0C5ED-4202-5D04-18DD-8D8756C6F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981018"/>
            <a:ext cx="8080058" cy="383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660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4419 – fit iteration #5</a:t>
            </a:r>
            <a:endParaRPr lang="en-IL" dirty="0"/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850C47C7-5B7D-41C0-6311-428DB4E54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1981018"/>
            <a:ext cx="8080058" cy="38376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6031F1-27EA-BEA7-55F7-6C43EF611250}"/>
              </a:ext>
            </a:extLst>
          </p:cNvPr>
          <p:cNvSpPr txBox="1"/>
          <p:nvPr/>
        </p:nvSpPr>
        <p:spPr>
          <a:xfrm>
            <a:off x="9406550" y="2287775"/>
            <a:ext cx="1122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Too Much?</a:t>
            </a:r>
            <a:endParaRPr lang="en-IL" sz="14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28C7CA9-C9F6-DBA9-A1B7-455EF29A0095}"/>
              </a:ext>
            </a:extLst>
          </p:cNvPr>
          <p:cNvSpPr/>
          <p:nvPr/>
        </p:nvSpPr>
        <p:spPr>
          <a:xfrm rot="15515346">
            <a:off x="9255967" y="1995304"/>
            <a:ext cx="171926" cy="554565"/>
          </a:xfrm>
          <a:custGeom>
            <a:avLst/>
            <a:gdLst>
              <a:gd name="connsiteX0" fmla="*/ 0 w 244444"/>
              <a:gd name="connsiteY0" fmla="*/ 760491 h 760491"/>
              <a:gd name="connsiteX1" fmla="*/ 45267 w 244444"/>
              <a:gd name="connsiteY1" fmla="*/ 742384 h 760491"/>
              <a:gd name="connsiteX2" fmla="*/ 144855 w 244444"/>
              <a:gd name="connsiteY2" fmla="*/ 669956 h 760491"/>
              <a:gd name="connsiteX3" fmla="*/ 199176 w 244444"/>
              <a:gd name="connsiteY3" fmla="*/ 579421 h 760491"/>
              <a:gd name="connsiteX4" fmla="*/ 226337 w 244444"/>
              <a:gd name="connsiteY4" fmla="*/ 506994 h 760491"/>
              <a:gd name="connsiteX5" fmla="*/ 244444 w 244444"/>
              <a:gd name="connsiteY5" fmla="*/ 416459 h 760491"/>
              <a:gd name="connsiteX6" fmla="*/ 226337 w 244444"/>
              <a:gd name="connsiteY6" fmla="*/ 181069 h 760491"/>
              <a:gd name="connsiteX7" fmla="*/ 199176 w 244444"/>
              <a:gd name="connsiteY7" fmla="*/ 144855 h 760491"/>
              <a:gd name="connsiteX8" fmla="*/ 162962 w 244444"/>
              <a:gd name="connsiteY8" fmla="*/ 90534 h 760491"/>
              <a:gd name="connsiteX9" fmla="*/ 135802 w 244444"/>
              <a:gd name="connsiteY9" fmla="*/ 63374 h 760491"/>
              <a:gd name="connsiteX10" fmla="*/ 81481 w 244444"/>
              <a:gd name="connsiteY10" fmla="*/ 0 h 760491"/>
              <a:gd name="connsiteX11" fmla="*/ 90535 w 244444"/>
              <a:gd name="connsiteY11" fmla="*/ 63374 h 760491"/>
              <a:gd name="connsiteX12" fmla="*/ 108642 w 244444"/>
              <a:gd name="connsiteY12" fmla="*/ 9053 h 760491"/>
              <a:gd name="connsiteX13" fmla="*/ 144855 w 244444"/>
              <a:gd name="connsiteY13" fmla="*/ 27160 h 760491"/>
              <a:gd name="connsiteX14" fmla="*/ 181069 w 244444"/>
              <a:gd name="connsiteY14" fmla="*/ 36213 h 760491"/>
              <a:gd name="connsiteX15" fmla="*/ 99588 w 244444"/>
              <a:gd name="connsiteY15" fmla="*/ 9053 h 76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4444" h="760491">
                <a:moveTo>
                  <a:pt x="0" y="760491"/>
                </a:moveTo>
                <a:cubicBezTo>
                  <a:pt x="15089" y="754455"/>
                  <a:pt x="31000" y="750166"/>
                  <a:pt x="45267" y="742384"/>
                </a:cubicBezTo>
                <a:cubicBezTo>
                  <a:pt x="66043" y="731052"/>
                  <a:pt x="126658" y="688153"/>
                  <a:pt x="144855" y="669956"/>
                </a:cubicBezTo>
                <a:cubicBezTo>
                  <a:pt x="168019" y="646792"/>
                  <a:pt x="186927" y="608002"/>
                  <a:pt x="199176" y="579421"/>
                </a:cubicBezTo>
                <a:cubicBezTo>
                  <a:pt x="209333" y="555722"/>
                  <a:pt x="219436" y="531837"/>
                  <a:pt x="226337" y="506994"/>
                </a:cubicBezTo>
                <a:cubicBezTo>
                  <a:pt x="234574" y="477341"/>
                  <a:pt x="244444" y="416459"/>
                  <a:pt x="244444" y="416459"/>
                </a:cubicBezTo>
                <a:cubicBezTo>
                  <a:pt x="238408" y="337996"/>
                  <a:pt x="239275" y="258693"/>
                  <a:pt x="226337" y="181069"/>
                </a:cubicBezTo>
                <a:cubicBezTo>
                  <a:pt x="223856" y="166185"/>
                  <a:pt x="207829" y="157217"/>
                  <a:pt x="199176" y="144855"/>
                </a:cubicBezTo>
                <a:cubicBezTo>
                  <a:pt x="186696" y="127027"/>
                  <a:pt x="176323" y="107712"/>
                  <a:pt x="162962" y="90534"/>
                </a:cubicBezTo>
                <a:cubicBezTo>
                  <a:pt x="155102" y="80428"/>
                  <a:pt x="144134" y="73095"/>
                  <a:pt x="135802" y="63374"/>
                </a:cubicBezTo>
                <a:cubicBezTo>
                  <a:pt x="66126" y="-17916"/>
                  <a:pt x="148870" y="67386"/>
                  <a:pt x="81481" y="0"/>
                </a:cubicBezTo>
                <a:cubicBezTo>
                  <a:pt x="84499" y="21125"/>
                  <a:pt x="70291" y="56626"/>
                  <a:pt x="90535" y="63374"/>
                </a:cubicBezTo>
                <a:cubicBezTo>
                  <a:pt x="108642" y="69409"/>
                  <a:pt x="108642" y="9053"/>
                  <a:pt x="108642" y="9053"/>
                </a:cubicBezTo>
                <a:cubicBezTo>
                  <a:pt x="120713" y="15089"/>
                  <a:pt x="132218" y="22421"/>
                  <a:pt x="144855" y="27160"/>
                </a:cubicBezTo>
                <a:cubicBezTo>
                  <a:pt x="156506" y="31529"/>
                  <a:pt x="189867" y="45011"/>
                  <a:pt x="181069" y="36213"/>
                </a:cubicBezTo>
                <a:cubicBezTo>
                  <a:pt x="169707" y="24851"/>
                  <a:pt x="116763" y="13347"/>
                  <a:pt x="99588" y="905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58878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A8F45-3779-A8BA-DC6B-BEE442D2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initial notes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F07073-ECF4-2EEE-F881-37D4E67230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Results are not final</a:t>
                </a:r>
              </a:p>
              <a:p>
                <a:r>
                  <a:rPr lang="en-US" dirty="0"/>
                  <a:t>Examples shown for X axis of files 4417, 4419 (CALICE)</a:t>
                </a:r>
              </a:p>
              <a:p>
                <a:r>
                  <a:rPr lang="en-US" b="0" dirty="0"/>
                  <a:t>Events with:</a:t>
                </a:r>
              </a:p>
              <a:p>
                <a:pPr lvl="1"/>
                <a:r>
                  <a:rPr lang="en-US" dirty="0"/>
                  <a:t>A s</a:t>
                </a:r>
                <a:r>
                  <a:rPr lang="en-US" b="0" dirty="0"/>
                  <a:t>ingle electron</a:t>
                </a:r>
              </a:p>
              <a:p>
                <a:pPr lvl="1"/>
                <a:r>
                  <a:rPr lang="en-US" dirty="0"/>
                  <a:t>More that one pad hit</a:t>
                </a:r>
                <a:endParaRPr lang="en-US" b="0" dirty="0"/>
              </a:p>
              <a:p>
                <a:r>
                  <a:rPr lang="en-US" dirty="0"/>
                  <a:t>Number of bins was set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Fits were done using ROOT</a:t>
                </a:r>
              </a:p>
              <a:p>
                <a:r>
                  <a:rPr lang="en-US" dirty="0"/>
                  <a:t>Procedure is still somewhat manual because the bug mentioned previously still exists (arises when looping to get better and better fits). Will be fixed…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F07073-ECF4-2EEE-F881-37D4E67230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455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9AD23-ADA4-97EA-B42D-C23A17FF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CALICE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2C45-AA72-44E5-93E0-6AD7BF5C4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/>
          <a:lstStyle/>
          <a:p>
            <a:r>
              <a:rPr lang="en-US" dirty="0"/>
              <a:t>Runs 4417, 4419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1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D805F68-3319-1B98-9839-4E1F69A2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4417 – Full Histogram</a:t>
            </a:r>
            <a:endParaRPr lang="en-IL" dirty="0"/>
          </a:p>
        </p:txBody>
      </p:sp>
      <p:pic>
        <p:nvPicPr>
          <p:cNvPr id="12" name="Picture 11" descr="Chart, histogram&#10;&#10;Description automatically generated">
            <a:extLst>
              <a:ext uri="{FF2B5EF4-FFF2-40B4-BE49-F238E27FC236}">
                <a16:creationId xmlns:a16="http://schemas.microsoft.com/office/drawing/2014/main" id="{7A56AB0C-0BE6-9958-376D-60C660DFA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79" y="1691322"/>
            <a:ext cx="6219451" cy="4650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B221E7C-A3AE-6B08-7544-40E0F1DF5A76}"/>
                  </a:ext>
                </a:extLst>
              </p:cNvPr>
              <p:cNvSpPr txBox="1"/>
              <p:nvPr/>
            </p:nvSpPr>
            <p:spPr>
              <a:xfrm>
                <a:off x="6505191" y="2218099"/>
                <a:ext cx="3779546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was considered a peak if the difference between its height and the height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±2</m:t>
                    </m:r>
                  </m:oMath>
                </a14:m>
                <a:r>
                  <a:rPr lang="en-US" dirty="0"/>
                  <a:t> is larger than the mean value.</a:t>
                </a:r>
              </a:p>
              <a:p>
                <a:endParaRPr lang="en-US" dirty="0"/>
              </a:p>
              <a:p>
                <a:r>
                  <a:rPr lang="en-US" dirty="0"/>
                  <a:t>If two consecutive bins were less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r>
                  <a:rPr lang="en-US" dirty="0"/>
                  <a:t> apart, only the higher one was kept.</a:t>
                </a:r>
              </a:p>
              <a:p>
                <a:endParaRPr lang="en-US" dirty="0"/>
              </a:p>
              <a:p>
                <a:r>
                  <a:rPr lang="en-US" dirty="0"/>
                  <a:t>Up for discussion and must be examined for more runs of course.</a:t>
                </a:r>
              </a:p>
              <a:p>
                <a:r>
                  <a:rPr lang="en-US" dirty="0"/>
                  <a:t>(maybe first find largest diff between bins?)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B221E7C-A3AE-6B08-7544-40E0F1DF5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191" y="2218099"/>
                <a:ext cx="3779546" cy="3693319"/>
              </a:xfrm>
              <a:prstGeom prst="rect">
                <a:avLst/>
              </a:prstGeom>
              <a:blipFill>
                <a:blip r:embed="rId3"/>
                <a:stretch>
                  <a:fillRect l="-1290" t="-990" r="-2258" b="-165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0C52A5C2-096E-A885-7944-2912B742EF7E}"/>
              </a:ext>
            </a:extLst>
          </p:cNvPr>
          <p:cNvSpPr txBox="1"/>
          <p:nvPr/>
        </p:nvSpPr>
        <p:spPr>
          <a:xfrm>
            <a:off x="5386812" y="6033602"/>
            <a:ext cx="950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x [mm]</a:t>
            </a:r>
            <a:endParaRPr lang="en-IL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5705C7-5BF3-22A8-E54A-F7A190AF56AA}"/>
              </a:ext>
            </a:extLst>
          </p:cNvPr>
          <p:cNvSpPr txBox="1"/>
          <p:nvPr/>
        </p:nvSpPr>
        <p:spPr>
          <a:xfrm rot="16200000">
            <a:off x="74952" y="2352111"/>
            <a:ext cx="937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Entries</a:t>
            </a:r>
            <a:endParaRPr lang="en-IL" sz="1600" dirty="0"/>
          </a:p>
        </p:txBody>
      </p:sp>
    </p:spTree>
    <p:extLst>
      <p:ext uri="{BB962C8B-B14F-4D97-AF65-F5344CB8AC3E}">
        <p14:creationId xmlns:p14="http://schemas.microsoft.com/office/powerpoint/2010/main" val="248134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4417 – fit iteration #1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6EB9CF6-3265-11C6-38D4-D17A3FDB79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/>
              <a:lstStyle/>
              <a:p>
                <a:pPr>
                  <a:spcBef>
                    <a:spcPts val="600"/>
                  </a:spcBef>
                </a:pPr>
                <a:r>
                  <a:rPr lang="en-US" dirty="0"/>
                  <a:t>Took the bin of the peak and two on each side (total of 5 bins)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dirty="0"/>
                  <a:t>Plotted a new histogram of the region (again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#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𝑏𝑖𝑛𝑠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dirty="0"/>
                  <a:t>Fitted a gaussian</a:t>
                </a:r>
              </a:p>
              <a:p>
                <a:pPr>
                  <a:spcBef>
                    <a:spcPts val="6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6EB9CF6-3265-11C6-38D4-D17A3FDB79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2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Chart, histogram&#10;&#10;Description automatically generated">
            <a:extLst>
              <a:ext uri="{FF2B5EF4-FFF2-40B4-BE49-F238E27FC236}">
                <a16:creationId xmlns:a16="http://schemas.microsoft.com/office/drawing/2014/main" id="{3EFB63A3-9423-6B51-DB5A-29151D908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71" y="3015805"/>
            <a:ext cx="10986707" cy="347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827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4417 – fit iteration #2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6EB9CF6-3265-11C6-38D4-D17A3FDB79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/>
              <a:lstStyle/>
              <a:p>
                <a:pPr>
                  <a:spcBef>
                    <a:spcPts val="600"/>
                  </a:spcBef>
                </a:pPr>
                <a:r>
                  <a:rPr lang="en-US" dirty="0"/>
                  <a:t>Same exact histograms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dirty="0"/>
                  <a:t>Fit limited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en-US" dirty="0"/>
              </a:p>
              <a:p>
                <a:pPr>
                  <a:spcBef>
                    <a:spcPts val="6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6EB9CF6-3265-11C6-38D4-D17A3FDB79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2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2E07C5BD-63E5-B6FB-7195-98A749B06B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70" y="3015805"/>
            <a:ext cx="10986707" cy="347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981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4417 – fit iteration #3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6EB9CF6-3265-11C6-38D4-D17A3FDB79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/>
              <a:lstStyle/>
              <a:p>
                <a:pPr>
                  <a:spcBef>
                    <a:spcPts val="600"/>
                  </a:spcBef>
                </a:pPr>
                <a:r>
                  <a:rPr lang="en-US" dirty="0"/>
                  <a:t>Same exact histograms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dirty="0"/>
                  <a:t>Fit limited to new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en-US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6EB9CF6-3265-11C6-38D4-D17A3FDB79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2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0F5E9BBF-BDB8-D138-ABBE-4FA8BA8FB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70" y="3015805"/>
            <a:ext cx="10986707" cy="347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4417 – fit iteration #4</a:t>
            </a:r>
            <a:endParaRPr lang="en-I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EB9CF6-3265-11C6-38D4-D17A3FDB7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Same procedure as last slides…</a:t>
            </a:r>
          </a:p>
          <a:p>
            <a:pPr>
              <a:spcBef>
                <a:spcPts val="600"/>
              </a:spcBef>
            </a:pPr>
            <a:endParaRPr lang="en-US" dirty="0"/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F4DF078E-4201-3C07-3B7A-90A811235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70" y="3015805"/>
            <a:ext cx="10986707" cy="347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02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85EF-0EC1-64DC-937C-A2991D7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4417 – fit iteration #5</a:t>
            </a:r>
            <a:endParaRPr lang="en-I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EB9CF6-3265-11C6-38D4-D17A3FDB7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Same procedure as last slides…</a:t>
            </a:r>
          </a:p>
          <a:p>
            <a:pPr>
              <a:spcBef>
                <a:spcPts val="600"/>
              </a:spcBef>
            </a:pPr>
            <a:endParaRPr lang="en-US" dirty="0"/>
          </a:p>
        </p:txBody>
      </p:sp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557A9519-E992-FFF5-008B-F3CEEC22B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71" y="3015805"/>
            <a:ext cx="10986707" cy="347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8725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212</TotalTime>
  <Words>345</Words>
  <Application>Microsoft Office PowerPoint</Application>
  <PresentationFormat>Widescreen</PresentationFormat>
  <Paragraphs>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Century Schoolbook</vt:lpstr>
      <vt:lpstr>Wingdings 2</vt:lpstr>
      <vt:lpstr>View</vt:lpstr>
      <vt:lpstr>TB 2022</vt:lpstr>
      <vt:lpstr>Some initial notes</vt:lpstr>
      <vt:lpstr>CALICE</vt:lpstr>
      <vt:lpstr>Run 4417 – Full Histogram</vt:lpstr>
      <vt:lpstr>Run 4417 – fit iteration #1</vt:lpstr>
      <vt:lpstr>Run 4417 – fit iteration #2</vt:lpstr>
      <vt:lpstr>Run 4417 – fit iteration #3</vt:lpstr>
      <vt:lpstr>Run 4417 – fit iteration #4</vt:lpstr>
      <vt:lpstr>Run 4417 – fit iteration #5</vt:lpstr>
      <vt:lpstr>Run 4417 – fit iteration #6</vt:lpstr>
      <vt:lpstr>Run 4419 – Full Histogram</vt:lpstr>
      <vt:lpstr>Run 4419 – fit iteration #1</vt:lpstr>
      <vt:lpstr>Run 4419 – fit iteration #2</vt:lpstr>
      <vt:lpstr>Run 4419 – fit iteration #3</vt:lpstr>
      <vt:lpstr>Run 4419 – fit iteration #4</vt:lpstr>
      <vt:lpstr>Run 4419 – fit iteration #5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2022</dc:title>
  <dc:creator>michal elad</dc:creator>
  <cp:lastModifiedBy>michal elad</cp:lastModifiedBy>
  <cp:revision>38</cp:revision>
  <dcterms:created xsi:type="dcterms:W3CDTF">2022-11-21T10:06:43Z</dcterms:created>
  <dcterms:modified xsi:type="dcterms:W3CDTF">2023-04-23T12:07:23Z</dcterms:modified>
</cp:coreProperties>
</file>