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61" r:id="rId3"/>
    <p:sldId id="265" r:id="rId4"/>
    <p:sldId id="284" r:id="rId5"/>
    <p:sldId id="258" r:id="rId6"/>
    <p:sldId id="286" r:id="rId7"/>
    <p:sldId id="278" r:id="rId8"/>
    <p:sldId id="279" r:id="rId9"/>
    <p:sldId id="280" r:id="rId10"/>
    <p:sldId id="272" r:id="rId11"/>
    <p:sldId id="285" r:id="rId12"/>
    <p:sldId id="281" r:id="rId13"/>
    <p:sldId id="282" r:id="rId14"/>
    <p:sldId id="283" r:id="rId15"/>
    <p:sldId id="287" r:id="rId16"/>
    <p:sldId id="289" r:id="rId17"/>
    <p:sldId id="28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BDCAF5A8-319C-41F9-9A9F-D5DA6554C046}" type="datetimeFigureOut">
              <a:rPr lang="en-IL" smtClean="0"/>
              <a:t>07/05/2023</a:t>
            </a:fld>
            <a:endParaRPr lang="en-IL"/>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IL"/>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0D00E930-9B02-4530-AB6A-B308A8EF591E}" type="slidenum">
              <a:rPr lang="en-IL" smtClean="0"/>
              <a:t>‹#›</a:t>
            </a:fld>
            <a:endParaRPr lang="en-I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328841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AF5A8-319C-41F9-9A9F-D5DA6554C046}" type="datetimeFigureOut">
              <a:rPr lang="en-IL" smtClean="0"/>
              <a:t>07/05/2023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163205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AF5A8-319C-41F9-9A9F-D5DA6554C046}" type="datetimeFigureOut">
              <a:rPr lang="en-IL" smtClean="0"/>
              <a:t>07/05/2023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246539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AF5A8-319C-41F9-9A9F-D5DA6554C046}" type="datetimeFigureOut">
              <a:rPr lang="en-IL" smtClean="0"/>
              <a:t>07/05/2023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2431184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AF5A8-319C-41F9-9A9F-D5DA6554C046}" type="datetimeFigureOut">
              <a:rPr lang="en-IL" smtClean="0"/>
              <a:t>07/05/2023</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D00E930-9B02-4530-AB6A-B308A8EF591E}" type="slidenum">
              <a:rPr lang="en-IL" smtClean="0"/>
              <a:t>‹#›</a:t>
            </a:fld>
            <a:endParaRPr lang="en-I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730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CAF5A8-319C-41F9-9A9F-D5DA6554C046}" type="datetimeFigureOut">
              <a:rPr lang="en-IL" smtClean="0"/>
              <a:t>07/05/2023</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4292821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CAF5A8-319C-41F9-9A9F-D5DA6554C046}" type="datetimeFigureOut">
              <a:rPr lang="en-IL" smtClean="0"/>
              <a:t>07/05/2023</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415045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CAF5A8-319C-41F9-9A9F-D5DA6554C046}" type="datetimeFigureOut">
              <a:rPr lang="en-IL" smtClean="0"/>
              <a:t>07/05/2023</a:t>
            </a:fld>
            <a:endParaRPr lang="en-IL"/>
          </a:p>
        </p:txBody>
      </p:sp>
      <p:sp>
        <p:nvSpPr>
          <p:cNvPr id="4" name="Footer Placeholder 3"/>
          <p:cNvSpPr>
            <a:spLocks noGrp="1"/>
          </p:cNvSpPr>
          <p:nvPr>
            <p:ph type="ftr" sz="quarter" idx="11"/>
          </p:nvPr>
        </p:nvSpPr>
        <p:spPr/>
        <p:txBody>
          <a:bodyPr/>
          <a:lstStyle/>
          <a:p>
            <a:endParaRPr lang="en-IL"/>
          </a:p>
        </p:txBody>
      </p:sp>
      <p:sp>
        <p:nvSpPr>
          <p:cNvPr id="5" name="Slide Number Placeholder 4"/>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286695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AF5A8-319C-41F9-9A9F-D5DA6554C046}" type="datetimeFigureOut">
              <a:rPr lang="en-IL" smtClean="0"/>
              <a:t>07/05/2023</a:t>
            </a:fld>
            <a:endParaRPr lang="en-IL"/>
          </a:p>
        </p:txBody>
      </p:sp>
      <p:sp>
        <p:nvSpPr>
          <p:cNvPr id="3" name="Footer Placeholder 2"/>
          <p:cNvSpPr>
            <a:spLocks noGrp="1"/>
          </p:cNvSpPr>
          <p:nvPr>
            <p:ph type="ftr" sz="quarter" idx="11"/>
          </p:nvPr>
        </p:nvSpPr>
        <p:spPr/>
        <p:txBody>
          <a:bodyPr/>
          <a:lstStyle/>
          <a:p>
            <a:endParaRPr lang="en-IL"/>
          </a:p>
        </p:txBody>
      </p:sp>
      <p:sp>
        <p:nvSpPr>
          <p:cNvPr id="4" name="Slide Number Placeholder 3"/>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277292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F5A8-319C-41F9-9A9F-D5DA6554C046}" type="datetimeFigureOut">
              <a:rPr lang="en-IL" smtClean="0"/>
              <a:t>07/05/2023</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923180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F5A8-319C-41F9-9A9F-D5DA6554C046}" type="datetimeFigureOut">
              <a:rPr lang="en-IL" smtClean="0"/>
              <a:t>07/05/2023</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0D00E930-9B02-4530-AB6A-B308A8EF591E}" type="slidenum">
              <a:rPr lang="en-IL" smtClean="0"/>
              <a:t>‹#›</a:t>
            </a:fld>
            <a:endParaRPr lang="en-IL"/>
          </a:p>
        </p:txBody>
      </p:sp>
    </p:spTree>
    <p:extLst>
      <p:ext uri="{BB962C8B-B14F-4D97-AF65-F5344CB8AC3E}">
        <p14:creationId xmlns:p14="http://schemas.microsoft.com/office/powerpoint/2010/main" val="1917623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DCAF5A8-319C-41F9-9A9F-D5DA6554C046}" type="datetimeFigureOut">
              <a:rPr lang="en-IL" smtClean="0"/>
              <a:t>07/05/2023</a:t>
            </a:fld>
            <a:endParaRPr lang="en-IL"/>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IL"/>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0D00E930-9B02-4530-AB6A-B308A8EF591E}" type="slidenum">
              <a:rPr lang="en-IL" smtClean="0"/>
              <a:t>‹#›</a:t>
            </a:fld>
            <a:endParaRPr lang="en-IL"/>
          </a:p>
        </p:txBody>
      </p:sp>
    </p:spTree>
    <p:extLst>
      <p:ext uri="{BB962C8B-B14F-4D97-AF65-F5344CB8AC3E}">
        <p14:creationId xmlns:p14="http://schemas.microsoft.com/office/powerpoint/2010/main" val="589099661"/>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80.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310BE-1FCC-14CC-7C88-30BCFC23D14A}"/>
              </a:ext>
            </a:extLst>
          </p:cNvPr>
          <p:cNvSpPr>
            <a:spLocks noGrp="1"/>
          </p:cNvSpPr>
          <p:nvPr>
            <p:ph type="ctrTitle"/>
          </p:nvPr>
        </p:nvSpPr>
        <p:spPr/>
        <p:txBody>
          <a:bodyPr/>
          <a:lstStyle/>
          <a:p>
            <a:r>
              <a:rPr lang="en-US" dirty="0"/>
              <a:t>TB 2022</a:t>
            </a:r>
            <a:endParaRPr lang="en-IL" dirty="0"/>
          </a:p>
        </p:txBody>
      </p:sp>
      <p:sp>
        <p:nvSpPr>
          <p:cNvPr id="3" name="Subtitle 2">
            <a:extLst>
              <a:ext uri="{FF2B5EF4-FFF2-40B4-BE49-F238E27FC236}">
                <a16:creationId xmlns:a16="http://schemas.microsoft.com/office/drawing/2014/main" id="{F54B4E4B-69E6-2F36-49AA-17952F46D1E6}"/>
              </a:ext>
            </a:extLst>
          </p:cNvPr>
          <p:cNvSpPr>
            <a:spLocks noGrp="1"/>
          </p:cNvSpPr>
          <p:nvPr>
            <p:ph type="subTitle" idx="1"/>
          </p:nvPr>
        </p:nvSpPr>
        <p:spPr/>
        <p:txBody>
          <a:bodyPr/>
          <a:lstStyle/>
          <a:p>
            <a:r>
              <a:rPr lang="en-US" dirty="0"/>
              <a:t>Automatic Alignment Update</a:t>
            </a:r>
          </a:p>
          <a:p>
            <a:r>
              <a:rPr lang="en-US" dirty="0"/>
              <a:t>06 / 05 / 23</a:t>
            </a:r>
            <a:endParaRPr lang="en-IL" dirty="0"/>
          </a:p>
        </p:txBody>
      </p:sp>
    </p:spTree>
    <p:extLst>
      <p:ext uri="{BB962C8B-B14F-4D97-AF65-F5344CB8AC3E}">
        <p14:creationId xmlns:p14="http://schemas.microsoft.com/office/powerpoint/2010/main" val="666406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aph of value and histogram&#10;&#10;Description automatically generated with low confidence">
            <a:extLst>
              <a:ext uri="{FF2B5EF4-FFF2-40B4-BE49-F238E27FC236}">
                <a16:creationId xmlns:a16="http://schemas.microsoft.com/office/drawing/2014/main" id="{35AE5725-580C-A3A4-616F-8E3A88E991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376" y="2012522"/>
            <a:ext cx="4681738" cy="3511303"/>
          </a:xfrm>
          <a:prstGeom prst="rect">
            <a:avLst/>
          </a:prstGeom>
        </p:spPr>
      </p:pic>
      <p:sp>
        <p:nvSpPr>
          <p:cNvPr id="8" name="Title 7">
            <a:extLst>
              <a:ext uri="{FF2B5EF4-FFF2-40B4-BE49-F238E27FC236}">
                <a16:creationId xmlns:a16="http://schemas.microsoft.com/office/drawing/2014/main" id="{3D805F68-3319-1B98-9839-4E1F69A24F57}"/>
              </a:ext>
            </a:extLst>
          </p:cNvPr>
          <p:cNvSpPr>
            <a:spLocks noGrp="1"/>
          </p:cNvSpPr>
          <p:nvPr>
            <p:ph type="title"/>
          </p:nvPr>
        </p:nvSpPr>
        <p:spPr/>
        <p:txBody>
          <a:bodyPr/>
          <a:lstStyle/>
          <a:p>
            <a:r>
              <a:rPr lang="en-US" dirty="0"/>
              <a:t>Run 4419 – X axis</a:t>
            </a:r>
            <a:endParaRPr lang="en-IL" dirty="0"/>
          </a:p>
        </p:txBody>
      </p:sp>
      <p:sp>
        <p:nvSpPr>
          <p:cNvPr id="14" name="TextBox 13">
            <a:extLst>
              <a:ext uri="{FF2B5EF4-FFF2-40B4-BE49-F238E27FC236}">
                <a16:creationId xmlns:a16="http://schemas.microsoft.com/office/drawing/2014/main" id="{0C52A5C2-096E-A885-7944-2912B742EF7E}"/>
              </a:ext>
            </a:extLst>
          </p:cNvPr>
          <p:cNvSpPr txBox="1"/>
          <p:nvPr/>
        </p:nvSpPr>
        <p:spPr>
          <a:xfrm>
            <a:off x="3940500" y="5343752"/>
            <a:ext cx="950614" cy="261610"/>
          </a:xfrm>
          <a:prstGeom prst="rect">
            <a:avLst/>
          </a:prstGeom>
          <a:noFill/>
        </p:spPr>
        <p:txBody>
          <a:bodyPr wrap="square" rtlCol="0">
            <a:spAutoFit/>
          </a:bodyPr>
          <a:lstStyle/>
          <a:p>
            <a:r>
              <a:rPr lang="en-US" sz="1100" dirty="0"/>
              <a:t>x [mm]</a:t>
            </a:r>
            <a:endParaRPr lang="en-IL" sz="1100" dirty="0"/>
          </a:p>
        </p:txBody>
      </p:sp>
      <p:sp>
        <p:nvSpPr>
          <p:cNvPr id="15" name="TextBox 14">
            <a:extLst>
              <a:ext uri="{FF2B5EF4-FFF2-40B4-BE49-F238E27FC236}">
                <a16:creationId xmlns:a16="http://schemas.microsoft.com/office/drawing/2014/main" id="{065705C7-5BF3-22A8-E54A-F7A190AF56AA}"/>
              </a:ext>
            </a:extLst>
          </p:cNvPr>
          <p:cNvSpPr txBox="1"/>
          <p:nvPr/>
        </p:nvSpPr>
        <p:spPr>
          <a:xfrm rot="16200000">
            <a:off x="-128336" y="2431771"/>
            <a:ext cx="937034" cy="261610"/>
          </a:xfrm>
          <a:prstGeom prst="rect">
            <a:avLst/>
          </a:prstGeom>
          <a:noFill/>
        </p:spPr>
        <p:txBody>
          <a:bodyPr wrap="square" rtlCol="0">
            <a:spAutoFit/>
          </a:bodyPr>
          <a:lstStyle/>
          <a:p>
            <a:r>
              <a:rPr lang="en-US" sz="1100" dirty="0"/>
              <a:t>Entries</a:t>
            </a:r>
            <a:endParaRPr lang="en-IL" sz="1200" dirty="0"/>
          </a:p>
        </p:txBody>
      </p:sp>
      <p:pic>
        <p:nvPicPr>
          <p:cNvPr id="3" name="Picture 2" descr="A blue dots on a white background&#10;&#10;Description automatically generated with low confidence">
            <a:extLst>
              <a:ext uri="{FF2B5EF4-FFF2-40B4-BE49-F238E27FC236}">
                <a16:creationId xmlns:a16="http://schemas.microsoft.com/office/drawing/2014/main" id="{2B1C76B0-93DC-273C-85E3-87F3E325EFA6}"/>
              </a:ext>
            </a:extLst>
          </p:cNvPr>
          <p:cNvPicPr>
            <a:picLocks noChangeAspect="1"/>
          </p:cNvPicPr>
          <p:nvPr/>
        </p:nvPicPr>
        <p:blipFill rotWithShape="1">
          <a:blip r:embed="rId3">
            <a:extLst>
              <a:ext uri="{28A0092B-C50C-407E-A947-70E740481C1C}">
                <a14:useLocalDpi xmlns:a14="http://schemas.microsoft.com/office/drawing/2010/main" val="0"/>
              </a:ext>
            </a:extLst>
          </a:blip>
          <a:srcRect l="8465" t="8507" r="9109" b="6004"/>
          <a:stretch/>
        </p:blipFill>
        <p:spPr>
          <a:xfrm>
            <a:off x="4644427" y="2094059"/>
            <a:ext cx="6512010" cy="3429766"/>
          </a:xfrm>
          <a:prstGeom prst="rect">
            <a:avLst/>
          </a:prstGeom>
        </p:spPr>
      </p:pic>
    </p:spTree>
    <p:extLst>
      <p:ext uri="{BB962C8B-B14F-4D97-AF65-F5344CB8AC3E}">
        <p14:creationId xmlns:p14="http://schemas.microsoft.com/office/powerpoint/2010/main" val="4171499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D805F68-3319-1B98-9839-4E1F69A24F57}"/>
              </a:ext>
            </a:extLst>
          </p:cNvPr>
          <p:cNvSpPr>
            <a:spLocks noGrp="1"/>
          </p:cNvSpPr>
          <p:nvPr>
            <p:ph type="title"/>
          </p:nvPr>
        </p:nvSpPr>
        <p:spPr/>
        <p:txBody>
          <a:bodyPr/>
          <a:lstStyle/>
          <a:p>
            <a:r>
              <a:rPr lang="en-US" dirty="0"/>
              <a:t>Run 4419 – a close up on the peaks</a:t>
            </a:r>
            <a:endParaRPr lang="en-IL" dirty="0"/>
          </a:p>
        </p:txBody>
      </p:sp>
      <p:pic>
        <p:nvPicPr>
          <p:cNvPr id="5" name="Picture 4" descr="A picture containing text, diagram, line, plot&#10;&#10;Description automatically generated">
            <a:extLst>
              <a:ext uri="{FF2B5EF4-FFF2-40B4-BE49-F238E27FC236}">
                <a16:creationId xmlns:a16="http://schemas.microsoft.com/office/drawing/2014/main" id="{04231AAB-0904-A243-E8CA-9C50A49F57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1872" y="2014690"/>
            <a:ext cx="8825103" cy="4191482"/>
          </a:xfrm>
          <a:prstGeom prst="rect">
            <a:avLst/>
          </a:prstGeom>
        </p:spPr>
      </p:pic>
    </p:spTree>
    <p:extLst>
      <p:ext uri="{BB962C8B-B14F-4D97-AF65-F5344CB8AC3E}">
        <p14:creationId xmlns:p14="http://schemas.microsoft.com/office/powerpoint/2010/main" val="2017603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30E889-969B-75CB-22CB-58E0F6B8D3E6}"/>
                  </a:ext>
                </a:extLst>
              </p:cNvPr>
              <p:cNvSpPr>
                <a:spLocks noGrp="1"/>
              </p:cNvSpPr>
              <p:nvPr>
                <p:ph type="title"/>
              </p:nvPr>
            </p:nvSpPr>
            <p:spPr/>
            <p:txBody>
              <a:bodyPr/>
              <a:lstStyle/>
              <a:p>
                <a:r>
                  <a:rPr lang="en-US" dirty="0"/>
                  <a:t>Window Size </a:t>
                </a:r>
                <a14:m>
                  <m:oMath xmlns:m="http://schemas.openxmlformats.org/officeDocument/2006/math">
                    <m:r>
                      <a:rPr lang="en-US" b="0" i="1" smtClean="0">
                        <a:latin typeface="Cambria Math" panose="02040503050406030204" pitchFamily="18" charset="0"/>
                      </a:rPr>
                      <m:t>200</m:t>
                    </m:r>
                    <m:r>
                      <a:rPr lang="en-US" b="0" i="1" smtClean="0">
                        <a:latin typeface="Cambria Math" panose="02040503050406030204" pitchFamily="18" charset="0"/>
                      </a:rPr>
                      <m:t>𝜇</m:t>
                    </m:r>
                    <m:r>
                      <a:rPr lang="en-US" b="0" i="1" smtClean="0">
                        <a:latin typeface="Cambria Math" panose="02040503050406030204" pitchFamily="18" charset="0"/>
                      </a:rPr>
                      <m:t>𝑚</m:t>
                    </m:r>
                  </m:oMath>
                </a14:m>
                <a:endParaRPr lang="en-IL" dirty="0"/>
              </a:p>
            </p:txBody>
          </p:sp>
        </mc:Choice>
        <mc:Fallback xmlns="">
          <p:sp>
            <p:nvSpPr>
              <p:cNvPr id="2" name="Title 1">
                <a:extLst>
                  <a:ext uri="{FF2B5EF4-FFF2-40B4-BE49-F238E27FC236}">
                    <a16:creationId xmlns:a16="http://schemas.microsoft.com/office/drawing/2014/main" id="{F130E889-969B-75CB-22CB-58E0F6B8D3E6}"/>
                  </a:ext>
                </a:extLst>
              </p:cNvPr>
              <p:cNvSpPr>
                <a:spLocks noGrp="1" noRot="1" noChangeAspect="1" noMove="1" noResize="1" noEditPoints="1" noAdjustHandles="1" noChangeArrowheads="1" noChangeShapeType="1" noTextEdit="1"/>
              </p:cNvSpPr>
              <p:nvPr>
                <p:ph type="title"/>
              </p:nvPr>
            </p:nvSpPr>
            <p:spPr>
              <a:blipFill>
                <a:blip r:embed="rId2"/>
                <a:stretch>
                  <a:fillRect l="-2516" b="-22120"/>
                </a:stretch>
              </a:blipFill>
            </p:spPr>
            <p:txBody>
              <a:bodyPr/>
              <a:lstStyle/>
              <a:p>
                <a:r>
                  <a:rPr lang="en-IL">
                    <a:noFill/>
                  </a:rPr>
                  <a:t> </a:t>
                </a:r>
              </a:p>
            </p:txBody>
          </p:sp>
        </mc:Fallback>
      </mc:AlternateContent>
      <p:pic>
        <p:nvPicPr>
          <p:cNvPr id="4" name="Picture 3" descr="A picture containing text, diagram, line, plot&#10;&#10;Description automatically generated">
            <a:extLst>
              <a:ext uri="{FF2B5EF4-FFF2-40B4-BE49-F238E27FC236}">
                <a16:creationId xmlns:a16="http://schemas.microsoft.com/office/drawing/2014/main" id="{898ECCFF-5C23-926D-4D13-9F850BAD73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13159"/>
            <a:ext cx="3918585" cy="2483168"/>
          </a:xfrm>
          <a:prstGeom prst="rect">
            <a:avLst/>
          </a:prstGeom>
        </p:spPr>
      </p:pic>
      <p:pic>
        <p:nvPicPr>
          <p:cNvPr id="6" name="Picture 5" descr="A picture containing text, diagram, line, plot&#10;&#10;Description automatically generated">
            <a:extLst>
              <a:ext uri="{FF2B5EF4-FFF2-40B4-BE49-F238E27FC236}">
                <a16:creationId xmlns:a16="http://schemas.microsoft.com/office/drawing/2014/main" id="{D6DE907C-907E-F844-840A-8376966812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5007" y="2413159"/>
            <a:ext cx="3918585" cy="2483168"/>
          </a:xfrm>
          <a:prstGeom prst="rect">
            <a:avLst/>
          </a:prstGeom>
        </p:spPr>
      </p:pic>
      <p:pic>
        <p:nvPicPr>
          <p:cNvPr id="8" name="Picture 7" descr="A picture containing text, diagram, line, plot&#10;&#10;Description automatically generated">
            <a:extLst>
              <a:ext uri="{FF2B5EF4-FFF2-40B4-BE49-F238E27FC236}">
                <a16:creationId xmlns:a16="http://schemas.microsoft.com/office/drawing/2014/main" id="{2F923011-6AD4-903E-D811-F4532C9D4EE8}"/>
              </a:ext>
            </a:extLst>
          </p:cNvPr>
          <p:cNvPicPr>
            <a:picLocks noChangeAspect="1"/>
          </p:cNvPicPr>
          <p:nvPr/>
        </p:nvPicPr>
        <p:blipFill rotWithShape="1">
          <a:blip r:embed="rId5">
            <a:extLst>
              <a:ext uri="{28A0092B-C50C-407E-A947-70E740481C1C}">
                <a14:useLocalDpi xmlns:a14="http://schemas.microsoft.com/office/drawing/2010/main" val="0"/>
              </a:ext>
            </a:extLst>
          </a:blip>
          <a:srcRect r="2773"/>
          <a:stretch/>
        </p:blipFill>
        <p:spPr>
          <a:xfrm>
            <a:off x="7478656" y="2413159"/>
            <a:ext cx="3809944" cy="2483168"/>
          </a:xfrm>
          <a:prstGeom prst="rect">
            <a:avLst/>
          </a:prstGeom>
        </p:spPr>
      </p:pic>
    </p:spTree>
    <p:extLst>
      <p:ext uri="{BB962C8B-B14F-4D97-AF65-F5344CB8AC3E}">
        <p14:creationId xmlns:p14="http://schemas.microsoft.com/office/powerpoint/2010/main" val="3356955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30E889-969B-75CB-22CB-58E0F6B8D3E6}"/>
                  </a:ext>
                </a:extLst>
              </p:cNvPr>
              <p:cNvSpPr>
                <a:spLocks noGrp="1"/>
              </p:cNvSpPr>
              <p:nvPr>
                <p:ph type="title"/>
              </p:nvPr>
            </p:nvSpPr>
            <p:spPr/>
            <p:txBody>
              <a:bodyPr/>
              <a:lstStyle/>
              <a:p>
                <a:r>
                  <a:rPr lang="en-US" dirty="0"/>
                  <a:t>Window Size </a:t>
                </a:r>
                <a14:m>
                  <m:oMath xmlns:m="http://schemas.openxmlformats.org/officeDocument/2006/math">
                    <m:r>
                      <a:rPr lang="en-US" b="0" i="0" smtClean="0">
                        <a:latin typeface="Cambria Math" panose="02040503050406030204" pitchFamily="18" charset="0"/>
                      </a:rPr>
                      <m:t>1</m:t>
                    </m:r>
                    <m:r>
                      <a:rPr lang="en-US" b="0" i="1" smtClean="0">
                        <a:latin typeface="Cambria Math" panose="02040503050406030204" pitchFamily="18" charset="0"/>
                      </a:rPr>
                      <m:t>00</m:t>
                    </m:r>
                    <m:r>
                      <a:rPr lang="en-US" b="0" i="1" smtClean="0">
                        <a:latin typeface="Cambria Math" panose="02040503050406030204" pitchFamily="18" charset="0"/>
                      </a:rPr>
                      <m:t>𝜇</m:t>
                    </m:r>
                    <m:r>
                      <a:rPr lang="en-US" b="0" i="1" smtClean="0">
                        <a:latin typeface="Cambria Math" panose="02040503050406030204" pitchFamily="18" charset="0"/>
                      </a:rPr>
                      <m:t>𝑚</m:t>
                    </m:r>
                  </m:oMath>
                </a14:m>
                <a:endParaRPr lang="en-IL" dirty="0"/>
              </a:p>
            </p:txBody>
          </p:sp>
        </mc:Choice>
        <mc:Fallback xmlns="">
          <p:sp>
            <p:nvSpPr>
              <p:cNvPr id="2" name="Title 1">
                <a:extLst>
                  <a:ext uri="{FF2B5EF4-FFF2-40B4-BE49-F238E27FC236}">
                    <a16:creationId xmlns:a16="http://schemas.microsoft.com/office/drawing/2014/main" id="{F130E889-969B-75CB-22CB-58E0F6B8D3E6}"/>
                  </a:ext>
                </a:extLst>
              </p:cNvPr>
              <p:cNvSpPr>
                <a:spLocks noGrp="1" noRot="1" noChangeAspect="1" noMove="1" noResize="1" noEditPoints="1" noAdjustHandles="1" noChangeArrowheads="1" noChangeShapeType="1" noTextEdit="1"/>
              </p:cNvSpPr>
              <p:nvPr>
                <p:ph type="title"/>
              </p:nvPr>
            </p:nvSpPr>
            <p:spPr>
              <a:blipFill>
                <a:blip r:embed="rId2"/>
                <a:stretch>
                  <a:fillRect l="-2516" b="-22120"/>
                </a:stretch>
              </a:blipFill>
            </p:spPr>
            <p:txBody>
              <a:bodyPr/>
              <a:lstStyle/>
              <a:p>
                <a:r>
                  <a:rPr lang="en-IL">
                    <a:noFill/>
                  </a:rPr>
                  <a:t> </a:t>
                </a:r>
              </a:p>
            </p:txBody>
          </p:sp>
        </mc:Fallback>
      </mc:AlternateContent>
      <p:pic>
        <p:nvPicPr>
          <p:cNvPr id="5" name="Picture 4" descr="A picture containing text, diagram, line, plot&#10;&#10;Description automatically generated">
            <a:extLst>
              <a:ext uri="{FF2B5EF4-FFF2-40B4-BE49-F238E27FC236}">
                <a16:creationId xmlns:a16="http://schemas.microsoft.com/office/drawing/2014/main" id="{7A175812-B2F3-261E-B959-2762167A1E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7170" y="2511488"/>
            <a:ext cx="3918585" cy="2483168"/>
          </a:xfrm>
          <a:prstGeom prst="rect">
            <a:avLst/>
          </a:prstGeom>
        </p:spPr>
      </p:pic>
      <p:pic>
        <p:nvPicPr>
          <p:cNvPr id="9" name="Picture 8" descr="A picture containing text, diagram, line, number&#10;&#10;Description automatically generated">
            <a:extLst>
              <a:ext uri="{FF2B5EF4-FFF2-40B4-BE49-F238E27FC236}">
                <a16:creationId xmlns:a16="http://schemas.microsoft.com/office/drawing/2014/main" id="{1A6FABDB-4143-7D2C-7D60-65AC7FF42D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511488"/>
            <a:ext cx="3918585" cy="2483168"/>
          </a:xfrm>
          <a:prstGeom prst="rect">
            <a:avLst/>
          </a:prstGeom>
        </p:spPr>
      </p:pic>
      <p:pic>
        <p:nvPicPr>
          <p:cNvPr id="11" name="Picture 10" descr="A picture containing text, diagram, line, font&#10;&#10;Description automatically generated">
            <a:extLst>
              <a:ext uri="{FF2B5EF4-FFF2-40B4-BE49-F238E27FC236}">
                <a16:creationId xmlns:a16="http://schemas.microsoft.com/office/drawing/2014/main" id="{853A0C64-A728-5DC7-A309-079E4FFA50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18585" y="2511488"/>
            <a:ext cx="3918585" cy="2483168"/>
          </a:xfrm>
          <a:prstGeom prst="rect">
            <a:avLst/>
          </a:prstGeom>
        </p:spPr>
      </p:pic>
    </p:spTree>
    <p:extLst>
      <p:ext uri="{BB962C8B-B14F-4D97-AF65-F5344CB8AC3E}">
        <p14:creationId xmlns:p14="http://schemas.microsoft.com/office/powerpoint/2010/main" val="1445988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30E889-969B-75CB-22CB-58E0F6B8D3E6}"/>
                  </a:ext>
                </a:extLst>
              </p:cNvPr>
              <p:cNvSpPr>
                <a:spLocks noGrp="1"/>
              </p:cNvSpPr>
              <p:nvPr>
                <p:ph type="title"/>
              </p:nvPr>
            </p:nvSpPr>
            <p:spPr/>
            <p:txBody>
              <a:bodyPr/>
              <a:lstStyle/>
              <a:p>
                <a:r>
                  <a:rPr lang="en-US" dirty="0"/>
                  <a:t>Window Size </a:t>
                </a:r>
                <a14:m>
                  <m:oMath xmlns:m="http://schemas.openxmlformats.org/officeDocument/2006/math">
                    <m:r>
                      <a:rPr lang="en-US" b="0" i="1" smtClean="0">
                        <a:latin typeface="Cambria Math" panose="02040503050406030204" pitchFamily="18" charset="0"/>
                      </a:rPr>
                      <m:t>50</m:t>
                    </m:r>
                    <m:r>
                      <a:rPr lang="en-US" b="0" i="1" smtClean="0">
                        <a:latin typeface="Cambria Math" panose="02040503050406030204" pitchFamily="18" charset="0"/>
                      </a:rPr>
                      <m:t>𝜇</m:t>
                    </m:r>
                    <m:r>
                      <a:rPr lang="en-US" b="0" i="1" smtClean="0">
                        <a:latin typeface="Cambria Math" panose="02040503050406030204" pitchFamily="18" charset="0"/>
                      </a:rPr>
                      <m:t>𝑚</m:t>
                    </m:r>
                  </m:oMath>
                </a14:m>
                <a:endParaRPr lang="en-IL" dirty="0"/>
              </a:p>
            </p:txBody>
          </p:sp>
        </mc:Choice>
        <mc:Fallback xmlns="">
          <p:sp>
            <p:nvSpPr>
              <p:cNvPr id="2" name="Title 1">
                <a:extLst>
                  <a:ext uri="{FF2B5EF4-FFF2-40B4-BE49-F238E27FC236}">
                    <a16:creationId xmlns:a16="http://schemas.microsoft.com/office/drawing/2014/main" id="{F130E889-969B-75CB-22CB-58E0F6B8D3E6}"/>
                  </a:ext>
                </a:extLst>
              </p:cNvPr>
              <p:cNvSpPr>
                <a:spLocks noGrp="1" noRot="1" noChangeAspect="1" noMove="1" noResize="1" noEditPoints="1" noAdjustHandles="1" noChangeArrowheads="1" noChangeShapeType="1" noTextEdit="1"/>
              </p:cNvSpPr>
              <p:nvPr>
                <p:ph type="title"/>
              </p:nvPr>
            </p:nvSpPr>
            <p:spPr>
              <a:blipFill>
                <a:blip r:embed="rId2"/>
                <a:stretch>
                  <a:fillRect l="-2516" b="-22120"/>
                </a:stretch>
              </a:blipFill>
            </p:spPr>
            <p:txBody>
              <a:bodyPr/>
              <a:lstStyle/>
              <a:p>
                <a:r>
                  <a:rPr lang="en-IL">
                    <a:noFill/>
                  </a:rPr>
                  <a:t> </a:t>
                </a:r>
              </a:p>
            </p:txBody>
          </p:sp>
        </mc:Fallback>
      </mc:AlternateContent>
      <p:pic>
        <p:nvPicPr>
          <p:cNvPr id="4" name="Picture 3" descr="A picture containing text, diagram, line, plot&#10;&#10;Description automatically generated">
            <a:extLst>
              <a:ext uri="{FF2B5EF4-FFF2-40B4-BE49-F238E27FC236}">
                <a16:creationId xmlns:a16="http://schemas.microsoft.com/office/drawing/2014/main" id="{31C3B994-92F8-5B2F-B9FD-465F5D8FC9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7170" y="2502433"/>
            <a:ext cx="3918585" cy="2483168"/>
          </a:xfrm>
          <a:prstGeom prst="rect">
            <a:avLst/>
          </a:prstGeom>
        </p:spPr>
      </p:pic>
      <p:pic>
        <p:nvPicPr>
          <p:cNvPr id="7" name="Picture 6" descr="A picture containing text, diagram, line, number&#10;&#10;Description automatically generated">
            <a:extLst>
              <a:ext uri="{FF2B5EF4-FFF2-40B4-BE49-F238E27FC236}">
                <a16:creationId xmlns:a16="http://schemas.microsoft.com/office/drawing/2014/main" id="{E7D0FA83-A59A-15E0-5B78-5D7C3B2DB7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502433"/>
            <a:ext cx="3918585" cy="2483168"/>
          </a:xfrm>
          <a:prstGeom prst="rect">
            <a:avLst/>
          </a:prstGeom>
        </p:spPr>
      </p:pic>
      <p:pic>
        <p:nvPicPr>
          <p:cNvPr id="10" name="Picture 9" descr="A picture containing text, diagram, line, plot&#10;&#10;Description automatically generated">
            <a:extLst>
              <a:ext uri="{FF2B5EF4-FFF2-40B4-BE49-F238E27FC236}">
                <a16:creationId xmlns:a16="http://schemas.microsoft.com/office/drawing/2014/main" id="{DB774636-ECA2-A977-F79B-6C1A1930F0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18585" y="2502433"/>
            <a:ext cx="3918585" cy="2483168"/>
          </a:xfrm>
          <a:prstGeom prst="rect">
            <a:avLst/>
          </a:prstGeom>
        </p:spPr>
      </p:pic>
    </p:spTree>
    <p:extLst>
      <p:ext uri="{BB962C8B-B14F-4D97-AF65-F5344CB8AC3E}">
        <p14:creationId xmlns:p14="http://schemas.microsoft.com/office/powerpoint/2010/main" val="1434153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A82E-3A17-4A04-87C4-6899953B68F3}"/>
              </a:ext>
            </a:extLst>
          </p:cNvPr>
          <p:cNvSpPr>
            <a:spLocks noGrp="1"/>
          </p:cNvSpPr>
          <p:nvPr>
            <p:ph type="title"/>
          </p:nvPr>
        </p:nvSpPr>
        <p:spPr/>
        <p:txBody>
          <a:bodyPr/>
          <a:lstStyle/>
          <a:p>
            <a:r>
              <a:rPr lang="en-US" dirty="0"/>
              <a:t>Thoughts about the window size</a:t>
            </a:r>
            <a:endParaRPr lang="en-IL" dirty="0"/>
          </a:p>
        </p:txBody>
      </p:sp>
      <mc:AlternateContent xmlns:mc="http://schemas.openxmlformats.org/markup-compatibility/2006">
        <mc:Choice xmlns:a14="http://schemas.microsoft.com/office/drawing/2010/main" Requires="a14">
          <p:sp>
            <p:nvSpPr>
              <p:cNvPr id="4" name="Content Placeholder 3">
                <a:extLst>
                  <a:ext uri="{FF2B5EF4-FFF2-40B4-BE49-F238E27FC236}">
                    <a16:creationId xmlns:a16="http://schemas.microsoft.com/office/drawing/2014/main" id="{1C77BF69-7FBB-E58A-DD0A-183215EFDF66}"/>
                  </a:ext>
                </a:extLst>
              </p:cNvPr>
              <p:cNvSpPr txBox="1">
                <a:spLocks noGrp="1"/>
              </p:cNvSpPr>
              <p:nvPr>
                <p:ph idx="1"/>
              </p:nvPr>
            </p:nvSpPr>
            <p:spPr>
              <a:xfrm>
                <a:off x="1262063" y="1828800"/>
                <a:ext cx="8594725" cy="4745915"/>
              </a:xfrm>
              <a:prstGeom prst="rect">
                <a:avLst/>
              </a:prstGeom>
              <a:noFill/>
            </p:spPr>
            <p:txBody>
              <a:bodyPr wrap="square" rtlCol="0">
                <a:spAutoFit/>
              </a:bodyPr>
              <a:lstStyle/>
              <a:p>
                <a:pPr marL="0" indent="0">
                  <a:buNone/>
                </a:pPr>
                <a:r>
                  <a:rPr lang="en-US" sz="1600" dirty="0"/>
                  <a:t>Dip between peaks </a:t>
                </a:r>
                <a14:m>
                  <m:oMath xmlns:m="http://schemas.openxmlformats.org/officeDocument/2006/math">
                    <m:r>
                      <a:rPr lang="en-US" sz="1600" b="0" i="1" smtClean="0">
                        <a:latin typeface="Cambria Math" panose="02040503050406030204" pitchFamily="18" charset="0"/>
                      </a:rPr>
                      <m:t>→</m:t>
                    </m:r>
                  </m:oMath>
                </a14:m>
                <a:r>
                  <a:rPr lang="en-US" sz="1600" dirty="0"/>
                  <a:t> only one peak is covered nicely</a:t>
                </a:r>
              </a:p>
              <a:p>
                <a:pPr marL="0" indent="0">
                  <a:buNone/>
                </a:pPr>
                <a:r>
                  <a:rPr lang="en-US" sz="1600" b="0" dirty="0"/>
                  <a:t>	</a:t>
                </a:r>
                <a14:m>
                  <m:oMath xmlns:m="http://schemas.openxmlformats.org/officeDocument/2006/math">
                    <m:r>
                      <a:rPr lang="en-US" sz="1600" b="0" i="1" smtClean="0">
                        <a:latin typeface="Cambria Math" panose="02040503050406030204" pitchFamily="18" charset="0"/>
                      </a:rPr>
                      <m:t>→</m:t>
                    </m:r>
                  </m:oMath>
                </a14:m>
                <a:r>
                  <a:rPr lang="en-US" sz="1600" dirty="0"/>
                  <a:t> window might be too small or, gap between windows not ideal.</a:t>
                </a:r>
              </a:p>
              <a:p>
                <a:pPr marL="0" indent="0">
                  <a:buNone/>
                </a:pPr>
                <a:r>
                  <a:rPr lang="en-US" sz="1600" dirty="0"/>
                  <a:t>Then the valley would be when we miss a bit of both.</a:t>
                </a:r>
              </a:p>
              <a:p>
                <a:pPr marL="0" indent="0">
                  <a:buNone/>
                </a:pPr>
                <a:r>
                  <a:rPr lang="en-US" sz="1600" u="sng" dirty="0"/>
                  <a:t>Why?</a:t>
                </a:r>
              </a:p>
              <a:p>
                <a:pPr marL="0" indent="0">
                  <a:buNone/>
                </a:pPr>
                <a:r>
                  <a:rPr lang="en-US" sz="1600" dirty="0"/>
                  <a:t>The gap between two peaks seems to be ~5.5 – 5.6 and not 5.7.</a:t>
                </a:r>
              </a:p>
              <a:p>
                <a:pPr marL="0" indent="0">
                  <a:buNone/>
                </a:pPr>
                <a:r>
                  <a:rPr lang="en-US" sz="1600" dirty="0"/>
                  <a:t>(See last week’s pptx or slides 6 &amp; 12 here).</a:t>
                </a:r>
              </a:p>
              <a:p>
                <a:pPr marL="0" indent="0">
                  <a:buNone/>
                </a:pPr>
                <a:r>
                  <a:rPr lang="en-US" sz="1600" dirty="0"/>
                  <a:t>Maybe it’s more likely that the electron hits closer to the center of the beam, so most event are right on the edge of the pad, and not in the middle of the </a:t>
                </a:r>
                <a14:m>
                  <m:oMath xmlns:m="http://schemas.openxmlformats.org/officeDocument/2006/math">
                    <m:r>
                      <a:rPr lang="en-US" sz="1600" b="0" i="1" smtClean="0">
                        <a:latin typeface="Cambria Math" panose="02040503050406030204" pitchFamily="18" charset="0"/>
                      </a:rPr>
                      <m:t>200</m:t>
                    </m:r>
                    <m:r>
                      <a:rPr lang="en-US" sz="1600" b="0" i="1" smtClean="0">
                        <a:latin typeface="Cambria Math" panose="02040503050406030204" pitchFamily="18" charset="0"/>
                      </a:rPr>
                      <m:t>𝜇</m:t>
                    </m:r>
                    <m:r>
                      <a:rPr lang="en-US" sz="1600" b="0" i="1" smtClean="0">
                        <a:latin typeface="Cambria Math" panose="02040503050406030204" pitchFamily="18" charset="0"/>
                      </a:rPr>
                      <m:t>𝑚</m:t>
                    </m:r>
                  </m:oMath>
                </a14:m>
                <a:r>
                  <a:rPr lang="en-US" sz="1600" dirty="0"/>
                  <a:t> between pads.</a:t>
                </a:r>
              </a:p>
              <a:p>
                <a:pPr marL="0" indent="0">
                  <a:buNone/>
                </a:pPr>
                <a:r>
                  <a:rPr lang="en-US" sz="1600" dirty="0"/>
                  <a:t>Then, the gap between windows should be smaller than </a:t>
                </a:r>
                <a14:m>
                  <m:oMath xmlns:m="http://schemas.openxmlformats.org/officeDocument/2006/math">
                    <m:r>
                      <a:rPr lang="en-US" sz="1600" b="0" i="1" smtClean="0">
                        <a:latin typeface="Cambria Math" panose="02040503050406030204" pitchFamily="18" charset="0"/>
                      </a:rPr>
                      <m:t>5.7</m:t>
                    </m:r>
                    <m:r>
                      <a:rPr lang="en-US" sz="1600" b="0" i="1" smtClean="0">
                        <a:latin typeface="Cambria Math" panose="02040503050406030204" pitchFamily="18" charset="0"/>
                      </a:rPr>
                      <m:t>𝑚𝑚</m:t>
                    </m:r>
                  </m:oMath>
                </a14:m>
                <a:r>
                  <a:rPr lang="en-US" sz="1600" dirty="0"/>
                  <a:t> or the window larger.</a:t>
                </a:r>
              </a:p>
              <a:p>
                <a:pPr marL="0" indent="0">
                  <a:buNone/>
                </a:pPr>
                <a:endParaRPr lang="en-US" sz="1600" dirty="0"/>
              </a:p>
              <a:p>
                <a:pPr marL="0" indent="0">
                  <a:buNone/>
                </a:pPr>
                <a:r>
                  <a:rPr lang="en-US" sz="1600" dirty="0"/>
                  <a:t>Just a thought, not sure if </a:t>
                </a:r>
                <a14:m>
                  <m:oMath xmlns:m="http://schemas.openxmlformats.org/officeDocument/2006/math">
                    <m:r>
                      <a:rPr lang="en-US" sz="1600" b="0" i="1" smtClean="0">
                        <a:latin typeface="Cambria Math" panose="02040503050406030204" pitchFamily="18" charset="0"/>
                      </a:rPr>
                      <m:t>200</m:t>
                    </m:r>
                    <m:r>
                      <a:rPr lang="en-US" sz="1600" b="0" i="1" smtClean="0">
                        <a:latin typeface="Cambria Math" panose="02040503050406030204" pitchFamily="18" charset="0"/>
                      </a:rPr>
                      <m:t>𝜇</m:t>
                    </m:r>
                    <m:r>
                      <a:rPr lang="en-US" sz="1600" b="0" i="1" smtClean="0">
                        <a:latin typeface="Cambria Math" panose="02040503050406030204" pitchFamily="18" charset="0"/>
                      </a:rPr>
                      <m:t>𝑚</m:t>
                    </m:r>
                  </m:oMath>
                </a14:m>
                <a:r>
                  <a:rPr lang="en-US" sz="1600" dirty="0"/>
                  <a:t> is large enough for these effects.</a:t>
                </a:r>
              </a:p>
            </p:txBody>
          </p:sp>
        </mc:Choice>
        <mc:Fallback>
          <p:sp>
            <p:nvSpPr>
              <p:cNvPr id="4" name="Content Placeholder 3">
                <a:extLst>
                  <a:ext uri="{FF2B5EF4-FFF2-40B4-BE49-F238E27FC236}">
                    <a16:creationId xmlns:a16="http://schemas.microsoft.com/office/drawing/2014/main" id="{1C77BF69-7FBB-E58A-DD0A-183215EFDF66}"/>
                  </a:ext>
                </a:extLst>
              </p:cNvPr>
              <p:cNvSpPr txBox="1">
                <a:spLocks noGrp="1" noRot="1" noChangeAspect="1" noMove="1" noResize="1" noEditPoints="1" noAdjustHandles="1" noChangeArrowheads="1" noChangeShapeType="1" noTextEdit="1"/>
              </p:cNvSpPr>
              <p:nvPr>
                <p:ph idx="1"/>
              </p:nvPr>
            </p:nvSpPr>
            <p:spPr>
              <a:xfrm>
                <a:off x="1262063" y="1828800"/>
                <a:ext cx="8594725" cy="4745915"/>
              </a:xfrm>
              <a:prstGeom prst="rect">
                <a:avLst/>
              </a:prstGeom>
              <a:blipFill>
                <a:blip r:embed="rId2"/>
                <a:stretch>
                  <a:fillRect l="-355" t="-642" b="-642"/>
                </a:stretch>
              </a:blipFill>
            </p:spPr>
            <p:txBody>
              <a:bodyPr/>
              <a:lstStyle/>
              <a:p>
                <a:r>
                  <a:rPr lang="en-IL">
                    <a:noFill/>
                  </a:rPr>
                  <a:t> </a:t>
                </a:r>
              </a:p>
            </p:txBody>
          </p:sp>
        </mc:Fallback>
      </mc:AlternateContent>
    </p:spTree>
    <p:extLst>
      <p:ext uri="{BB962C8B-B14F-4D97-AF65-F5344CB8AC3E}">
        <p14:creationId xmlns:p14="http://schemas.microsoft.com/office/powerpoint/2010/main" val="3236130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6A97F-69A3-14F2-9838-BBB871CD2B9A}"/>
              </a:ext>
            </a:extLst>
          </p:cNvPr>
          <p:cNvSpPr>
            <a:spLocks noGrp="1"/>
          </p:cNvSpPr>
          <p:nvPr>
            <p:ph type="title"/>
          </p:nvPr>
        </p:nvSpPr>
        <p:spPr/>
        <p:txBody>
          <a:bodyPr/>
          <a:lstStyle/>
          <a:p>
            <a:r>
              <a:rPr lang="en-US" dirty="0"/>
              <a:t>Visualization</a:t>
            </a:r>
            <a:endParaRPr lang="en-IL" dirty="0"/>
          </a:p>
        </p:txBody>
      </p:sp>
      <p:cxnSp>
        <p:nvCxnSpPr>
          <p:cNvPr id="6" name="Straight Connector 5">
            <a:extLst>
              <a:ext uri="{FF2B5EF4-FFF2-40B4-BE49-F238E27FC236}">
                <a16:creationId xmlns:a16="http://schemas.microsoft.com/office/drawing/2014/main" id="{AF713807-F614-5237-F420-D106872A7587}"/>
              </a:ext>
            </a:extLst>
          </p:cNvPr>
          <p:cNvCxnSpPr/>
          <p:nvPr/>
        </p:nvCxnSpPr>
        <p:spPr>
          <a:xfrm>
            <a:off x="4148301" y="1879000"/>
            <a:ext cx="0" cy="156624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8C01680-D8B2-D7BD-7D0B-D2F3BD01C45D}"/>
              </a:ext>
            </a:extLst>
          </p:cNvPr>
          <p:cNvCxnSpPr/>
          <p:nvPr/>
        </p:nvCxnSpPr>
        <p:spPr>
          <a:xfrm>
            <a:off x="7188756" y="1881263"/>
            <a:ext cx="0" cy="156624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841FC34-A877-CD99-E2F2-F0931BA2A26D}"/>
              </a:ext>
            </a:extLst>
          </p:cNvPr>
          <p:cNvCxnSpPr/>
          <p:nvPr/>
        </p:nvCxnSpPr>
        <p:spPr>
          <a:xfrm>
            <a:off x="4148301" y="2820539"/>
            <a:ext cx="3040455"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10" name="TextBox 9">
            <a:extLst>
              <a:ext uri="{FF2B5EF4-FFF2-40B4-BE49-F238E27FC236}">
                <a16:creationId xmlns:a16="http://schemas.microsoft.com/office/drawing/2014/main" id="{C8D5C955-1CBB-9EEE-17D3-B7B840DC2227}"/>
              </a:ext>
            </a:extLst>
          </p:cNvPr>
          <p:cNvSpPr txBox="1"/>
          <p:nvPr/>
        </p:nvSpPr>
        <p:spPr>
          <a:xfrm>
            <a:off x="5136143" y="2775327"/>
            <a:ext cx="1046431" cy="307777"/>
          </a:xfrm>
          <a:prstGeom prst="rect">
            <a:avLst/>
          </a:prstGeom>
          <a:noFill/>
        </p:spPr>
        <p:txBody>
          <a:bodyPr wrap="square" rtlCol="0">
            <a:spAutoFit/>
          </a:bodyPr>
          <a:lstStyle/>
          <a:p>
            <a:pPr algn="ctr"/>
            <a:r>
              <a:rPr lang="en-US" sz="1400" dirty="0"/>
              <a:t>~5.5 mm</a:t>
            </a:r>
            <a:endParaRPr lang="en-IL" sz="1400" dirty="0"/>
          </a:p>
        </p:txBody>
      </p:sp>
      <p:sp>
        <p:nvSpPr>
          <p:cNvPr id="11" name="Rectangle 10">
            <a:extLst>
              <a:ext uri="{FF2B5EF4-FFF2-40B4-BE49-F238E27FC236}">
                <a16:creationId xmlns:a16="http://schemas.microsoft.com/office/drawing/2014/main" id="{EEF658BD-EC03-05E6-92E1-E1B7A5CA17B4}"/>
              </a:ext>
            </a:extLst>
          </p:cNvPr>
          <p:cNvSpPr/>
          <p:nvPr/>
        </p:nvSpPr>
        <p:spPr>
          <a:xfrm>
            <a:off x="3873030" y="1824680"/>
            <a:ext cx="256934" cy="173825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2" name="Rectangle 11">
            <a:extLst>
              <a:ext uri="{FF2B5EF4-FFF2-40B4-BE49-F238E27FC236}">
                <a16:creationId xmlns:a16="http://schemas.microsoft.com/office/drawing/2014/main" id="{E9DE753B-B142-5CCE-2836-2DDB4F4F361A}"/>
              </a:ext>
            </a:extLst>
          </p:cNvPr>
          <p:cNvSpPr/>
          <p:nvPr/>
        </p:nvSpPr>
        <p:spPr>
          <a:xfrm>
            <a:off x="7207091" y="1824680"/>
            <a:ext cx="256934" cy="173825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cxnSp>
        <p:nvCxnSpPr>
          <p:cNvPr id="13" name="Straight Arrow Connector 12">
            <a:extLst>
              <a:ext uri="{FF2B5EF4-FFF2-40B4-BE49-F238E27FC236}">
                <a16:creationId xmlns:a16="http://schemas.microsoft.com/office/drawing/2014/main" id="{B1CCC0C4-A843-38EF-450F-B77E9FDE58B8}"/>
              </a:ext>
            </a:extLst>
          </p:cNvPr>
          <p:cNvCxnSpPr>
            <a:cxnSpLocks/>
          </p:cNvCxnSpPr>
          <p:nvPr/>
        </p:nvCxnSpPr>
        <p:spPr>
          <a:xfrm>
            <a:off x="4001497" y="3653445"/>
            <a:ext cx="3334061"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15" name="TextBox 14">
            <a:extLst>
              <a:ext uri="{FF2B5EF4-FFF2-40B4-BE49-F238E27FC236}">
                <a16:creationId xmlns:a16="http://schemas.microsoft.com/office/drawing/2014/main" id="{A77E886E-AEE6-BADF-4729-603E669CE9F5}"/>
              </a:ext>
            </a:extLst>
          </p:cNvPr>
          <p:cNvSpPr txBox="1"/>
          <p:nvPr/>
        </p:nvSpPr>
        <p:spPr>
          <a:xfrm>
            <a:off x="5102685" y="3644399"/>
            <a:ext cx="1131683" cy="307777"/>
          </a:xfrm>
          <a:prstGeom prst="rect">
            <a:avLst/>
          </a:prstGeom>
          <a:noFill/>
        </p:spPr>
        <p:txBody>
          <a:bodyPr wrap="square" rtlCol="0">
            <a:spAutoFit/>
          </a:bodyPr>
          <a:lstStyle/>
          <a:p>
            <a:pPr algn="ctr"/>
            <a:r>
              <a:rPr lang="en-US" sz="1400" dirty="0"/>
              <a:t>~5.7 mm</a:t>
            </a:r>
            <a:endParaRPr lang="en-IL" sz="1400" dirty="0"/>
          </a:p>
        </p:txBody>
      </p:sp>
      <p:cxnSp>
        <p:nvCxnSpPr>
          <p:cNvPr id="27" name="Straight Connector 26">
            <a:extLst>
              <a:ext uri="{FF2B5EF4-FFF2-40B4-BE49-F238E27FC236}">
                <a16:creationId xmlns:a16="http://schemas.microsoft.com/office/drawing/2014/main" id="{96EDEE80-CE76-290B-CA43-FAAEC4083ACF}"/>
              </a:ext>
            </a:extLst>
          </p:cNvPr>
          <p:cNvCxnSpPr/>
          <p:nvPr/>
        </p:nvCxnSpPr>
        <p:spPr>
          <a:xfrm>
            <a:off x="7174544" y="4127800"/>
            <a:ext cx="0" cy="156624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9E26BDC-0982-FAD1-153E-4AFDC0443D4C}"/>
              </a:ext>
            </a:extLst>
          </p:cNvPr>
          <p:cNvCxnSpPr/>
          <p:nvPr/>
        </p:nvCxnSpPr>
        <p:spPr>
          <a:xfrm>
            <a:off x="10214999" y="4130063"/>
            <a:ext cx="0" cy="156624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74F83736-A22E-F5F5-709A-88DEBE857D35}"/>
              </a:ext>
            </a:extLst>
          </p:cNvPr>
          <p:cNvCxnSpPr/>
          <p:nvPr/>
        </p:nvCxnSpPr>
        <p:spPr>
          <a:xfrm>
            <a:off x="7174544" y="5069339"/>
            <a:ext cx="3040455"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30" name="TextBox 29">
            <a:extLst>
              <a:ext uri="{FF2B5EF4-FFF2-40B4-BE49-F238E27FC236}">
                <a16:creationId xmlns:a16="http://schemas.microsoft.com/office/drawing/2014/main" id="{A983C0F4-F206-6417-5289-A667A88E57EA}"/>
              </a:ext>
            </a:extLst>
          </p:cNvPr>
          <p:cNvSpPr txBox="1"/>
          <p:nvPr/>
        </p:nvSpPr>
        <p:spPr>
          <a:xfrm>
            <a:off x="8162386" y="5024127"/>
            <a:ext cx="1046431" cy="307777"/>
          </a:xfrm>
          <a:prstGeom prst="rect">
            <a:avLst/>
          </a:prstGeom>
          <a:noFill/>
        </p:spPr>
        <p:txBody>
          <a:bodyPr wrap="square" rtlCol="0">
            <a:spAutoFit/>
          </a:bodyPr>
          <a:lstStyle/>
          <a:p>
            <a:pPr algn="ctr"/>
            <a:r>
              <a:rPr lang="en-US" sz="1400" dirty="0"/>
              <a:t>~5.5 mm</a:t>
            </a:r>
            <a:endParaRPr lang="en-IL" sz="1400" dirty="0"/>
          </a:p>
        </p:txBody>
      </p:sp>
      <p:sp>
        <p:nvSpPr>
          <p:cNvPr id="31" name="Rectangle 30">
            <a:extLst>
              <a:ext uri="{FF2B5EF4-FFF2-40B4-BE49-F238E27FC236}">
                <a16:creationId xmlns:a16="http://schemas.microsoft.com/office/drawing/2014/main" id="{8B57C1CC-4AF0-0432-A4E2-CE4ED04AB80F}"/>
              </a:ext>
            </a:extLst>
          </p:cNvPr>
          <p:cNvSpPr/>
          <p:nvPr/>
        </p:nvSpPr>
        <p:spPr>
          <a:xfrm>
            <a:off x="6989803" y="4073480"/>
            <a:ext cx="256934" cy="173825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32" name="Rectangle 31">
            <a:extLst>
              <a:ext uri="{FF2B5EF4-FFF2-40B4-BE49-F238E27FC236}">
                <a16:creationId xmlns:a16="http://schemas.microsoft.com/office/drawing/2014/main" id="{B8876BFD-8662-62DE-5DC3-98228320E0CC}"/>
              </a:ext>
            </a:extLst>
          </p:cNvPr>
          <p:cNvSpPr/>
          <p:nvPr/>
        </p:nvSpPr>
        <p:spPr>
          <a:xfrm>
            <a:off x="10323864" y="4073480"/>
            <a:ext cx="256934" cy="173825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cxnSp>
        <p:nvCxnSpPr>
          <p:cNvPr id="33" name="Straight Arrow Connector 32">
            <a:extLst>
              <a:ext uri="{FF2B5EF4-FFF2-40B4-BE49-F238E27FC236}">
                <a16:creationId xmlns:a16="http://schemas.microsoft.com/office/drawing/2014/main" id="{EDFA0F52-5B24-CDF8-B683-553F7A1165AE}"/>
              </a:ext>
            </a:extLst>
          </p:cNvPr>
          <p:cNvCxnSpPr>
            <a:cxnSpLocks/>
          </p:cNvCxnSpPr>
          <p:nvPr/>
        </p:nvCxnSpPr>
        <p:spPr>
          <a:xfrm>
            <a:off x="7118270" y="5902245"/>
            <a:ext cx="3334061"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34" name="TextBox 33">
            <a:extLst>
              <a:ext uri="{FF2B5EF4-FFF2-40B4-BE49-F238E27FC236}">
                <a16:creationId xmlns:a16="http://schemas.microsoft.com/office/drawing/2014/main" id="{E6DCFDAB-3BB5-A6B8-1D7E-D54D53C14C2F}"/>
              </a:ext>
            </a:extLst>
          </p:cNvPr>
          <p:cNvSpPr txBox="1"/>
          <p:nvPr/>
        </p:nvSpPr>
        <p:spPr>
          <a:xfrm>
            <a:off x="8219458" y="5893199"/>
            <a:ext cx="1131683" cy="307777"/>
          </a:xfrm>
          <a:prstGeom prst="rect">
            <a:avLst/>
          </a:prstGeom>
          <a:noFill/>
        </p:spPr>
        <p:txBody>
          <a:bodyPr wrap="square" rtlCol="0">
            <a:spAutoFit/>
          </a:bodyPr>
          <a:lstStyle/>
          <a:p>
            <a:pPr algn="ctr"/>
            <a:r>
              <a:rPr lang="en-US" sz="1400" dirty="0"/>
              <a:t>~5.7 mm</a:t>
            </a:r>
            <a:endParaRPr lang="en-IL" sz="1400" dirty="0"/>
          </a:p>
        </p:txBody>
      </p:sp>
      <p:cxnSp>
        <p:nvCxnSpPr>
          <p:cNvPr id="35" name="Straight Connector 34">
            <a:extLst>
              <a:ext uri="{FF2B5EF4-FFF2-40B4-BE49-F238E27FC236}">
                <a16:creationId xmlns:a16="http://schemas.microsoft.com/office/drawing/2014/main" id="{E76C1895-0734-D2A0-0A96-2D0561C1FE5F}"/>
              </a:ext>
            </a:extLst>
          </p:cNvPr>
          <p:cNvCxnSpPr/>
          <p:nvPr/>
        </p:nvCxnSpPr>
        <p:spPr>
          <a:xfrm>
            <a:off x="1089106" y="4127800"/>
            <a:ext cx="0" cy="156624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C7051F3-0AC5-BD5A-A2F3-F861A4CD5819}"/>
              </a:ext>
            </a:extLst>
          </p:cNvPr>
          <p:cNvCxnSpPr/>
          <p:nvPr/>
        </p:nvCxnSpPr>
        <p:spPr>
          <a:xfrm>
            <a:off x="4129561" y="4130063"/>
            <a:ext cx="0" cy="1566249"/>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C954C1B-7516-1E73-78BE-E948DAC9E12D}"/>
              </a:ext>
            </a:extLst>
          </p:cNvPr>
          <p:cNvCxnSpPr/>
          <p:nvPr/>
        </p:nvCxnSpPr>
        <p:spPr>
          <a:xfrm>
            <a:off x="1089106" y="5069339"/>
            <a:ext cx="3040455"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38" name="TextBox 37">
            <a:extLst>
              <a:ext uri="{FF2B5EF4-FFF2-40B4-BE49-F238E27FC236}">
                <a16:creationId xmlns:a16="http://schemas.microsoft.com/office/drawing/2014/main" id="{4AE67041-FFC5-2F3F-3AA8-DCB958BB3982}"/>
              </a:ext>
            </a:extLst>
          </p:cNvPr>
          <p:cNvSpPr txBox="1"/>
          <p:nvPr/>
        </p:nvSpPr>
        <p:spPr>
          <a:xfrm>
            <a:off x="2076948" y="5024127"/>
            <a:ext cx="1046431" cy="307777"/>
          </a:xfrm>
          <a:prstGeom prst="rect">
            <a:avLst/>
          </a:prstGeom>
          <a:noFill/>
        </p:spPr>
        <p:txBody>
          <a:bodyPr wrap="square" rtlCol="0">
            <a:spAutoFit/>
          </a:bodyPr>
          <a:lstStyle/>
          <a:p>
            <a:pPr algn="ctr"/>
            <a:r>
              <a:rPr lang="en-US" sz="1400" dirty="0"/>
              <a:t>~5.5 mm</a:t>
            </a:r>
            <a:endParaRPr lang="en-IL" sz="1400" dirty="0"/>
          </a:p>
        </p:txBody>
      </p:sp>
      <p:sp>
        <p:nvSpPr>
          <p:cNvPr id="39" name="Rectangle 38">
            <a:extLst>
              <a:ext uri="{FF2B5EF4-FFF2-40B4-BE49-F238E27FC236}">
                <a16:creationId xmlns:a16="http://schemas.microsoft.com/office/drawing/2014/main" id="{2F6A9E13-6290-EF36-E4D1-A81E94AC1651}"/>
              </a:ext>
            </a:extLst>
          </p:cNvPr>
          <p:cNvSpPr/>
          <p:nvPr/>
        </p:nvSpPr>
        <p:spPr>
          <a:xfrm>
            <a:off x="723305" y="4073480"/>
            <a:ext cx="256934" cy="173825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40" name="Rectangle 39">
            <a:extLst>
              <a:ext uri="{FF2B5EF4-FFF2-40B4-BE49-F238E27FC236}">
                <a16:creationId xmlns:a16="http://schemas.microsoft.com/office/drawing/2014/main" id="{CF19CF3F-7EA0-09EF-4623-6B771C161E62}"/>
              </a:ext>
            </a:extLst>
          </p:cNvPr>
          <p:cNvSpPr/>
          <p:nvPr/>
        </p:nvSpPr>
        <p:spPr>
          <a:xfrm>
            <a:off x="4057366" y="4073480"/>
            <a:ext cx="256934" cy="173825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cxnSp>
        <p:nvCxnSpPr>
          <p:cNvPr id="41" name="Straight Arrow Connector 40">
            <a:extLst>
              <a:ext uri="{FF2B5EF4-FFF2-40B4-BE49-F238E27FC236}">
                <a16:creationId xmlns:a16="http://schemas.microsoft.com/office/drawing/2014/main" id="{DA554A9F-2543-89B5-B4BE-B105A4EE7F1F}"/>
              </a:ext>
            </a:extLst>
          </p:cNvPr>
          <p:cNvCxnSpPr>
            <a:cxnSpLocks/>
          </p:cNvCxnSpPr>
          <p:nvPr/>
        </p:nvCxnSpPr>
        <p:spPr>
          <a:xfrm>
            <a:off x="851772" y="5902245"/>
            <a:ext cx="3334061"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42" name="TextBox 41">
            <a:extLst>
              <a:ext uri="{FF2B5EF4-FFF2-40B4-BE49-F238E27FC236}">
                <a16:creationId xmlns:a16="http://schemas.microsoft.com/office/drawing/2014/main" id="{F7E742C6-7542-3911-AC67-3BC98F7AD733}"/>
              </a:ext>
            </a:extLst>
          </p:cNvPr>
          <p:cNvSpPr txBox="1"/>
          <p:nvPr/>
        </p:nvSpPr>
        <p:spPr>
          <a:xfrm>
            <a:off x="1952960" y="5893199"/>
            <a:ext cx="1131683" cy="307777"/>
          </a:xfrm>
          <a:prstGeom prst="rect">
            <a:avLst/>
          </a:prstGeom>
          <a:noFill/>
        </p:spPr>
        <p:txBody>
          <a:bodyPr wrap="square" rtlCol="0">
            <a:spAutoFit/>
          </a:bodyPr>
          <a:lstStyle/>
          <a:p>
            <a:pPr algn="ctr"/>
            <a:r>
              <a:rPr lang="en-US" sz="1400" dirty="0"/>
              <a:t>~5.7 mm</a:t>
            </a:r>
            <a:endParaRPr lang="en-IL" sz="1400" dirty="0"/>
          </a:p>
        </p:txBody>
      </p:sp>
      <p:sp>
        <p:nvSpPr>
          <p:cNvPr id="44" name="TextBox 43">
            <a:extLst>
              <a:ext uri="{FF2B5EF4-FFF2-40B4-BE49-F238E27FC236}">
                <a16:creationId xmlns:a16="http://schemas.microsoft.com/office/drawing/2014/main" id="{5B843026-7AB6-DA69-7D7C-35737C2B006C}"/>
              </a:ext>
            </a:extLst>
          </p:cNvPr>
          <p:cNvSpPr txBox="1"/>
          <p:nvPr/>
        </p:nvSpPr>
        <p:spPr>
          <a:xfrm>
            <a:off x="488887" y="1946495"/>
            <a:ext cx="2752254" cy="646331"/>
          </a:xfrm>
          <a:prstGeom prst="rect">
            <a:avLst/>
          </a:prstGeom>
          <a:noFill/>
        </p:spPr>
        <p:txBody>
          <a:bodyPr wrap="square" rtlCol="0">
            <a:spAutoFit/>
          </a:bodyPr>
          <a:lstStyle/>
          <a:p>
            <a:r>
              <a:rPr lang="en-US" sz="1200" dirty="0"/>
              <a:t>	Data points</a:t>
            </a:r>
          </a:p>
          <a:p>
            <a:endParaRPr lang="en-US" sz="1200" dirty="0"/>
          </a:p>
          <a:p>
            <a:r>
              <a:rPr lang="en-US" sz="1200" dirty="0"/>
              <a:t>	Windows</a:t>
            </a:r>
            <a:endParaRPr lang="en-IL" sz="1200" dirty="0"/>
          </a:p>
        </p:txBody>
      </p:sp>
      <p:cxnSp>
        <p:nvCxnSpPr>
          <p:cNvPr id="45" name="Straight Connector 44">
            <a:extLst>
              <a:ext uri="{FF2B5EF4-FFF2-40B4-BE49-F238E27FC236}">
                <a16:creationId xmlns:a16="http://schemas.microsoft.com/office/drawing/2014/main" id="{93407FAB-DE8C-9803-149B-0DF6854C53EF}"/>
              </a:ext>
            </a:extLst>
          </p:cNvPr>
          <p:cNvCxnSpPr>
            <a:cxnSpLocks/>
          </p:cNvCxnSpPr>
          <p:nvPr/>
        </p:nvCxnSpPr>
        <p:spPr>
          <a:xfrm>
            <a:off x="798291" y="1946495"/>
            <a:ext cx="0" cy="202593"/>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BCECB0B5-8B3A-2772-4490-276400E92ABB}"/>
              </a:ext>
            </a:extLst>
          </p:cNvPr>
          <p:cNvSpPr/>
          <p:nvPr/>
        </p:nvSpPr>
        <p:spPr>
          <a:xfrm>
            <a:off x="667436" y="2337095"/>
            <a:ext cx="256934" cy="25573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48" name="TextBox 47">
            <a:extLst>
              <a:ext uri="{FF2B5EF4-FFF2-40B4-BE49-F238E27FC236}">
                <a16:creationId xmlns:a16="http://schemas.microsoft.com/office/drawing/2014/main" id="{A2B292EC-559E-CA6E-E6E0-C43882013B9B}"/>
              </a:ext>
            </a:extLst>
          </p:cNvPr>
          <p:cNvSpPr txBox="1"/>
          <p:nvPr/>
        </p:nvSpPr>
        <p:spPr>
          <a:xfrm>
            <a:off x="4912563" y="2140694"/>
            <a:ext cx="1511928" cy="276999"/>
          </a:xfrm>
          <a:prstGeom prst="rect">
            <a:avLst/>
          </a:prstGeom>
          <a:noFill/>
        </p:spPr>
        <p:txBody>
          <a:bodyPr wrap="square" rtlCol="0">
            <a:spAutoFit/>
          </a:bodyPr>
          <a:lstStyle/>
          <a:p>
            <a:pPr algn="ctr"/>
            <a:r>
              <a:rPr lang="en-US" sz="1200" dirty="0"/>
              <a:t>Miss some of both</a:t>
            </a:r>
            <a:endParaRPr lang="en-IL" sz="1200" dirty="0"/>
          </a:p>
        </p:txBody>
      </p:sp>
      <p:sp>
        <p:nvSpPr>
          <p:cNvPr id="49" name="TextBox 48">
            <a:extLst>
              <a:ext uri="{FF2B5EF4-FFF2-40B4-BE49-F238E27FC236}">
                <a16:creationId xmlns:a16="http://schemas.microsoft.com/office/drawing/2014/main" id="{E6CAC935-EE50-D9F1-D730-C7DCDC99BE00}"/>
              </a:ext>
            </a:extLst>
          </p:cNvPr>
          <p:cNvSpPr txBox="1"/>
          <p:nvPr/>
        </p:nvSpPr>
        <p:spPr>
          <a:xfrm>
            <a:off x="8029336" y="4375887"/>
            <a:ext cx="1511928" cy="276999"/>
          </a:xfrm>
          <a:prstGeom prst="rect">
            <a:avLst/>
          </a:prstGeom>
          <a:noFill/>
        </p:spPr>
        <p:txBody>
          <a:bodyPr wrap="square" rtlCol="0">
            <a:spAutoFit/>
          </a:bodyPr>
          <a:lstStyle/>
          <a:p>
            <a:pPr algn="ctr"/>
            <a:r>
              <a:rPr lang="en-US" sz="1200" dirty="0"/>
              <a:t>Miss on the other</a:t>
            </a:r>
            <a:endParaRPr lang="en-IL" sz="1200" dirty="0"/>
          </a:p>
        </p:txBody>
      </p:sp>
      <p:sp>
        <p:nvSpPr>
          <p:cNvPr id="50" name="TextBox 49">
            <a:extLst>
              <a:ext uri="{FF2B5EF4-FFF2-40B4-BE49-F238E27FC236}">
                <a16:creationId xmlns:a16="http://schemas.microsoft.com/office/drawing/2014/main" id="{DDF1DB32-CBA7-C841-72C4-275C36498A41}"/>
              </a:ext>
            </a:extLst>
          </p:cNvPr>
          <p:cNvSpPr txBox="1"/>
          <p:nvPr/>
        </p:nvSpPr>
        <p:spPr>
          <a:xfrm>
            <a:off x="1853369" y="4375887"/>
            <a:ext cx="1511928" cy="276999"/>
          </a:xfrm>
          <a:prstGeom prst="rect">
            <a:avLst/>
          </a:prstGeom>
          <a:noFill/>
        </p:spPr>
        <p:txBody>
          <a:bodyPr wrap="square" rtlCol="0">
            <a:spAutoFit/>
          </a:bodyPr>
          <a:lstStyle/>
          <a:p>
            <a:pPr algn="ctr"/>
            <a:r>
              <a:rPr lang="en-US" sz="1200" dirty="0"/>
              <a:t>Miss on one</a:t>
            </a:r>
            <a:endParaRPr lang="en-IL" sz="1200" dirty="0"/>
          </a:p>
        </p:txBody>
      </p:sp>
      <p:cxnSp>
        <p:nvCxnSpPr>
          <p:cNvPr id="52" name="Straight Arrow Connector 51">
            <a:extLst>
              <a:ext uri="{FF2B5EF4-FFF2-40B4-BE49-F238E27FC236}">
                <a16:creationId xmlns:a16="http://schemas.microsoft.com/office/drawing/2014/main" id="{F2313301-C1D9-E911-20B7-A5301BD91741}"/>
              </a:ext>
            </a:extLst>
          </p:cNvPr>
          <p:cNvCxnSpPr>
            <a:cxnSpLocks/>
          </p:cNvCxnSpPr>
          <p:nvPr/>
        </p:nvCxnSpPr>
        <p:spPr>
          <a:xfrm>
            <a:off x="1089106"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118FDCE7-B349-7622-0F3E-F0B6C510201F}"/>
              </a:ext>
            </a:extLst>
          </p:cNvPr>
          <p:cNvCxnSpPr>
            <a:cxnSpLocks/>
          </p:cNvCxnSpPr>
          <p:nvPr/>
        </p:nvCxnSpPr>
        <p:spPr>
          <a:xfrm>
            <a:off x="2377455"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01A69239-62CF-92BF-995A-3774999C6993}"/>
              </a:ext>
            </a:extLst>
          </p:cNvPr>
          <p:cNvCxnSpPr>
            <a:cxnSpLocks/>
          </p:cNvCxnSpPr>
          <p:nvPr/>
        </p:nvCxnSpPr>
        <p:spPr>
          <a:xfrm>
            <a:off x="3691912"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85B8E7FE-2B80-3EA8-8D3C-F8B9FAF82ADF}"/>
              </a:ext>
            </a:extLst>
          </p:cNvPr>
          <p:cNvCxnSpPr>
            <a:cxnSpLocks/>
          </p:cNvCxnSpPr>
          <p:nvPr/>
        </p:nvCxnSpPr>
        <p:spPr>
          <a:xfrm>
            <a:off x="4980261"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7D3AEDC1-6DDD-F1DC-63B3-68C58B65AAB2}"/>
              </a:ext>
            </a:extLst>
          </p:cNvPr>
          <p:cNvCxnSpPr>
            <a:cxnSpLocks/>
          </p:cNvCxnSpPr>
          <p:nvPr/>
        </p:nvCxnSpPr>
        <p:spPr>
          <a:xfrm>
            <a:off x="6307025"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B308AF7D-3E44-FCE0-192C-2BD264B39B2C}"/>
              </a:ext>
            </a:extLst>
          </p:cNvPr>
          <p:cNvCxnSpPr>
            <a:cxnSpLocks/>
          </p:cNvCxnSpPr>
          <p:nvPr/>
        </p:nvCxnSpPr>
        <p:spPr>
          <a:xfrm>
            <a:off x="7595374"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E916C1E5-EF54-A273-EEB5-5A8DC7902633}"/>
              </a:ext>
            </a:extLst>
          </p:cNvPr>
          <p:cNvCxnSpPr>
            <a:cxnSpLocks/>
          </p:cNvCxnSpPr>
          <p:nvPr/>
        </p:nvCxnSpPr>
        <p:spPr>
          <a:xfrm>
            <a:off x="8909831" y="6536601"/>
            <a:ext cx="98784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63" name="TextBox 62">
            <a:extLst>
              <a:ext uri="{FF2B5EF4-FFF2-40B4-BE49-F238E27FC236}">
                <a16:creationId xmlns:a16="http://schemas.microsoft.com/office/drawing/2014/main" id="{EB0723C9-2FF5-AFC4-1F58-1F997A3F67AB}"/>
              </a:ext>
            </a:extLst>
          </p:cNvPr>
          <p:cNvSpPr txBox="1"/>
          <p:nvPr/>
        </p:nvSpPr>
        <p:spPr>
          <a:xfrm>
            <a:off x="308981" y="6526954"/>
            <a:ext cx="1776961" cy="276999"/>
          </a:xfrm>
          <a:prstGeom prst="rect">
            <a:avLst/>
          </a:prstGeom>
          <a:noFill/>
        </p:spPr>
        <p:txBody>
          <a:bodyPr wrap="square" rtlCol="0">
            <a:spAutoFit/>
          </a:bodyPr>
          <a:lstStyle/>
          <a:p>
            <a:pPr algn="ctr"/>
            <a:r>
              <a:rPr lang="en-US" sz="1200" dirty="0"/>
              <a:t>Sliding direction</a:t>
            </a:r>
            <a:endParaRPr lang="en-IL" sz="1200" dirty="0"/>
          </a:p>
        </p:txBody>
      </p:sp>
    </p:spTree>
    <p:extLst>
      <p:ext uri="{BB962C8B-B14F-4D97-AF65-F5344CB8AC3E}">
        <p14:creationId xmlns:p14="http://schemas.microsoft.com/office/powerpoint/2010/main" val="292952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28FA3FE8-7E52-0220-78FF-67A00C6DDF8D}"/>
                  </a:ext>
                </a:extLst>
              </p:cNvPr>
              <p:cNvSpPr>
                <a:spLocks noGrp="1"/>
              </p:cNvSpPr>
              <p:nvPr>
                <p:ph type="title"/>
              </p:nvPr>
            </p:nvSpPr>
            <p:spPr/>
            <p:txBody>
              <a:bodyPr/>
              <a:lstStyle/>
              <a:p>
                <a:r>
                  <a:rPr lang="en-US" dirty="0"/>
                  <a:t>Window Size </a:t>
                </a:r>
                <a14:m>
                  <m:oMath xmlns:m="http://schemas.openxmlformats.org/officeDocument/2006/math">
                    <m:r>
                      <a:rPr lang="en-US" b="0" i="1" smtClean="0">
                        <a:latin typeface="Cambria Math" panose="02040503050406030204" pitchFamily="18" charset="0"/>
                      </a:rPr>
                      <m:t>50</m:t>
                    </m:r>
                    <m:r>
                      <a:rPr lang="en-US" b="0" i="1" smtClean="0">
                        <a:latin typeface="Cambria Math" panose="02040503050406030204" pitchFamily="18" charset="0"/>
                      </a:rPr>
                      <m:t>𝜇</m:t>
                    </m:r>
                    <m:r>
                      <a:rPr lang="en-US" b="0" i="1" smtClean="0">
                        <a:latin typeface="Cambria Math" panose="02040503050406030204" pitchFamily="18" charset="0"/>
                      </a:rPr>
                      <m:t>𝑚</m:t>
                    </m:r>
                  </m:oMath>
                </a14:m>
                <a:r>
                  <a:rPr lang="en-US" dirty="0"/>
                  <a:t> – second attempt</a:t>
                </a:r>
                <a:endParaRPr lang="en-IL" dirty="0"/>
              </a:p>
            </p:txBody>
          </p:sp>
        </mc:Choice>
        <mc:Fallback>
          <p:sp>
            <p:nvSpPr>
              <p:cNvPr id="2" name="Title 1">
                <a:extLst>
                  <a:ext uri="{FF2B5EF4-FFF2-40B4-BE49-F238E27FC236}">
                    <a16:creationId xmlns:a16="http://schemas.microsoft.com/office/drawing/2014/main" id="{28FA3FE8-7E52-0220-78FF-67A00C6DDF8D}"/>
                  </a:ext>
                </a:extLst>
              </p:cNvPr>
              <p:cNvSpPr>
                <a:spLocks noGrp="1" noRot="1" noChangeAspect="1" noMove="1" noResize="1" noEditPoints="1" noAdjustHandles="1" noChangeArrowheads="1" noChangeShapeType="1" noTextEdit="1"/>
              </p:cNvSpPr>
              <p:nvPr>
                <p:ph type="title"/>
              </p:nvPr>
            </p:nvSpPr>
            <p:spPr>
              <a:blipFill>
                <a:blip r:embed="rId2"/>
                <a:stretch>
                  <a:fillRect l="-2516" b="-22120"/>
                </a:stretch>
              </a:blipFill>
            </p:spPr>
            <p:txBody>
              <a:bodyPr/>
              <a:lstStyle/>
              <a:p>
                <a:r>
                  <a:rPr lang="en-IL">
                    <a:noFill/>
                  </a:rPr>
                  <a:t> </a:t>
                </a:r>
              </a:p>
            </p:txBody>
          </p:sp>
        </mc:Fallback>
      </mc:AlternateContent>
      <p:sp>
        <p:nvSpPr>
          <p:cNvPr id="3" name="Content Placeholder 2">
            <a:extLst>
              <a:ext uri="{FF2B5EF4-FFF2-40B4-BE49-F238E27FC236}">
                <a16:creationId xmlns:a16="http://schemas.microsoft.com/office/drawing/2014/main" id="{881CBC1B-D66E-B584-EBB4-815336CD1477}"/>
              </a:ext>
            </a:extLst>
          </p:cNvPr>
          <p:cNvSpPr>
            <a:spLocks noGrp="1"/>
          </p:cNvSpPr>
          <p:nvPr>
            <p:ph idx="1"/>
          </p:nvPr>
        </p:nvSpPr>
        <p:spPr/>
        <p:txBody>
          <a:bodyPr/>
          <a:lstStyle/>
          <a:p>
            <a:r>
              <a:rPr lang="en-US" dirty="0"/>
              <a:t>Gap is now 5.55mm instead of 5.7mm</a:t>
            </a:r>
          </a:p>
          <a:p>
            <a:pPr marL="0" indent="0">
              <a:buNone/>
            </a:pPr>
            <a:endParaRPr lang="en-IL" dirty="0"/>
          </a:p>
        </p:txBody>
      </p:sp>
      <p:pic>
        <p:nvPicPr>
          <p:cNvPr id="5" name="Picture 4" descr="A picture containing text, diagram, line, plot&#10;&#10;Description automatically generated">
            <a:extLst>
              <a:ext uri="{FF2B5EF4-FFF2-40B4-BE49-F238E27FC236}">
                <a16:creationId xmlns:a16="http://schemas.microsoft.com/office/drawing/2014/main" id="{F50EA978-7EF5-E77D-932E-8D7985916C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1012" y="2991326"/>
            <a:ext cx="4274820" cy="2708910"/>
          </a:xfrm>
          <a:prstGeom prst="rect">
            <a:avLst/>
          </a:prstGeom>
        </p:spPr>
      </p:pic>
      <p:pic>
        <p:nvPicPr>
          <p:cNvPr id="7" name="Picture 6" descr="A picture containing text, diagram, line, plot&#10;&#10;Description automatically generated">
            <a:extLst>
              <a:ext uri="{FF2B5EF4-FFF2-40B4-BE49-F238E27FC236}">
                <a16:creationId xmlns:a16="http://schemas.microsoft.com/office/drawing/2014/main" id="{2A78D700-59DE-EB13-FF74-769CE43AD5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1134" y="2991326"/>
            <a:ext cx="4274820" cy="2708910"/>
          </a:xfrm>
          <a:prstGeom prst="rect">
            <a:avLst/>
          </a:prstGeom>
        </p:spPr>
      </p:pic>
      <p:sp>
        <p:nvSpPr>
          <p:cNvPr id="8" name="TextBox 7">
            <a:extLst>
              <a:ext uri="{FF2B5EF4-FFF2-40B4-BE49-F238E27FC236}">
                <a16:creationId xmlns:a16="http://schemas.microsoft.com/office/drawing/2014/main" id="{ECBD6AA0-ED69-E579-D7D7-7445A358E863}"/>
              </a:ext>
            </a:extLst>
          </p:cNvPr>
          <p:cNvSpPr txBox="1"/>
          <p:nvPr/>
        </p:nvSpPr>
        <p:spPr>
          <a:xfrm>
            <a:off x="7278465" y="2498762"/>
            <a:ext cx="1720158" cy="369332"/>
          </a:xfrm>
          <a:prstGeom prst="rect">
            <a:avLst/>
          </a:prstGeom>
          <a:noFill/>
        </p:spPr>
        <p:txBody>
          <a:bodyPr wrap="square" rtlCol="0">
            <a:spAutoFit/>
          </a:bodyPr>
          <a:lstStyle/>
          <a:p>
            <a:pPr algn="ctr"/>
            <a:r>
              <a:rPr lang="en-US" dirty="0"/>
              <a:t>4419</a:t>
            </a:r>
            <a:endParaRPr lang="en-IL" dirty="0"/>
          </a:p>
        </p:txBody>
      </p:sp>
      <p:sp>
        <p:nvSpPr>
          <p:cNvPr id="9" name="TextBox 8">
            <a:extLst>
              <a:ext uri="{FF2B5EF4-FFF2-40B4-BE49-F238E27FC236}">
                <a16:creationId xmlns:a16="http://schemas.microsoft.com/office/drawing/2014/main" id="{1D1C4455-99F4-3461-D39C-270E81995820}"/>
              </a:ext>
            </a:extLst>
          </p:cNvPr>
          <p:cNvSpPr txBox="1"/>
          <p:nvPr/>
        </p:nvSpPr>
        <p:spPr>
          <a:xfrm>
            <a:off x="2688343" y="2498762"/>
            <a:ext cx="1720158" cy="369332"/>
          </a:xfrm>
          <a:prstGeom prst="rect">
            <a:avLst/>
          </a:prstGeom>
          <a:noFill/>
        </p:spPr>
        <p:txBody>
          <a:bodyPr wrap="square" rtlCol="0">
            <a:spAutoFit/>
          </a:bodyPr>
          <a:lstStyle/>
          <a:p>
            <a:pPr algn="ctr"/>
            <a:r>
              <a:rPr lang="en-US" dirty="0"/>
              <a:t>4417</a:t>
            </a:r>
            <a:endParaRPr lang="en-IL" dirty="0"/>
          </a:p>
        </p:txBody>
      </p:sp>
    </p:spTree>
    <p:extLst>
      <p:ext uri="{BB962C8B-B14F-4D97-AF65-F5344CB8AC3E}">
        <p14:creationId xmlns:p14="http://schemas.microsoft.com/office/powerpoint/2010/main" val="1184761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A8F45-3779-A8BA-DC6B-BEE442D2E57D}"/>
              </a:ext>
            </a:extLst>
          </p:cNvPr>
          <p:cNvSpPr>
            <a:spLocks noGrp="1"/>
          </p:cNvSpPr>
          <p:nvPr>
            <p:ph type="title"/>
          </p:nvPr>
        </p:nvSpPr>
        <p:spPr/>
        <p:txBody>
          <a:bodyPr/>
          <a:lstStyle/>
          <a:p>
            <a:r>
              <a:rPr lang="en-US" dirty="0"/>
              <a:t>Some initial notes</a:t>
            </a:r>
            <a:endParaRPr lang="en-IL" dirty="0"/>
          </a:p>
        </p:txBody>
      </p:sp>
      <p:sp>
        <p:nvSpPr>
          <p:cNvPr id="3" name="Content Placeholder 2">
            <a:extLst>
              <a:ext uri="{FF2B5EF4-FFF2-40B4-BE49-F238E27FC236}">
                <a16:creationId xmlns:a16="http://schemas.microsoft.com/office/drawing/2014/main" id="{C9F07073-ECF4-2EEE-F881-37D4E67230B1}"/>
              </a:ext>
            </a:extLst>
          </p:cNvPr>
          <p:cNvSpPr>
            <a:spLocks noGrp="1"/>
          </p:cNvSpPr>
          <p:nvPr>
            <p:ph idx="1"/>
          </p:nvPr>
        </p:nvSpPr>
        <p:spPr/>
        <p:txBody>
          <a:bodyPr/>
          <a:lstStyle/>
          <a:p>
            <a:r>
              <a:rPr lang="en-US" dirty="0"/>
              <a:t>Examples shown for X axis of files 4417, 4419 (CALICE)</a:t>
            </a:r>
            <a:endParaRPr lang="en-US" b="0" dirty="0"/>
          </a:p>
          <a:p>
            <a:r>
              <a:rPr lang="en-US" b="0" dirty="0"/>
              <a:t>Events with:</a:t>
            </a:r>
          </a:p>
          <a:p>
            <a:pPr lvl="1"/>
            <a:r>
              <a:rPr lang="en-US" dirty="0"/>
              <a:t>A s</a:t>
            </a:r>
            <a:r>
              <a:rPr lang="en-US" b="0" dirty="0"/>
              <a:t>ingle electron</a:t>
            </a:r>
          </a:p>
          <a:p>
            <a:pPr lvl="1"/>
            <a:r>
              <a:rPr lang="en-US" dirty="0"/>
              <a:t>More than one pad hit</a:t>
            </a:r>
          </a:p>
          <a:p>
            <a:pPr lvl="1"/>
            <a:r>
              <a:rPr lang="en-US" b="0" u="sng" dirty="0"/>
              <a:t>Only one pad hit on Y axis (leaves us with ~6000 or ~8000 events)</a:t>
            </a:r>
          </a:p>
          <a:p>
            <a:pPr marL="0" indent="0">
              <a:buNone/>
            </a:pPr>
            <a:endParaRPr lang="en-US" b="0" dirty="0"/>
          </a:p>
        </p:txBody>
      </p:sp>
    </p:spTree>
    <p:extLst>
      <p:ext uri="{BB962C8B-B14F-4D97-AF65-F5344CB8AC3E}">
        <p14:creationId xmlns:p14="http://schemas.microsoft.com/office/powerpoint/2010/main" val="395455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AD23-ADA4-97EA-B42D-C23A17FF874F}"/>
              </a:ext>
            </a:extLst>
          </p:cNvPr>
          <p:cNvSpPr>
            <a:spLocks noGrp="1"/>
          </p:cNvSpPr>
          <p:nvPr>
            <p:ph type="title"/>
          </p:nvPr>
        </p:nvSpPr>
        <p:spPr/>
        <p:txBody>
          <a:bodyPr/>
          <a:lstStyle/>
          <a:p>
            <a:r>
              <a:rPr lang="en-US" dirty="0"/>
              <a:t>SLIDING WINDOWS</a:t>
            </a:r>
            <a:endParaRPr lang="en-IL" dirty="0"/>
          </a:p>
        </p:txBody>
      </p:sp>
    </p:spTree>
    <p:extLst>
      <p:ext uri="{BB962C8B-B14F-4D97-AF65-F5344CB8AC3E}">
        <p14:creationId xmlns:p14="http://schemas.microsoft.com/office/powerpoint/2010/main" val="59931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AD23-ADA4-97EA-B42D-C23A17FF874F}"/>
              </a:ext>
            </a:extLst>
          </p:cNvPr>
          <p:cNvSpPr>
            <a:spLocks noGrp="1"/>
          </p:cNvSpPr>
          <p:nvPr>
            <p:ph type="title"/>
          </p:nvPr>
        </p:nvSpPr>
        <p:spPr/>
        <p:txBody>
          <a:bodyPr/>
          <a:lstStyle/>
          <a:p>
            <a:r>
              <a:rPr lang="en-US" dirty="0"/>
              <a:t>Finding the Number of Peaks</a:t>
            </a:r>
            <a:endParaRPr lang="en-IL" dirty="0"/>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EE42EC45-CCB5-4A08-9BD7-63243586A989}"/>
                  </a:ext>
                </a:extLst>
              </p:cNvPr>
              <p:cNvSpPr txBox="1"/>
              <p:nvPr/>
            </p:nvSpPr>
            <p:spPr>
              <a:xfrm>
                <a:off x="1261872" y="2072476"/>
                <a:ext cx="3847722" cy="2308324"/>
              </a:xfrm>
              <a:prstGeom prst="rect">
                <a:avLst/>
              </a:prstGeom>
              <a:noFill/>
            </p:spPr>
            <p:txBody>
              <a:bodyPr wrap="square" rtlCol="0">
                <a:spAutoFit/>
              </a:bodyPr>
              <a:lstStyle/>
              <a:p>
                <a:r>
                  <a:rPr lang="en-US" sz="1600" dirty="0"/>
                  <a:t>Events with 1 pad on Y only.</a:t>
                </a:r>
              </a:p>
              <a:p>
                <a:endParaRPr lang="en-US" sz="1600" dirty="0"/>
              </a:p>
              <a:p>
                <a:r>
                  <a:rPr lang="en-US" sz="1600" dirty="0"/>
                  <a:t>Finding peaks:</a:t>
                </a:r>
              </a:p>
              <a:p>
                <a:pPr marL="285750" indent="-285750">
                  <a:buFont typeface="Arial" panose="020B0604020202020204" pitchFamily="34" charset="0"/>
                  <a:buChar char="•"/>
                </a:pPr>
                <a:r>
                  <a:rPr lang="en-US" sz="1600" dirty="0"/>
                  <a:t>Sort bins in desc order</a:t>
                </a:r>
              </a:p>
              <a:p>
                <a:pPr marL="285750" indent="-285750">
                  <a:buFont typeface="Arial" panose="020B0604020202020204" pitchFamily="34" charset="0"/>
                  <a:buChar char="•"/>
                </a:pPr>
                <a:r>
                  <a:rPr lang="en-US" sz="1600" dirty="0"/>
                  <a:t>Start from top</a:t>
                </a:r>
              </a:p>
              <a:p>
                <a:pPr marL="285750" indent="-285750">
                  <a:buFont typeface="Arial" panose="020B0604020202020204" pitchFamily="34" charset="0"/>
                  <a:buChar char="•"/>
                </a:pPr>
                <a:r>
                  <a:rPr lang="en-US" sz="1600" dirty="0"/>
                  <a:t>A bin is a peak unless it’s less than 5mm of existing peak</a:t>
                </a:r>
              </a:p>
              <a:p>
                <a:pPr marL="285750" indent="-285750">
                  <a:buFont typeface="Arial" panose="020B0604020202020204" pitchFamily="34" charset="0"/>
                  <a:buChar char="•"/>
                </a:pPr>
                <a:r>
                  <a:rPr lang="en-US" sz="1600" dirty="0"/>
                  <a:t>Stop when reaching a bin of height </a:t>
                </a:r>
                <a14:m>
                  <m:oMath xmlns:m="http://schemas.openxmlformats.org/officeDocument/2006/math">
                    <m:r>
                      <a:rPr lang="en-US" sz="1600" b="0" i="1" smtClean="0">
                        <a:latin typeface="Cambria Math" panose="02040503050406030204" pitchFamily="18" charset="0"/>
                      </a:rPr>
                      <m:t>2∙</m:t>
                    </m:r>
                  </m:oMath>
                </a14:m>
                <a:r>
                  <a:rPr lang="en-US" sz="1600" dirty="0"/>
                  <a:t> mean height (in orange)</a:t>
                </a:r>
              </a:p>
            </p:txBody>
          </p:sp>
        </mc:Choice>
        <mc:Fallback xmlns="">
          <p:sp>
            <p:nvSpPr>
              <p:cNvPr id="3" name="TextBox 2">
                <a:extLst>
                  <a:ext uri="{FF2B5EF4-FFF2-40B4-BE49-F238E27FC236}">
                    <a16:creationId xmlns:a16="http://schemas.microsoft.com/office/drawing/2014/main" id="{EE42EC45-CCB5-4A08-9BD7-63243586A989}"/>
                  </a:ext>
                </a:extLst>
              </p:cNvPr>
              <p:cNvSpPr txBox="1">
                <a:spLocks noRot="1" noChangeAspect="1" noMove="1" noResize="1" noEditPoints="1" noAdjustHandles="1" noChangeArrowheads="1" noChangeShapeType="1" noTextEdit="1"/>
              </p:cNvSpPr>
              <p:nvPr/>
            </p:nvSpPr>
            <p:spPr>
              <a:xfrm>
                <a:off x="1261872" y="2072476"/>
                <a:ext cx="3847722" cy="2308324"/>
              </a:xfrm>
              <a:prstGeom prst="rect">
                <a:avLst/>
              </a:prstGeom>
              <a:blipFill>
                <a:blip r:embed="rId2"/>
                <a:stretch>
                  <a:fillRect l="-792" t="-792" r="-158" b="-2375"/>
                </a:stretch>
              </a:blipFill>
            </p:spPr>
            <p:txBody>
              <a:bodyPr/>
              <a:lstStyle/>
              <a:p>
                <a:r>
                  <a:rPr lang="en-IL">
                    <a:noFill/>
                  </a:rPr>
                  <a:t> </a:t>
                </a:r>
              </a:p>
            </p:txBody>
          </p:sp>
        </mc:Fallback>
      </mc:AlternateContent>
    </p:spTree>
    <p:extLst>
      <p:ext uri="{BB962C8B-B14F-4D97-AF65-F5344CB8AC3E}">
        <p14:creationId xmlns:p14="http://schemas.microsoft.com/office/powerpoint/2010/main" val="3086965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screenshot, diagram, plot&#10;&#10;Description automatically generated">
            <a:extLst>
              <a:ext uri="{FF2B5EF4-FFF2-40B4-BE49-F238E27FC236}">
                <a16:creationId xmlns:a16="http://schemas.microsoft.com/office/drawing/2014/main" id="{C6618A5E-87EB-420F-D850-73118974B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136" y="2067404"/>
            <a:ext cx="4701810" cy="3515372"/>
          </a:xfrm>
          <a:prstGeom prst="rect">
            <a:avLst/>
          </a:prstGeom>
        </p:spPr>
      </p:pic>
      <p:sp>
        <p:nvSpPr>
          <p:cNvPr id="8" name="Title 7">
            <a:extLst>
              <a:ext uri="{FF2B5EF4-FFF2-40B4-BE49-F238E27FC236}">
                <a16:creationId xmlns:a16="http://schemas.microsoft.com/office/drawing/2014/main" id="{3D805F68-3319-1B98-9839-4E1F69A24F57}"/>
              </a:ext>
            </a:extLst>
          </p:cNvPr>
          <p:cNvSpPr>
            <a:spLocks noGrp="1"/>
          </p:cNvSpPr>
          <p:nvPr>
            <p:ph type="title"/>
          </p:nvPr>
        </p:nvSpPr>
        <p:spPr/>
        <p:txBody>
          <a:bodyPr/>
          <a:lstStyle/>
          <a:p>
            <a:r>
              <a:rPr lang="en-US" dirty="0"/>
              <a:t>Run 4417 – X axis</a:t>
            </a:r>
            <a:endParaRPr lang="en-IL" dirty="0"/>
          </a:p>
        </p:txBody>
      </p:sp>
      <p:sp>
        <p:nvSpPr>
          <p:cNvPr id="14" name="TextBox 13">
            <a:extLst>
              <a:ext uri="{FF2B5EF4-FFF2-40B4-BE49-F238E27FC236}">
                <a16:creationId xmlns:a16="http://schemas.microsoft.com/office/drawing/2014/main" id="{0C52A5C2-096E-A885-7944-2912B742EF7E}"/>
              </a:ext>
            </a:extLst>
          </p:cNvPr>
          <p:cNvSpPr txBox="1"/>
          <p:nvPr/>
        </p:nvSpPr>
        <p:spPr>
          <a:xfrm>
            <a:off x="3869332" y="5388818"/>
            <a:ext cx="950614" cy="261610"/>
          </a:xfrm>
          <a:prstGeom prst="rect">
            <a:avLst/>
          </a:prstGeom>
          <a:noFill/>
        </p:spPr>
        <p:txBody>
          <a:bodyPr wrap="square" rtlCol="0">
            <a:spAutoFit/>
          </a:bodyPr>
          <a:lstStyle/>
          <a:p>
            <a:r>
              <a:rPr lang="en-US" sz="1100" dirty="0"/>
              <a:t>x [mm]</a:t>
            </a:r>
            <a:endParaRPr lang="en-IL" sz="1100" dirty="0"/>
          </a:p>
        </p:txBody>
      </p:sp>
      <p:sp>
        <p:nvSpPr>
          <p:cNvPr id="15" name="TextBox 14">
            <a:extLst>
              <a:ext uri="{FF2B5EF4-FFF2-40B4-BE49-F238E27FC236}">
                <a16:creationId xmlns:a16="http://schemas.microsoft.com/office/drawing/2014/main" id="{065705C7-5BF3-22A8-E54A-F7A190AF56AA}"/>
              </a:ext>
            </a:extLst>
          </p:cNvPr>
          <p:cNvSpPr txBox="1"/>
          <p:nvPr/>
        </p:nvSpPr>
        <p:spPr>
          <a:xfrm rot="16200000">
            <a:off x="-239718" y="2425260"/>
            <a:ext cx="977321" cy="261610"/>
          </a:xfrm>
          <a:prstGeom prst="rect">
            <a:avLst/>
          </a:prstGeom>
          <a:noFill/>
        </p:spPr>
        <p:txBody>
          <a:bodyPr wrap="square" rtlCol="0">
            <a:spAutoFit/>
          </a:bodyPr>
          <a:lstStyle/>
          <a:p>
            <a:r>
              <a:rPr lang="en-US" sz="1100" dirty="0"/>
              <a:t>Entries</a:t>
            </a:r>
            <a:endParaRPr lang="en-IL" sz="1200" dirty="0"/>
          </a:p>
        </p:txBody>
      </p:sp>
      <p:pic>
        <p:nvPicPr>
          <p:cNvPr id="6" name="Picture 5" descr="A picture containing line, screenshot&#10;&#10;Description automatically generated">
            <a:extLst>
              <a:ext uri="{FF2B5EF4-FFF2-40B4-BE49-F238E27FC236}">
                <a16:creationId xmlns:a16="http://schemas.microsoft.com/office/drawing/2014/main" id="{0A53AA42-1BA5-D7F3-6A1C-7C8B4B8E66AD}"/>
              </a:ext>
            </a:extLst>
          </p:cNvPr>
          <p:cNvPicPr>
            <a:picLocks noChangeAspect="1"/>
          </p:cNvPicPr>
          <p:nvPr/>
        </p:nvPicPr>
        <p:blipFill rotWithShape="1">
          <a:blip r:embed="rId3">
            <a:extLst>
              <a:ext uri="{28A0092B-C50C-407E-A947-70E740481C1C}">
                <a14:useLocalDpi xmlns:a14="http://schemas.microsoft.com/office/drawing/2010/main" val="0"/>
              </a:ext>
            </a:extLst>
          </a:blip>
          <a:srcRect l="8244" t="8946" r="9110" b="5446"/>
          <a:stretch/>
        </p:blipFill>
        <p:spPr>
          <a:xfrm>
            <a:off x="4653481" y="2210609"/>
            <a:ext cx="6539442" cy="3439819"/>
          </a:xfrm>
          <a:prstGeom prst="rect">
            <a:avLst/>
          </a:prstGeom>
        </p:spPr>
      </p:pic>
    </p:spTree>
    <p:extLst>
      <p:ext uri="{BB962C8B-B14F-4D97-AF65-F5344CB8AC3E}">
        <p14:creationId xmlns:p14="http://schemas.microsoft.com/office/powerpoint/2010/main" val="2481342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D805F68-3319-1B98-9839-4E1F69A24F57}"/>
              </a:ext>
            </a:extLst>
          </p:cNvPr>
          <p:cNvSpPr>
            <a:spLocks noGrp="1"/>
          </p:cNvSpPr>
          <p:nvPr>
            <p:ph type="title"/>
          </p:nvPr>
        </p:nvSpPr>
        <p:spPr/>
        <p:txBody>
          <a:bodyPr/>
          <a:lstStyle/>
          <a:p>
            <a:r>
              <a:rPr lang="en-US" dirty="0"/>
              <a:t>Run 4417 – a close up on the peaks</a:t>
            </a:r>
            <a:endParaRPr lang="en-IL" dirty="0"/>
          </a:p>
        </p:txBody>
      </p:sp>
      <p:pic>
        <p:nvPicPr>
          <p:cNvPr id="3" name="Picture 2" descr="A picture containing diagram, text, line, plot&#10;&#10;Description automatically generated">
            <a:extLst>
              <a:ext uri="{FF2B5EF4-FFF2-40B4-BE49-F238E27FC236}">
                <a16:creationId xmlns:a16="http://schemas.microsoft.com/office/drawing/2014/main" id="{7053CB52-E45A-D03A-20F5-62F3E97281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51120"/>
            <a:ext cx="11258550" cy="3562452"/>
          </a:xfrm>
          <a:prstGeom prst="rect">
            <a:avLst/>
          </a:prstGeom>
        </p:spPr>
      </p:pic>
    </p:spTree>
    <p:extLst>
      <p:ext uri="{BB962C8B-B14F-4D97-AF65-F5344CB8AC3E}">
        <p14:creationId xmlns:p14="http://schemas.microsoft.com/office/powerpoint/2010/main" val="2696057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30E889-969B-75CB-22CB-58E0F6B8D3E6}"/>
                  </a:ext>
                </a:extLst>
              </p:cNvPr>
              <p:cNvSpPr>
                <a:spLocks noGrp="1"/>
              </p:cNvSpPr>
              <p:nvPr>
                <p:ph type="title"/>
              </p:nvPr>
            </p:nvSpPr>
            <p:spPr/>
            <p:txBody>
              <a:bodyPr/>
              <a:lstStyle/>
              <a:p>
                <a:r>
                  <a:rPr lang="en-US" dirty="0"/>
                  <a:t>Window Size </a:t>
                </a:r>
                <a14:m>
                  <m:oMath xmlns:m="http://schemas.openxmlformats.org/officeDocument/2006/math">
                    <m:r>
                      <a:rPr lang="en-US" b="0" i="1" smtClean="0">
                        <a:latin typeface="Cambria Math" panose="02040503050406030204" pitchFamily="18" charset="0"/>
                      </a:rPr>
                      <m:t>200</m:t>
                    </m:r>
                    <m:r>
                      <a:rPr lang="en-US" b="0" i="1" smtClean="0">
                        <a:latin typeface="Cambria Math" panose="02040503050406030204" pitchFamily="18" charset="0"/>
                      </a:rPr>
                      <m:t>𝜇</m:t>
                    </m:r>
                    <m:r>
                      <a:rPr lang="en-US" b="0" i="1" smtClean="0">
                        <a:latin typeface="Cambria Math" panose="02040503050406030204" pitchFamily="18" charset="0"/>
                      </a:rPr>
                      <m:t>𝑚</m:t>
                    </m:r>
                  </m:oMath>
                </a14:m>
                <a:endParaRPr lang="en-IL" dirty="0"/>
              </a:p>
            </p:txBody>
          </p:sp>
        </mc:Choice>
        <mc:Fallback xmlns="">
          <p:sp>
            <p:nvSpPr>
              <p:cNvPr id="2" name="Title 1">
                <a:extLst>
                  <a:ext uri="{FF2B5EF4-FFF2-40B4-BE49-F238E27FC236}">
                    <a16:creationId xmlns:a16="http://schemas.microsoft.com/office/drawing/2014/main" id="{F130E889-969B-75CB-22CB-58E0F6B8D3E6}"/>
                  </a:ext>
                </a:extLst>
              </p:cNvPr>
              <p:cNvSpPr>
                <a:spLocks noGrp="1" noRot="1" noChangeAspect="1" noMove="1" noResize="1" noEditPoints="1" noAdjustHandles="1" noChangeArrowheads="1" noChangeShapeType="1" noTextEdit="1"/>
              </p:cNvSpPr>
              <p:nvPr>
                <p:ph type="title"/>
              </p:nvPr>
            </p:nvSpPr>
            <p:spPr>
              <a:blipFill>
                <a:blip r:embed="rId2"/>
                <a:stretch>
                  <a:fillRect l="-2516" b="-22120"/>
                </a:stretch>
              </a:blipFill>
            </p:spPr>
            <p:txBody>
              <a:bodyPr/>
              <a:lstStyle/>
              <a:p>
                <a:r>
                  <a:rPr lang="en-IL">
                    <a:noFill/>
                  </a:rPr>
                  <a:t> </a:t>
                </a:r>
              </a:p>
            </p:txBody>
          </p:sp>
        </mc:Fallback>
      </mc:AlternateContent>
      <p:pic>
        <p:nvPicPr>
          <p:cNvPr id="11" name="Picture 10" descr="A picture containing text, diagram, line, plot&#10;&#10;Description automatically generated">
            <a:extLst>
              <a:ext uri="{FF2B5EF4-FFF2-40B4-BE49-F238E27FC236}">
                <a16:creationId xmlns:a16="http://schemas.microsoft.com/office/drawing/2014/main" id="{E1ED76DB-6045-77E4-F8CA-4CF4B1C385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51" y="2457766"/>
            <a:ext cx="3918585" cy="2483168"/>
          </a:xfrm>
          <a:prstGeom prst="rect">
            <a:avLst/>
          </a:prstGeom>
        </p:spPr>
      </p:pic>
      <p:pic>
        <p:nvPicPr>
          <p:cNvPr id="13" name="Picture 12" descr="A picture containing text, diagram, line, plot&#10;&#10;Description automatically generated">
            <a:extLst>
              <a:ext uri="{FF2B5EF4-FFF2-40B4-BE49-F238E27FC236}">
                <a16:creationId xmlns:a16="http://schemas.microsoft.com/office/drawing/2014/main" id="{0B332E27-13BA-BC33-6642-45795B22E4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55911" y="2457766"/>
            <a:ext cx="3918585" cy="2483168"/>
          </a:xfrm>
          <a:prstGeom prst="rect">
            <a:avLst/>
          </a:prstGeom>
        </p:spPr>
      </p:pic>
      <p:pic>
        <p:nvPicPr>
          <p:cNvPr id="17" name="Picture 16" descr="A picture containing text, diagram, line, plot&#10;&#10;Description automatically generated">
            <a:extLst>
              <a:ext uri="{FF2B5EF4-FFF2-40B4-BE49-F238E27FC236}">
                <a16:creationId xmlns:a16="http://schemas.microsoft.com/office/drawing/2014/main" id="{A587085A-1672-C3E5-608C-31AF7E8BC278}"/>
              </a:ext>
            </a:extLst>
          </p:cNvPr>
          <p:cNvPicPr>
            <a:picLocks noChangeAspect="1"/>
          </p:cNvPicPr>
          <p:nvPr/>
        </p:nvPicPr>
        <p:blipFill rotWithShape="1">
          <a:blip r:embed="rId5">
            <a:extLst>
              <a:ext uri="{28A0092B-C50C-407E-A947-70E740481C1C}">
                <a14:useLocalDpi xmlns:a14="http://schemas.microsoft.com/office/drawing/2010/main" val="0"/>
              </a:ext>
            </a:extLst>
          </a:blip>
          <a:srcRect r="3206"/>
          <a:stretch/>
        </p:blipFill>
        <p:spPr>
          <a:xfrm>
            <a:off x="7469572" y="2457766"/>
            <a:ext cx="3792940" cy="2483168"/>
          </a:xfrm>
          <a:prstGeom prst="rect">
            <a:avLst/>
          </a:prstGeom>
        </p:spPr>
      </p:pic>
    </p:spTree>
    <p:extLst>
      <p:ext uri="{BB962C8B-B14F-4D97-AF65-F5344CB8AC3E}">
        <p14:creationId xmlns:p14="http://schemas.microsoft.com/office/powerpoint/2010/main" val="190296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diagram, line, plot&#10;&#10;Description automatically generated">
            <a:extLst>
              <a:ext uri="{FF2B5EF4-FFF2-40B4-BE49-F238E27FC236}">
                <a16:creationId xmlns:a16="http://schemas.microsoft.com/office/drawing/2014/main" id="{438EF320-BE7C-CCB3-A2EB-83A6780FF2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0422" y="2484328"/>
            <a:ext cx="3918585" cy="2483168"/>
          </a:xfrm>
          <a:prstGeom prst="rect">
            <a:avLst/>
          </a:prstGeom>
        </p:spPr>
      </p:pic>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30E889-969B-75CB-22CB-58E0F6B8D3E6}"/>
                  </a:ext>
                </a:extLst>
              </p:cNvPr>
              <p:cNvSpPr>
                <a:spLocks noGrp="1"/>
              </p:cNvSpPr>
              <p:nvPr>
                <p:ph type="title"/>
              </p:nvPr>
            </p:nvSpPr>
            <p:spPr/>
            <p:txBody>
              <a:bodyPr/>
              <a:lstStyle/>
              <a:p>
                <a:r>
                  <a:rPr lang="en-US" dirty="0"/>
                  <a:t>Window Size </a:t>
                </a:r>
                <a14:m>
                  <m:oMath xmlns:m="http://schemas.openxmlformats.org/officeDocument/2006/math">
                    <m:r>
                      <a:rPr lang="en-US" b="0" i="0" smtClean="0">
                        <a:latin typeface="Cambria Math" panose="02040503050406030204" pitchFamily="18" charset="0"/>
                      </a:rPr>
                      <m:t>1</m:t>
                    </m:r>
                    <m:r>
                      <a:rPr lang="en-US" b="0" i="1" smtClean="0">
                        <a:latin typeface="Cambria Math" panose="02040503050406030204" pitchFamily="18" charset="0"/>
                      </a:rPr>
                      <m:t>00</m:t>
                    </m:r>
                    <m:r>
                      <a:rPr lang="en-US" b="0" i="1" smtClean="0">
                        <a:latin typeface="Cambria Math" panose="02040503050406030204" pitchFamily="18" charset="0"/>
                      </a:rPr>
                      <m:t>𝜇</m:t>
                    </m:r>
                    <m:r>
                      <a:rPr lang="en-US" b="0" i="1" smtClean="0">
                        <a:latin typeface="Cambria Math" panose="02040503050406030204" pitchFamily="18" charset="0"/>
                      </a:rPr>
                      <m:t>𝑚</m:t>
                    </m:r>
                  </m:oMath>
                </a14:m>
                <a:endParaRPr lang="en-IL" dirty="0"/>
              </a:p>
            </p:txBody>
          </p:sp>
        </mc:Choice>
        <mc:Fallback xmlns="">
          <p:sp>
            <p:nvSpPr>
              <p:cNvPr id="2" name="Title 1">
                <a:extLst>
                  <a:ext uri="{FF2B5EF4-FFF2-40B4-BE49-F238E27FC236}">
                    <a16:creationId xmlns:a16="http://schemas.microsoft.com/office/drawing/2014/main" id="{F130E889-969B-75CB-22CB-58E0F6B8D3E6}"/>
                  </a:ext>
                </a:extLst>
              </p:cNvPr>
              <p:cNvSpPr>
                <a:spLocks noGrp="1" noRot="1" noChangeAspect="1" noMove="1" noResize="1" noEditPoints="1" noAdjustHandles="1" noChangeArrowheads="1" noChangeShapeType="1" noTextEdit="1"/>
              </p:cNvSpPr>
              <p:nvPr>
                <p:ph type="title"/>
              </p:nvPr>
            </p:nvSpPr>
            <p:spPr>
              <a:blipFill>
                <a:blip r:embed="rId3"/>
                <a:stretch>
                  <a:fillRect l="-2516" b="-22120"/>
                </a:stretch>
              </a:blipFill>
            </p:spPr>
            <p:txBody>
              <a:bodyPr/>
              <a:lstStyle/>
              <a:p>
                <a:r>
                  <a:rPr lang="en-IL">
                    <a:noFill/>
                  </a:rPr>
                  <a:t> </a:t>
                </a:r>
              </a:p>
            </p:txBody>
          </p:sp>
        </mc:Fallback>
      </mc:AlternateContent>
      <p:pic>
        <p:nvPicPr>
          <p:cNvPr id="6" name="Picture 5" descr="A picture containing text, diagram, line, plot&#10;&#10;Description automatically generated">
            <a:extLst>
              <a:ext uri="{FF2B5EF4-FFF2-40B4-BE49-F238E27FC236}">
                <a16:creationId xmlns:a16="http://schemas.microsoft.com/office/drawing/2014/main" id="{DF2A2A4E-2CD8-EDCE-C8D4-AFCFB38302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55211" y="2484328"/>
            <a:ext cx="3918585" cy="2483168"/>
          </a:xfrm>
          <a:prstGeom prst="rect">
            <a:avLst/>
          </a:prstGeom>
        </p:spPr>
      </p:pic>
      <p:pic>
        <p:nvPicPr>
          <p:cNvPr id="4" name="Picture 3" descr="A picture containing text, diagram, line, font&#10;&#10;Description automatically generated">
            <a:extLst>
              <a:ext uri="{FF2B5EF4-FFF2-40B4-BE49-F238E27FC236}">
                <a16:creationId xmlns:a16="http://schemas.microsoft.com/office/drawing/2014/main" id="{1D5E5F1D-F340-3A42-6B4E-41637CCA3D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484328"/>
            <a:ext cx="3918585" cy="2483168"/>
          </a:xfrm>
          <a:prstGeom prst="rect">
            <a:avLst/>
          </a:prstGeom>
        </p:spPr>
      </p:pic>
    </p:spTree>
    <p:extLst>
      <p:ext uri="{BB962C8B-B14F-4D97-AF65-F5344CB8AC3E}">
        <p14:creationId xmlns:p14="http://schemas.microsoft.com/office/powerpoint/2010/main" val="280237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diagram, line, plot&#10;&#10;Description automatically generated">
            <a:extLst>
              <a:ext uri="{FF2B5EF4-FFF2-40B4-BE49-F238E27FC236}">
                <a16:creationId xmlns:a16="http://schemas.microsoft.com/office/drawing/2014/main" id="{A1D5BD5F-61B5-7D97-FF85-D1EE6BFD27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7170" y="2503694"/>
            <a:ext cx="3918585" cy="2483168"/>
          </a:xfrm>
          <a:prstGeom prst="rect">
            <a:avLst/>
          </a:prstGeom>
        </p:spPr>
      </p:pic>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30E889-969B-75CB-22CB-58E0F6B8D3E6}"/>
                  </a:ext>
                </a:extLst>
              </p:cNvPr>
              <p:cNvSpPr>
                <a:spLocks noGrp="1"/>
              </p:cNvSpPr>
              <p:nvPr>
                <p:ph type="title"/>
              </p:nvPr>
            </p:nvSpPr>
            <p:spPr/>
            <p:txBody>
              <a:bodyPr/>
              <a:lstStyle/>
              <a:p>
                <a:r>
                  <a:rPr lang="en-US" dirty="0"/>
                  <a:t>Window Size </a:t>
                </a:r>
                <a14:m>
                  <m:oMath xmlns:m="http://schemas.openxmlformats.org/officeDocument/2006/math">
                    <m:r>
                      <a:rPr lang="en-US" b="0" i="1" smtClean="0">
                        <a:latin typeface="Cambria Math" panose="02040503050406030204" pitchFamily="18" charset="0"/>
                      </a:rPr>
                      <m:t>50</m:t>
                    </m:r>
                    <m:r>
                      <a:rPr lang="en-US" b="0" i="1" smtClean="0">
                        <a:latin typeface="Cambria Math" panose="02040503050406030204" pitchFamily="18" charset="0"/>
                      </a:rPr>
                      <m:t>𝜇</m:t>
                    </m:r>
                    <m:r>
                      <a:rPr lang="en-US" b="0" i="1" smtClean="0">
                        <a:latin typeface="Cambria Math" panose="02040503050406030204" pitchFamily="18" charset="0"/>
                      </a:rPr>
                      <m:t>𝑚</m:t>
                    </m:r>
                  </m:oMath>
                </a14:m>
                <a:endParaRPr lang="en-IL" dirty="0"/>
              </a:p>
            </p:txBody>
          </p:sp>
        </mc:Choice>
        <mc:Fallback xmlns="">
          <p:sp>
            <p:nvSpPr>
              <p:cNvPr id="2" name="Title 1">
                <a:extLst>
                  <a:ext uri="{FF2B5EF4-FFF2-40B4-BE49-F238E27FC236}">
                    <a16:creationId xmlns:a16="http://schemas.microsoft.com/office/drawing/2014/main" id="{F130E889-969B-75CB-22CB-58E0F6B8D3E6}"/>
                  </a:ext>
                </a:extLst>
              </p:cNvPr>
              <p:cNvSpPr>
                <a:spLocks noGrp="1" noRot="1" noChangeAspect="1" noMove="1" noResize="1" noEditPoints="1" noAdjustHandles="1" noChangeArrowheads="1" noChangeShapeType="1" noTextEdit="1"/>
              </p:cNvSpPr>
              <p:nvPr>
                <p:ph type="title"/>
              </p:nvPr>
            </p:nvSpPr>
            <p:spPr>
              <a:blipFill>
                <a:blip r:embed="rId3"/>
                <a:stretch>
                  <a:fillRect l="-2516" b="-22120"/>
                </a:stretch>
              </a:blipFill>
            </p:spPr>
            <p:txBody>
              <a:bodyPr/>
              <a:lstStyle/>
              <a:p>
                <a:r>
                  <a:rPr lang="en-IL">
                    <a:noFill/>
                  </a:rPr>
                  <a:t> </a:t>
                </a:r>
              </a:p>
            </p:txBody>
          </p:sp>
        </mc:Fallback>
      </mc:AlternateContent>
      <p:pic>
        <p:nvPicPr>
          <p:cNvPr id="9" name="Picture 8" descr="A picture containing text, diagram, line, font&#10;&#10;Description automatically generated">
            <a:extLst>
              <a:ext uri="{FF2B5EF4-FFF2-40B4-BE49-F238E27FC236}">
                <a16:creationId xmlns:a16="http://schemas.microsoft.com/office/drawing/2014/main" id="{885751A3-FC67-1699-F8AD-AA1BAE6C3F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503694"/>
            <a:ext cx="3918585" cy="2483168"/>
          </a:xfrm>
          <a:prstGeom prst="rect">
            <a:avLst/>
          </a:prstGeom>
        </p:spPr>
      </p:pic>
      <p:pic>
        <p:nvPicPr>
          <p:cNvPr id="11" name="Picture 10" descr="A picture containing text, diagram, line, plot&#10;&#10;Description automatically generated">
            <a:extLst>
              <a:ext uri="{FF2B5EF4-FFF2-40B4-BE49-F238E27FC236}">
                <a16:creationId xmlns:a16="http://schemas.microsoft.com/office/drawing/2014/main" id="{F81B4972-B524-9D9E-E641-CE9D740F1F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18585" y="2503694"/>
            <a:ext cx="3918585" cy="2483168"/>
          </a:xfrm>
          <a:prstGeom prst="rect">
            <a:avLst/>
          </a:prstGeom>
        </p:spPr>
      </p:pic>
    </p:spTree>
    <p:extLst>
      <p:ext uri="{BB962C8B-B14F-4D97-AF65-F5344CB8AC3E}">
        <p14:creationId xmlns:p14="http://schemas.microsoft.com/office/powerpoint/2010/main" val="405106188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
  <TotalTime>2107</TotalTime>
  <Words>370</Words>
  <Application>Microsoft Office PowerPoint</Application>
  <PresentationFormat>Widescreen</PresentationFormat>
  <Paragraphs>61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Cambria Math</vt:lpstr>
      <vt:lpstr>Century Schoolbook</vt:lpstr>
      <vt:lpstr>Wingdings 2</vt:lpstr>
      <vt:lpstr>View</vt:lpstr>
      <vt:lpstr>TB 2022</vt:lpstr>
      <vt:lpstr>Some initial notes</vt:lpstr>
      <vt:lpstr>SLIDING WINDOWS</vt:lpstr>
      <vt:lpstr>Finding the Number of Peaks</vt:lpstr>
      <vt:lpstr>Run 4417 – X axis</vt:lpstr>
      <vt:lpstr>Run 4417 – a close up on the peaks</vt:lpstr>
      <vt:lpstr>Window Size 200μm</vt:lpstr>
      <vt:lpstr>Window Size 100μm</vt:lpstr>
      <vt:lpstr>Window Size 50μm</vt:lpstr>
      <vt:lpstr>Run 4419 – X axis</vt:lpstr>
      <vt:lpstr>Run 4419 – a close up on the peaks</vt:lpstr>
      <vt:lpstr>Window Size 200μm</vt:lpstr>
      <vt:lpstr>Window Size 100μm</vt:lpstr>
      <vt:lpstr>Window Size 50μm</vt:lpstr>
      <vt:lpstr>Thoughts about the window size</vt:lpstr>
      <vt:lpstr>Visualization</vt:lpstr>
      <vt:lpstr>Window Size 50μm – second attempt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 2022</dc:title>
  <dc:creator>michal elad</dc:creator>
  <cp:lastModifiedBy>michal elad</cp:lastModifiedBy>
  <cp:revision>79</cp:revision>
  <dcterms:created xsi:type="dcterms:W3CDTF">2022-11-21T10:06:43Z</dcterms:created>
  <dcterms:modified xsi:type="dcterms:W3CDTF">2023-05-07T13:02:16Z</dcterms:modified>
</cp:coreProperties>
</file>