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04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433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0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BBAA-A093-41F7-83B3-FBA56EC269EB}" type="datetimeFigureOut">
              <a:rPr lang="en-IL" smtClean="0"/>
              <a:t>30/08/2022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E642-B734-421F-9EB7-1CCF1ED1E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Calorimeter Optimization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A0DBA-B23A-4DA9-81ED-65E0CD071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30-08-2022 update</a:t>
            </a:r>
          </a:p>
          <a:p>
            <a:r>
              <a:rPr lang="en-US" dirty="0"/>
              <a:t>Michal elad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91365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30BB5DE9-5229-FE56-2C83-E4831C1FA2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0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45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5EE00874-4A38-50A7-01DC-7D5ED00E3C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1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667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Resolution fit results</a:t>
                </a:r>
                <a:br>
                  <a:rPr lang="en-US" dirty="0"/>
                </a:br>
                <a:r>
                  <a:rPr lang="en-US" sz="2000" dirty="0"/>
                  <a:t>all layers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– for reference</a:t>
                </a:r>
                <a:endParaRPr lang="en-IL" sz="2000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E3BA8B6F-B7B4-11EF-F63C-04ADED66E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0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50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Resolution fit results</a:t>
                </a:r>
                <a:br>
                  <a:rPr lang="en-US" dirty="0"/>
                </a:br>
                <a:r>
                  <a:rPr lang="en-US" sz="2000" dirty="0"/>
                  <a:t>all layers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– for reference</a:t>
                </a:r>
                <a:endParaRPr lang="en-IL" sz="2000" dirty="0"/>
              </a:p>
            </p:txBody>
          </p:sp>
        </mc:Choice>
        <mc:Fallback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1F4C4431-CF42-8A0C-94CE-131C1FBF3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1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34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C375-B35D-47C8-E452-06BD4B43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7E054-A007-0786-69C3-A9886A5E83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5000 entries per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20 layers in ECAL</a:t>
                </a:r>
              </a:p>
              <a:p>
                <a:r>
                  <a:rPr lang="en-US" dirty="0"/>
                  <a:t>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For each entry:</a:t>
                </a:r>
              </a:p>
              <a:p>
                <a:pPr lvl="2"/>
                <a:r>
                  <a:rPr lang="en-US" dirty="0"/>
                  <a:t>Calculated total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</m:oMath>
                </a14:m>
                <a:r>
                  <a:rPr lang="en-US" dirty="0"/>
                  <a:t> per layer,  for 15 layers: 0, 1, 2, 3, 4, 5, 6, 7, 8, 9, 11, 13, 15, 17, 19</a:t>
                </a:r>
              </a:p>
              <a:p>
                <a:pPr lvl="2"/>
                <a:r>
                  <a:rPr lang="en-US" dirty="0"/>
                  <a:t>The total energy in “missing” layers was estimated under a linear assumption between each pair of “existing” layers.</a:t>
                </a:r>
              </a:p>
              <a:p>
                <a:pPr lvl="2"/>
                <a:r>
                  <a:rPr lang="en-US" dirty="0"/>
                  <a:t>Sum up everything</a:t>
                </a:r>
              </a:p>
              <a:p>
                <a:r>
                  <a:rPr lang="en-US" dirty="0"/>
                  <a:t>Result per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:  a list of total energy deposited, of length 5000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7E054-A007-0786-69C3-A9886A5E83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7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85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834C375-B35D-47C8-E452-06BD4B438A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Creation of histograms</a:t>
                </a:r>
                <a:br>
                  <a:rPr lang="en-US" dirty="0"/>
                </a:br>
                <a:br>
                  <a:rPr lang="en-US" sz="1800" dirty="0"/>
                </a:br>
                <a:r>
                  <a:rPr lang="en-US" sz="1800" dirty="0"/>
                  <a:t>per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L" sz="40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834C375-B35D-47C8-E452-06BD4B438A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 b="-697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7E054-A007-0786-69C3-A9886A5E83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2"/>
                <a:ext cx="9603275" cy="40377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Calculated mean 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standard deviation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Anything beyond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±3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was discarded</a:t>
                </a:r>
              </a:p>
              <a:p>
                <a:pPr lvl="1"/>
                <a:r>
                  <a:rPr lang="en-US" dirty="0"/>
                  <a:t>Remained about 4980 data points per energy (out of 5000)</a:t>
                </a:r>
              </a:p>
              <a:p>
                <a:r>
                  <a:rPr lang="en-US" dirty="0"/>
                  <a:t>Number of bins was set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𝑝𝑜𝑖𝑛𝑡𝑠</m:t>
                        </m:r>
                      </m:e>
                    </m:ra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Resulted in 70 bins per energy (as the number of data points was similar for all)</a:t>
                </a:r>
              </a:p>
              <a:p>
                <a:r>
                  <a:rPr lang="en-US" dirty="0"/>
                  <a:t>Fitted to a gaussian function:</a:t>
                </a:r>
              </a:p>
              <a:p>
                <a:pPr lvl="1"/>
                <a:r>
                  <a:rPr lang="en-US" dirty="0"/>
                  <a:t>once for all remaining data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±3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</m:d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once for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only</a:t>
                </a:r>
              </a:p>
              <a:p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7E054-A007-0786-69C3-A9886A5E83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2"/>
                <a:ext cx="9603275" cy="4037749"/>
              </a:xfrm>
              <a:blipFill>
                <a:blip r:embed="rId3"/>
                <a:stretch>
                  <a:fillRect l="-571" t="-15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05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:r>
                  <a:rPr lang="en-US" dirty="0"/>
                  <a:t>Gaussian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D27A6F18-6468-8B28-1081-4DCE90FF5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15" y="1638300"/>
            <a:ext cx="10424570" cy="50622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/>
              <p:nvPr/>
            </p:nvSpPr>
            <p:spPr>
              <a:xfrm>
                <a:off x="8677275" y="4371975"/>
                <a:ext cx="2377579" cy="2190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u="sng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b="0" i="1" u="sng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u="sng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b="0" i="1" u="sng" smtClean="0">
                          <a:latin typeface="Cambria Math" panose="02040503050406030204" pitchFamily="18" charset="0"/>
                        </a:rPr>
                        <m:t>dof</m:t>
                      </m:r>
                    </m:oMath>
                  </m:oMathPara>
                </a14:m>
                <a:endParaRPr lang="en-US" u="sng" dirty="0"/>
              </a:p>
              <a:p>
                <a:pPr algn="ctr"/>
                <a:r>
                  <a:rPr lang="en-US" sz="1600" dirty="0"/>
                  <a:t>2 GeV: </a:t>
                </a:r>
                <a:r>
                  <a:rPr lang="en-IL" sz="1600" dirty="0"/>
                  <a:t>2.3</a:t>
                </a:r>
                <a:r>
                  <a:rPr lang="en-US" sz="1600" dirty="0"/>
                  <a:t>6</a:t>
                </a:r>
              </a:p>
              <a:p>
                <a:pPr algn="ctr"/>
                <a:r>
                  <a:rPr lang="en-US" sz="1600" dirty="0"/>
                  <a:t>4 GeV: </a:t>
                </a:r>
                <a:r>
                  <a:rPr lang="en-IL" sz="1600" dirty="0"/>
                  <a:t>1.61</a:t>
                </a:r>
                <a:endParaRPr lang="en-US" sz="1600" dirty="0"/>
              </a:p>
              <a:p>
                <a:pPr algn="ctr"/>
                <a:r>
                  <a:rPr lang="en-US" sz="1600" dirty="0"/>
                  <a:t>6 GeV: </a:t>
                </a:r>
                <a:r>
                  <a:rPr lang="en-IL" sz="1600" dirty="0"/>
                  <a:t>1.08</a:t>
                </a:r>
                <a:endParaRPr lang="en-US" sz="1600" dirty="0"/>
              </a:p>
              <a:p>
                <a:pPr algn="ctr"/>
                <a:r>
                  <a:rPr lang="en-US" sz="1600" dirty="0"/>
                  <a:t>8 GeV: </a:t>
                </a:r>
                <a:r>
                  <a:rPr lang="en-IL" sz="1600" dirty="0"/>
                  <a:t>1.17</a:t>
                </a:r>
                <a:endParaRPr lang="en-US" sz="1600" dirty="0"/>
              </a:p>
              <a:p>
                <a:pPr algn="ctr"/>
                <a:r>
                  <a:rPr lang="en-US" sz="1600" dirty="0"/>
                  <a:t>10 GeV: </a:t>
                </a:r>
                <a:r>
                  <a:rPr lang="en-IL" sz="1600" dirty="0"/>
                  <a:t>1.1</a:t>
                </a:r>
                <a:r>
                  <a:rPr lang="en-US" sz="1600" dirty="0"/>
                  <a:t>7</a:t>
                </a:r>
              </a:p>
              <a:p>
                <a:pPr algn="ctr"/>
                <a:r>
                  <a:rPr lang="en-US" sz="1600" dirty="0"/>
                  <a:t>12 GeV: </a:t>
                </a:r>
                <a:r>
                  <a:rPr lang="en-IL" sz="1600" dirty="0"/>
                  <a:t>1.1</a:t>
                </a:r>
                <a:r>
                  <a:rPr lang="en-US" sz="1600" dirty="0"/>
                  <a:t>6</a:t>
                </a:r>
              </a:p>
              <a:p>
                <a:pPr algn="ctr"/>
                <a:r>
                  <a:rPr lang="en-US" sz="1600" dirty="0"/>
                  <a:t>14 GeV: </a:t>
                </a:r>
                <a:r>
                  <a:rPr lang="en-IL" sz="1600" dirty="0"/>
                  <a:t>1.0</a:t>
                </a:r>
                <a:r>
                  <a:rPr lang="en-US" sz="1600" dirty="0"/>
                  <a:t>2</a:t>
                </a:r>
                <a:endParaRPr lang="en-IL" sz="16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275" y="4371975"/>
                <a:ext cx="2377579" cy="2190750"/>
              </a:xfrm>
              <a:prstGeom prst="rect">
                <a:avLst/>
              </a:prstGeom>
              <a:blipFill>
                <a:blip r:embed="rId4"/>
                <a:stretch>
                  <a:fillRect b="-2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71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:r>
                  <a:rPr lang="en-US" dirty="0"/>
                  <a:t>Gaussian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19D9319C-FAAB-0E7B-5A4A-C99B574CEC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88" y="1647825"/>
            <a:ext cx="10393623" cy="50472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/>
              <p:nvPr/>
            </p:nvSpPr>
            <p:spPr>
              <a:xfrm>
                <a:off x="8677275" y="4371975"/>
                <a:ext cx="2377579" cy="2190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u="sng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b="0" i="1" u="sng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u="sng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b="0" i="1" u="sng" smtClean="0">
                          <a:latin typeface="Cambria Math" panose="02040503050406030204" pitchFamily="18" charset="0"/>
                        </a:rPr>
                        <m:t>dof</m:t>
                      </m:r>
                    </m:oMath>
                  </m:oMathPara>
                </a14:m>
                <a:endParaRPr lang="en-US" u="sng" dirty="0"/>
              </a:p>
              <a:p>
                <a:pPr algn="ctr"/>
                <a:r>
                  <a:rPr lang="en-US" sz="1600" dirty="0"/>
                  <a:t>2 GeV: </a:t>
                </a:r>
                <a:r>
                  <a:rPr lang="en-IL" sz="1600" dirty="0"/>
                  <a:t>1.8</a:t>
                </a:r>
                <a:r>
                  <a:rPr lang="en-US" sz="1600" dirty="0"/>
                  <a:t>2</a:t>
                </a:r>
              </a:p>
              <a:p>
                <a:pPr algn="ctr"/>
                <a:r>
                  <a:rPr lang="en-US" sz="1600" dirty="0"/>
                  <a:t>4 GeV: </a:t>
                </a:r>
                <a:r>
                  <a:rPr lang="en-IL" sz="1600" dirty="0"/>
                  <a:t>1.0</a:t>
                </a:r>
                <a:r>
                  <a:rPr lang="en-US" sz="1600" dirty="0"/>
                  <a:t>9</a:t>
                </a:r>
              </a:p>
              <a:p>
                <a:pPr algn="ctr"/>
                <a:r>
                  <a:rPr lang="en-US" sz="1600" dirty="0"/>
                  <a:t>6 GeV: </a:t>
                </a:r>
                <a:r>
                  <a:rPr lang="en-IL" sz="1600" dirty="0"/>
                  <a:t>0.8</a:t>
                </a:r>
                <a:r>
                  <a:rPr lang="en-US" sz="1600" dirty="0"/>
                  <a:t>3</a:t>
                </a:r>
              </a:p>
              <a:p>
                <a:pPr algn="ctr"/>
                <a:r>
                  <a:rPr lang="en-US" sz="1600" dirty="0"/>
                  <a:t>8 GeV: </a:t>
                </a:r>
                <a:r>
                  <a:rPr lang="en-IL" sz="1600" dirty="0"/>
                  <a:t>1.2</a:t>
                </a:r>
                <a:r>
                  <a:rPr lang="en-US" sz="1600" dirty="0"/>
                  <a:t>1</a:t>
                </a:r>
              </a:p>
              <a:p>
                <a:pPr algn="ctr"/>
                <a:r>
                  <a:rPr lang="en-US" sz="1600" dirty="0"/>
                  <a:t>10 GeV: </a:t>
                </a:r>
                <a:r>
                  <a:rPr lang="en-IL" sz="1600" dirty="0"/>
                  <a:t>1.22</a:t>
                </a:r>
                <a:endParaRPr lang="en-US" sz="1600" dirty="0"/>
              </a:p>
              <a:p>
                <a:pPr algn="ctr"/>
                <a:r>
                  <a:rPr lang="en-US" sz="1600" dirty="0"/>
                  <a:t>12 GeV: </a:t>
                </a:r>
                <a:r>
                  <a:rPr lang="en-IL" sz="1600" dirty="0"/>
                  <a:t>1.1</a:t>
                </a:r>
                <a:r>
                  <a:rPr lang="en-US" sz="1600" dirty="0"/>
                  <a:t>4</a:t>
                </a:r>
              </a:p>
              <a:p>
                <a:pPr algn="ctr"/>
                <a:r>
                  <a:rPr lang="en-US" sz="1600" dirty="0"/>
                  <a:t>14 GeV: </a:t>
                </a:r>
                <a:r>
                  <a:rPr lang="en-IL" sz="1600" dirty="0"/>
                  <a:t>0.98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275" y="4371975"/>
                <a:ext cx="2377579" cy="2190750"/>
              </a:xfrm>
              <a:prstGeom prst="rect">
                <a:avLst/>
              </a:prstGeom>
              <a:blipFill>
                <a:blip r:embed="rId4"/>
                <a:stretch>
                  <a:fillRect b="-2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3045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B1CE3BFB-344D-2346-D0DC-5A484A2B6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0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53013A9A-D833-0D82-F442-C6B402842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1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4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7641A2BB-BD6A-C918-BBC4-2644CE534A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30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8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±2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3CED4B86-C9A3-7F87-1CBB-858342491A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77" y="1626329"/>
            <a:ext cx="10350246" cy="502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360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1796</TotalTime>
  <Words>347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Gill Sans MT</vt:lpstr>
      <vt:lpstr>Gallery</vt:lpstr>
      <vt:lpstr>Calorimeter Optimization</vt:lpstr>
      <vt:lpstr>reminder</vt:lpstr>
      <vt:lpstr>Creation of histograms  per E_0</vt:lpstr>
      <vt:lpstr>Gaussian fit results μ±3σ</vt:lpstr>
      <vt:lpstr>Gaussian fit results μ±2σ</vt:lpstr>
      <vt:lpstr>Resolution fit results μ±3σ</vt:lpstr>
      <vt:lpstr>Resolution fit results μ±3σ</vt:lpstr>
      <vt:lpstr>Resolution fit results μ±3σ</vt:lpstr>
      <vt:lpstr>Resolution fit results μ±2σ</vt:lpstr>
      <vt:lpstr>Resolution fit results μ±2σ</vt:lpstr>
      <vt:lpstr>Resolution fit results μ±2σ</vt:lpstr>
      <vt:lpstr>Resolution fit results all layers (3σ) – for reference</vt:lpstr>
      <vt:lpstr>Resolution fit results all layers (3σ) – for 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Optimization</dc:title>
  <dc:creator>michal elad</dc:creator>
  <cp:lastModifiedBy>michal elad</cp:lastModifiedBy>
  <cp:revision>32</cp:revision>
  <dcterms:created xsi:type="dcterms:W3CDTF">2022-04-09T12:51:48Z</dcterms:created>
  <dcterms:modified xsi:type="dcterms:W3CDTF">2022-08-30T13:45:02Z</dcterms:modified>
</cp:coreProperties>
</file>