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7" r:id="rId2"/>
    <p:sldId id="268" r:id="rId3"/>
    <p:sldId id="273" r:id="rId4"/>
    <p:sldId id="271" r:id="rId5"/>
    <p:sldId id="272" r:id="rId6"/>
    <p:sldId id="270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6327" autoAdjust="0"/>
  </p:normalViewPr>
  <p:slideViewPr>
    <p:cSldViewPr showGuides="1">
      <p:cViewPr varScale="1">
        <p:scale>
          <a:sx n="68" d="100"/>
          <a:sy n="68" d="100"/>
        </p:scale>
        <p:origin x="596" y="4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2022-08-15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32 / 2022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Sonja </a:t>
            </a:r>
            <a:r>
              <a:rPr lang="en-US" b="1" dirty="0" err="1"/>
              <a:t>Jaster</a:t>
            </a:r>
            <a:r>
              <a:rPr lang="en-US" b="1" dirty="0"/>
              <a:t>-Merz &amp; Hannes Dinter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week 32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29243BD-5AAF-4B6C-AD2D-AC1FC4217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133DD-D40F-4697-8D53-570C62959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946316"/>
              </p:ext>
            </p:extLst>
          </p:nvPr>
        </p:nvGraphicFramePr>
        <p:xfrm>
          <a:off x="407988" y="991236"/>
          <a:ext cx="11376024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004">
                  <a:extLst>
                    <a:ext uri="{9D8B030D-6E8A-4147-A177-3AD203B41FA5}">
                      <a16:colId xmlns:a16="http://schemas.microsoft.com/office/drawing/2014/main" val="1314118428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Mon. 8</a:t>
                      </a:r>
                      <a:r>
                        <a:rPr lang="en-US" sz="1400" b="1" baseline="30000" noProof="0" dirty="0"/>
                        <a:t>th</a:t>
                      </a:r>
                      <a:r>
                        <a:rPr lang="en-US" sz="1400" b="1" noProof="0" dirty="0"/>
                        <a:t>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Tue. 9</a:t>
                      </a:r>
                      <a:r>
                        <a:rPr lang="en-US" sz="1400" b="1" baseline="30000" noProof="0" dirty="0"/>
                        <a:t>th</a:t>
                      </a:r>
                      <a:r>
                        <a:rPr lang="en-US" sz="1400" b="1" noProof="0" dirty="0"/>
                        <a:t>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Wed. 10</a:t>
                      </a:r>
                      <a:r>
                        <a:rPr lang="en-US" sz="1400" b="1" baseline="30000" noProof="0" dirty="0"/>
                        <a:t>th</a:t>
                      </a:r>
                      <a:r>
                        <a:rPr lang="en-US" sz="1400" b="1" noProof="0" dirty="0"/>
                        <a:t>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Thu. 11</a:t>
                      </a:r>
                      <a:r>
                        <a:rPr lang="en-US" sz="1400" b="1" baseline="30000" noProof="0" dirty="0"/>
                        <a:t>th</a:t>
                      </a:r>
                      <a:r>
                        <a:rPr lang="en-US" sz="1400" b="1" noProof="0" dirty="0"/>
                        <a:t>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Fri. 12</a:t>
                      </a:r>
                      <a:r>
                        <a:rPr lang="en-US" sz="1400" b="1" baseline="30000" noProof="0" dirty="0"/>
                        <a:t>th</a:t>
                      </a:r>
                      <a:r>
                        <a:rPr lang="en-US" sz="1400" b="1" noProof="0" dirty="0"/>
                        <a:t> August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Achievements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 err="1"/>
                        <a:t>Installed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door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closing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mechanism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to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building</a:t>
                      </a:r>
                      <a:r>
                        <a:rPr lang="de-DE" sz="1200" noProof="0" dirty="0"/>
                        <a:t> 25d?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/>
                        <a:t>MDI </a:t>
                      </a:r>
                      <a:r>
                        <a:rPr lang="de-DE" sz="1200" noProof="0" dirty="0" err="1"/>
                        <a:t>work</a:t>
                      </a:r>
                      <a:r>
                        <a:rPr lang="de-DE" sz="1200" noProof="0" dirty="0"/>
                        <a:t> on in-</a:t>
                      </a:r>
                      <a:r>
                        <a:rPr lang="de-DE" sz="1200" noProof="0" dirty="0" err="1"/>
                        <a:t>air</a:t>
                      </a:r>
                      <a:r>
                        <a:rPr lang="de-DE" sz="1200" noProof="0" dirty="0"/>
                        <a:t> ICT</a:t>
                      </a:r>
                      <a:endParaRPr lang="en-US" sz="1200" noProof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/>
                        <a:t>Adjusted field of view of EAR1 to fit the EA quad triplet aligned state (to be checked with beam)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noProof="0" dirty="0"/>
                        <a:t>Start </a:t>
                      </a:r>
                      <a:r>
                        <a:rPr lang="de-DE" sz="1200" noProof="0" dirty="0" err="1"/>
                        <a:t>up</a:t>
                      </a:r>
                      <a:r>
                        <a:rPr lang="de-DE" sz="1200" noProof="0" dirty="0"/>
                        <a:t>, </a:t>
                      </a:r>
                      <a:r>
                        <a:rPr lang="de-DE" sz="1200" noProof="0" dirty="0" err="1"/>
                        <a:t>load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machine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state</a:t>
                      </a:r>
                      <a:r>
                        <a:rPr lang="de-DE" sz="1200" noProof="0" dirty="0"/>
                        <a:t>, </a:t>
                      </a:r>
                      <a:r>
                        <a:rPr lang="de-DE" sz="1200" noProof="0" dirty="0" err="1"/>
                        <a:t>measure</a:t>
                      </a:r>
                      <a:r>
                        <a:rPr lang="de-DE" sz="1200" noProof="0" dirty="0"/>
                        <a:t> max. </a:t>
                      </a:r>
                      <a:r>
                        <a:rPr lang="de-DE" sz="1200" noProof="0" dirty="0" err="1"/>
                        <a:t>momentum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phases</a:t>
                      </a:r>
                      <a:endParaRPr lang="de-DE" sz="1200" noProof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noProof="0" dirty="0" err="1"/>
                        <a:t>Stridenas</a:t>
                      </a:r>
                      <a:endParaRPr lang="en-US" sz="1200" noProof="0" dirty="0"/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noProof="0" dirty="0"/>
                        <a:t>Beam </a:t>
                      </a:r>
                      <a:r>
                        <a:rPr lang="de-DE" sz="1200" noProof="0" dirty="0" err="1"/>
                        <a:t>profiles</a:t>
                      </a:r>
                      <a:endParaRPr lang="de-DE" sz="1200" noProof="0" dirty="0"/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noProof="0" dirty="0"/>
                        <a:t>Leakage current vs. beam charge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noProof="0" dirty="0"/>
                        <a:t>PDE current vs. beam momentum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noProof="0" dirty="0"/>
                        <a:t>Over night: dispersion measurement with averaging over many scans per screen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sym typeface="Wingdings" pitchFamily="2" charset="2"/>
                        </a:rPr>
                        <a:t>Creating simple drift WP for BC measurements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sym typeface="Wingdings" pitchFamily="2" charset="2"/>
                        </a:rPr>
                        <a:t>BPM LIBPMG1 is connected again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sym typeface="Wingdings" pitchFamily="2" charset="2"/>
                        </a:rPr>
                        <a:t>Dispersion measurement for a number of MBHB setpoints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sym typeface="Wingdings" pitchFamily="2" charset="2"/>
                        </a:rPr>
                        <a:t>Over night: wire quad scan (stopped because of TWS modulator problems)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>
                          <a:sym typeface="Wingdings" pitchFamily="2" charset="2"/>
                        </a:rPr>
                        <a:t>MIN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working</a:t>
                      </a:r>
                      <a:r>
                        <a:rPr lang="de-DE" sz="1200" noProof="0" dirty="0">
                          <a:sym typeface="Wingdings" pitchFamily="2" charset="2"/>
                        </a:rPr>
                        <a:t> on TWS1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modulator</a:t>
                      </a:r>
                      <a:endParaRPr lang="de-DE" sz="1200" noProof="0" dirty="0">
                        <a:sym typeface="Wingdings" pitchFamily="2" charset="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>
                          <a:sym typeface="Wingdings" pitchFamily="2" charset="2"/>
                        </a:rPr>
                        <a:t>Charge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map</a:t>
                      </a:r>
                      <a:r>
                        <a:rPr lang="de-DE" sz="1200" noProof="0" dirty="0">
                          <a:sym typeface="Wingdings" pitchFamily="2" charset="2"/>
                        </a:rPr>
                        <a:t>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tool</a:t>
                      </a:r>
                      <a:r>
                        <a:rPr lang="de-DE" sz="1200" noProof="0" dirty="0">
                          <a:sym typeface="Wingdings" pitchFamily="2" charset="2"/>
                        </a:rPr>
                        <a:t>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bugfixing</a:t>
                      </a:r>
                      <a:endParaRPr lang="de-DE" sz="1200" noProof="0" dirty="0">
                        <a:sym typeface="Wingdings" pitchFamily="2" charset="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>
                          <a:sym typeface="Wingdings" pitchFamily="2" charset="2"/>
                        </a:rPr>
                        <a:t>AA shift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cancelled</a:t>
                      </a:r>
                      <a:r>
                        <a:rPr lang="de-DE" sz="1200" noProof="0" dirty="0">
                          <a:sym typeface="Wingdings" pitchFamily="2" charset="2"/>
                        </a:rPr>
                        <a:t> </a:t>
                      </a:r>
                      <a:r>
                        <a:rPr lang="en-US" sz="1200" noProof="0" dirty="0">
                          <a:sym typeface="Wingdings" pitchFamily="2" charset="2"/>
                        </a:rPr>
                        <a:t>because of TWS1 modulator 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noProof="0" dirty="0"/>
                        <a:t>MIN working on TWS modulators (n</a:t>
                      </a:r>
                      <a:r>
                        <a:rPr lang="de-DE" sz="1200" noProof="0" dirty="0"/>
                        <a:t>o beam </a:t>
                      </a:r>
                      <a:r>
                        <a:rPr lang="de-DE" sz="1200" noProof="0" dirty="0" err="1"/>
                        <a:t>operation</a:t>
                      </a:r>
                      <a:r>
                        <a:rPr lang="en-US" sz="1200" noProof="0" dirty="0"/>
                        <a:t>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noProof="0" dirty="0"/>
                        <a:t>Modulators were fixed by MIN. Ferrite damping blocks installed at the cables.</a:t>
                      </a:r>
                      <a:endParaRPr lang="de-DE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Difficulties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i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noProof="0" dirty="0">
                          <a:sym typeface="Wingdings" pitchFamily="2" charset="2"/>
                        </a:rPr>
                        <a:t>AREAMQZM3 wrong readback value (280A while switched off), solved by MPC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i="0" noProof="0" dirty="0">
                          <a:sym typeface="Wingdings" pitchFamily="2" charset="2"/>
                        </a:rPr>
                        <a:t>N</a:t>
                      </a:r>
                      <a:r>
                        <a:rPr lang="en-US" sz="1200" i="0" noProof="0" dirty="0">
                          <a:sym typeface="Wingdings" pitchFamily="2" charset="2"/>
                        </a:rPr>
                        <a:t>ow AREAMQZM3 has a large RBV deviation (MPC will fix it next Tuesday), have to cycle by hand for 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 err="1"/>
                        <a:t>During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night</a:t>
                      </a:r>
                      <a:r>
                        <a:rPr lang="de-DE" sz="1200" noProof="0" dirty="0"/>
                        <a:t>: </a:t>
                      </a:r>
                      <a:r>
                        <a:rPr lang="de-DE" sz="1200" noProof="0" dirty="0" err="1"/>
                        <a:t>both</a:t>
                      </a:r>
                      <a:r>
                        <a:rPr lang="de-DE" sz="1200" noProof="0" dirty="0"/>
                        <a:t> TWS </a:t>
                      </a:r>
                      <a:r>
                        <a:rPr lang="de-DE" sz="1200" noProof="0" dirty="0" err="1"/>
                        <a:t>modulators</a:t>
                      </a:r>
                      <a:r>
                        <a:rPr lang="de-DE" sz="1200" noProof="0" dirty="0"/>
                        <a:t> fault, TWS2 </a:t>
                      </a:r>
                      <a:r>
                        <a:rPr lang="de-DE" sz="1200" noProof="0" dirty="0" err="1"/>
                        <a:t>could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be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restarted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locally</a:t>
                      </a:r>
                      <a:r>
                        <a:rPr lang="de-DE" sz="1200" noProof="0" dirty="0"/>
                        <a:t>, TWS1 </a:t>
                      </a:r>
                      <a:r>
                        <a:rPr lang="de-DE" sz="1200" noProof="0" dirty="0" err="1"/>
                        <a:t>to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be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checked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by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experts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/>
                        <a:t>TWS1 </a:t>
                      </a:r>
                      <a:r>
                        <a:rPr lang="de-DE" sz="1200" noProof="0" dirty="0" err="1"/>
                        <a:t>modulator</a:t>
                      </a:r>
                      <a:r>
                        <a:rPr lang="de-DE" sz="1200" noProof="0" dirty="0"/>
                        <a:t> not operational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6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8B16-697C-4696-BD17-ABF71D4A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Stridenas</a:t>
            </a:r>
            <a:r>
              <a:rPr lang="en-US" dirty="0"/>
              <a:t> beam profile measurement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0A918E-BCA4-477B-85E4-D7076BBEE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14" y="1717035"/>
            <a:ext cx="5852172" cy="438912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B919C-B311-4730-AA6B-EF99C16A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19629-D419-4E10-AC6E-F881A392D3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Estimated charge of 2.5 </a:t>
            </a:r>
            <a:r>
              <a:rPr lang="en-US" dirty="0" err="1"/>
              <a:t>fC</a:t>
            </a:r>
            <a:r>
              <a:rPr lang="en-US" dirty="0"/>
              <a:t>, no beam visible on screen station</a:t>
            </a:r>
          </a:p>
        </p:txBody>
      </p:sp>
    </p:spTree>
    <p:extLst>
      <p:ext uri="{BB962C8B-B14F-4D97-AF65-F5344CB8AC3E}">
        <p14:creationId xmlns:p14="http://schemas.microsoft.com/office/powerpoint/2010/main" val="14178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D01D0602-BCE6-4ADD-A514-28572A2F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dispersion for a number of MBHB setpoints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7B12C47F-129D-45CA-851A-6A260305D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DAD983-361D-4C8F-B5FD-5913715A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2ECD792-3986-412D-9154-E3AD20573C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Will compare this with the ASTRA model and also give the longitudinal dispersion. The measurement will be continued. </a:t>
            </a:r>
          </a:p>
        </p:txBody>
      </p:sp>
      <p:pic>
        <p:nvPicPr>
          <p:cNvPr id="1026" name="Picture 2" descr="https://ttfinfo.desy.de/SINBAD-ARESelog/data/2022/32/10.08/2022-08-10T17:08:25-00.png">
            <a:extLst>
              <a:ext uri="{FF2B5EF4-FFF2-40B4-BE49-F238E27FC236}">
                <a16:creationId xmlns:a16="http://schemas.microsoft.com/office/drawing/2014/main" id="{F388907A-5530-4C0D-92A2-8F0B10A5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60" y="1772816"/>
            <a:ext cx="50064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2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7F462-EBA3-49C1-A5D8-AFE5F1B5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X-band modulators installed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BB09E-8402-46E3-AEF4-2FBFD14F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F0C777-28F1-42F6-BD2B-65BF863AA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D230C0-D955-465C-BED4-E3D1261FE28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706568" y="1406428"/>
            <a:ext cx="4538314" cy="5010150"/>
          </a:xfrm>
          <a:prstGeom prst="rect">
            <a:avLst/>
          </a:prstGeom>
        </p:spPr>
      </p:pic>
      <p:pic>
        <p:nvPicPr>
          <p:cNvPr id="1027" name="Grafik 1" descr="image001">
            <a:extLst>
              <a:ext uri="{FF2B5EF4-FFF2-40B4-BE49-F238E27FC236}">
                <a16:creationId xmlns:a16="http://schemas.microsoft.com/office/drawing/2014/main" id="{D87FDE77-2325-4A7A-B6B5-FB00BF6C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406428"/>
            <a:ext cx="4496247" cy="501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59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5ED04-D5D0-4429-9309-A3307BFB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this week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6485BD-2E8C-4C8A-AEFC-3BF97007C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updates on all Windows PCs</a:t>
            </a:r>
          </a:p>
          <a:p>
            <a:r>
              <a:rPr lang="en-US" dirty="0"/>
              <a:t>JDDD updates</a:t>
            </a:r>
          </a:p>
          <a:p>
            <a:r>
              <a:rPr lang="en-US" dirty="0"/>
              <a:t>Tuesday: MPC works on EAQZM3 with magnet permission</a:t>
            </a:r>
          </a:p>
          <a:p>
            <a:r>
              <a:rPr lang="en-US" dirty="0"/>
              <a:t>Wire scanner tests</a:t>
            </a:r>
          </a:p>
          <a:p>
            <a:r>
              <a:rPr lang="en-US" cap="small" dirty="0"/>
              <a:t>Stridenas</a:t>
            </a:r>
            <a:r>
              <a:rPr lang="en-US" dirty="0"/>
              <a:t> measurements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450FBB-24DD-4532-9FDD-A856FBC3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7E28EA-6034-4B4C-A072-8CCDD0CC55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7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63A3DC-8E07-4B8A-B8FD-C92702689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33</a:t>
            </a:r>
          </a:p>
        </p:txBody>
      </p:sp>
      <p:graphicFrame>
        <p:nvGraphicFramePr>
          <p:cNvPr id="6" name="Tabelle">
            <a:extLst>
              <a:ext uri="{FF2B5EF4-FFF2-40B4-BE49-F238E27FC236}">
                <a16:creationId xmlns:a16="http://schemas.microsoft.com/office/drawing/2014/main" id="{830E68D4-1DA3-CA46-B346-9EA45DD18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997936"/>
              </p:ext>
            </p:extLst>
          </p:nvPr>
        </p:nvGraphicFramePr>
        <p:xfrm>
          <a:off x="407986" y="1406426"/>
          <a:ext cx="11376024" cy="4326828"/>
        </p:xfrm>
        <a:graphic>
          <a:graphicData uri="http://schemas.openxmlformats.org/drawingml/2006/table">
            <a:tbl>
              <a:tblPr bandRow="1"/>
              <a:tblGrid>
                <a:gridCol w="3887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sz="2400" b="1" noProof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b="1" noProof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Schedule</a:t>
                      </a:r>
                      <a:endParaRPr sz="2400" b="1" noProof="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15.08.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Tunnel open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r>
                        <a:rPr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en-US" sz="2400" noProof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Blae</a:t>
                      </a: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Stacey / Florian Burkart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17.08.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 Mayet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18.08.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b="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Sonja Jaster-Merz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19.08.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 Dinter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407987" y="6039173"/>
            <a:ext cx="11376024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421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DESY</vt:lpstr>
      <vt:lpstr>ARES Operation Meeting</vt:lpstr>
      <vt:lpstr>Summary of week 32</vt:lpstr>
      <vt:lpstr>Stridenas beam profile measurement</vt:lpstr>
      <vt:lpstr>Measured dispersion for a number of MBHB setpoints</vt:lpstr>
      <vt:lpstr>X-band modulators installed</vt:lpstr>
      <vt:lpstr>Plans for this week</vt:lpstr>
      <vt:lpstr>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Jaster-Merz, Sonja Meike</cp:lastModifiedBy>
  <cp:revision>554</cp:revision>
  <dcterms:created xsi:type="dcterms:W3CDTF">2021-08-09T09:06:11Z</dcterms:created>
  <dcterms:modified xsi:type="dcterms:W3CDTF">2022-08-15T10:46:02Z</dcterms:modified>
</cp:coreProperties>
</file>