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0275213" cy="42803763"/>
  <p:notesSz cx="6858000" cy="9144000"/>
  <p:embeddedFontLst>
    <p:embeddedFont>
      <p:font typeface="DesySans Office" panose="020B0503040000020003" pitchFamily="34" charset="0"/>
      <p:regular r:id="rId5"/>
      <p:bold r:id="rId6"/>
      <p:italic r:id="rId7"/>
      <p:boldItalic r:id="rId8"/>
    </p:embeddedFont>
    <p:embeddedFont>
      <p:font typeface="DesySans Office Cn Medium" panose="020B0706040000020003" pitchFamily="34" charset="0"/>
      <p:regular r:id="rId9"/>
    </p:embeddedFont>
  </p:embeddedFontLst>
  <p:defaultTextStyle>
    <a:defPPr>
      <a:defRPr lang="en-US"/>
    </a:defPPr>
    <a:lvl1pPr marL="0" algn="l" defTabSz="1294437" rtl="0" eaLnBrk="1" latinLnBrk="0" hangingPunct="1">
      <a:defRPr sz="5097" kern="1200">
        <a:solidFill>
          <a:schemeClr val="tx1"/>
        </a:solidFill>
        <a:latin typeface="+mn-lt"/>
        <a:ea typeface="+mn-ea"/>
        <a:cs typeface="+mn-cs"/>
      </a:defRPr>
    </a:lvl1pPr>
    <a:lvl2pPr marL="1294437" algn="l" defTabSz="1294437" rtl="0" eaLnBrk="1" latinLnBrk="0" hangingPunct="1">
      <a:defRPr sz="5097" kern="1200">
        <a:solidFill>
          <a:schemeClr val="tx1"/>
        </a:solidFill>
        <a:latin typeface="+mn-lt"/>
        <a:ea typeface="+mn-ea"/>
        <a:cs typeface="+mn-cs"/>
      </a:defRPr>
    </a:lvl2pPr>
    <a:lvl3pPr marL="2588874" algn="l" defTabSz="1294437" rtl="0" eaLnBrk="1" latinLnBrk="0" hangingPunct="1">
      <a:defRPr sz="5097" kern="1200">
        <a:solidFill>
          <a:schemeClr val="tx1"/>
        </a:solidFill>
        <a:latin typeface="+mn-lt"/>
        <a:ea typeface="+mn-ea"/>
        <a:cs typeface="+mn-cs"/>
      </a:defRPr>
    </a:lvl3pPr>
    <a:lvl4pPr marL="3883313" algn="l" defTabSz="1294437" rtl="0" eaLnBrk="1" latinLnBrk="0" hangingPunct="1">
      <a:defRPr sz="5097" kern="1200">
        <a:solidFill>
          <a:schemeClr val="tx1"/>
        </a:solidFill>
        <a:latin typeface="+mn-lt"/>
        <a:ea typeface="+mn-ea"/>
        <a:cs typeface="+mn-cs"/>
      </a:defRPr>
    </a:lvl4pPr>
    <a:lvl5pPr marL="5177751" algn="l" defTabSz="1294437" rtl="0" eaLnBrk="1" latinLnBrk="0" hangingPunct="1">
      <a:defRPr sz="5097" kern="1200">
        <a:solidFill>
          <a:schemeClr val="tx1"/>
        </a:solidFill>
        <a:latin typeface="+mn-lt"/>
        <a:ea typeface="+mn-ea"/>
        <a:cs typeface="+mn-cs"/>
      </a:defRPr>
    </a:lvl5pPr>
    <a:lvl6pPr marL="6472188" algn="l" defTabSz="1294437" rtl="0" eaLnBrk="1" latinLnBrk="0" hangingPunct="1">
      <a:defRPr sz="5097" kern="1200">
        <a:solidFill>
          <a:schemeClr val="tx1"/>
        </a:solidFill>
        <a:latin typeface="+mn-lt"/>
        <a:ea typeface="+mn-ea"/>
        <a:cs typeface="+mn-cs"/>
      </a:defRPr>
    </a:lvl6pPr>
    <a:lvl7pPr marL="7766625" algn="l" defTabSz="1294437" rtl="0" eaLnBrk="1" latinLnBrk="0" hangingPunct="1">
      <a:defRPr sz="5097" kern="1200">
        <a:solidFill>
          <a:schemeClr val="tx1"/>
        </a:solidFill>
        <a:latin typeface="+mn-lt"/>
        <a:ea typeface="+mn-ea"/>
        <a:cs typeface="+mn-cs"/>
      </a:defRPr>
    </a:lvl7pPr>
    <a:lvl8pPr marL="9061064" algn="l" defTabSz="1294437" rtl="0" eaLnBrk="1" latinLnBrk="0" hangingPunct="1">
      <a:defRPr sz="5097" kern="1200">
        <a:solidFill>
          <a:schemeClr val="tx1"/>
        </a:solidFill>
        <a:latin typeface="+mn-lt"/>
        <a:ea typeface="+mn-ea"/>
        <a:cs typeface="+mn-cs"/>
      </a:defRPr>
    </a:lvl8pPr>
    <a:lvl9pPr marL="10355501" algn="l" defTabSz="1294437" rtl="0" eaLnBrk="1" latinLnBrk="0" hangingPunct="1">
      <a:defRPr sz="509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745" autoAdjust="0"/>
    <p:restoredTop sz="94660"/>
  </p:normalViewPr>
  <p:slideViewPr>
    <p:cSldViewPr snapToGrid="0" showGuides="1">
      <p:cViewPr>
        <p:scale>
          <a:sx n="56" d="100"/>
          <a:sy n="56" d="100"/>
        </p:scale>
        <p:origin x="-2024" y="-97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 showGuides="1">
      <p:cViewPr>
        <p:scale>
          <a:sx n="100" d="100"/>
          <a:sy n="100" d="100"/>
        </p:scale>
        <p:origin x="480" y="72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3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viewProps" Target="viewProps.xml"/><Relationship Id="rId5" Type="http://schemas.openxmlformats.org/officeDocument/2006/relationships/font" Target="fonts/font1.fntdata"/><Relationship Id="rId10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openxmlformats.org/officeDocument/2006/relationships/font" Target="fonts/font5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75E6C4-5F43-4FF9-96D4-21B8157BE639}" type="datetimeFigureOut">
              <a:rPr lang="de-DE" smtClean="0"/>
              <a:t>24.08.22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E8B182-0F75-451D-B88B-ABD1C205B43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8096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1BD367-6A7A-405A-BFB1-15817186491F}" type="datetimeFigureOut">
              <a:rPr lang="de-DE" smtClean="0"/>
              <a:t>24.08.22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413189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B5255-5329-45F9-87F3-A2F9FB4734D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7676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503393" indent="-503393" algn="l" defTabSz="2588874" rtl="0" eaLnBrk="1" latinLnBrk="0" hangingPunct="1">
      <a:buFont typeface="Arial" panose="020B0604020202020204" pitchFamily="34" charset="0"/>
      <a:buChar char="•"/>
      <a:defRPr sz="3397" kern="1200">
        <a:solidFill>
          <a:schemeClr val="tx1"/>
        </a:solidFill>
        <a:latin typeface="+mn-lt"/>
        <a:ea typeface="+mn-ea"/>
        <a:cs typeface="+mn-cs"/>
      </a:defRPr>
    </a:lvl1pPr>
    <a:lvl2pPr marL="1006786" indent="-503393" algn="l" defTabSz="2588874" rtl="0" eaLnBrk="1" latinLnBrk="0" hangingPunct="1">
      <a:buFont typeface="Arial" panose="020B0604020202020204" pitchFamily="34" charset="0"/>
      <a:buChar char="•"/>
      <a:defRPr sz="3397" kern="1200">
        <a:solidFill>
          <a:schemeClr val="tx1"/>
        </a:solidFill>
        <a:latin typeface="+mn-lt"/>
        <a:ea typeface="+mn-ea"/>
        <a:cs typeface="+mn-cs"/>
      </a:defRPr>
    </a:lvl2pPr>
    <a:lvl3pPr marL="1537146" indent="-530360" algn="l" defTabSz="2588874" rtl="0" eaLnBrk="1" latinLnBrk="0" hangingPunct="1">
      <a:buFont typeface="Arial" panose="020B0604020202020204" pitchFamily="34" charset="0"/>
      <a:buChar char="•"/>
      <a:tabLst/>
      <a:defRPr sz="3397" kern="1200">
        <a:solidFill>
          <a:schemeClr val="tx1"/>
        </a:solidFill>
        <a:latin typeface="+mn-lt"/>
        <a:ea typeface="+mn-ea"/>
        <a:cs typeface="+mn-cs"/>
      </a:defRPr>
    </a:lvl3pPr>
    <a:lvl4pPr marL="2040536" indent="-503393" algn="l" defTabSz="2588874" rtl="0" eaLnBrk="1" latinLnBrk="0" hangingPunct="1">
      <a:buFont typeface="Arial" panose="020B0604020202020204" pitchFamily="34" charset="0"/>
      <a:buChar char="•"/>
      <a:defRPr sz="3397" kern="1200">
        <a:solidFill>
          <a:schemeClr val="tx1"/>
        </a:solidFill>
        <a:latin typeface="+mn-lt"/>
        <a:ea typeface="+mn-ea"/>
        <a:cs typeface="+mn-cs"/>
      </a:defRPr>
    </a:lvl4pPr>
    <a:lvl5pPr marL="2543929" indent="-503393" algn="l" defTabSz="2588874" rtl="0" eaLnBrk="1" latinLnBrk="0" hangingPunct="1">
      <a:buFont typeface="Arial" panose="020B0604020202020204" pitchFamily="34" charset="0"/>
      <a:buChar char="•"/>
      <a:defRPr sz="3397" kern="1200">
        <a:solidFill>
          <a:schemeClr val="tx1"/>
        </a:solidFill>
        <a:latin typeface="+mn-lt"/>
        <a:ea typeface="+mn-ea"/>
        <a:cs typeface="+mn-cs"/>
      </a:defRPr>
    </a:lvl5pPr>
    <a:lvl6pPr marL="6472188" algn="l" defTabSz="2588874" rtl="0" eaLnBrk="1" latinLnBrk="0" hangingPunct="1">
      <a:defRPr sz="3397" kern="1200">
        <a:solidFill>
          <a:schemeClr val="tx1"/>
        </a:solidFill>
        <a:latin typeface="+mn-lt"/>
        <a:ea typeface="+mn-ea"/>
        <a:cs typeface="+mn-cs"/>
      </a:defRPr>
    </a:lvl6pPr>
    <a:lvl7pPr marL="7766625" algn="l" defTabSz="2588874" rtl="0" eaLnBrk="1" latinLnBrk="0" hangingPunct="1">
      <a:defRPr sz="3397" kern="1200">
        <a:solidFill>
          <a:schemeClr val="tx1"/>
        </a:solidFill>
        <a:latin typeface="+mn-lt"/>
        <a:ea typeface="+mn-ea"/>
        <a:cs typeface="+mn-cs"/>
      </a:defRPr>
    </a:lvl7pPr>
    <a:lvl8pPr marL="9061064" algn="l" defTabSz="2588874" rtl="0" eaLnBrk="1" latinLnBrk="0" hangingPunct="1">
      <a:defRPr sz="3397" kern="1200">
        <a:solidFill>
          <a:schemeClr val="tx1"/>
        </a:solidFill>
        <a:latin typeface="+mn-lt"/>
        <a:ea typeface="+mn-ea"/>
        <a:cs typeface="+mn-cs"/>
      </a:defRPr>
    </a:lvl8pPr>
    <a:lvl9pPr marL="10355501" algn="l" defTabSz="2588874" rtl="0" eaLnBrk="1" latinLnBrk="0" hangingPunct="1">
      <a:defRPr sz="339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ildplatzhalter 6">
            <a:extLst>
              <a:ext uri="{FF2B5EF4-FFF2-40B4-BE49-F238E27FC236}">
                <a16:creationId xmlns:a16="http://schemas.microsoft.com/office/drawing/2014/main" id="{02A313C0-D66B-451B-966C-0C2D2EB0C01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" y="1"/>
            <a:ext cx="30275213" cy="4280376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9894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0102F-DB64-D641-92DE-78012F20AF51}" type="datetimeFigureOut">
              <a:rPr lang="en-DE" smtClean="0"/>
              <a:t>24.08.22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94FBC-4B70-DD43-92C0-3B3FF3337E35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3314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45299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</p:sldLayoutIdLst>
  <p:hf sldNum="0" hdr="0" ftr="0" dt="0"/>
  <p:txStyles>
    <p:titleStyle>
      <a:lvl1pPr algn="l" defTabSz="5706174" rtl="0" eaLnBrk="1" latinLnBrk="0" hangingPunct="1">
        <a:lnSpc>
          <a:spcPct val="90000"/>
        </a:lnSpc>
        <a:spcBef>
          <a:spcPct val="0"/>
        </a:spcBef>
        <a:buNone/>
        <a:defRPr sz="18722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58694" indent="-2258694" algn="l" defTabSz="5706174" rtl="0" eaLnBrk="1" latinLnBrk="0" hangingPunct="1">
        <a:lnSpc>
          <a:spcPct val="11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tabLst>
          <a:tab pos="2258694" algn="l"/>
        </a:tabLst>
        <a:defRPr sz="3963" kern="1200">
          <a:solidFill>
            <a:schemeClr val="tx1"/>
          </a:solidFill>
          <a:latin typeface="+mn-lt"/>
          <a:ea typeface="+mn-ea"/>
          <a:cs typeface="+mn-cs"/>
        </a:defRPr>
      </a:lvl1pPr>
      <a:lvl2pPr marL="3922996" indent="-1664301" algn="l" defTabSz="5706174" rtl="0" eaLnBrk="1" latinLnBrk="0" hangingPunct="1">
        <a:lnSpc>
          <a:spcPct val="11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3963" kern="1200">
          <a:solidFill>
            <a:schemeClr val="tx1"/>
          </a:solidFill>
          <a:latin typeface="+mn-lt"/>
          <a:ea typeface="+mn-ea"/>
          <a:cs typeface="+mn-cs"/>
        </a:defRPr>
      </a:lvl2pPr>
      <a:lvl3pPr marL="5587297" indent="-1664301" algn="l" defTabSz="5706174" rtl="0" eaLnBrk="1" latinLnBrk="0" hangingPunct="1">
        <a:lnSpc>
          <a:spcPct val="11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3963" kern="1200">
          <a:solidFill>
            <a:schemeClr val="tx1"/>
          </a:solidFill>
          <a:latin typeface="+mn-lt"/>
          <a:ea typeface="+mn-ea"/>
          <a:cs typeface="+mn-cs"/>
        </a:defRPr>
      </a:lvl3pPr>
      <a:lvl4pPr marL="7251597" indent="-1664301" algn="l" defTabSz="5706174" rtl="0" eaLnBrk="1" latinLnBrk="0" hangingPunct="1">
        <a:lnSpc>
          <a:spcPct val="11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3963" kern="1200">
          <a:solidFill>
            <a:schemeClr val="tx1"/>
          </a:solidFill>
          <a:latin typeface="+mn-lt"/>
          <a:ea typeface="+mn-ea"/>
          <a:cs typeface="+mn-cs"/>
        </a:defRPr>
      </a:lvl4pPr>
      <a:lvl5pPr marL="8975339" indent="-1723742" algn="l" defTabSz="5706174" rtl="0" eaLnBrk="1" latinLnBrk="0" hangingPunct="1">
        <a:lnSpc>
          <a:spcPct val="11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3963" kern="1200">
          <a:solidFill>
            <a:schemeClr val="tx1"/>
          </a:solidFill>
          <a:latin typeface="+mn-lt"/>
          <a:ea typeface="+mn-ea"/>
          <a:cs typeface="+mn-cs"/>
        </a:defRPr>
      </a:lvl5pPr>
      <a:lvl6pPr marL="15691983" indent="-1426546" algn="l" defTabSz="5706174" rtl="0" eaLnBrk="1" latinLnBrk="0" hangingPunct="1">
        <a:lnSpc>
          <a:spcPct val="90000"/>
        </a:lnSpc>
        <a:spcBef>
          <a:spcPts val="3119"/>
        </a:spcBef>
        <a:buFont typeface="Arial" panose="020B0604020202020204" pitchFamily="34" charset="0"/>
        <a:buChar char="•"/>
        <a:defRPr sz="11232" kern="1200">
          <a:solidFill>
            <a:schemeClr val="tx1"/>
          </a:solidFill>
          <a:latin typeface="+mn-lt"/>
          <a:ea typeface="+mn-ea"/>
          <a:cs typeface="+mn-cs"/>
        </a:defRPr>
      </a:lvl6pPr>
      <a:lvl7pPr marL="18545070" indent="-1426546" algn="l" defTabSz="5706174" rtl="0" eaLnBrk="1" latinLnBrk="0" hangingPunct="1">
        <a:lnSpc>
          <a:spcPct val="90000"/>
        </a:lnSpc>
        <a:spcBef>
          <a:spcPts val="3119"/>
        </a:spcBef>
        <a:buFont typeface="Arial" panose="020B0604020202020204" pitchFamily="34" charset="0"/>
        <a:buChar char="•"/>
        <a:defRPr sz="11232" kern="1200">
          <a:solidFill>
            <a:schemeClr val="tx1"/>
          </a:solidFill>
          <a:latin typeface="+mn-lt"/>
          <a:ea typeface="+mn-ea"/>
          <a:cs typeface="+mn-cs"/>
        </a:defRPr>
      </a:lvl7pPr>
      <a:lvl8pPr marL="21398157" indent="-1426546" algn="l" defTabSz="5706174" rtl="0" eaLnBrk="1" latinLnBrk="0" hangingPunct="1">
        <a:lnSpc>
          <a:spcPct val="90000"/>
        </a:lnSpc>
        <a:spcBef>
          <a:spcPts val="3119"/>
        </a:spcBef>
        <a:buFont typeface="Arial" panose="020B0604020202020204" pitchFamily="34" charset="0"/>
        <a:buChar char="•"/>
        <a:defRPr sz="11232" kern="1200">
          <a:solidFill>
            <a:schemeClr val="tx1"/>
          </a:solidFill>
          <a:latin typeface="+mn-lt"/>
          <a:ea typeface="+mn-ea"/>
          <a:cs typeface="+mn-cs"/>
        </a:defRPr>
      </a:lvl8pPr>
      <a:lvl9pPr marL="24251248" indent="-1426546" algn="l" defTabSz="5706174" rtl="0" eaLnBrk="1" latinLnBrk="0" hangingPunct="1">
        <a:lnSpc>
          <a:spcPct val="90000"/>
        </a:lnSpc>
        <a:spcBef>
          <a:spcPts val="3119"/>
        </a:spcBef>
        <a:buFont typeface="Arial" panose="020B0604020202020204" pitchFamily="34" charset="0"/>
        <a:buChar char="•"/>
        <a:defRPr sz="1123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706174" rtl="0" eaLnBrk="1" latinLnBrk="0" hangingPunct="1">
        <a:defRPr sz="11232" kern="1200">
          <a:solidFill>
            <a:schemeClr val="tx1"/>
          </a:solidFill>
          <a:latin typeface="+mn-lt"/>
          <a:ea typeface="+mn-ea"/>
          <a:cs typeface="+mn-cs"/>
        </a:defRPr>
      </a:lvl1pPr>
      <a:lvl2pPr marL="2853087" algn="l" defTabSz="5706174" rtl="0" eaLnBrk="1" latinLnBrk="0" hangingPunct="1">
        <a:defRPr sz="11232" kern="1200">
          <a:solidFill>
            <a:schemeClr val="tx1"/>
          </a:solidFill>
          <a:latin typeface="+mn-lt"/>
          <a:ea typeface="+mn-ea"/>
          <a:cs typeface="+mn-cs"/>
        </a:defRPr>
      </a:lvl2pPr>
      <a:lvl3pPr marL="5706174" algn="l" defTabSz="5706174" rtl="0" eaLnBrk="1" latinLnBrk="0" hangingPunct="1">
        <a:defRPr sz="11232" kern="1200">
          <a:solidFill>
            <a:schemeClr val="tx1"/>
          </a:solidFill>
          <a:latin typeface="+mn-lt"/>
          <a:ea typeface="+mn-ea"/>
          <a:cs typeface="+mn-cs"/>
        </a:defRPr>
      </a:lvl3pPr>
      <a:lvl4pPr marL="8559263" algn="l" defTabSz="5706174" rtl="0" eaLnBrk="1" latinLnBrk="0" hangingPunct="1">
        <a:defRPr sz="11232" kern="1200">
          <a:solidFill>
            <a:schemeClr val="tx1"/>
          </a:solidFill>
          <a:latin typeface="+mn-lt"/>
          <a:ea typeface="+mn-ea"/>
          <a:cs typeface="+mn-cs"/>
        </a:defRPr>
      </a:lvl4pPr>
      <a:lvl5pPr marL="11412350" algn="l" defTabSz="5706174" rtl="0" eaLnBrk="1" latinLnBrk="0" hangingPunct="1">
        <a:defRPr sz="11232" kern="1200">
          <a:solidFill>
            <a:schemeClr val="tx1"/>
          </a:solidFill>
          <a:latin typeface="+mn-lt"/>
          <a:ea typeface="+mn-ea"/>
          <a:cs typeface="+mn-cs"/>
        </a:defRPr>
      </a:lvl5pPr>
      <a:lvl6pPr marL="14265439" algn="l" defTabSz="5706174" rtl="0" eaLnBrk="1" latinLnBrk="0" hangingPunct="1">
        <a:defRPr sz="11232" kern="1200">
          <a:solidFill>
            <a:schemeClr val="tx1"/>
          </a:solidFill>
          <a:latin typeface="+mn-lt"/>
          <a:ea typeface="+mn-ea"/>
          <a:cs typeface="+mn-cs"/>
        </a:defRPr>
      </a:lvl6pPr>
      <a:lvl7pPr marL="17118528" algn="l" defTabSz="5706174" rtl="0" eaLnBrk="1" latinLnBrk="0" hangingPunct="1">
        <a:defRPr sz="11232" kern="1200">
          <a:solidFill>
            <a:schemeClr val="tx1"/>
          </a:solidFill>
          <a:latin typeface="+mn-lt"/>
          <a:ea typeface="+mn-ea"/>
          <a:cs typeface="+mn-cs"/>
        </a:defRPr>
      </a:lvl7pPr>
      <a:lvl8pPr marL="19971615" algn="l" defTabSz="5706174" rtl="0" eaLnBrk="1" latinLnBrk="0" hangingPunct="1">
        <a:defRPr sz="11232" kern="1200">
          <a:solidFill>
            <a:schemeClr val="tx1"/>
          </a:solidFill>
          <a:latin typeface="+mn-lt"/>
          <a:ea typeface="+mn-ea"/>
          <a:cs typeface="+mn-cs"/>
        </a:defRPr>
      </a:lvl8pPr>
      <a:lvl9pPr marL="22824703" algn="l" defTabSz="5706174" rtl="0" eaLnBrk="1" latinLnBrk="0" hangingPunct="1">
        <a:defRPr sz="1123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531" userDrawn="1">
          <p15:clr>
            <a:srgbClr val="F26B43"/>
          </p15:clr>
        </p15:guide>
        <p15:guide id="2" pos="9785" userDrawn="1">
          <p15:clr>
            <a:srgbClr val="F26B43"/>
          </p15:clr>
        </p15:guide>
        <p15:guide id="3" pos="9241" userDrawn="1">
          <p15:clr>
            <a:srgbClr val="F26B43"/>
          </p15:clr>
        </p15:guide>
        <p15:guide id="4" pos="18539" userDrawn="1">
          <p15:clr>
            <a:srgbClr val="F26B43"/>
          </p15:clr>
        </p15:guide>
        <p15:guide id="5" pos="532" userDrawn="1">
          <p15:clr>
            <a:srgbClr val="F26B43"/>
          </p15:clr>
        </p15:guide>
        <p15:guide id="6" orient="horz" pos="1620" userDrawn="1">
          <p15:clr>
            <a:srgbClr val="F26B43"/>
          </p15:clr>
        </p15:guide>
        <p15:guide id="8" orient="horz" pos="1076" userDrawn="1">
          <p15:clr>
            <a:srgbClr val="F26B43"/>
          </p15:clr>
        </p15:guide>
        <p15:guide id="9" pos="6519" userDrawn="1">
          <p15:clr>
            <a:srgbClr val="F26B43"/>
          </p15:clr>
        </p15:guide>
        <p15:guide id="10" pos="7063" userDrawn="1">
          <p15:clr>
            <a:srgbClr val="F26B43"/>
          </p15:clr>
        </p15:guide>
        <p15:guide id="12" pos="13051" userDrawn="1">
          <p15:clr>
            <a:srgbClr val="F26B43"/>
          </p15:clr>
        </p15:guide>
        <p15:guide id="14" pos="1076" userDrawn="1">
          <p15:clr>
            <a:srgbClr val="F26B43"/>
          </p15:clr>
        </p15:guide>
        <p15:guide id="15" pos="1634" userDrawn="1">
          <p15:clr>
            <a:srgbClr val="F26B43"/>
          </p15:clr>
        </p15:guide>
        <p15:guide id="16" pos="2179" userDrawn="1">
          <p15:clr>
            <a:srgbClr val="F26B43"/>
          </p15:clr>
        </p15:guide>
        <p15:guide id="18" pos="2723" userDrawn="1">
          <p15:clr>
            <a:srgbClr val="F26B43"/>
          </p15:clr>
        </p15:guide>
        <p15:guide id="19" pos="3253" userDrawn="1">
          <p15:clr>
            <a:srgbClr val="F26B43"/>
          </p15:clr>
        </p15:guide>
        <p15:guide id="21" pos="3798" userDrawn="1">
          <p15:clr>
            <a:srgbClr val="F26B43"/>
          </p15:clr>
        </p15:guide>
        <p15:guide id="22" pos="4342" userDrawn="1">
          <p15:clr>
            <a:srgbClr val="F26B43"/>
          </p15:clr>
        </p15:guide>
        <p15:guide id="23" pos="4886" userDrawn="1">
          <p15:clr>
            <a:srgbClr val="F26B43"/>
          </p15:clr>
        </p15:guide>
        <p15:guide id="25" pos="5430" userDrawn="1">
          <p15:clr>
            <a:srgbClr val="F26B43"/>
          </p15:clr>
        </p15:guide>
        <p15:guide id="26" pos="5975" userDrawn="1">
          <p15:clr>
            <a:srgbClr val="F26B43"/>
          </p15:clr>
        </p15:guide>
        <p15:guide id="28" pos="7608" userDrawn="1">
          <p15:clr>
            <a:srgbClr val="F26B43"/>
          </p15:clr>
        </p15:guide>
        <p15:guide id="30" pos="8152" userDrawn="1">
          <p15:clr>
            <a:srgbClr val="F26B43"/>
          </p15:clr>
        </p15:guide>
        <p15:guide id="31" pos="8696" userDrawn="1">
          <p15:clr>
            <a:srgbClr val="F26B43"/>
          </p15:clr>
        </p15:guide>
        <p15:guide id="34" pos="10329" userDrawn="1">
          <p15:clr>
            <a:srgbClr val="F26B43"/>
          </p15:clr>
        </p15:guide>
        <p15:guide id="35" pos="10874" userDrawn="1">
          <p15:clr>
            <a:srgbClr val="F26B43"/>
          </p15:clr>
        </p15:guide>
        <p15:guide id="36" pos="11418" userDrawn="1">
          <p15:clr>
            <a:srgbClr val="F26B43"/>
          </p15:clr>
        </p15:guide>
        <p15:guide id="38" pos="11962" userDrawn="1">
          <p15:clr>
            <a:srgbClr val="F26B43"/>
          </p15:clr>
        </p15:guide>
        <p15:guide id="39" pos="12507" userDrawn="1">
          <p15:clr>
            <a:srgbClr val="F26B43"/>
          </p15:clr>
        </p15:guide>
        <p15:guide id="40" pos="13595" userDrawn="1">
          <p15:clr>
            <a:srgbClr val="F26B43"/>
          </p15:clr>
        </p15:guide>
        <p15:guide id="41" pos="14139" userDrawn="1">
          <p15:clr>
            <a:srgbClr val="F26B43"/>
          </p15:clr>
        </p15:guide>
        <p15:guide id="43" pos="14684" userDrawn="1">
          <p15:clr>
            <a:srgbClr val="F26B43"/>
          </p15:clr>
        </p15:guide>
        <p15:guide id="44" pos="15228" userDrawn="1">
          <p15:clr>
            <a:srgbClr val="F26B43"/>
          </p15:clr>
        </p15:guide>
        <p15:guide id="46" pos="15772" userDrawn="1">
          <p15:clr>
            <a:srgbClr val="F26B43"/>
          </p15:clr>
        </p15:guide>
        <p15:guide id="48" pos="16317" userDrawn="1">
          <p15:clr>
            <a:srgbClr val="F26B43"/>
          </p15:clr>
        </p15:guide>
        <p15:guide id="49" pos="16861" userDrawn="1">
          <p15:clr>
            <a:srgbClr val="F26B43"/>
          </p15:clr>
        </p15:guide>
        <p15:guide id="50" pos="17405" userDrawn="1">
          <p15:clr>
            <a:srgbClr val="F26B43"/>
          </p15:clr>
        </p15:guide>
        <p15:guide id="51" pos="17995" userDrawn="1">
          <p15:clr>
            <a:srgbClr val="F26B43"/>
          </p15:clr>
        </p15:guide>
        <p15:guide id="54" orient="horz" pos="2164" userDrawn="1">
          <p15:clr>
            <a:srgbClr val="F26B43"/>
          </p15:clr>
        </p15:guide>
        <p15:guide id="56" orient="horz" pos="2709" userDrawn="1">
          <p15:clr>
            <a:srgbClr val="F26B43"/>
          </p15:clr>
        </p15:guide>
        <p15:guide id="57" orient="horz" pos="3253" userDrawn="1">
          <p15:clr>
            <a:srgbClr val="F26B43"/>
          </p15:clr>
        </p15:guide>
        <p15:guide id="59" orient="horz" pos="3797" userDrawn="1">
          <p15:clr>
            <a:srgbClr val="F26B43"/>
          </p15:clr>
        </p15:guide>
        <p15:guide id="60" orient="horz" pos="4342" userDrawn="1">
          <p15:clr>
            <a:srgbClr val="F26B43"/>
          </p15:clr>
        </p15:guide>
        <p15:guide id="61" orient="horz" pos="4886" userDrawn="1">
          <p15:clr>
            <a:srgbClr val="F26B43"/>
          </p15:clr>
        </p15:guide>
        <p15:guide id="63" orient="horz" pos="5430" userDrawn="1">
          <p15:clr>
            <a:srgbClr val="F26B43"/>
          </p15:clr>
        </p15:guide>
        <p15:guide id="64" orient="horz" pos="5975" userDrawn="1">
          <p15:clr>
            <a:srgbClr val="F26B43"/>
          </p15:clr>
        </p15:guide>
        <p15:guide id="66" orient="horz" pos="6519" userDrawn="1">
          <p15:clr>
            <a:srgbClr val="F26B43"/>
          </p15:clr>
        </p15:guide>
        <p15:guide id="67" orient="horz" pos="7063" userDrawn="1">
          <p15:clr>
            <a:srgbClr val="F26B43"/>
          </p15:clr>
        </p15:guide>
        <p15:guide id="68" orient="horz" pos="7607" userDrawn="1">
          <p15:clr>
            <a:srgbClr val="F26B43"/>
          </p15:clr>
        </p15:guide>
        <p15:guide id="70" orient="horz" pos="8152" userDrawn="1">
          <p15:clr>
            <a:srgbClr val="F26B43"/>
          </p15:clr>
        </p15:guide>
        <p15:guide id="71" orient="horz" pos="8696" userDrawn="1">
          <p15:clr>
            <a:srgbClr val="F26B43"/>
          </p15:clr>
        </p15:guide>
        <p15:guide id="73" orient="horz" pos="9240" userDrawn="1">
          <p15:clr>
            <a:srgbClr val="F26B43"/>
          </p15:clr>
        </p15:guide>
        <p15:guide id="74" orient="horz" pos="9785" userDrawn="1">
          <p15:clr>
            <a:srgbClr val="F26B43"/>
          </p15:clr>
        </p15:guide>
        <p15:guide id="76" orient="horz" pos="10329" userDrawn="1">
          <p15:clr>
            <a:srgbClr val="F26B43"/>
          </p15:clr>
        </p15:guide>
        <p15:guide id="77" orient="horz" pos="10873" userDrawn="1">
          <p15:clr>
            <a:srgbClr val="F26B43"/>
          </p15:clr>
        </p15:guide>
        <p15:guide id="79" orient="horz" pos="11418" userDrawn="1">
          <p15:clr>
            <a:srgbClr val="F26B43"/>
          </p15:clr>
        </p15:guide>
        <p15:guide id="80" orient="horz" pos="11962" userDrawn="1">
          <p15:clr>
            <a:srgbClr val="F26B43"/>
          </p15:clr>
        </p15:guide>
        <p15:guide id="81" orient="horz" pos="12506" userDrawn="1">
          <p15:clr>
            <a:srgbClr val="F26B43"/>
          </p15:clr>
        </p15:guide>
        <p15:guide id="83" orient="horz" pos="13051" userDrawn="1">
          <p15:clr>
            <a:srgbClr val="F26B43"/>
          </p15:clr>
        </p15:guide>
        <p15:guide id="84" orient="horz" pos="13595" userDrawn="1">
          <p15:clr>
            <a:srgbClr val="F26B43"/>
          </p15:clr>
        </p15:guide>
        <p15:guide id="85" orient="horz" pos="21789" userDrawn="1">
          <p15:clr>
            <a:srgbClr val="F26B43"/>
          </p15:clr>
        </p15:guide>
        <p15:guide id="86" orient="horz" pos="14162" userDrawn="1">
          <p15:clr>
            <a:srgbClr val="F26B43"/>
          </p15:clr>
        </p15:guide>
        <p15:guide id="87" orient="horz" pos="14684" userDrawn="1">
          <p15:clr>
            <a:srgbClr val="F26B43"/>
          </p15:clr>
        </p15:guide>
        <p15:guide id="88" orient="horz" pos="15273" userDrawn="1">
          <p15:clr>
            <a:srgbClr val="F26B43"/>
          </p15:clr>
        </p15:guide>
        <p15:guide id="89" orient="horz" pos="21238" userDrawn="1">
          <p15:clr>
            <a:srgbClr val="F26B43"/>
          </p15:clr>
        </p15:guide>
        <p15:guide id="90" orient="horz" pos="15795" userDrawn="1">
          <p15:clr>
            <a:srgbClr val="F26B43"/>
          </p15:clr>
        </p15:guide>
        <p15:guide id="91" orient="horz" pos="16339" userDrawn="1">
          <p15:clr>
            <a:srgbClr val="F26B43"/>
          </p15:clr>
        </p15:guide>
        <p15:guide id="92" orient="horz" pos="16886" userDrawn="1">
          <p15:clr>
            <a:srgbClr val="F26B43"/>
          </p15:clr>
        </p15:guide>
        <p15:guide id="94" orient="horz" pos="17428" userDrawn="1">
          <p15:clr>
            <a:srgbClr val="F26B43"/>
          </p15:clr>
        </p15:guide>
        <p15:guide id="95" orient="horz" pos="17972" userDrawn="1">
          <p15:clr>
            <a:srgbClr val="F26B43"/>
          </p15:clr>
        </p15:guide>
        <p15:guide id="96" orient="horz" pos="23960" userDrawn="1">
          <p15:clr>
            <a:srgbClr val="F26B43"/>
          </p15:clr>
        </p15:guide>
        <p15:guide id="97" orient="horz" pos="18494" userDrawn="1">
          <p15:clr>
            <a:srgbClr val="F26B43"/>
          </p15:clr>
        </p15:guide>
        <p15:guide id="98" orient="horz" pos="19061" userDrawn="1">
          <p15:clr>
            <a:srgbClr val="F26B43"/>
          </p15:clr>
        </p15:guide>
        <p15:guide id="99" orient="horz" pos="24504" userDrawn="1">
          <p15:clr>
            <a:srgbClr val="F26B43"/>
          </p15:clr>
        </p15:guide>
        <p15:guide id="100" orient="horz" pos="19605" userDrawn="1">
          <p15:clr>
            <a:srgbClr val="F26B43"/>
          </p15:clr>
        </p15:guide>
        <p15:guide id="101" orient="horz" pos="20149" userDrawn="1">
          <p15:clr>
            <a:srgbClr val="F26B43"/>
          </p15:clr>
        </p15:guide>
        <p15:guide id="102" orient="horz" pos="20700" userDrawn="1">
          <p15:clr>
            <a:srgbClr val="F26B43"/>
          </p15:clr>
        </p15:guide>
        <p15:guide id="107" orient="horz" pos="22327" userDrawn="1">
          <p15:clr>
            <a:srgbClr val="F26B43"/>
          </p15:clr>
        </p15:guide>
        <p15:guide id="108" orient="horz" pos="22871" userDrawn="1">
          <p15:clr>
            <a:srgbClr val="F26B43"/>
          </p15:clr>
        </p15:guide>
        <p15:guide id="110" orient="horz" pos="23415" userDrawn="1">
          <p15:clr>
            <a:srgbClr val="F26B43"/>
          </p15:clr>
        </p15:guide>
        <p15:guide id="114" orient="horz" pos="25048" userDrawn="1">
          <p15:clr>
            <a:srgbClr val="F26B43"/>
          </p15:clr>
        </p15:guide>
        <p15:guide id="115" orient="horz" pos="25592" userDrawn="1">
          <p15:clr>
            <a:srgbClr val="F26B43"/>
          </p15:clr>
        </p15:guide>
        <p15:guide id="117" orient="horz" pos="26137" userDrawn="1">
          <p15:clr>
            <a:srgbClr val="F26B43"/>
          </p15:clr>
        </p15:guide>
        <p15:guide id="118" orient="horz" pos="2668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6EABE76-6444-B970-7599-F127B0CADFE0}"/>
              </a:ext>
            </a:extLst>
          </p:cNvPr>
          <p:cNvSpPr txBox="1"/>
          <p:nvPr/>
        </p:nvSpPr>
        <p:spPr>
          <a:xfrm>
            <a:off x="3542445" y="231856"/>
            <a:ext cx="23190323" cy="378565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 defTabSz="1294437"/>
            <a:r>
              <a:rPr lang="en-DE" sz="12000" b="1" dirty="0">
                <a:solidFill>
                  <a:schemeClr val="accent1"/>
                </a:solidFill>
                <a:latin typeface="+mj-lt"/>
                <a:cs typeface="Arial Black" panose="020B0604020202020204" pitchFamily="34" charset="0"/>
              </a:rPr>
              <a:t>FH seminar program taskforce</a:t>
            </a:r>
            <a:r>
              <a:rPr lang="en-DE" sz="12000" b="1" dirty="0">
                <a:solidFill>
                  <a:schemeClr val="accent2"/>
                </a:solidFill>
                <a:latin typeface="+mj-lt"/>
                <a:cs typeface="Arial Black" panose="020B0604020202020204" pitchFamily="34" charset="0"/>
              </a:rPr>
              <a:t>:</a:t>
            </a:r>
            <a:r>
              <a:rPr lang="en-DE" sz="12000" b="1" dirty="0">
                <a:solidFill>
                  <a:schemeClr val="accent1"/>
                </a:solidFill>
                <a:latin typeface="+mj-lt"/>
                <a:cs typeface="Arial Black" panose="020B0604020202020204" pitchFamily="34" charset="0"/>
              </a:rPr>
              <a:t> </a:t>
            </a:r>
            <a:br>
              <a:rPr lang="en-DE" sz="12000" b="1" dirty="0">
                <a:solidFill>
                  <a:schemeClr val="accent1"/>
                </a:solidFill>
                <a:latin typeface="+mj-lt"/>
                <a:cs typeface="Arial Black" panose="020B0604020202020204" pitchFamily="34" charset="0"/>
              </a:rPr>
            </a:br>
            <a:r>
              <a:rPr lang="en-DE" sz="12000" b="1" dirty="0">
                <a:solidFill>
                  <a:schemeClr val="accent1"/>
                </a:solidFill>
                <a:latin typeface="+mj-lt"/>
                <a:cs typeface="Arial Black" panose="020B0604020202020204" pitchFamily="34" charset="0"/>
              </a:rPr>
              <a:t>draft proposal for a seminar program</a:t>
            </a:r>
            <a:r>
              <a:rPr lang="en-DE" sz="12000" b="1" dirty="0">
                <a:solidFill>
                  <a:schemeClr val="accent2"/>
                </a:solidFill>
                <a:latin typeface="+mj-lt"/>
                <a:cs typeface="Arial Black" panose="020B0604020202020204" pitchFamily="34" charset="0"/>
              </a:rPr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C1E48C8-0AD0-2CEC-DEA5-58D784923F98}"/>
              </a:ext>
            </a:extLst>
          </p:cNvPr>
          <p:cNvSpPr txBox="1"/>
          <p:nvPr/>
        </p:nvSpPr>
        <p:spPr>
          <a:xfrm>
            <a:off x="0" y="42048687"/>
            <a:ext cx="30275213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DE" sz="2800" dirty="0">
                <a:cs typeface="Arial" panose="020B0604020202020204" pitchFamily="34" charset="0"/>
              </a:rPr>
              <a:t>Seminar taskforce: </a:t>
            </a:r>
            <a:r>
              <a:rPr lang="en-GB" sz="2800" dirty="0">
                <a:cs typeface="Arial" panose="020B0604020202020204" pitchFamily="34" charset="0"/>
              </a:rPr>
              <a:t>A. Meyer (co-chair), K. Schmidt-</a:t>
            </a:r>
            <a:r>
              <a:rPr lang="en-GB" sz="2800" dirty="0" err="1">
                <a:cs typeface="Arial" panose="020B0604020202020204" pitchFamily="34" charset="0"/>
              </a:rPr>
              <a:t>Hoberg</a:t>
            </a:r>
            <a:r>
              <a:rPr lang="en-GB" sz="2800" dirty="0">
                <a:cs typeface="Arial" panose="020B0604020202020204" pitchFamily="34" charset="0"/>
              </a:rPr>
              <a:t> (co-chair), F. </a:t>
            </a:r>
            <a:r>
              <a:rPr lang="en-GB" sz="2800" dirty="0" err="1">
                <a:cs typeface="Arial" panose="020B0604020202020204" pitchFamily="34" charset="0"/>
              </a:rPr>
              <a:t>Blekman</a:t>
            </a:r>
            <a:r>
              <a:rPr lang="en-GB" sz="2800" dirty="0">
                <a:cs typeface="Arial" panose="020B0604020202020204" pitchFamily="34" charset="0"/>
              </a:rPr>
              <a:t>, M. Diehl, K. </a:t>
            </a:r>
            <a:r>
              <a:rPr lang="en-GB" sz="2800" dirty="0" err="1">
                <a:cs typeface="Arial" panose="020B0604020202020204" pitchFamily="34" charset="0"/>
              </a:rPr>
              <a:t>Krüger</a:t>
            </a:r>
            <a:r>
              <a:rPr lang="en-GB" sz="2800" dirty="0">
                <a:cs typeface="Arial" panose="020B0604020202020204" pitchFamily="34" charset="0"/>
              </a:rPr>
              <a:t>, I. Melzer-</a:t>
            </a:r>
            <a:r>
              <a:rPr lang="en-GB" sz="2800" dirty="0" err="1">
                <a:cs typeface="Arial" panose="020B0604020202020204" pitchFamily="34" charset="0"/>
              </a:rPr>
              <a:t>Pellmann</a:t>
            </a:r>
            <a:r>
              <a:rPr lang="en-GB" sz="2800" dirty="0">
                <a:cs typeface="Arial" panose="020B0604020202020204" pitchFamily="34" charset="0"/>
              </a:rPr>
              <a:t>, K. </a:t>
            </a:r>
            <a:r>
              <a:rPr lang="en-GB" sz="2800" dirty="0" err="1">
                <a:cs typeface="Arial" panose="020B0604020202020204" pitchFamily="34" charset="0"/>
              </a:rPr>
              <a:t>Mönig</a:t>
            </a:r>
            <a:r>
              <a:rPr lang="en-GB" sz="2800" dirty="0">
                <a:cs typeface="Arial" panose="020B0604020202020204" pitchFamily="34" charset="0"/>
              </a:rPr>
              <a:t>, C. </a:t>
            </a:r>
            <a:r>
              <a:rPr lang="en-GB" sz="2800" dirty="0" err="1">
                <a:cs typeface="Arial" panose="020B0604020202020204" pitchFamily="34" charset="0"/>
              </a:rPr>
              <a:t>Schwanenberger</a:t>
            </a:r>
            <a:r>
              <a:rPr lang="en-GB" sz="2800" dirty="0">
                <a:cs typeface="Arial" panose="020B0604020202020204" pitchFamily="34" charset="0"/>
              </a:rPr>
              <a:t>, C. Seitz, S. Spannagel</a:t>
            </a:r>
            <a:endParaRPr lang="en-DE" sz="2800" dirty="0">
              <a:cs typeface="Arial" panose="020B0604020202020204" pitchFamily="34" charset="0"/>
            </a:endParaRPr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9728EDFF-840C-2C88-E32A-031D8622F2DA}"/>
              </a:ext>
            </a:extLst>
          </p:cNvPr>
          <p:cNvSpPr/>
          <p:nvPr/>
        </p:nvSpPr>
        <p:spPr>
          <a:xfrm>
            <a:off x="1739961" y="34887877"/>
            <a:ext cx="13153293" cy="6690553"/>
          </a:xfrm>
          <a:prstGeom prst="roundRect">
            <a:avLst/>
          </a:prstGeom>
          <a:gradFill flip="none" rotWithShape="1">
            <a:gsLst>
              <a:gs pos="0">
                <a:schemeClr val="accent1">
                  <a:satMod val="105000"/>
                  <a:tint val="67000"/>
                  <a:lumMod val="0"/>
                  <a:lumOff val="100000"/>
                  <a:alpha val="18044"/>
                </a:schemeClr>
              </a:gs>
              <a:gs pos="75000">
                <a:schemeClr val="accent1">
                  <a:satMod val="103000"/>
                  <a:tint val="73000"/>
                  <a:lumMod val="40400"/>
                  <a:lumOff val="59600"/>
                </a:schemeClr>
              </a:gs>
              <a:gs pos="100000">
                <a:schemeClr val="accent1">
                  <a:satMod val="109000"/>
                  <a:tint val="81000"/>
                  <a:lumMod val="97790"/>
                  <a:lumOff val="2210"/>
                </a:schemeClr>
              </a:gs>
            </a:gsLst>
            <a:path path="circle">
              <a:fillToRect l="50000" t="50000" r="50000" b="50000"/>
            </a:path>
            <a:tileRect/>
          </a:gra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GB" sz="3200" dirty="0">
              <a:solidFill>
                <a:schemeClr val="dk1"/>
              </a:solidFill>
            </a:endParaRPr>
          </a:p>
          <a:p>
            <a:endParaRPr lang="en-GB" sz="3200" dirty="0">
              <a:solidFill>
                <a:schemeClr val="dk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1" dirty="0"/>
              <a:t>Theory Colloquium:  </a:t>
            </a:r>
            <a:r>
              <a:rPr lang="en-GB" sz="3200" dirty="0"/>
              <a:t>broad range across the 3 theory areas string, </a:t>
            </a:r>
            <a:r>
              <a:rPr lang="en-GB" sz="3200" dirty="0" err="1"/>
              <a:t>pheno</a:t>
            </a:r>
            <a:r>
              <a:rPr lang="en-GB" sz="3200" dirty="0"/>
              <a:t>, cosmology.  Organized jointly between DESY Theory and II. Inst. of UHH.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1" dirty="0"/>
              <a:t>Particle and </a:t>
            </a:r>
            <a:r>
              <a:rPr lang="en-GB" sz="3200" b="1" dirty="0" err="1"/>
              <a:t>Astroparticle</a:t>
            </a:r>
            <a:r>
              <a:rPr lang="en-GB" sz="3200" b="1" dirty="0"/>
              <a:t> Theory Seminar: </a:t>
            </a:r>
            <a:r>
              <a:rPr lang="en-GB" sz="3200" dirty="0"/>
              <a:t>more detailed expert-level discussions (mainly </a:t>
            </a:r>
            <a:r>
              <a:rPr lang="en-GB" sz="3200" dirty="0" err="1"/>
              <a:t>pheno</a:t>
            </a:r>
            <a:r>
              <a:rPr lang="en-GB" sz="3200" dirty="0"/>
              <a:t> and cosmology)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1" dirty="0" err="1"/>
              <a:t>Terascale</a:t>
            </a:r>
            <a:r>
              <a:rPr lang="en-GB" sz="3200" b="1" dirty="0"/>
              <a:t> Theorist of the month seminar: </a:t>
            </a:r>
            <a:r>
              <a:rPr lang="en-GB" sz="3200" dirty="0"/>
              <a:t>4-6 times per year for visiting theorists, 1h seminar on more general theory topic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1" dirty="0" err="1"/>
              <a:t>Terascale</a:t>
            </a:r>
            <a:r>
              <a:rPr lang="en-GB" sz="3200" b="1" dirty="0"/>
              <a:t> Analysis </a:t>
            </a:r>
            <a:r>
              <a:rPr lang="en-GB" sz="3200" b="1" dirty="0" err="1"/>
              <a:t>center</a:t>
            </a:r>
            <a:r>
              <a:rPr lang="en-GB" sz="3200" b="1" dirty="0"/>
              <a:t> seminar: </a:t>
            </a:r>
            <a:r>
              <a:rPr lang="en-GB" sz="3200" dirty="0"/>
              <a:t>40 minute seminar on specific topic, usually by visiting scientists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607C78D-4338-EE7A-A7C0-EA2F046656C8}"/>
              </a:ext>
            </a:extLst>
          </p:cNvPr>
          <p:cNvSpPr txBox="1"/>
          <p:nvPr/>
        </p:nvSpPr>
        <p:spPr>
          <a:xfrm>
            <a:off x="5413311" y="35075072"/>
            <a:ext cx="5806591" cy="1200329"/>
          </a:xfrm>
          <a:prstGeom prst="rect">
            <a:avLst/>
          </a:prstGeom>
          <a:solidFill>
            <a:schemeClr val="bg1">
              <a:alpha val="59778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DE" sz="7200" spc="114" dirty="0">
                <a:solidFill>
                  <a:schemeClr val="accent2"/>
                </a:solidFill>
                <a:latin typeface="+mj-lt"/>
              </a:rPr>
              <a:t>Further events</a:t>
            </a:r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78E568B0-830D-0515-61DA-2C526180B7D3}"/>
              </a:ext>
            </a:extLst>
          </p:cNvPr>
          <p:cNvSpPr/>
          <p:nvPr/>
        </p:nvSpPr>
        <p:spPr>
          <a:xfrm>
            <a:off x="15381960" y="34887877"/>
            <a:ext cx="13153293" cy="6690553"/>
          </a:xfrm>
          <a:prstGeom prst="roundRect">
            <a:avLst/>
          </a:prstGeom>
          <a:gradFill flip="none" rotWithShape="1">
            <a:gsLst>
              <a:gs pos="0">
                <a:schemeClr val="accent1">
                  <a:satMod val="105000"/>
                  <a:tint val="67000"/>
                  <a:lumMod val="0"/>
                  <a:lumOff val="100000"/>
                  <a:alpha val="18044"/>
                </a:schemeClr>
              </a:gs>
              <a:gs pos="75000">
                <a:schemeClr val="accent1">
                  <a:satMod val="103000"/>
                  <a:tint val="73000"/>
                  <a:lumMod val="40400"/>
                  <a:lumOff val="59600"/>
                </a:schemeClr>
              </a:gs>
              <a:gs pos="100000">
                <a:schemeClr val="accent1">
                  <a:satMod val="109000"/>
                  <a:tint val="81000"/>
                  <a:lumMod val="97790"/>
                  <a:lumOff val="2210"/>
                </a:schemeClr>
              </a:gs>
            </a:gsLst>
            <a:path path="circle">
              <a:fillToRect l="50000" t="50000" r="50000" b="50000"/>
            </a:path>
            <a:tileRect/>
          </a:gra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GB" sz="3200" dirty="0">
              <a:solidFill>
                <a:schemeClr val="dk1"/>
              </a:solidFill>
            </a:endParaRPr>
          </a:p>
          <a:p>
            <a:endParaRPr lang="en-GB" sz="3200" dirty="0">
              <a:solidFill>
                <a:schemeClr val="dk1"/>
              </a:solidFill>
            </a:endParaRPr>
          </a:p>
          <a:p>
            <a:endParaRPr lang="en-GB" sz="3200" dirty="0">
              <a:solidFill>
                <a:schemeClr val="dk1"/>
              </a:solidFill>
            </a:endParaRPr>
          </a:p>
          <a:p>
            <a:endParaRPr lang="en-GB" sz="3200" dirty="0">
              <a:solidFill>
                <a:schemeClr val="dk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/>
              <a:t>We invite for feedback and input of any kind.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/>
              <a:t>Wishes, ideas, and general observations are welcome. 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/>
              <a:t>Based on feedback we plan to perform a survey regarding the general DESY FH seminar landscape in the near future.</a:t>
            </a:r>
          </a:p>
          <a:p>
            <a:pPr marL="1751637" lvl="1" indent="-457200">
              <a:buFont typeface="Arial" panose="020B0604020202020204" pitchFamily="34" charset="0"/>
              <a:buChar char="•"/>
            </a:pPr>
            <a:endParaRPr lang="en-GB" sz="32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745B444-2484-20CE-0CC8-285D704C1229}"/>
              </a:ext>
            </a:extLst>
          </p:cNvPr>
          <p:cNvSpPr txBox="1"/>
          <p:nvPr/>
        </p:nvSpPr>
        <p:spPr>
          <a:xfrm>
            <a:off x="18544113" y="35075072"/>
            <a:ext cx="6828985" cy="1200329"/>
          </a:xfrm>
          <a:prstGeom prst="rect">
            <a:avLst/>
          </a:prstGeom>
          <a:solidFill>
            <a:schemeClr val="bg1">
              <a:alpha val="59778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DE" sz="7200" spc="114" dirty="0">
                <a:solidFill>
                  <a:schemeClr val="accent2"/>
                </a:solidFill>
                <a:latin typeface="+mj-lt"/>
              </a:rPr>
              <a:t>Feedback wanted</a:t>
            </a:r>
          </a:p>
        </p:txBody>
      </p:sp>
      <p:graphicFrame>
        <p:nvGraphicFramePr>
          <p:cNvPr id="27" name="Table 26">
            <a:extLst>
              <a:ext uri="{FF2B5EF4-FFF2-40B4-BE49-F238E27FC236}">
                <a16:creationId xmlns:a16="http://schemas.microsoft.com/office/drawing/2014/main" id="{DC62BFCB-3B04-8BD8-DDA4-894F6C302A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2617944"/>
              </p:ext>
            </p:extLst>
          </p:nvPr>
        </p:nvGraphicFramePr>
        <p:xfrm>
          <a:off x="1739961" y="4829744"/>
          <a:ext cx="26795288" cy="29024346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3349411">
                  <a:extLst>
                    <a:ext uri="{9D8B030D-6E8A-4147-A177-3AD203B41FA5}">
                      <a16:colId xmlns:a16="http://schemas.microsoft.com/office/drawing/2014/main" val="1048103800"/>
                    </a:ext>
                  </a:extLst>
                </a:gridCol>
                <a:gridCol w="5496567">
                  <a:extLst>
                    <a:ext uri="{9D8B030D-6E8A-4147-A177-3AD203B41FA5}">
                      <a16:colId xmlns:a16="http://schemas.microsoft.com/office/drawing/2014/main" val="965575386"/>
                    </a:ext>
                  </a:extLst>
                </a:gridCol>
                <a:gridCol w="5416062">
                  <a:extLst>
                    <a:ext uri="{9D8B030D-6E8A-4147-A177-3AD203B41FA5}">
                      <a16:colId xmlns:a16="http://schemas.microsoft.com/office/drawing/2014/main" val="2293061366"/>
                    </a:ext>
                  </a:extLst>
                </a:gridCol>
                <a:gridCol w="4466492">
                  <a:extLst>
                    <a:ext uri="{9D8B030D-6E8A-4147-A177-3AD203B41FA5}">
                      <a16:colId xmlns:a16="http://schemas.microsoft.com/office/drawing/2014/main" val="3270602713"/>
                    </a:ext>
                  </a:extLst>
                </a:gridCol>
                <a:gridCol w="4360985">
                  <a:extLst>
                    <a:ext uri="{9D8B030D-6E8A-4147-A177-3AD203B41FA5}">
                      <a16:colId xmlns:a16="http://schemas.microsoft.com/office/drawing/2014/main" val="2564990339"/>
                    </a:ext>
                  </a:extLst>
                </a:gridCol>
                <a:gridCol w="3705771">
                  <a:extLst>
                    <a:ext uri="{9D8B030D-6E8A-4147-A177-3AD203B41FA5}">
                      <a16:colId xmlns:a16="http://schemas.microsoft.com/office/drawing/2014/main" val="2195056867"/>
                    </a:ext>
                  </a:extLst>
                </a:gridCol>
              </a:tblGrid>
              <a:tr h="407772"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3200" u="none" strike="noStrike" dirty="0">
                          <a:effectLst/>
                        </a:rPr>
                        <a:t>Name</a:t>
                      </a:r>
                    </a:p>
                    <a:p>
                      <a:pPr algn="l" rtl="0" fontAlgn="ctr"/>
                      <a:endParaRPr lang="en-GB" sz="3200" u="none" strike="noStrike" dirty="0">
                        <a:effectLst/>
                      </a:endParaRPr>
                    </a:p>
                    <a:p>
                      <a:pPr algn="l" rtl="0" fontAlgn="ctr"/>
                      <a:endParaRPr lang="en-GB" sz="3200" u="none" strike="noStrike" dirty="0">
                        <a:effectLst/>
                      </a:endParaRPr>
                    </a:p>
                    <a:p>
                      <a:pPr algn="l" rtl="0" fontAlgn="ctr"/>
                      <a:endParaRPr lang="en-GB" sz="3200" u="none" strike="noStrike" dirty="0">
                        <a:effectLst/>
                      </a:endParaRPr>
                    </a:p>
                    <a:p>
                      <a:pPr algn="l" rtl="0" fontAlgn="ctr"/>
                      <a:r>
                        <a:rPr lang="en-GB" sz="3200" u="none" strike="noStrike" dirty="0">
                          <a:effectLst/>
                        </a:rPr>
                        <a:t>Characteristics</a:t>
                      </a:r>
                      <a:endParaRPr lang="en-GB" sz="3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2522" marR="2522" marT="2522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marL="360000" marR="0" lvl="0" indent="0" algn="l" defTabSz="570617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u="none" strike="noStrike" dirty="0">
                          <a:effectLst/>
                        </a:rPr>
                        <a:t>DESY FH+AP Colloquium</a:t>
                      </a:r>
                      <a:endParaRPr lang="en-GB" sz="3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522" marR="2522" marT="2522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0" algn="l" rtl="0" fontAlgn="ctr"/>
                      <a:r>
                        <a:rPr lang="en-GB" sz="3200" u="none" strike="noStrike" dirty="0">
                          <a:effectLst/>
                        </a:rPr>
                        <a:t>FH Physics Discussion</a:t>
                      </a:r>
                      <a:endParaRPr lang="en-GB" sz="3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522" marR="2522" marT="2522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0" algn="l" rtl="0" fontAlgn="ctr"/>
                      <a:r>
                        <a:rPr lang="en-GB" sz="3200" u="none" strike="noStrike" dirty="0">
                          <a:effectLst/>
                        </a:rPr>
                        <a:t>Pizza Seminar</a:t>
                      </a:r>
                      <a:endParaRPr lang="en-GB" sz="3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522" marR="2522" marT="2522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0" algn="l" rtl="0" fontAlgn="ctr"/>
                      <a:r>
                        <a:rPr lang="en-GB" sz="3200" u="none" strike="noStrike" dirty="0">
                          <a:effectLst/>
                        </a:rPr>
                        <a:t>Instrumentation Seminar</a:t>
                      </a:r>
                      <a:endParaRPr lang="en-GB" sz="3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522" marR="2522" marT="2522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0" algn="l" rtl="0" fontAlgn="ctr"/>
                      <a:r>
                        <a:rPr lang="en-GB" sz="3200" u="none" strike="noStrike" dirty="0">
                          <a:effectLst/>
                        </a:rPr>
                        <a:t>Computing Seminar</a:t>
                      </a:r>
                      <a:endParaRPr lang="en-GB" sz="3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522" marR="2522" marT="2522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8933334"/>
                  </a:ext>
                </a:extLst>
              </a:tr>
              <a:tr h="2972553">
                <a:tc>
                  <a:txBody>
                    <a:bodyPr/>
                    <a:lstStyle/>
                    <a:p>
                      <a:pPr marL="360000" algn="l" rtl="0" fontAlgn="ctr">
                        <a:spcBef>
                          <a:spcPts val="0"/>
                        </a:spcBef>
                      </a:pPr>
                      <a:r>
                        <a:rPr lang="en-GB" sz="3200" b="1" u="none" strike="noStrike" dirty="0">
                          <a:effectLst/>
                        </a:rPr>
                        <a:t>Main purpose</a:t>
                      </a:r>
                      <a:endParaRPr lang="en-GB" sz="3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2522" marR="2522" marT="2522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0" algn="l" rtl="0" fontAlgn="ctr">
                        <a:spcBef>
                          <a:spcPts val="0"/>
                        </a:spcBef>
                      </a:pPr>
                      <a:r>
                        <a:rPr lang="en-GB" sz="3200" u="none" strike="noStrike" dirty="0">
                          <a:effectLst/>
                        </a:rPr>
                        <a:t>general education, broad range discussions, </a:t>
                      </a:r>
                    </a:p>
                    <a:p>
                      <a:pPr marL="360000" algn="l" rtl="0" fontAlgn="ctr">
                        <a:spcBef>
                          <a:spcPts val="0"/>
                        </a:spcBef>
                      </a:pPr>
                      <a:r>
                        <a:rPr lang="en-GB" sz="3200" u="none" strike="noStrike" dirty="0">
                          <a:effectLst/>
                        </a:rPr>
                        <a:t>flagship event with high visibility</a:t>
                      </a:r>
                      <a:endParaRPr lang="en-GB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522" marR="2522" marT="2522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0" algn="l" rtl="0" fontAlgn="ctr">
                        <a:spcBef>
                          <a:spcPts val="0"/>
                        </a:spcBef>
                      </a:pPr>
                      <a:r>
                        <a:rPr lang="en-GB" sz="3200" u="none" strike="noStrike" dirty="0">
                          <a:effectLst/>
                        </a:rPr>
                        <a:t>discuss between and connect experiment(s) and theory on particular topics</a:t>
                      </a:r>
                      <a:endParaRPr lang="en-GB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522" marR="2522" marT="2522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0" algn="l" rtl="0" fontAlgn="ctr">
                        <a:spcBef>
                          <a:spcPts val="0"/>
                        </a:spcBef>
                      </a:pPr>
                      <a:r>
                        <a:rPr lang="en-GB" sz="3200" u="none" strike="noStrike" dirty="0">
                          <a:effectLst/>
                        </a:rPr>
                        <a:t>discuss in detail about one specific topic / paper / project in a relaxed environment</a:t>
                      </a:r>
                      <a:endParaRPr lang="en-GB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522" marR="2522" marT="2522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0" algn="l" rtl="0" fontAlgn="ctr">
                        <a:spcBef>
                          <a:spcPts val="0"/>
                        </a:spcBef>
                      </a:pPr>
                      <a:r>
                        <a:rPr lang="en-GB" sz="3200" u="none" strike="noStrike" dirty="0">
                          <a:effectLst/>
                        </a:rPr>
                        <a:t>detector R&amp;D</a:t>
                      </a:r>
                      <a:endParaRPr lang="en-GB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522" marR="2522" marT="2522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0" algn="l" rtl="0" fontAlgn="ctr">
                        <a:spcBef>
                          <a:spcPts val="0"/>
                        </a:spcBef>
                      </a:pPr>
                      <a:r>
                        <a:rPr lang="en-GB" sz="3200" u="none" strike="noStrike" dirty="0">
                          <a:effectLst/>
                        </a:rPr>
                        <a:t>scientific computing </a:t>
                      </a:r>
                      <a:endParaRPr lang="en-GB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522" marR="2522" marT="2522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1990285"/>
                  </a:ext>
                </a:extLst>
              </a:tr>
              <a:tr h="3158126">
                <a:tc>
                  <a:txBody>
                    <a:bodyPr/>
                    <a:lstStyle/>
                    <a:p>
                      <a:pPr marL="360000" algn="l" rtl="0" fontAlgn="ctr">
                        <a:spcBef>
                          <a:spcPts val="0"/>
                        </a:spcBef>
                      </a:pPr>
                      <a:r>
                        <a:rPr lang="en-GB" sz="3200" b="1" u="none" strike="noStrike" dirty="0">
                          <a:effectLst/>
                        </a:rPr>
                        <a:t>Level / scope</a:t>
                      </a:r>
                      <a:endParaRPr lang="en-GB" sz="3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2522" marR="2522" marT="2522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0" algn="l" rtl="0" fontAlgn="ctr">
                        <a:spcBef>
                          <a:spcPts val="0"/>
                        </a:spcBef>
                      </a:pPr>
                      <a:r>
                        <a:rPr lang="en-GB" sz="3200" u="none" strike="noStrike" dirty="0">
                          <a:effectLst/>
                        </a:rPr>
                        <a:t>recent results and trends in particle and </a:t>
                      </a:r>
                      <a:r>
                        <a:rPr lang="en-GB" sz="3200" u="none" strike="noStrike" dirty="0" err="1">
                          <a:effectLst/>
                        </a:rPr>
                        <a:t>astroparticle</a:t>
                      </a:r>
                      <a:r>
                        <a:rPr lang="en-GB" sz="3200" u="none" strike="noStrike" dirty="0">
                          <a:effectLst/>
                        </a:rPr>
                        <a:t> physics;</a:t>
                      </a:r>
                    </a:p>
                    <a:p>
                      <a:pPr marL="360000" marR="0" lvl="0" indent="0" algn="l" defTabSz="570617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u="none" strike="noStrike" dirty="0">
                          <a:effectLst/>
                        </a:rPr>
                        <a:t>occasionally presentations of general interest</a:t>
                      </a:r>
                      <a:endParaRPr lang="en-GB" sz="3200" b="0" u="none" strike="noStrike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360000" algn="l" rtl="0" fontAlgn="ctr">
                        <a:spcBef>
                          <a:spcPts val="0"/>
                        </a:spcBef>
                      </a:pPr>
                      <a:endParaRPr lang="en-GB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522" marR="2522" marT="2522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0" algn="l" rtl="0" fontAlgn="ctr">
                        <a:spcBef>
                          <a:spcPts val="0"/>
                        </a:spcBef>
                      </a:pPr>
                      <a:r>
                        <a:rPr lang="en-GB" sz="3200" u="none" strike="noStrike" dirty="0">
                          <a:effectLst/>
                        </a:rPr>
                        <a:t>past: LHC CMS, ATLAS, theory</a:t>
                      </a:r>
                    </a:p>
                    <a:p>
                      <a:pPr marL="360000" algn="l" rtl="0" fontAlgn="ctr">
                        <a:spcBef>
                          <a:spcPts val="0"/>
                        </a:spcBef>
                      </a:pPr>
                      <a:r>
                        <a:rPr lang="en-GB" sz="3200" u="none" strike="noStrike" dirty="0">
                          <a:effectLst/>
                        </a:rPr>
                        <a:t>future: include all FH groups</a:t>
                      </a:r>
                      <a:endParaRPr lang="en-GB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522" marR="2522" marT="2522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0" algn="l" rtl="0" fontAlgn="ctr">
                        <a:spcBef>
                          <a:spcPts val="0"/>
                        </a:spcBef>
                      </a:pPr>
                      <a:r>
                        <a:rPr lang="en-GB" sz="3200" u="none" strike="noStrike" dirty="0">
                          <a:effectLst/>
                        </a:rPr>
                        <a:t>full FH program</a:t>
                      </a:r>
                      <a:endParaRPr lang="en-GB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522" marR="2522" marT="2522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0" algn="l" rtl="0" fontAlgn="ctr">
                        <a:spcBef>
                          <a:spcPts val="0"/>
                        </a:spcBef>
                      </a:pPr>
                      <a:r>
                        <a:rPr lang="en-GB" sz="3200" u="none" strike="noStrike">
                          <a:effectLst/>
                        </a:rPr>
                        <a:t>topic of common interest for FS and FH</a:t>
                      </a:r>
                      <a:endParaRPr lang="en-GB" sz="3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522" marR="2522" marT="2522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0" algn="l" rtl="0" fontAlgn="ctr">
                        <a:spcBef>
                          <a:spcPts val="0"/>
                        </a:spcBef>
                      </a:pPr>
                      <a:r>
                        <a:rPr lang="en-GB" sz="3200" u="none" strike="noStrike">
                          <a:effectLst/>
                        </a:rPr>
                        <a:t>topics of common interest of IT experts and users</a:t>
                      </a:r>
                      <a:endParaRPr lang="en-GB" sz="3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522" marR="2522" marT="2522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8269284"/>
                  </a:ext>
                </a:extLst>
              </a:tr>
              <a:tr h="3278083">
                <a:tc>
                  <a:txBody>
                    <a:bodyPr/>
                    <a:lstStyle/>
                    <a:p>
                      <a:pPr marL="360000" algn="l" rtl="0" fontAlgn="ctr">
                        <a:spcBef>
                          <a:spcPts val="0"/>
                        </a:spcBef>
                      </a:pPr>
                      <a:r>
                        <a:rPr lang="en-GB" sz="3200" b="1" u="none" strike="noStrike">
                          <a:effectLst/>
                        </a:rPr>
                        <a:t>Speaker</a:t>
                      </a:r>
                      <a:endParaRPr lang="en-GB" sz="3200" b="1" i="0" u="none" strike="noStrike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2522" marR="2522" marT="2522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0" algn="l" rtl="0" fontAlgn="ctr">
                        <a:spcBef>
                          <a:spcPts val="0"/>
                        </a:spcBef>
                      </a:pPr>
                      <a:r>
                        <a:rPr lang="en-GB" sz="3200" u="none" strike="noStrike" dirty="0">
                          <a:effectLst/>
                        </a:rPr>
                        <a:t>external expert in the field</a:t>
                      </a:r>
                      <a:endParaRPr lang="en-GB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522" marR="2522" marT="2522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0" algn="l" rtl="0" fontAlgn="ctr">
                        <a:spcBef>
                          <a:spcPts val="0"/>
                        </a:spcBef>
                      </a:pPr>
                      <a:r>
                        <a:rPr lang="en-GB" sz="3200" u="none" strike="noStrike" dirty="0">
                          <a:effectLst/>
                        </a:rPr>
                        <a:t>internal experts, working on the discussed topic</a:t>
                      </a:r>
                      <a:endParaRPr lang="en-GB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522" marR="2522" marT="2522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0" algn="l" rtl="0" fontAlgn="ctr">
                        <a:spcBef>
                          <a:spcPts val="0"/>
                        </a:spcBef>
                      </a:pPr>
                      <a:r>
                        <a:rPr lang="en-GB" sz="3200" u="none" strike="noStrike" dirty="0">
                          <a:effectLst/>
                        </a:rPr>
                        <a:t>internal, real expert; could also consider inviting external expert</a:t>
                      </a:r>
                      <a:endParaRPr lang="en-GB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522" marR="2522" marT="2522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0" algn="l" rtl="0" fontAlgn="ctr">
                        <a:spcBef>
                          <a:spcPts val="0"/>
                        </a:spcBef>
                      </a:pPr>
                      <a:r>
                        <a:rPr lang="en-GB" sz="3200" u="none" strike="noStrike">
                          <a:effectLst/>
                        </a:rPr>
                        <a:t>usually external</a:t>
                      </a:r>
                      <a:endParaRPr lang="en-GB" sz="3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522" marR="2522" marT="2522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0" algn="l" rtl="0" fontAlgn="ctr">
                        <a:spcBef>
                          <a:spcPts val="0"/>
                        </a:spcBef>
                      </a:pPr>
                      <a:r>
                        <a:rPr lang="en-GB" sz="3200" u="none" strike="noStrike" dirty="0">
                          <a:effectLst/>
                        </a:rPr>
                        <a:t>usually external</a:t>
                      </a:r>
                      <a:endParaRPr lang="en-GB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522" marR="2522" marT="2522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637130"/>
                  </a:ext>
                </a:extLst>
              </a:tr>
              <a:tr h="1552103">
                <a:tc>
                  <a:txBody>
                    <a:bodyPr/>
                    <a:lstStyle/>
                    <a:p>
                      <a:pPr marL="360000" algn="l" rtl="0" fontAlgn="ctr">
                        <a:spcBef>
                          <a:spcPts val="0"/>
                        </a:spcBef>
                      </a:pPr>
                      <a:r>
                        <a:rPr lang="en-GB" sz="3200" b="1" u="none" strike="noStrike" dirty="0">
                          <a:effectLst/>
                        </a:rPr>
                        <a:t>Participants</a:t>
                      </a:r>
                      <a:endParaRPr lang="en-GB" sz="3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2522" marR="2522" marT="2522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0" algn="l" rtl="0" fontAlgn="ctr">
                        <a:spcBef>
                          <a:spcPts val="0"/>
                        </a:spcBef>
                      </a:pPr>
                      <a:r>
                        <a:rPr lang="en-GB" sz="3200" u="none" strike="noStrike" dirty="0">
                          <a:effectLst/>
                        </a:rPr>
                        <a:t>&gt;100</a:t>
                      </a:r>
                      <a:endParaRPr lang="en-GB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522" marR="2522" marT="2522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0" algn="l" rtl="0" fontAlgn="ctr">
                        <a:spcBef>
                          <a:spcPts val="0"/>
                        </a:spcBef>
                      </a:pPr>
                      <a:r>
                        <a:rPr lang="en-GB" sz="3200" u="none" strike="noStrike" dirty="0">
                          <a:effectLst/>
                        </a:rPr>
                        <a:t>40-50 (UHH and DESY), varying groups</a:t>
                      </a:r>
                      <a:endParaRPr lang="en-GB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522" marR="2522" marT="2522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0" algn="l" rtl="0" fontAlgn="ctr">
                        <a:spcBef>
                          <a:spcPts val="0"/>
                        </a:spcBef>
                      </a:pPr>
                      <a:r>
                        <a:rPr lang="en-GB" sz="3200" u="none" strike="noStrike" dirty="0">
                          <a:effectLst/>
                        </a:rPr>
                        <a:t>~25, mostly students, varying groups</a:t>
                      </a:r>
                      <a:endParaRPr lang="en-GB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522" marR="2522" marT="2522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0" algn="l" rtl="0" fontAlgn="ctr">
                        <a:spcBef>
                          <a:spcPts val="0"/>
                        </a:spcBef>
                      </a:pPr>
                      <a:r>
                        <a:rPr lang="en-GB" sz="3200" u="none" strike="noStrike" dirty="0">
                          <a:effectLst/>
                        </a:rPr>
                        <a:t>~25, UHH and DESY</a:t>
                      </a:r>
                      <a:endParaRPr lang="en-GB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522" marR="2522" marT="2522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0" algn="l" fontAlgn="t">
                        <a:spcBef>
                          <a:spcPts val="0"/>
                        </a:spcBef>
                      </a:pPr>
                      <a:r>
                        <a:rPr lang="en-DE" sz="3200" u="none" strike="noStrike" dirty="0">
                          <a:effectLst/>
                        </a:rPr>
                        <a:t> </a:t>
                      </a:r>
                      <a:r>
                        <a:rPr lang="en-DE" sz="3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~25 from Terascale community</a:t>
                      </a:r>
                    </a:p>
                  </a:txBody>
                  <a:tcPr marL="2522" marR="2522" marT="2522" marB="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3685183"/>
                  </a:ext>
                </a:extLst>
              </a:tr>
              <a:tr h="3158126">
                <a:tc>
                  <a:txBody>
                    <a:bodyPr/>
                    <a:lstStyle/>
                    <a:p>
                      <a:pPr marL="360000" algn="l" rtl="0" fontAlgn="ctr">
                        <a:spcBef>
                          <a:spcPts val="0"/>
                        </a:spcBef>
                      </a:pPr>
                      <a:r>
                        <a:rPr lang="en-GB" sz="3200" b="1" u="none" strike="noStrike">
                          <a:effectLst/>
                        </a:rPr>
                        <a:t>Format</a:t>
                      </a:r>
                      <a:endParaRPr lang="en-GB" sz="3200" b="1" i="0" u="none" strike="noStrike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2522" marR="2522" marT="2522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0" algn="l" rtl="0" fontAlgn="ctr">
                        <a:spcBef>
                          <a:spcPts val="0"/>
                        </a:spcBef>
                      </a:pPr>
                      <a:r>
                        <a:rPr lang="en-GB" sz="3200" u="none" strike="noStrike" dirty="0">
                          <a:effectLst/>
                        </a:rPr>
                        <a:t>1 presentation of ~45+15 mins; preference for in person with two talks given in HH and </a:t>
                      </a:r>
                      <a:r>
                        <a:rPr lang="en-GB" sz="3200" u="none" strike="noStrike" dirty="0" err="1">
                          <a:effectLst/>
                        </a:rPr>
                        <a:t>Zeuthen</a:t>
                      </a:r>
                      <a:r>
                        <a:rPr lang="en-GB" sz="3200" u="none" strike="noStrike" dirty="0">
                          <a:effectLst/>
                        </a:rPr>
                        <a:t>, but could become an example for a hybrid format </a:t>
                      </a:r>
                      <a:endParaRPr lang="en-GB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522" marR="2522" marT="2522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0" algn="l" rtl="0" fontAlgn="ctr">
                        <a:spcBef>
                          <a:spcPts val="0"/>
                        </a:spcBef>
                      </a:pPr>
                      <a:r>
                        <a:rPr lang="en-GB" sz="3200" u="none" strike="noStrike" dirty="0">
                          <a:effectLst/>
                        </a:rPr>
                        <a:t>2-3 talks by at least two FH groups to foster discussion; 20+10 min; in person, but aim for hybrid;</a:t>
                      </a:r>
                      <a:endParaRPr lang="en-GB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522" marR="2522" marT="2522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0" algn="l" rtl="0" fontAlgn="ctr">
                        <a:spcBef>
                          <a:spcPts val="0"/>
                        </a:spcBef>
                      </a:pPr>
                      <a:r>
                        <a:rPr lang="en-GB" sz="3200" u="none" strike="noStrike" dirty="0">
                          <a:effectLst/>
                        </a:rPr>
                        <a:t>1  presentation of </a:t>
                      </a:r>
                      <a:br>
                        <a:rPr lang="en-GB" sz="3200" u="none" strike="noStrike" dirty="0">
                          <a:effectLst/>
                        </a:rPr>
                      </a:br>
                      <a:r>
                        <a:rPr lang="en-GB" sz="3200" u="none" strike="noStrike" dirty="0">
                          <a:effectLst/>
                        </a:rPr>
                        <a:t>~30 mins + up to 30 mins discussion;</a:t>
                      </a:r>
                    </a:p>
                    <a:p>
                      <a:pPr marL="360000" algn="l" rtl="0" fontAlgn="ctr">
                        <a:spcBef>
                          <a:spcPts val="0"/>
                        </a:spcBef>
                      </a:pPr>
                      <a:r>
                        <a:rPr lang="en-GB" sz="3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in person</a:t>
                      </a:r>
                      <a:endParaRPr lang="en-GB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522" marR="2522" marT="2522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0" algn="l" rtl="0" fontAlgn="ctr">
                        <a:spcBef>
                          <a:spcPts val="0"/>
                        </a:spcBef>
                      </a:pPr>
                      <a:r>
                        <a:rPr lang="en-GB" sz="3200" u="none" strike="noStrike" dirty="0">
                          <a:effectLst/>
                        </a:rPr>
                        <a:t>1 presentation of ~45+15 mins</a:t>
                      </a:r>
                      <a:endParaRPr lang="en-GB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522" marR="2522" marT="2522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0" algn="l" rtl="0" fontAlgn="ctr">
                        <a:spcBef>
                          <a:spcPts val="0"/>
                        </a:spcBef>
                      </a:pPr>
                      <a:r>
                        <a:rPr lang="en-GB" sz="3200" u="none" strike="noStrike" dirty="0">
                          <a:effectLst/>
                        </a:rPr>
                        <a:t>1 presentation of ~45 mins + discussion, hybrid to reach all </a:t>
                      </a:r>
                      <a:r>
                        <a:rPr lang="en-GB" sz="3200" u="none" strike="noStrike" dirty="0" err="1">
                          <a:effectLst/>
                        </a:rPr>
                        <a:t>Terascale</a:t>
                      </a:r>
                      <a:r>
                        <a:rPr lang="en-GB" sz="3200" u="none" strike="noStrike" dirty="0">
                          <a:effectLst/>
                        </a:rPr>
                        <a:t> members</a:t>
                      </a:r>
                      <a:endParaRPr lang="en-GB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522" marR="2522" marT="2522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8477266"/>
                  </a:ext>
                </a:extLst>
              </a:tr>
              <a:tr h="4201919">
                <a:tc>
                  <a:txBody>
                    <a:bodyPr/>
                    <a:lstStyle/>
                    <a:p>
                      <a:pPr marL="360000" algn="l" rtl="0" fontAlgn="ctr">
                        <a:spcBef>
                          <a:spcPts val="0"/>
                        </a:spcBef>
                      </a:pPr>
                      <a:r>
                        <a:rPr lang="en-GB" sz="3200" b="1" u="none" strike="noStrike" dirty="0">
                          <a:effectLst/>
                        </a:rPr>
                        <a:t>Social component</a:t>
                      </a:r>
                      <a:endParaRPr lang="en-GB" sz="3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2522" marR="2522" marT="2522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0" algn="l" rtl="0" fontAlgn="ctr">
                        <a:spcBef>
                          <a:spcPts val="0"/>
                        </a:spcBef>
                      </a:pPr>
                      <a:r>
                        <a:rPr lang="en-GB" sz="3200" u="none" strike="noStrike" dirty="0">
                          <a:effectLst/>
                        </a:rPr>
                        <a:t>Tea/coffee before and drinks and pretzels after;</a:t>
                      </a:r>
                    </a:p>
                    <a:p>
                      <a:pPr marL="360000" marR="0" lvl="0" indent="0" algn="l" defTabSz="570617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u="none" strike="noStrike" dirty="0">
                          <a:effectLst/>
                        </a:rPr>
                        <a:t>dinner with speaker, possibly extra discussion session only for students (?)</a:t>
                      </a:r>
                      <a:endParaRPr lang="en-GB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522" marR="2522" marT="2522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0" algn="l" rtl="0" fontAlgn="ctr">
                        <a:spcBef>
                          <a:spcPts val="0"/>
                        </a:spcBef>
                      </a:pPr>
                      <a:r>
                        <a:rPr lang="en-GB" sz="3200" u="none" strike="noStrike" dirty="0">
                          <a:effectLst/>
                        </a:rPr>
                        <a:t>aim for common lunch in canteen after the meeting</a:t>
                      </a:r>
                      <a:endParaRPr lang="en-GB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522" marR="2522" marT="2522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0" algn="l" rtl="0" fontAlgn="ctr">
                        <a:spcBef>
                          <a:spcPts val="0"/>
                        </a:spcBef>
                      </a:pPr>
                      <a:r>
                        <a:rPr lang="en-GB" sz="3200" u="none" strike="noStrike" dirty="0">
                          <a:effectLst/>
                        </a:rPr>
                        <a:t>seminar while having lunch (Pizza) together</a:t>
                      </a:r>
                      <a:endParaRPr lang="en-GB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522" marR="2522" marT="2522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0" algn="l" rtl="0" fontAlgn="ctr">
                        <a:spcBef>
                          <a:spcPts val="0"/>
                        </a:spcBef>
                      </a:pPr>
                      <a:r>
                        <a:rPr lang="en-GB" sz="3200" u="none" strike="noStrike" dirty="0">
                          <a:effectLst/>
                        </a:rPr>
                        <a:t>coffee and cake before (and after) the seminar; frequently, discussions with speaker after the seminar; often also lunch with the speaker</a:t>
                      </a:r>
                      <a:endParaRPr lang="en-GB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522" marR="2522" marT="2522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0" algn="l" fontAlgn="t">
                        <a:spcBef>
                          <a:spcPts val="0"/>
                        </a:spcBef>
                      </a:pPr>
                      <a:r>
                        <a:rPr lang="en-DE" sz="3200" u="none" strike="noStrike" dirty="0">
                          <a:effectLst/>
                        </a:rPr>
                        <a:t> </a:t>
                      </a:r>
                      <a:endParaRPr lang="en-DE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522" marR="2522" marT="2522" marB="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0777935"/>
                  </a:ext>
                </a:extLst>
              </a:tr>
              <a:tr h="1552103">
                <a:tc>
                  <a:txBody>
                    <a:bodyPr/>
                    <a:lstStyle/>
                    <a:p>
                      <a:pPr marL="360000" algn="l" rtl="0" fontAlgn="ctr">
                        <a:spcBef>
                          <a:spcPts val="0"/>
                        </a:spcBef>
                      </a:pPr>
                      <a:r>
                        <a:rPr lang="en-GB" sz="3200" b="1" u="none" strike="noStrike">
                          <a:effectLst/>
                        </a:rPr>
                        <a:t>Frequency</a:t>
                      </a:r>
                      <a:endParaRPr lang="en-GB" sz="3200" b="1" i="0" u="none" strike="noStrike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2522" marR="2522" marT="2522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0" algn="l" rtl="0" fontAlgn="ctr">
                        <a:spcBef>
                          <a:spcPts val="0"/>
                        </a:spcBef>
                      </a:pPr>
                      <a:r>
                        <a:rPr lang="en-GB" sz="3200" u="none" strike="noStrike" dirty="0">
                          <a:effectLst/>
                        </a:rPr>
                        <a:t>weekly</a:t>
                      </a:r>
                      <a:endParaRPr lang="en-GB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522" marR="2522" marT="2522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0" algn="l" rtl="0" fontAlgn="ctr">
                        <a:spcBef>
                          <a:spcPts val="0"/>
                        </a:spcBef>
                      </a:pPr>
                      <a:r>
                        <a:rPr lang="en-GB" sz="3200" u="none" strike="noStrike" dirty="0">
                          <a:effectLst/>
                        </a:rPr>
                        <a:t>monthly, alternating with Pizza seminar</a:t>
                      </a:r>
                      <a:endParaRPr lang="en-GB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522" marR="2522" marT="2522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0" algn="l" rtl="0" fontAlgn="ctr">
                        <a:spcBef>
                          <a:spcPts val="0"/>
                        </a:spcBef>
                      </a:pPr>
                      <a:r>
                        <a:rPr lang="en-GB" sz="3200" u="none" strike="noStrike" dirty="0">
                          <a:effectLst/>
                        </a:rPr>
                        <a:t>monthly, alternating with FH discussion</a:t>
                      </a:r>
                      <a:endParaRPr lang="en-GB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522" marR="2522" marT="2522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0" algn="l" rtl="0" fontAlgn="ctr">
                        <a:spcBef>
                          <a:spcPts val="0"/>
                        </a:spcBef>
                      </a:pPr>
                      <a:r>
                        <a:rPr lang="en-GB" sz="3200" u="none" strike="noStrike">
                          <a:effectLst/>
                        </a:rPr>
                        <a:t>bi-weekly</a:t>
                      </a:r>
                      <a:endParaRPr lang="en-GB" sz="3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522" marR="2522" marT="2522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0" algn="l" rtl="0" fontAlgn="ctr">
                        <a:spcBef>
                          <a:spcPts val="0"/>
                        </a:spcBef>
                      </a:pPr>
                      <a:r>
                        <a:rPr lang="en-GB" sz="3200" u="none" strike="noStrike">
                          <a:effectLst/>
                        </a:rPr>
                        <a:t>bi-weekly</a:t>
                      </a:r>
                      <a:endParaRPr lang="en-GB" sz="3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522" marR="2522" marT="2522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114483"/>
                  </a:ext>
                </a:extLst>
              </a:tr>
              <a:tr h="1054522">
                <a:tc>
                  <a:txBody>
                    <a:bodyPr/>
                    <a:lstStyle/>
                    <a:p>
                      <a:pPr marL="360000" algn="l" rtl="0" fontAlgn="ctr">
                        <a:spcBef>
                          <a:spcPts val="0"/>
                        </a:spcBef>
                      </a:pPr>
                      <a:r>
                        <a:rPr lang="en-GB" sz="3200" b="1" u="none" strike="noStrike">
                          <a:effectLst/>
                        </a:rPr>
                        <a:t>Timeslot</a:t>
                      </a:r>
                      <a:endParaRPr lang="en-GB" sz="3200" b="1" i="0" u="none" strike="noStrike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2522" marR="2522" marT="2522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0" algn="l" rtl="0" fontAlgn="ctr">
                        <a:spcBef>
                          <a:spcPts val="0"/>
                        </a:spcBef>
                      </a:pPr>
                      <a:r>
                        <a:rPr lang="en-GB" sz="3200" u="none" strike="noStrike" dirty="0">
                          <a:effectLst/>
                        </a:rPr>
                        <a:t>HH: Tuesday 16:00</a:t>
                      </a:r>
                    </a:p>
                    <a:p>
                      <a:pPr marL="360000" algn="l" rtl="0" fontAlgn="ctr">
                        <a:spcBef>
                          <a:spcPts val="0"/>
                        </a:spcBef>
                      </a:pPr>
                      <a:r>
                        <a:rPr lang="en-GB" sz="3200" u="none" strike="noStrike" dirty="0" err="1">
                          <a:effectLst/>
                        </a:rPr>
                        <a:t>Zeuthen</a:t>
                      </a:r>
                      <a:r>
                        <a:rPr lang="en-GB" sz="3200" u="none" strike="noStrike" dirty="0">
                          <a:effectLst/>
                        </a:rPr>
                        <a:t>: 13:00</a:t>
                      </a:r>
                      <a:endParaRPr lang="en-GB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522" marR="2522" marT="2522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0" algn="l" rtl="0" fontAlgn="ctr">
                        <a:spcBef>
                          <a:spcPts val="0"/>
                        </a:spcBef>
                      </a:pPr>
                      <a:r>
                        <a:rPr lang="en-GB" sz="3200" u="none" strike="noStrike" dirty="0">
                          <a:effectLst/>
                        </a:rPr>
                        <a:t>Monday 11:00 </a:t>
                      </a:r>
                      <a:endParaRPr lang="en-GB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522" marR="2522" marT="2522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0" algn="l" rtl="0" fontAlgn="ctr">
                        <a:spcBef>
                          <a:spcPts val="0"/>
                        </a:spcBef>
                      </a:pPr>
                      <a:r>
                        <a:rPr lang="en-GB" sz="3200" u="none" strike="noStrike" dirty="0">
                          <a:effectLst/>
                        </a:rPr>
                        <a:t>Monday 11:00</a:t>
                      </a:r>
                      <a:endParaRPr lang="en-GB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522" marR="2522" marT="2522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0" algn="l" rtl="0" fontAlgn="ctr">
                        <a:spcBef>
                          <a:spcPts val="0"/>
                        </a:spcBef>
                      </a:pPr>
                      <a:r>
                        <a:rPr lang="en-GB" sz="3200" u="none" strike="noStrike">
                          <a:effectLst/>
                        </a:rPr>
                        <a:t>Friday 14:00</a:t>
                      </a:r>
                      <a:endParaRPr lang="en-GB" sz="3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522" marR="2522" marT="2522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0" algn="l" rtl="0" fontAlgn="ctr">
                        <a:spcBef>
                          <a:spcPts val="0"/>
                        </a:spcBef>
                      </a:pPr>
                      <a:r>
                        <a:rPr lang="en-GB" sz="3200" u="none" strike="noStrike">
                          <a:effectLst/>
                        </a:rPr>
                        <a:t>Monday 16:00</a:t>
                      </a:r>
                      <a:endParaRPr lang="en-GB" sz="3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522" marR="2522" marT="2522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9607448"/>
                  </a:ext>
                </a:extLst>
              </a:tr>
              <a:tr h="2106324">
                <a:tc>
                  <a:txBody>
                    <a:bodyPr/>
                    <a:lstStyle/>
                    <a:p>
                      <a:pPr marL="360000" algn="l" rtl="0" fontAlgn="ctr">
                        <a:spcBef>
                          <a:spcPts val="0"/>
                        </a:spcBef>
                      </a:pPr>
                      <a:r>
                        <a:rPr lang="en-GB" sz="3200" b="1" u="none" strike="noStrike">
                          <a:effectLst/>
                        </a:rPr>
                        <a:t>Organizer</a:t>
                      </a:r>
                      <a:endParaRPr lang="en-GB" sz="3200" b="1" i="0" u="none" strike="noStrike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2522" marR="2522" marT="2522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0" algn="l" rtl="0" fontAlgn="ctr">
                        <a:spcBef>
                          <a:spcPts val="0"/>
                        </a:spcBef>
                      </a:pPr>
                      <a:r>
                        <a:rPr lang="en-GB" sz="3200" u="none" strike="noStrike" dirty="0">
                          <a:effectLst/>
                        </a:rPr>
                        <a:t>two co-chairs from FH (HH and </a:t>
                      </a:r>
                      <a:r>
                        <a:rPr lang="en-GB" sz="3200" u="none" strike="noStrike" dirty="0" err="1">
                          <a:effectLst/>
                        </a:rPr>
                        <a:t>Zeuthen</a:t>
                      </a:r>
                      <a:r>
                        <a:rPr lang="en-GB" sz="3200" u="none" strike="noStrike" dirty="0">
                          <a:effectLst/>
                        </a:rPr>
                        <a:t>), in collaboration with AP</a:t>
                      </a:r>
                      <a:endParaRPr lang="en-GB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522" marR="2522" marT="2522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0" algn="l" rtl="0" fontAlgn="ctr">
                        <a:spcBef>
                          <a:spcPts val="0"/>
                        </a:spcBef>
                      </a:pPr>
                      <a:r>
                        <a:rPr lang="en-GB" sz="3200" u="none" strike="noStrike" dirty="0">
                          <a:effectLst/>
                        </a:rPr>
                        <a:t>one co-chair per FH group</a:t>
                      </a:r>
                      <a:endParaRPr lang="en-GB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522" marR="2522" marT="2522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0" algn="l" rtl="0" fontAlgn="ctr">
                        <a:spcBef>
                          <a:spcPts val="0"/>
                        </a:spcBef>
                      </a:pPr>
                      <a:r>
                        <a:rPr lang="en-GB" sz="3200" u="none" strike="noStrike" dirty="0">
                          <a:effectLst/>
                        </a:rPr>
                        <a:t>several co-chairs from different groups (taking turns)</a:t>
                      </a:r>
                      <a:endParaRPr lang="en-GB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522" marR="2522" marT="2522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0" algn="l" rtl="0" fontAlgn="ctr">
                        <a:spcBef>
                          <a:spcPts val="0"/>
                        </a:spcBef>
                      </a:pPr>
                      <a:r>
                        <a:rPr lang="en-GB" sz="3200" u="none" strike="noStrike" dirty="0">
                          <a:effectLst/>
                        </a:rPr>
                        <a:t>co-chairs from the two divisions and UHH</a:t>
                      </a:r>
                      <a:endParaRPr lang="en-GB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522" marR="2522" marT="2522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0" algn="l" rtl="0" fontAlgn="ctr">
                        <a:spcBef>
                          <a:spcPts val="0"/>
                        </a:spcBef>
                      </a:pPr>
                      <a:r>
                        <a:rPr lang="en-GB" sz="3200" u="none" strike="noStrike">
                          <a:effectLst/>
                        </a:rPr>
                        <a:t>co-chairs from DESY and several German universities</a:t>
                      </a:r>
                      <a:endParaRPr lang="en-GB" sz="32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522" marR="2522" marT="2522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9109529"/>
                  </a:ext>
                </a:extLst>
              </a:tr>
              <a:tr h="3101686">
                <a:tc>
                  <a:txBody>
                    <a:bodyPr/>
                    <a:lstStyle/>
                    <a:p>
                      <a:pPr marL="360000" algn="l" rtl="0" fontAlgn="ctr">
                        <a:spcBef>
                          <a:spcPts val="0"/>
                        </a:spcBef>
                      </a:pPr>
                      <a:r>
                        <a:rPr lang="en-GB" sz="3200" b="1" u="none" strike="noStrike" dirty="0">
                          <a:effectLst/>
                        </a:rPr>
                        <a:t>Comment</a:t>
                      </a:r>
                      <a:endParaRPr lang="en-GB" sz="3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2522" marR="2522" marT="2522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0" algn="l" rtl="0" fontAlgn="ctr">
                        <a:spcBef>
                          <a:spcPts val="0"/>
                        </a:spcBef>
                      </a:pPr>
                      <a:r>
                        <a:rPr lang="en-GB" sz="3200" u="none" strike="noStrike" dirty="0">
                          <a:effectLst/>
                        </a:rPr>
                        <a:t>also in the guise of a QU seminar</a:t>
                      </a:r>
                      <a:endParaRPr lang="en-GB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522" marR="2522" marT="2522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0" algn="l" rtl="0" fontAlgn="ctr">
                        <a:spcBef>
                          <a:spcPts val="0"/>
                        </a:spcBef>
                      </a:pPr>
                      <a:r>
                        <a:rPr lang="en-GB" sz="3200" u="none" strike="noStrike" dirty="0">
                          <a:effectLst/>
                        </a:rPr>
                        <a:t>formerly LHC physics discussion</a:t>
                      </a:r>
                      <a:endParaRPr lang="en-GB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522" marR="2522" marT="2522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0" algn="l" rtl="0" fontAlgn="ctr">
                        <a:spcBef>
                          <a:spcPts val="0"/>
                        </a:spcBef>
                      </a:pPr>
                      <a:r>
                        <a:rPr lang="en-GB" sz="3200" u="none" strike="noStrike" dirty="0">
                          <a:effectLst/>
                        </a:rPr>
                        <a:t>single presentation, should facilitate connections between different groups</a:t>
                      </a:r>
                      <a:endParaRPr lang="en-GB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522" marR="2522" marT="2522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0" algn="l" fontAlgn="t">
                        <a:spcBef>
                          <a:spcPts val="0"/>
                        </a:spcBef>
                      </a:pPr>
                      <a:r>
                        <a:rPr lang="en-DE" sz="3200" u="none" strike="noStrike" dirty="0">
                          <a:effectLst/>
                        </a:rPr>
                        <a:t> </a:t>
                      </a:r>
                      <a:endParaRPr lang="en-DE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522" marR="2522" marT="2522" marB="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0" marR="0" indent="0" algn="l" defTabSz="570617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u="none" strike="noStrike" dirty="0">
                          <a:effectLst/>
                        </a:rPr>
                        <a:t>stopped in 2013; new format under discussion</a:t>
                      </a:r>
                      <a:endParaRPr lang="en-GB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522" marR="2522" marT="2522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3723734"/>
                  </a:ext>
                </a:extLst>
              </a:tr>
            </a:tbl>
          </a:graphicData>
        </a:graphic>
      </p:graphicFrame>
      <p:pic>
        <p:nvPicPr>
          <p:cNvPr id="28" name="Picture 27">
            <a:extLst>
              <a:ext uri="{FF2B5EF4-FFF2-40B4-BE49-F238E27FC236}">
                <a16:creationId xmlns:a16="http://schemas.microsoft.com/office/drawing/2014/main" id="{A786C7AA-679F-E228-AA76-48539D98B7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99579" y="36901175"/>
            <a:ext cx="1140291" cy="1142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1436603"/>
      </p:ext>
    </p:extLst>
  </p:cSld>
  <p:clrMapOvr>
    <a:masterClrMapping/>
  </p:clrMapOvr>
</p:sld>
</file>

<file path=ppt/theme/theme1.xml><?xml version="1.0" encoding="utf-8"?>
<a:theme xmlns:a="http://schemas.openxmlformats.org/drawingml/2006/main" name="DESY">
  <a:themeElements>
    <a:clrScheme name="DESY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18F1F"/>
      </a:accent2>
      <a:accent3>
        <a:srgbClr val="004B7D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Benutzerdefiniert 129">
      <a:majorFont>
        <a:latin typeface="DesySans Office Cn Medium"/>
        <a:ea typeface=""/>
        <a:cs typeface=""/>
      </a:majorFont>
      <a:minorFont>
        <a:latin typeface="DesySans Offic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1"/>
          </a:solidFill>
        </a:ln>
      </a:spPr>
      <a:bodyPr rtlCol="0" anchor="ctr"/>
      <a:lstStyle>
        <a:defPPr algn="ctr">
          <a:defRPr sz="16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1600" dirty="0" err="1" smtClean="0"/>
        </a:defPPr>
      </a:lstStyle>
    </a:txDef>
  </a:objectDefaults>
  <a:extraClrSchemeLst/>
  <a:custClrLst>
    <a:custClr>
      <a:srgbClr val="8B6EC9"/>
    </a:custClr>
    <a:custClr>
      <a:srgbClr val="E35D50"/>
    </a:custClr>
    <a:custClr>
      <a:srgbClr val="5BC5F1"/>
    </a:custClr>
    <a:custClr>
      <a:srgbClr val="00AA92"/>
    </a:custClr>
  </a:custClrLst>
  <a:extLst>
    <a:ext uri="{05A4C25C-085E-4340-85A3-A5531E510DB2}">
      <thm15:themeFamily xmlns:thm15="http://schemas.microsoft.com/office/thememl/2012/main" name="Präsentation9" id="{13FAE468-822D-2A4D-B356-644C29F09AF9}" vid="{CAA73182-B6FA-2841-9835-84EF427A4D14}"/>
    </a:ext>
  </a:extLst>
</a:theme>
</file>

<file path=ppt/theme/theme2.xml><?xml version="1.0" encoding="utf-8"?>
<a:theme xmlns:a="http://schemas.openxmlformats.org/drawingml/2006/main" name="Office">
  <a:themeElements>
    <a:clrScheme name="Benutzerdefiniert 104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F9E1B"/>
      </a:accent2>
      <a:accent3>
        <a:srgbClr val="020A0A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Benutzerdefiniert 104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F9E1B"/>
      </a:accent2>
      <a:accent3>
        <a:srgbClr val="020A0A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DESY</Template>
  <TotalTime>2815</TotalTime>
  <Words>626</Words>
  <Application>Microsoft Macintosh PowerPoint</Application>
  <PresentationFormat>Custom</PresentationFormat>
  <Paragraphs>93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DesySans Office Cn Medium</vt:lpstr>
      <vt:lpstr>Arial</vt:lpstr>
      <vt:lpstr>DesySans Office</vt:lpstr>
      <vt:lpstr>DESY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Isabell Melzer-Pellmann</dc:creator>
  <cp:lastModifiedBy>Isabell Melzer-Pellmann</cp:lastModifiedBy>
  <cp:revision>49</cp:revision>
  <cp:lastPrinted>2022-08-24T10:15:13Z</cp:lastPrinted>
  <dcterms:created xsi:type="dcterms:W3CDTF">2022-08-20T14:32:38Z</dcterms:created>
  <dcterms:modified xsi:type="dcterms:W3CDTF">2022-08-24T11:38:16Z</dcterms:modified>
</cp:coreProperties>
</file>