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80" r:id="rId3"/>
    <p:sldId id="257" r:id="rId4"/>
    <p:sldId id="275" r:id="rId5"/>
    <p:sldId id="276" r:id="rId6"/>
    <p:sldId id="277" r:id="rId7"/>
    <p:sldId id="260" r:id="rId8"/>
    <p:sldId id="258" r:id="rId9"/>
    <p:sldId id="278" r:id="rId10"/>
    <p:sldId id="262" r:id="rId11"/>
    <p:sldId id="281" r:id="rId12"/>
    <p:sldId id="263" r:id="rId13"/>
    <p:sldId id="265" r:id="rId14"/>
    <p:sldId id="266" r:id="rId15"/>
    <p:sldId id="268" r:id="rId16"/>
    <p:sldId id="269" r:id="rId17"/>
    <p:sldId id="272" r:id="rId18"/>
    <p:sldId id="270" r:id="rId19"/>
    <p:sldId id="271" r:id="rId20"/>
    <p:sldId id="274" r:id="rId21"/>
    <p:sldId id="259" r:id="rId22"/>
    <p:sldId id="261"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3" d="100"/>
          <a:sy n="83" d="100"/>
        </p:scale>
        <p:origin x="686" y="77"/>
      </p:cViewPr>
      <p:guideLst/>
    </p:cSldViewPr>
  </p:slideViewPr>
  <p:notesTextViewPr>
    <p:cViewPr>
      <p:scale>
        <a:sx n="1" d="1"/>
        <a:sy n="1" d="1"/>
      </p:scale>
      <p:origin x="0" y="0"/>
    </p:cViewPr>
  </p:notesTextViewPr>
  <p:notesViewPr>
    <p:cSldViewPr snapToGrid="0">
      <p:cViewPr varScale="1">
        <p:scale>
          <a:sx n="63" d="100"/>
          <a:sy n="63" d="100"/>
        </p:scale>
        <p:origin x="3206" y="7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02A111-19AF-4747-AA87-57699D2C8E9A}" type="datetimeFigureOut">
              <a:rPr lang="en-GB" smtClean="0"/>
              <a:t>06/09/2022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ABE751-3DD0-4700-96F1-93C47DEDCD71}" type="slidenum">
              <a:rPr lang="en-GB" smtClean="0"/>
              <a:t>‹#›</a:t>
            </a:fld>
            <a:endParaRPr lang="en-GB"/>
          </a:p>
        </p:txBody>
      </p:sp>
    </p:spTree>
    <p:extLst>
      <p:ext uri="{BB962C8B-B14F-4D97-AF65-F5344CB8AC3E}">
        <p14:creationId xmlns:p14="http://schemas.microsoft.com/office/powerpoint/2010/main" val="29445168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Use experimental data </a:t>
            </a:r>
            <a:r>
              <a:rPr lang="es-ES" dirty="0" err="1"/>
              <a:t>to</a:t>
            </a:r>
            <a:r>
              <a:rPr lang="es-ES" dirty="0"/>
              <a:t> </a:t>
            </a:r>
            <a:r>
              <a:rPr lang="es-ES" dirty="0" err="1"/>
              <a:t>restrain</a:t>
            </a:r>
            <a:r>
              <a:rPr lang="es-ES" dirty="0"/>
              <a:t> </a:t>
            </a:r>
            <a:r>
              <a:rPr lang="es-ES" dirty="0" err="1"/>
              <a:t>our</a:t>
            </a:r>
            <a:r>
              <a:rPr lang="es-ES" dirty="0"/>
              <a:t> </a:t>
            </a:r>
            <a:r>
              <a:rPr lang="es-ES" dirty="0" err="1"/>
              <a:t>theoretical</a:t>
            </a:r>
            <a:r>
              <a:rPr lang="es-ES" dirty="0"/>
              <a:t> </a:t>
            </a:r>
            <a:r>
              <a:rPr lang="es-ES" dirty="0" err="1"/>
              <a:t>model</a:t>
            </a:r>
            <a:r>
              <a:rPr lang="es-ES" dirty="0"/>
              <a:t> </a:t>
            </a:r>
            <a:r>
              <a:rPr lang="es-ES" dirty="0" err="1"/>
              <a:t>such</a:t>
            </a:r>
            <a:r>
              <a:rPr lang="es-ES" dirty="0"/>
              <a:t> </a:t>
            </a:r>
            <a:r>
              <a:rPr lang="es-ES" dirty="0" err="1"/>
              <a:t>that</a:t>
            </a:r>
            <a:r>
              <a:rPr lang="es-ES" dirty="0"/>
              <a:t> </a:t>
            </a:r>
            <a:r>
              <a:rPr lang="es-ES" dirty="0" err="1"/>
              <a:t>they</a:t>
            </a:r>
            <a:r>
              <a:rPr lang="es-ES" dirty="0"/>
              <a:t> </a:t>
            </a:r>
            <a:r>
              <a:rPr lang="es-ES" dirty="0" err="1"/>
              <a:t>fit</a:t>
            </a:r>
            <a:r>
              <a:rPr lang="es-ES" dirty="0"/>
              <a:t> </a:t>
            </a:r>
            <a:r>
              <a:rPr lang="es-ES" dirty="0" err="1"/>
              <a:t>with</a:t>
            </a:r>
            <a:r>
              <a:rPr lang="es-ES" dirty="0"/>
              <a:t> </a:t>
            </a:r>
            <a:r>
              <a:rPr lang="es-ES" dirty="0" err="1"/>
              <a:t>experiments</a:t>
            </a:r>
            <a:r>
              <a:rPr lang="es-ES" dirty="0"/>
              <a:t>.</a:t>
            </a:r>
          </a:p>
          <a:p>
            <a:endParaRPr lang="es-ES" dirty="0"/>
          </a:p>
          <a:p>
            <a:endParaRPr lang="en-GB" dirty="0"/>
          </a:p>
          <a:p>
            <a:r>
              <a:rPr lang="en-GB" dirty="0"/>
              <a:t>Computational work in the field of photon science. Group: </a:t>
            </a:r>
          </a:p>
          <a:p>
            <a:endParaRPr lang="en-GB" dirty="0"/>
          </a:p>
          <a:p>
            <a:r>
              <a:rPr lang="en-GB" dirty="0"/>
              <a:t>Theory of Ultrafast X-ray Science (FS-TUXS).</a:t>
            </a:r>
          </a:p>
        </p:txBody>
      </p:sp>
      <p:sp>
        <p:nvSpPr>
          <p:cNvPr id="4" name="Slide Number Placeholder 3"/>
          <p:cNvSpPr>
            <a:spLocks noGrp="1"/>
          </p:cNvSpPr>
          <p:nvPr>
            <p:ph type="sldNum" sz="quarter" idx="5"/>
          </p:nvPr>
        </p:nvSpPr>
        <p:spPr/>
        <p:txBody>
          <a:bodyPr/>
          <a:lstStyle/>
          <a:p>
            <a:fld id="{04ABE751-3DD0-4700-96F1-93C47DEDCD71}" type="slidenum">
              <a:rPr lang="en-GB" smtClean="0"/>
              <a:t>1</a:t>
            </a:fld>
            <a:endParaRPr lang="en-GB"/>
          </a:p>
        </p:txBody>
      </p:sp>
    </p:spTree>
    <p:extLst>
      <p:ext uri="{BB962C8B-B14F-4D97-AF65-F5344CB8AC3E}">
        <p14:creationId xmlns:p14="http://schemas.microsoft.com/office/powerpoint/2010/main" val="38108388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Mathematical formalism: we want to fit dipole moment that involves different excited states, thus we need a coupling Hamiltonian that ensures that the dipole moment will be the experimental one. The amplitude of this fitting is controlled by \Lambda.</a:t>
            </a:r>
          </a:p>
        </p:txBody>
      </p:sp>
      <p:sp>
        <p:nvSpPr>
          <p:cNvPr id="4" name="Slide Number Placeholder 3"/>
          <p:cNvSpPr>
            <a:spLocks noGrp="1"/>
          </p:cNvSpPr>
          <p:nvPr>
            <p:ph type="sldNum" sz="quarter" idx="5"/>
          </p:nvPr>
        </p:nvSpPr>
        <p:spPr/>
        <p:txBody>
          <a:bodyPr/>
          <a:lstStyle/>
          <a:p>
            <a:fld id="{04ABE751-3DD0-4700-96F1-93C47DEDCD71}" type="slidenum">
              <a:rPr lang="en-GB" smtClean="0"/>
              <a:t>11</a:t>
            </a:fld>
            <a:endParaRPr lang="en-GB"/>
          </a:p>
        </p:txBody>
      </p:sp>
    </p:spTree>
    <p:extLst>
      <p:ext uri="{BB962C8B-B14F-4D97-AF65-F5344CB8AC3E}">
        <p14:creationId xmlns:p14="http://schemas.microsoft.com/office/powerpoint/2010/main" val="16021974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Error of the fitted dipole moment as a function of Lambda. The error decreases as we smoothly increase the value, but it never reaches absolute 0 and diverges after a certain value of Lambda (overfitting).</a:t>
            </a:r>
          </a:p>
        </p:txBody>
      </p:sp>
      <p:sp>
        <p:nvSpPr>
          <p:cNvPr id="4" name="Slide Number Placeholder 3"/>
          <p:cNvSpPr>
            <a:spLocks noGrp="1"/>
          </p:cNvSpPr>
          <p:nvPr>
            <p:ph type="sldNum" sz="quarter" idx="5"/>
          </p:nvPr>
        </p:nvSpPr>
        <p:spPr/>
        <p:txBody>
          <a:bodyPr/>
          <a:lstStyle/>
          <a:p>
            <a:fld id="{04ABE751-3DD0-4700-96F1-93C47DEDCD71}" type="slidenum">
              <a:rPr lang="en-GB" smtClean="0"/>
              <a:t>12</a:t>
            </a:fld>
            <a:endParaRPr lang="en-GB"/>
          </a:p>
        </p:txBody>
      </p:sp>
    </p:spTree>
    <p:extLst>
      <p:ext uri="{BB962C8B-B14F-4D97-AF65-F5344CB8AC3E}">
        <p14:creationId xmlns:p14="http://schemas.microsoft.com/office/powerpoint/2010/main" val="42334474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Graph representing the electronic density in the 2D plane of the water molecule. The outer parts change more due to the importance of outer orbitals in the determination of the dipole moment.</a:t>
            </a:r>
          </a:p>
        </p:txBody>
      </p:sp>
      <p:sp>
        <p:nvSpPr>
          <p:cNvPr id="4" name="Slide Number Placeholder 3"/>
          <p:cNvSpPr>
            <a:spLocks noGrp="1"/>
          </p:cNvSpPr>
          <p:nvPr>
            <p:ph type="sldNum" sz="quarter" idx="5"/>
          </p:nvPr>
        </p:nvSpPr>
        <p:spPr/>
        <p:txBody>
          <a:bodyPr/>
          <a:lstStyle/>
          <a:p>
            <a:fld id="{04ABE751-3DD0-4700-96F1-93C47DEDCD71}" type="slidenum">
              <a:rPr lang="en-GB" smtClean="0"/>
              <a:t>13</a:t>
            </a:fld>
            <a:endParaRPr lang="en-GB"/>
          </a:p>
        </p:txBody>
      </p:sp>
    </p:spTree>
    <p:extLst>
      <p:ext uri="{BB962C8B-B14F-4D97-AF65-F5344CB8AC3E}">
        <p14:creationId xmlns:p14="http://schemas.microsoft.com/office/powerpoint/2010/main" val="21040318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Outer orbitals comparison between fitted and unfitted ones.</a:t>
            </a:r>
          </a:p>
        </p:txBody>
      </p:sp>
      <p:sp>
        <p:nvSpPr>
          <p:cNvPr id="4" name="Slide Number Placeholder 3"/>
          <p:cNvSpPr>
            <a:spLocks noGrp="1"/>
          </p:cNvSpPr>
          <p:nvPr>
            <p:ph type="sldNum" sz="quarter" idx="5"/>
          </p:nvPr>
        </p:nvSpPr>
        <p:spPr/>
        <p:txBody>
          <a:bodyPr/>
          <a:lstStyle/>
          <a:p>
            <a:fld id="{04ABE751-3DD0-4700-96F1-93C47DEDCD71}" type="slidenum">
              <a:rPr lang="en-GB" smtClean="0"/>
              <a:t>14</a:t>
            </a:fld>
            <a:endParaRPr lang="en-GB"/>
          </a:p>
        </p:txBody>
      </p:sp>
    </p:spTree>
    <p:extLst>
      <p:ext uri="{BB962C8B-B14F-4D97-AF65-F5344CB8AC3E}">
        <p14:creationId xmlns:p14="http://schemas.microsoft.com/office/powerpoint/2010/main" val="8032792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Each molecular orbital has to be filled. Two criteria: Aufbau and MOM. Aufbau is the filling of the lowest orbitals first. Valid for the ground state.</a:t>
            </a:r>
          </a:p>
        </p:txBody>
      </p:sp>
      <p:sp>
        <p:nvSpPr>
          <p:cNvPr id="4" name="Slide Number Placeholder 3"/>
          <p:cNvSpPr>
            <a:spLocks noGrp="1"/>
          </p:cNvSpPr>
          <p:nvPr>
            <p:ph type="sldNum" sz="quarter" idx="5"/>
          </p:nvPr>
        </p:nvSpPr>
        <p:spPr/>
        <p:txBody>
          <a:bodyPr/>
          <a:lstStyle/>
          <a:p>
            <a:fld id="{04ABE751-3DD0-4700-96F1-93C47DEDCD71}" type="slidenum">
              <a:rPr lang="en-GB" smtClean="0"/>
              <a:t>19</a:t>
            </a:fld>
            <a:endParaRPr lang="en-GB"/>
          </a:p>
        </p:txBody>
      </p:sp>
    </p:spTree>
    <p:extLst>
      <p:ext uri="{BB962C8B-B14F-4D97-AF65-F5344CB8AC3E}">
        <p14:creationId xmlns:p14="http://schemas.microsoft.com/office/powerpoint/2010/main" val="6743976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the excited states, this system would end up sinking the excited states into the ground state, so we use MOM instead. We choose the orbitals according to the overlap with the previous occupied orbitals.</a:t>
            </a:r>
          </a:p>
        </p:txBody>
      </p:sp>
      <p:sp>
        <p:nvSpPr>
          <p:cNvPr id="4" name="Slide Number Placeholder 3"/>
          <p:cNvSpPr>
            <a:spLocks noGrp="1"/>
          </p:cNvSpPr>
          <p:nvPr>
            <p:ph type="sldNum" sz="quarter" idx="5"/>
          </p:nvPr>
        </p:nvSpPr>
        <p:spPr/>
        <p:txBody>
          <a:bodyPr/>
          <a:lstStyle/>
          <a:p>
            <a:fld id="{04ABE751-3DD0-4700-96F1-93C47DEDCD71}" type="slidenum">
              <a:rPr lang="en-GB" smtClean="0"/>
              <a:t>20</a:t>
            </a:fld>
            <a:endParaRPr lang="en-GB"/>
          </a:p>
        </p:txBody>
      </p:sp>
    </p:spTree>
    <p:extLst>
      <p:ext uri="{BB962C8B-B14F-4D97-AF65-F5344CB8AC3E}">
        <p14:creationId xmlns:p14="http://schemas.microsoft.com/office/powerpoint/2010/main" val="25748149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the UHF scheme, spin contamination is an issue: single determinants can stop being eigenstates of the total spin operator S^2 </a:t>
            </a:r>
            <a:r>
              <a:rPr lang="en-GB" dirty="0" err="1"/>
              <a:t>alghough</a:t>
            </a:r>
            <a:r>
              <a:rPr lang="en-GB" dirty="0"/>
              <a:t> they are eigenstates of </a:t>
            </a:r>
            <a:r>
              <a:rPr lang="en-GB" dirty="0" err="1"/>
              <a:t>Sz</a:t>
            </a:r>
            <a:r>
              <a:rPr lang="en-GB" dirty="0"/>
              <a:t>. Spin contamination is added by hand into our system by including a new term in the Hamiltonian.</a:t>
            </a:r>
          </a:p>
        </p:txBody>
      </p:sp>
      <p:sp>
        <p:nvSpPr>
          <p:cNvPr id="4" name="Slide Number Placeholder 3"/>
          <p:cNvSpPr>
            <a:spLocks noGrp="1"/>
          </p:cNvSpPr>
          <p:nvPr>
            <p:ph type="sldNum" sz="quarter" idx="5"/>
          </p:nvPr>
        </p:nvSpPr>
        <p:spPr/>
        <p:txBody>
          <a:bodyPr/>
          <a:lstStyle/>
          <a:p>
            <a:fld id="{04ABE751-3DD0-4700-96F1-93C47DEDCD71}" type="slidenum">
              <a:rPr lang="en-GB" smtClean="0"/>
              <a:t>21</a:t>
            </a:fld>
            <a:endParaRPr lang="en-GB"/>
          </a:p>
        </p:txBody>
      </p:sp>
    </p:spTree>
    <p:extLst>
      <p:ext uri="{BB962C8B-B14F-4D97-AF65-F5344CB8AC3E}">
        <p14:creationId xmlns:p14="http://schemas.microsoft.com/office/powerpoint/2010/main" val="24976054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the cases where convergence is an issue, DIIS can be used to minimize the error by using linear combinations of density matrices from previous iterations.</a:t>
            </a:r>
          </a:p>
        </p:txBody>
      </p:sp>
      <p:sp>
        <p:nvSpPr>
          <p:cNvPr id="4" name="Slide Number Placeholder 3"/>
          <p:cNvSpPr>
            <a:spLocks noGrp="1"/>
          </p:cNvSpPr>
          <p:nvPr>
            <p:ph type="sldNum" sz="quarter" idx="5"/>
          </p:nvPr>
        </p:nvSpPr>
        <p:spPr/>
        <p:txBody>
          <a:bodyPr/>
          <a:lstStyle/>
          <a:p>
            <a:fld id="{04ABE751-3DD0-4700-96F1-93C47DEDCD71}" type="slidenum">
              <a:rPr lang="en-GB" smtClean="0"/>
              <a:t>22</a:t>
            </a:fld>
            <a:endParaRPr lang="en-GB"/>
          </a:p>
        </p:txBody>
      </p:sp>
    </p:spTree>
    <p:extLst>
      <p:ext uri="{BB962C8B-B14F-4D97-AF65-F5344CB8AC3E}">
        <p14:creationId xmlns:p14="http://schemas.microsoft.com/office/powerpoint/2010/main" val="13396524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10">
            <a:extLst>
              <a:ext uri="{FF2B5EF4-FFF2-40B4-BE49-F238E27FC236}">
                <a16:creationId xmlns:a16="http://schemas.microsoft.com/office/drawing/2014/main" id="{9D6990F8-DC06-D0D0-2C8F-0006F2DC68C1}"/>
              </a:ext>
            </a:extLst>
          </p:cNvPr>
          <p:cNvSpPr>
            <a:spLocks noGrp="1" noChangeArrowheads="1"/>
          </p:cNvSpPr>
          <p:nvPr>
            <p:ph type="sldNum"/>
          </p:nvPr>
        </p:nvSpPr>
        <p:spPr>
          <a:ln/>
        </p:spPr>
        <p:txBody>
          <a:bodyPr/>
          <a:lstStyle/>
          <a:p>
            <a:fld id="{0880F77E-73B0-794B-8CBA-239FCAC5156D}" type="slidenum">
              <a:rPr lang="en-US" altLang="en-DE"/>
              <a:pPr/>
              <a:t>2</a:t>
            </a:fld>
            <a:endParaRPr lang="en-US" altLang="en-DE"/>
          </a:p>
        </p:txBody>
      </p:sp>
      <p:sp>
        <p:nvSpPr>
          <p:cNvPr id="20481" name="Text Box 1">
            <a:extLst>
              <a:ext uri="{FF2B5EF4-FFF2-40B4-BE49-F238E27FC236}">
                <a16:creationId xmlns:a16="http://schemas.microsoft.com/office/drawing/2014/main" id="{30C5A6FE-D8DC-6B84-001C-D0990D8B6D8D}"/>
              </a:ext>
            </a:extLst>
          </p:cNvPr>
          <p:cNvSpPr txBox="1">
            <a:spLocks noGrp="1" noRot="1" noChangeAspect="1" noChangeArrowheads="1"/>
          </p:cNvSpPr>
          <p:nvPr>
            <p:ph type="sldImg"/>
          </p:nvPr>
        </p:nvSpPr>
        <p:spPr bwMode="auto">
          <a:xfrm>
            <a:off x="685800" y="1143000"/>
            <a:ext cx="5486400" cy="30861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0482" name="Text Box 2">
            <a:extLst>
              <a:ext uri="{FF2B5EF4-FFF2-40B4-BE49-F238E27FC236}">
                <a16:creationId xmlns:a16="http://schemas.microsoft.com/office/drawing/2014/main" id="{44C058D8-3363-D2BF-9B04-A54F06314265}"/>
              </a:ext>
            </a:extLst>
          </p:cNvPr>
          <p:cNvSpPr txBox="1">
            <a:spLocks noChangeArrowheads="1"/>
          </p:cNvSpPr>
          <p:nvPr/>
        </p:nvSpPr>
        <p:spPr bwMode="auto">
          <a:xfrm>
            <a:off x="685800" y="4400550"/>
            <a:ext cx="5486400" cy="4130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DE"/>
          </a:p>
        </p:txBody>
      </p:sp>
      <p:sp>
        <p:nvSpPr>
          <p:cNvPr id="20483" name="Text Box 3">
            <a:extLst>
              <a:ext uri="{FF2B5EF4-FFF2-40B4-BE49-F238E27FC236}">
                <a16:creationId xmlns:a16="http://schemas.microsoft.com/office/drawing/2014/main" id="{91FE22F9-5DF7-CDFA-B059-103FA9BCFFA2}"/>
              </a:ext>
            </a:extLst>
          </p:cNvPr>
          <p:cNvSpPr txBox="1">
            <a:spLocks noChangeArrowheads="1"/>
          </p:cNvSpPr>
          <p:nvPr/>
        </p:nvSpPr>
        <p:spPr bwMode="auto">
          <a:xfrm>
            <a:off x="3884613" y="8685213"/>
            <a:ext cx="2971800" cy="458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Noto Sans CJK SC Regular" charset="0"/>
                <a:cs typeface="Noto Sans CJK SC Regular"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Noto Sans CJK SC Regular" charset="0"/>
                <a:cs typeface="Noto Sans CJK SC Regular"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Noto Sans CJK SC Regular" charset="0"/>
                <a:cs typeface="Noto Sans CJK SC Regular"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Noto Sans CJK SC Regular" charset="0"/>
                <a:cs typeface="Noto Sans CJK SC Regular"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Noto Sans CJK SC Regular" charset="0"/>
                <a:cs typeface="Noto Sans CJK SC Regular"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Noto Sans CJK SC Regular" charset="0"/>
                <a:cs typeface="Noto Sans CJK SC Regular"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Noto Sans CJK SC Regular" charset="0"/>
                <a:cs typeface="Noto Sans CJK SC Regular"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Noto Sans CJK SC Regular" charset="0"/>
                <a:cs typeface="Noto Sans CJK SC Regular"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Noto Sans CJK SC Regular" charset="0"/>
                <a:cs typeface="Noto Sans CJK SC Regular" charset="0"/>
              </a:defRPr>
            </a:lvl9pPr>
          </a:lstStyle>
          <a:p>
            <a:pPr algn="r" hangingPunct="1">
              <a:lnSpc>
                <a:spcPct val="100000"/>
              </a:lnSpc>
              <a:buClrTx/>
              <a:buFontTx/>
              <a:buNone/>
            </a:pPr>
            <a:fld id="{0EC466F6-8CEF-FF48-B1E6-6AE3528F3D21}" type="slidenum">
              <a:rPr lang="en-US" altLang="en-DE" sz="1200">
                <a:latin typeface="+mn-lt" charset="0"/>
                <a:ea typeface="+mn-ea" charset="0"/>
                <a:cs typeface="+mn-ea" charset="0"/>
              </a:rPr>
              <a:pPr algn="r" hangingPunct="1">
                <a:lnSpc>
                  <a:spcPct val="100000"/>
                </a:lnSpc>
                <a:buClrTx/>
                <a:buFontTx/>
                <a:buNone/>
              </a:pPr>
              <a:t>2</a:t>
            </a:fld>
            <a:endParaRPr lang="en-US" altLang="en-DE" sz="1200">
              <a:latin typeface="+mn-lt" charset="0"/>
              <a:ea typeface="+mn-ea" charset="0"/>
              <a:cs typeface="+mn-ea" charset="0"/>
            </a:endParaRPr>
          </a:p>
        </p:txBody>
      </p:sp>
      <p:sp>
        <p:nvSpPr>
          <p:cNvPr id="2" name="Notes Placeholder 1">
            <a:extLst>
              <a:ext uri="{FF2B5EF4-FFF2-40B4-BE49-F238E27FC236}">
                <a16:creationId xmlns:a16="http://schemas.microsoft.com/office/drawing/2014/main" id="{2DB68BC1-F0D9-7F97-17FE-3DE27F53D9F5}"/>
              </a:ext>
            </a:extLst>
          </p:cNvPr>
          <p:cNvSpPr>
            <a:spLocks noGrp="1"/>
          </p:cNvSpPr>
          <p:nvPr>
            <p:ph type="body" idx="1"/>
          </p:nvPr>
        </p:nvSpPr>
        <p:spPr/>
        <p:txBody>
          <a:bodyPr/>
          <a:lstStyle/>
          <a:p>
            <a:r>
              <a:rPr lang="en-DE" dirty="0"/>
              <a:t>And today people even suggest the experimental set-ups which allow combind measurement. But there is no theoretical approch that would perform the same combind self-consistent analyses.</a:t>
            </a:r>
          </a:p>
          <a:p>
            <a:endParaRPr lang="en-DE" dirty="0"/>
          </a:p>
          <a:p>
            <a:endParaRPr lang="en-DE" dirty="0"/>
          </a:p>
          <a:p>
            <a:r>
              <a:rPr lang="en-DE" dirty="0"/>
              <a:t>The underlying atomic model to fit XRD data is typically consolidated with XES measurements, but up to date, we are far from generating a unique underlying electronic structure model that self-consistently considers both complementary experimental data. We aim for developing such a unified model.</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X-</a:t>
            </a:r>
            <a:r>
              <a:rPr lang="es-ES" dirty="0" err="1"/>
              <a:t>ray</a:t>
            </a:r>
            <a:r>
              <a:rPr lang="es-ES" dirty="0"/>
              <a:t> </a:t>
            </a:r>
            <a:r>
              <a:rPr lang="es-ES" dirty="0" err="1"/>
              <a:t>provide</a:t>
            </a:r>
            <a:r>
              <a:rPr lang="es-ES" dirty="0"/>
              <a:t> </a:t>
            </a:r>
            <a:r>
              <a:rPr lang="es-ES" dirty="0" err="1"/>
              <a:t>valuable</a:t>
            </a:r>
            <a:r>
              <a:rPr lang="es-ES" dirty="0"/>
              <a:t> </a:t>
            </a:r>
            <a:r>
              <a:rPr lang="es-ES" dirty="0" err="1"/>
              <a:t>information</a:t>
            </a:r>
            <a:r>
              <a:rPr lang="es-ES" dirty="0"/>
              <a:t>.</a:t>
            </a:r>
          </a:p>
          <a:p>
            <a:endParaRPr lang="es-ES" dirty="0"/>
          </a:p>
          <a:p>
            <a:r>
              <a:rPr lang="es-ES" dirty="0"/>
              <a:t>Quantum </a:t>
            </a:r>
            <a:r>
              <a:rPr lang="es-ES" dirty="0" err="1"/>
              <a:t>chemistry</a:t>
            </a:r>
            <a:r>
              <a:rPr lang="es-ES" dirty="0"/>
              <a:t> </a:t>
            </a:r>
            <a:r>
              <a:rPr lang="es-ES" dirty="0" err="1"/>
              <a:t>needs</a:t>
            </a:r>
            <a:r>
              <a:rPr lang="es-ES" dirty="0"/>
              <a:t> </a:t>
            </a:r>
            <a:r>
              <a:rPr lang="es-ES" dirty="0" err="1"/>
              <a:t>approximations</a:t>
            </a:r>
            <a:r>
              <a:rPr lang="es-ES" dirty="0"/>
              <a:t> </a:t>
            </a:r>
            <a:r>
              <a:rPr lang="es-ES" dirty="0" err="1"/>
              <a:t>to</a:t>
            </a:r>
            <a:r>
              <a:rPr lang="es-ES" dirty="0"/>
              <a:t> </a:t>
            </a:r>
            <a:r>
              <a:rPr lang="es-ES" dirty="0" err="1"/>
              <a:t>work</a:t>
            </a:r>
            <a:r>
              <a:rPr lang="es-ES" dirty="0"/>
              <a:t>. </a:t>
            </a:r>
            <a:r>
              <a:rPr lang="es-ES" dirty="0" err="1"/>
              <a:t>Sometimes</a:t>
            </a:r>
            <a:r>
              <a:rPr lang="es-ES" dirty="0"/>
              <a:t> </a:t>
            </a:r>
            <a:r>
              <a:rPr lang="es-ES" dirty="0" err="1"/>
              <a:t>these</a:t>
            </a:r>
            <a:r>
              <a:rPr lang="es-ES" dirty="0"/>
              <a:t> </a:t>
            </a:r>
            <a:r>
              <a:rPr lang="es-ES" dirty="0" err="1"/>
              <a:t>approximations</a:t>
            </a:r>
            <a:r>
              <a:rPr lang="es-ES" dirty="0"/>
              <a:t> are </a:t>
            </a:r>
            <a:r>
              <a:rPr lang="es-ES" dirty="0" err="1"/>
              <a:t>too</a:t>
            </a:r>
            <a:r>
              <a:rPr lang="es-ES" dirty="0"/>
              <a:t> </a:t>
            </a:r>
            <a:r>
              <a:rPr lang="es-ES" dirty="0" err="1"/>
              <a:t>naive</a:t>
            </a:r>
            <a:r>
              <a:rPr lang="es-ES" dirty="0"/>
              <a:t> and miss </a:t>
            </a:r>
            <a:r>
              <a:rPr lang="es-ES" dirty="0" err="1"/>
              <a:t>very</a:t>
            </a:r>
            <a:r>
              <a:rPr lang="es-ES" dirty="0"/>
              <a:t> </a:t>
            </a:r>
            <a:r>
              <a:rPr lang="es-ES" dirty="0" err="1"/>
              <a:t>important</a:t>
            </a:r>
            <a:r>
              <a:rPr lang="es-ES" dirty="0"/>
              <a:t> </a:t>
            </a:r>
            <a:r>
              <a:rPr lang="es-ES" dirty="0" err="1"/>
              <a:t>features</a:t>
            </a:r>
            <a:r>
              <a:rPr lang="es-ES" dirty="0"/>
              <a:t> </a:t>
            </a:r>
            <a:r>
              <a:rPr lang="es-ES" dirty="0" err="1"/>
              <a:t>of</a:t>
            </a:r>
            <a:r>
              <a:rPr lang="es-ES" dirty="0"/>
              <a:t> </a:t>
            </a:r>
            <a:r>
              <a:rPr lang="es-ES" dirty="0" err="1"/>
              <a:t>the</a:t>
            </a:r>
            <a:r>
              <a:rPr lang="es-ES" dirty="0"/>
              <a:t> </a:t>
            </a:r>
            <a:r>
              <a:rPr lang="es-ES" dirty="0" err="1"/>
              <a:t>system</a:t>
            </a:r>
            <a:r>
              <a:rPr lang="es-ES" dirty="0"/>
              <a:t>, </a:t>
            </a:r>
            <a:r>
              <a:rPr lang="es-ES" dirty="0" err="1"/>
              <a:t>such</a:t>
            </a:r>
            <a:r>
              <a:rPr lang="es-ES" dirty="0"/>
              <a:t> as </a:t>
            </a:r>
            <a:r>
              <a:rPr lang="es-ES" dirty="0" err="1"/>
              <a:t>electron</a:t>
            </a:r>
            <a:r>
              <a:rPr lang="es-ES" dirty="0"/>
              <a:t> </a:t>
            </a:r>
            <a:r>
              <a:rPr lang="es-ES" dirty="0" err="1"/>
              <a:t>correlation</a:t>
            </a:r>
            <a:r>
              <a:rPr lang="es-ES" dirty="0"/>
              <a:t>, </a:t>
            </a:r>
            <a:r>
              <a:rPr lang="es-ES" dirty="0" err="1"/>
              <a:t>or</a:t>
            </a:r>
            <a:r>
              <a:rPr lang="es-ES" dirty="0"/>
              <a:t> </a:t>
            </a:r>
            <a:r>
              <a:rPr lang="es-ES" dirty="0" err="1"/>
              <a:t>they</a:t>
            </a:r>
            <a:r>
              <a:rPr lang="es-ES" dirty="0"/>
              <a:t> </a:t>
            </a:r>
            <a:r>
              <a:rPr lang="es-ES" dirty="0" err="1"/>
              <a:t>become</a:t>
            </a:r>
            <a:r>
              <a:rPr lang="es-ES" dirty="0"/>
              <a:t> </a:t>
            </a:r>
            <a:r>
              <a:rPr lang="es-ES" dirty="0" err="1"/>
              <a:t>computanionaly</a:t>
            </a:r>
            <a:r>
              <a:rPr lang="es-ES" dirty="0"/>
              <a:t> </a:t>
            </a:r>
            <a:r>
              <a:rPr lang="es-ES" dirty="0" err="1"/>
              <a:t>too</a:t>
            </a:r>
            <a:r>
              <a:rPr lang="es-ES" dirty="0"/>
              <a:t> </a:t>
            </a:r>
            <a:r>
              <a:rPr lang="es-ES" dirty="0" err="1"/>
              <a:t>heave</a:t>
            </a:r>
            <a:r>
              <a:rPr lang="es-ES" dirty="0"/>
              <a:t> </a:t>
            </a:r>
            <a:r>
              <a:rPr lang="es-ES" dirty="0" err="1"/>
              <a:t>to</a:t>
            </a:r>
            <a:r>
              <a:rPr lang="es-ES" dirty="0"/>
              <a:t> be </a:t>
            </a:r>
            <a:r>
              <a:rPr lang="es-ES" dirty="0" err="1"/>
              <a:t>used</a:t>
            </a:r>
            <a:r>
              <a:rPr lang="es-ES" dirty="0"/>
              <a:t> </a:t>
            </a:r>
            <a:r>
              <a:rPr lang="es-ES" dirty="0" err="1"/>
              <a:t>of</a:t>
            </a:r>
            <a:r>
              <a:rPr lang="es-ES" dirty="0"/>
              <a:t> médium-</a:t>
            </a:r>
            <a:r>
              <a:rPr lang="es-ES" dirty="0" err="1"/>
              <a:t>sized</a:t>
            </a:r>
            <a:r>
              <a:rPr lang="es-ES" dirty="0"/>
              <a:t> </a:t>
            </a:r>
            <a:r>
              <a:rPr lang="es-ES" dirty="0" err="1"/>
              <a:t>systems</a:t>
            </a:r>
            <a:r>
              <a:rPr lang="es-ES" dirty="0"/>
              <a:t>.</a:t>
            </a:r>
          </a:p>
          <a:p>
            <a:endParaRPr lang="es-ES" dirty="0"/>
          </a:p>
          <a:p>
            <a:r>
              <a:rPr lang="es-ES" dirty="0" err="1"/>
              <a:t>We</a:t>
            </a:r>
            <a:r>
              <a:rPr lang="es-ES" dirty="0"/>
              <a:t> combine </a:t>
            </a:r>
            <a:r>
              <a:rPr lang="es-ES" dirty="0" err="1"/>
              <a:t>these</a:t>
            </a:r>
            <a:r>
              <a:rPr lang="es-ES" dirty="0"/>
              <a:t> </a:t>
            </a:r>
            <a:r>
              <a:rPr lang="es-ES" dirty="0" err="1"/>
              <a:t>two</a:t>
            </a:r>
            <a:r>
              <a:rPr lang="es-ES" dirty="0"/>
              <a:t> </a:t>
            </a:r>
            <a:r>
              <a:rPr lang="es-ES" dirty="0" err="1"/>
              <a:t>to</a:t>
            </a:r>
            <a:r>
              <a:rPr lang="es-ES" dirty="0"/>
              <a:t> </a:t>
            </a:r>
            <a:r>
              <a:rPr lang="es-ES" dirty="0" err="1"/>
              <a:t>make</a:t>
            </a:r>
            <a:r>
              <a:rPr lang="es-ES" dirty="0"/>
              <a:t> use </a:t>
            </a:r>
            <a:r>
              <a:rPr lang="es-ES" dirty="0" err="1"/>
              <a:t>of</a:t>
            </a:r>
            <a:r>
              <a:rPr lang="es-ES" dirty="0"/>
              <a:t> experimental data </a:t>
            </a:r>
            <a:r>
              <a:rPr lang="es-ES" dirty="0" err="1"/>
              <a:t>to</a:t>
            </a:r>
            <a:r>
              <a:rPr lang="es-ES" dirty="0"/>
              <a:t> </a:t>
            </a:r>
            <a:r>
              <a:rPr lang="es-ES" dirty="0" err="1"/>
              <a:t>improve</a:t>
            </a:r>
            <a:r>
              <a:rPr lang="es-ES" dirty="0"/>
              <a:t> </a:t>
            </a:r>
            <a:r>
              <a:rPr lang="es-ES" dirty="0" err="1"/>
              <a:t>the</a:t>
            </a:r>
            <a:r>
              <a:rPr lang="es-ES" dirty="0"/>
              <a:t> </a:t>
            </a:r>
            <a:r>
              <a:rPr lang="es-ES" dirty="0" err="1"/>
              <a:t>accuracy</a:t>
            </a:r>
            <a:r>
              <a:rPr lang="es-ES" dirty="0"/>
              <a:t> </a:t>
            </a:r>
            <a:r>
              <a:rPr lang="es-ES" dirty="0" err="1"/>
              <a:t>of</a:t>
            </a:r>
            <a:r>
              <a:rPr lang="es-ES" dirty="0"/>
              <a:t> </a:t>
            </a:r>
            <a:r>
              <a:rPr lang="es-ES" dirty="0" err="1"/>
              <a:t>our</a:t>
            </a:r>
            <a:r>
              <a:rPr lang="es-ES" dirty="0"/>
              <a:t> </a:t>
            </a:r>
            <a:r>
              <a:rPr lang="es-ES" dirty="0" err="1"/>
              <a:t>simplest</a:t>
            </a:r>
            <a:r>
              <a:rPr lang="es-ES" dirty="0"/>
              <a:t> </a:t>
            </a:r>
            <a:r>
              <a:rPr lang="es-ES" dirty="0" err="1"/>
              <a:t>model</a:t>
            </a:r>
            <a:r>
              <a:rPr lang="es-ES" dirty="0"/>
              <a:t>, as </a:t>
            </a:r>
            <a:r>
              <a:rPr lang="es-ES" dirty="0" err="1"/>
              <a:t>is</a:t>
            </a:r>
            <a:r>
              <a:rPr lang="es-ES" dirty="0"/>
              <a:t> </a:t>
            </a:r>
            <a:r>
              <a:rPr lang="es-ES" dirty="0" err="1"/>
              <a:t>the</a:t>
            </a:r>
            <a:r>
              <a:rPr lang="es-ES" dirty="0"/>
              <a:t> case </a:t>
            </a:r>
            <a:r>
              <a:rPr lang="es-ES" dirty="0" err="1"/>
              <a:t>of</a:t>
            </a:r>
            <a:r>
              <a:rPr lang="es-ES" dirty="0"/>
              <a:t> </a:t>
            </a:r>
            <a:r>
              <a:rPr lang="es-ES" dirty="0" err="1"/>
              <a:t>Hartree</a:t>
            </a:r>
            <a:r>
              <a:rPr lang="es-ES" dirty="0"/>
              <a:t>-Fock. </a:t>
            </a:r>
            <a:r>
              <a:rPr lang="es-ES" dirty="0" err="1"/>
              <a:t>Experiments</a:t>
            </a:r>
            <a:r>
              <a:rPr lang="es-ES" dirty="0"/>
              <a:t> guide </a:t>
            </a:r>
            <a:r>
              <a:rPr lang="es-ES" dirty="0" err="1"/>
              <a:t>the</a:t>
            </a:r>
            <a:r>
              <a:rPr lang="es-ES" dirty="0"/>
              <a:t> </a:t>
            </a:r>
            <a:r>
              <a:rPr lang="es-ES" dirty="0" err="1"/>
              <a:t>algorithms</a:t>
            </a:r>
            <a:r>
              <a:rPr lang="es-ES" dirty="0"/>
              <a:t> </a:t>
            </a:r>
            <a:r>
              <a:rPr lang="es-ES" dirty="0" err="1"/>
              <a:t>towards</a:t>
            </a:r>
            <a:r>
              <a:rPr lang="es-ES" dirty="0"/>
              <a:t> a </a:t>
            </a:r>
            <a:r>
              <a:rPr lang="es-ES" dirty="0" err="1"/>
              <a:t>solution</a:t>
            </a:r>
            <a:r>
              <a:rPr lang="es-ES" dirty="0"/>
              <a:t> </a:t>
            </a:r>
            <a:r>
              <a:rPr lang="es-ES" dirty="0" err="1"/>
              <a:t>that</a:t>
            </a:r>
            <a:r>
              <a:rPr lang="es-ES" dirty="0"/>
              <a:t> describes </a:t>
            </a:r>
            <a:r>
              <a:rPr lang="es-ES" dirty="0" err="1"/>
              <a:t>reality</a:t>
            </a:r>
            <a:r>
              <a:rPr lang="es-ES" dirty="0"/>
              <a:t> more </a:t>
            </a:r>
            <a:r>
              <a:rPr lang="es-ES" dirty="0" err="1"/>
              <a:t>accurately</a:t>
            </a:r>
            <a:r>
              <a:rPr lang="es-ES" dirty="0"/>
              <a:t>.</a:t>
            </a:r>
          </a:p>
        </p:txBody>
      </p:sp>
      <p:sp>
        <p:nvSpPr>
          <p:cNvPr id="4" name="Slide Number Placeholder 3"/>
          <p:cNvSpPr>
            <a:spLocks noGrp="1"/>
          </p:cNvSpPr>
          <p:nvPr>
            <p:ph type="sldNum" sz="quarter" idx="5"/>
          </p:nvPr>
        </p:nvSpPr>
        <p:spPr/>
        <p:txBody>
          <a:bodyPr/>
          <a:lstStyle/>
          <a:p>
            <a:fld id="{04ABE751-3DD0-4700-96F1-93C47DEDCD71}" type="slidenum">
              <a:rPr lang="en-GB" smtClean="0"/>
              <a:t>3</a:t>
            </a:fld>
            <a:endParaRPr lang="en-GB"/>
          </a:p>
        </p:txBody>
      </p:sp>
    </p:spTree>
    <p:extLst>
      <p:ext uri="{BB962C8B-B14F-4D97-AF65-F5344CB8AC3E}">
        <p14:creationId xmlns:p14="http://schemas.microsoft.com/office/powerpoint/2010/main" val="1233454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Basic idea: our model predicts a minimum that does not correspond to reality. </a:t>
            </a:r>
          </a:p>
        </p:txBody>
      </p:sp>
      <p:sp>
        <p:nvSpPr>
          <p:cNvPr id="4" name="Slide Number Placeholder 3"/>
          <p:cNvSpPr>
            <a:spLocks noGrp="1"/>
          </p:cNvSpPr>
          <p:nvPr>
            <p:ph type="sldNum" sz="quarter" idx="5"/>
          </p:nvPr>
        </p:nvSpPr>
        <p:spPr/>
        <p:txBody>
          <a:bodyPr/>
          <a:lstStyle/>
          <a:p>
            <a:fld id="{04ABE751-3DD0-4700-96F1-93C47DEDCD71}" type="slidenum">
              <a:rPr lang="en-GB" smtClean="0"/>
              <a:t>4</a:t>
            </a:fld>
            <a:endParaRPr lang="en-GB"/>
          </a:p>
        </p:txBody>
      </p:sp>
    </p:spTree>
    <p:extLst>
      <p:ext uri="{BB962C8B-B14F-4D97-AF65-F5344CB8AC3E}">
        <p14:creationId xmlns:p14="http://schemas.microsoft.com/office/powerpoint/2010/main" val="34495026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include in our model the real value of the observable by hand as a minimization term.</a:t>
            </a:r>
          </a:p>
        </p:txBody>
      </p:sp>
      <p:sp>
        <p:nvSpPr>
          <p:cNvPr id="4" name="Slide Number Placeholder 3"/>
          <p:cNvSpPr>
            <a:spLocks noGrp="1"/>
          </p:cNvSpPr>
          <p:nvPr>
            <p:ph type="sldNum" sz="quarter" idx="5"/>
          </p:nvPr>
        </p:nvSpPr>
        <p:spPr/>
        <p:txBody>
          <a:bodyPr/>
          <a:lstStyle/>
          <a:p>
            <a:fld id="{04ABE751-3DD0-4700-96F1-93C47DEDCD71}" type="slidenum">
              <a:rPr lang="en-GB" smtClean="0"/>
              <a:t>5</a:t>
            </a:fld>
            <a:endParaRPr lang="en-GB"/>
          </a:p>
        </p:txBody>
      </p:sp>
    </p:spTree>
    <p:extLst>
      <p:ext uri="{BB962C8B-B14F-4D97-AF65-F5344CB8AC3E}">
        <p14:creationId xmlns:p14="http://schemas.microsoft.com/office/powerpoint/2010/main" val="21367052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solve the problem again, finding a new minimum that will fit better with the experimental value as well as be contained within the theoretical model.</a:t>
            </a:r>
          </a:p>
        </p:txBody>
      </p:sp>
      <p:sp>
        <p:nvSpPr>
          <p:cNvPr id="4" name="Slide Number Placeholder 3"/>
          <p:cNvSpPr>
            <a:spLocks noGrp="1"/>
          </p:cNvSpPr>
          <p:nvPr>
            <p:ph type="sldNum" sz="quarter" idx="5"/>
          </p:nvPr>
        </p:nvSpPr>
        <p:spPr/>
        <p:txBody>
          <a:bodyPr/>
          <a:lstStyle/>
          <a:p>
            <a:fld id="{04ABE751-3DD0-4700-96F1-93C47DEDCD71}" type="slidenum">
              <a:rPr lang="en-GB" smtClean="0"/>
              <a:t>6</a:t>
            </a:fld>
            <a:endParaRPr lang="en-GB"/>
          </a:p>
        </p:txBody>
      </p:sp>
    </p:spTree>
    <p:extLst>
      <p:ext uri="{BB962C8B-B14F-4D97-AF65-F5344CB8AC3E}">
        <p14:creationId xmlns:p14="http://schemas.microsoft.com/office/powerpoint/2010/main" val="23868110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the case of a molecule (in our case water), there is a process of photo-ionization involving the absorption of an X-ray photon by a core electron, and the subsequent emission of an X-ray by an outer shell electron to fill the hole left behind by the ejected electron.</a:t>
            </a:r>
          </a:p>
          <a:p>
            <a:endParaRPr lang="en-GB" dirty="0"/>
          </a:p>
          <a:p>
            <a:r>
              <a:rPr lang="en-GB" dirty="0"/>
              <a:t>This photon can be detected and the cross-section can be experimentally obtained.</a:t>
            </a:r>
          </a:p>
          <a:p>
            <a:endParaRPr lang="en-GB" dirty="0"/>
          </a:p>
          <a:p>
            <a:r>
              <a:rPr lang="en-GB" dirty="0"/>
              <a:t>The cross section is related to the dipole moment of the two ionized states.</a:t>
            </a:r>
          </a:p>
        </p:txBody>
      </p:sp>
      <p:sp>
        <p:nvSpPr>
          <p:cNvPr id="4" name="Slide Number Placeholder 3"/>
          <p:cNvSpPr>
            <a:spLocks noGrp="1"/>
          </p:cNvSpPr>
          <p:nvPr>
            <p:ph type="sldNum" sz="quarter" idx="5"/>
          </p:nvPr>
        </p:nvSpPr>
        <p:spPr/>
        <p:txBody>
          <a:bodyPr/>
          <a:lstStyle/>
          <a:p>
            <a:fld id="{04ABE751-3DD0-4700-96F1-93C47DEDCD71}" type="slidenum">
              <a:rPr lang="en-GB" smtClean="0"/>
              <a:t>7</a:t>
            </a:fld>
            <a:endParaRPr lang="en-GB"/>
          </a:p>
        </p:txBody>
      </p:sp>
    </p:spTree>
    <p:extLst>
      <p:ext uri="{BB962C8B-B14F-4D97-AF65-F5344CB8AC3E}">
        <p14:creationId xmlns:p14="http://schemas.microsoft.com/office/powerpoint/2010/main" val="19885650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Our theoretical model: Hartree-</a:t>
            </a:r>
            <a:r>
              <a:rPr lang="en-GB" dirty="0" err="1"/>
              <a:t>Fock</a:t>
            </a:r>
            <a:r>
              <a:rPr lang="en-GB" dirty="0"/>
              <a:t>.</a:t>
            </a:r>
          </a:p>
          <a:p>
            <a:endParaRPr lang="en-GB" dirty="0"/>
          </a:p>
          <a:p>
            <a:r>
              <a:rPr lang="en-GB" dirty="0"/>
              <a:t>Fixed nuclei, single Slater determinant and Self-Consistent Field algorithm.</a:t>
            </a:r>
          </a:p>
          <a:p>
            <a:endParaRPr lang="en-GB" dirty="0"/>
          </a:p>
          <a:p>
            <a:r>
              <a:rPr lang="en-GB" dirty="0"/>
              <a:t>We need to choose a basis, we perform minimization. Each iteration improves the molecular orbitals. </a:t>
            </a:r>
          </a:p>
        </p:txBody>
      </p:sp>
      <p:sp>
        <p:nvSpPr>
          <p:cNvPr id="4" name="Slide Number Placeholder 3"/>
          <p:cNvSpPr>
            <a:spLocks noGrp="1"/>
          </p:cNvSpPr>
          <p:nvPr>
            <p:ph type="sldNum" sz="quarter" idx="5"/>
          </p:nvPr>
        </p:nvSpPr>
        <p:spPr/>
        <p:txBody>
          <a:bodyPr/>
          <a:lstStyle/>
          <a:p>
            <a:fld id="{04ABE751-3DD0-4700-96F1-93C47DEDCD71}" type="slidenum">
              <a:rPr lang="en-GB" smtClean="0"/>
              <a:t>8</a:t>
            </a:fld>
            <a:endParaRPr lang="en-GB"/>
          </a:p>
        </p:txBody>
      </p:sp>
    </p:spTree>
    <p:extLst>
      <p:ext uri="{BB962C8B-B14F-4D97-AF65-F5344CB8AC3E}">
        <p14:creationId xmlns:p14="http://schemas.microsoft.com/office/powerpoint/2010/main" val="38789696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Mathematical formalism: we want to fit dipole moment that involves different excited states, thus we need a coupling Hamiltonian that ensures that the dipole moment will be the experimental one. The amplitude of this fitting is controlled by \Lambda.</a:t>
            </a:r>
          </a:p>
        </p:txBody>
      </p:sp>
      <p:sp>
        <p:nvSpPr>
          <p:cNvPr id="4" name="Slide Number Placeholder 3"/>
          <p:cNvSpPr>
            <a:spLocks noGrp="1"/>
          </p:cNvSpPr>
          <p:nvPr>
            <p:ph type="sldNum" sz="quarter" idx="5"/>
          </p:nvPr>
        </p:nvSpPr>
        <p:spPr/>
        <p:txBody>
          <a:bodyPr/>
          <a:lstStyle/>
          <a:p>
            <a:fld id="{04ABE751-3DD0-4700-96F1-93C47DEDCD71}" type="slidenum">
              <a:rPr lang="en-GB" smtClean="0"/>
              <a:t>10</a:t>
            </a:fld>
            <a:endParaRPr lang="en-GB"/>
          </a:p>
        </p:txBody>
      </p:sp>
    </p:spTree>
    <p:extLst>
      <p:ext uri="{BB962C8B-B14F-4D97-AF65-F5344CB8AC3E}">
        <p14:creationId xmlns:p14="http://schemas.microsoft.com/office/powerpoint/2010/main" val="40884700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40A32-6786-5388-B54A-BF80DC9E9D4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1196C82-FD3F-C46F-A641-6306F34CE8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DC1C96C-579D-42B7-967C-ED32C0976A3B}"/>
              </a:ext>
            </a:extLst>
          </p:cNvPr>
          <p:cNvSpPr>
            <a:spLocks noGrp="1"/>
          </p:cNvSpPr>
          <p:nvPr>
            <p:ph type="dt" sz="half" idx="10"/>
          </p:nvPr>
        </p:nvSpPr>
        <p:spPr/>
        <p:txBody>
          <a:bodyPr/>
          <a:lstStyle/>
          <a:p>
            <a:fld id="{301C8563-BB00-420C-9440-4B9C70B039AB}" type="datetimeFigureOut">
              <a:rPr lang="en-GB" smtClean="0"/>
              <a:t>06/09/2022</a:t>
            </a:fld>
            <a:endParaRPr lang="en-GB"/>
          </a:p>
        </p:txBody>
      </p:sp>
      <p:sp>
        <p:nvSpPr>
          <p:cNvPr id="5" name="Footer Placeholder 4">
            <a:extLst>
              <a:ext uri="{FF2B5EF4-FFF2-40B4-BE49-F238E27FC236}">
                <a16:creationId xmlns:a16="http://schemas.microsoft.com/office/drawing/2014/main" id="{605EC57E-7987-5BBD-922E-DC1A379702C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9BBFF2A-3F4B-191B-68AC-1CA91A9DB6EF}"/>
              </a:ext>
            </a:extLst>
          </p:cNvPr>
          <p:cNvSpPr>
            <a:spLocks noGrp="1"/>
          </p:cNvSpPr>
          <p:nvPr>
            <p:ph type="sldNum" sz="quarter" idx="12"/>
          </p:nvPr>
        </p:nvSpPr>
        <p:spPr/>
        <p:txBody>
          <a:bodyPr/>
          <a:lstStyle/>
          <a:p>
            <a:fld id="{446B13DD-E910-4A07-8E86-7A105721B08C}" type="slidenum">
              <a:rPr lang="en-GB" smtClean="0"/>
              <a:t>‹#›</a:t>
            </a:fld>
            <a:endParaRPr lang="en-GB"/>
          </a:p>
        </p:txBody>
      </p:sp>
    </p:spTree>
    <p:extLst>
      <p:ext uri="{BB962C8B-B14F-4D97-AF65-F5344CB8AC3E}">
        <p14:creationId xmlns:p14="http://schemas.microsoft.com/office/powerpoint/2010/main" val="14806306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248F6-4A0B-34D0-8486-86EC4B40E2B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96E3279-E8F0-7E81-B85B-6FB63E66676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A6E8DF1-C11E-22E2-DFAE-22979304E92B}"/>
              </a:ext>
            </a:extLst>
          </p:cNvPr>
          <p:cNvSpPr>
            <a:spLocks noGrp="1"/>
          </p:cNvSpPr>
          <p:nvPr>
            <p:ph type="dt" sz="half" idx="10"/>
          </p:nvPr>
        </p:nvSpPr>
        <p:spPr/>
        <p:txBody>
          <a:bodyPr/>
          <a:lstStyle/>
          <a:p>
            <a:fld id="{301C8563-BB00-420C-9440-4B9C70B039AB}" type="datetimeFigureOut">
              <a:rPr lang="en-GB" smtClean="0"/>
              <a:t>06/09/2022</a:t>
            </a:fld>
            <a:endParaRPr lang="en-GB"/>
          </a:p>
        </p:txBody>
      </p:sp>
      <p:sp>
        <p:nvSpPr>
          <p:cNvPr id="5" name="Footer Placeholder 4">
            <a:extLst>
              <a:ext uri="{FF2B5EF4-FFF2-40B4-BE49-F238E27FC236}">
                <a16:creationId xmlns:a16="http://schemas.microsoft.com/office/drawing/2014/main" id="{604F9B94-BF70-3AD0-3301-4A1D980DBFD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499950D-1DFE-A6E9-3B68-3E4B5176D91F}"/>
              </a:ext>
            </a:extLst>
          </p:cNvPr>
          <p:cNvSpPr>
            <a:spLocks noGrp="1"/>
          </p:cNvSpPr>
          <p:nvPr>
            <p:ph type="sldNum" sz="quarter" idx="12"/>
          </p:nvPr>
        </p:nvSpPr>
        <p:spPr/>
        <p:txBody>
          <a:bodyPr/>
          <a:lstStyle/>
          <a:p>
            <a:fld id="{446B13DD-E910-4A07-8E86-7A105721B08C}" type="slidenum">
              <a:rPr lang="en-GB" smtClean="0"/>
              <a:t>‹#›</a:t>
            </a:fld>
            <a:endParaRPr lang="en-GB"/>
          </a:p>
        </p:txBody>
      </p:sp>
    </p:spTree>
    <p:extLst>
      <p:ext uri="{BB962C8B-B14F-4D97-AF65-F5344CB8AC3E}">
        <p14:creationId xmlns:p14="http://schemas.microsoft.com/office/powerpoint/2010/main" val="26596150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F1EB5B-2328-98E2-5431-5205EF9BF21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FEE4740-EBED-CAC2-707C-F8875914468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A4E322A-1D1A-53FA-B6CD-FD147C5D3A92}"/>
              </a:ext>
            </a:extLst>
          </p:cNvPr>
          <p:cNvSpPr>
            <a:spLocks noGrp="1"/>
          </p:cNvSpPr>
          <p:nvPr>
            <p:ph type="dt" sz="half" idx="10"/>
          </p:nvPr>
        </p:nvSpPr>
        <p:spPr/>
        <p:txBody>
          <a:bodyPr/>
          <a:lstStyle/>
          <a:p>
            <a:fld id="{301C8563-BB00-420C-9440-4B9C70B039AB}" type="datetimeFigureOut">
              <a:rPr lang="en-GB" smtClean="0"/>
              <a:t>06/09/2022</a:t>
            </a:fld>
            <a:endParaRPr lang="en-GB"/>
          </a:p>
        </p:txBody>
      </p:sp>
      <p:sp>
        <p:nvSpPr>
          <p:cNvPr id="5" name="Footer Placeholder 4">
            <a:extLst>
              <a:ext uri="{FF2B5EF4-FFF2-40B4-BE49-F238E27FC236}">
                <a16:creationId xmlns:a16="http://schemas.microsoft.com/office/drawing/2014/main" id="{D43169F7-29E7-0B01-5BCF-59D8C826976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8EC43A3-7BF0-E46B-A5C2-256509D243F6}"/>
              </a:ext>
            </a:extLst>
          </p:cNvPr>
          <p:cNvSpPr>
            <a:spLocks noGrp="1"/>
          </p:cNvSpPr>
          <p:nvPr>
            <p:ph type="sldNum" sz="quarter" idx="12"/>
          </p:nvPr>
        </p:nvSpPr>
        <p:spPr/>
        <p:txBody>
          <a:bodyPr/>
          <a:lstStyle/>
          <a:p>
            <a:fld id="{446B13DD-E910-4A07-8E86-7A105721B08C}" type="slidenum">
              <a:rPr lang="en-GB" smtClean="0"/>
              <a:t>‹#›</a:t>
            </a:fld>
            <a:endParaRPr lang="en-GB"/>
          </a:p>
        </p:txBody>
      </p:sp>
    </p:spTree>
    <p:extLst>
      <p:ext uri="{BB962C8B-B14F-4D97-AF65-F5344CB8AC3E}">
        <p14:creationId xmlns:p14="http://schemas.microsoft.com/office/powerpoint/2010/main" val="25977523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615166-5B06-FFFE-C640-E28D4AB5459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95C8396-E05E-FCDB-0A87-B7D66CD0BF4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CA1CB9F-214F-85CE-D3FB-9692043EB8CF}"/>
              </a:ext>
            </a:extLst>
          </p:cNvPr>
          <p:cNvSpPr>
            <a:spLocks noGrp="1"/>
          </p:cNvSpPr>
          <p:nvPr>
            <p:ph type="dt" sz="half" idx="10"/>
          </p:nvPr>
        </p:nvSpPr>
        <p:spPr/>
        <p:txBody>
          <a:bodyPr/>
          <a:lstStyle/>
          <a:p>
            <a:fld id="{301C8563-BB00-420C-9440-4B9C70B039AB}" type="datetimeFigureOut">
              <a:rPr lang="en-GB" smtClean="0"/>
              <a:t>06/09/2022</a:t>
            </a:fld>
            <a:endParaRPr lang="en-GB"/>
          </a:p>
        </p:txBody>
      </p:sp>
      <p:sp>
        <p:nvSpPr>
          <p:cNvPr id="5" name="Footer Placeholder 4">
            <a:extLst>
              <a:ext uri="{FF2B5EF4-FFF2-40B4-BE49-F238E27FC236}">
                <a16:creationId xmlns:a16="http://schemas.microsoft.com/office/drawing/2014/main" id="{B9659D28-DEB1-DDFD-3707-E4337962150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5858903-2832-C01F-EF93-EEB8277D991B}"/>
              </a:ext>
            </a:extLst>
          </p:cNvPr>
          <p:cNvSpPr>
            <a:spLocks noGrp="1"/>
          </p:cNvSpPr>
          <p:nvPr>
            <p:ph type="sldNum" sz="quarter" idx="12"/>
          </p:nvPr>
        </p:nvSpPr>
        <p:spPr/>
        <p:txBody>
          <a:bodyPr/>
          <a:lstStyle/>
          <a:p>
            <a:fld id="{446B13DD-E910-4A07-8E86-7A105721B08C}" type="slidenum">
              <a:rPr lang="en-GB" smtClean="0"/>
              <a:t>‹#›</a:t>
            </a:fld>
            <a:endParaRPr lang="en-GB"/>
          </a:p>
        </p:txBody>
      </p:sp>
    </p:spTree>
    <p:extLst>
      <p:ext uri="{BB962C8B-B14F-4D97-AF65-F5344CB8AC3E}">
        <p14:creationId xmlns:p14="http://schemas.microsoft.com/office/powerpoint/2010/main" val="17947933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564B8-B65B-3A09-7948-7C155981F41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778D3AF-2067-3802-6F1B-EB9E9C5A0B3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4B9F749-870B-4162-55F3-56B1C3452620}"/>
              </a:ext>
            </a:extLst>
          </p:cNvPr>
          <p:cNvSpPr>
            <a:spLocks noGrp="1"/>
          </p:cNvSpPr>
          <p:nvPr>
            <p:ph type="dt" sz="half" idx="10"/>
          </p:nvPr>
        </p:nvSpPr>
        <p:spPr/>
        <p:txBody>
          <a:bodyPr/>
          <a:lstStyle/>
          <a:p>
            <a:fld id="{301C8563-BB00-420C-9440-4B9C70B039AB}" type="datetimeFigureOut">
              <a:rPr lang="en-GB" smtClean="0"/>
              <a:t>06/09/2022</a:t>
            </a:fld>
            <a:endParaRPr lang="en-GB"/>
          </a:p>
        </p:txBody>
      </p:sp>
      <p:sp>
        <p:nvSpPr>
          <p:cNvPr id="5" name="Footer Placeholder 4">
            <a:extLst>
              <a:ext uri="{FF2B5EF4-FFF2-40B4-BE49-F238E27FC236}">
                <a16:creationId xmlns:a16="http://schemas.microsoft.com/office/drawing/2014/main" id="{0A5F3355-3BC5-542F-17A0-7F552A06F6A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589F2E0-EC72-4A9A-5CBD-ED97AC7B9925}"/>
              </a:ext>
            </a:extLst>
          </p:cNvPr>
          <p:cNvSpPr>
            <a:spLocks noGrp="1"/>
          </p:cNvSpPr>
          <p:nvPr>
            <p:ph type="sldNum" sz="quarter" idx="12"/>
          </p:nvPr>
        </p:nvSpPr>
        <p:spPr/>
        <p:txBody>
          <a:bodyPr/>
          <a:lstStyle/>
          <a:p>
            <a:fld id="{446B13DD-E910-4A07-8E86-7A105721B08C}" type="slidenum">
              <a:rPr lang="en-GB" smtClean="0"/>
              <a:t>‹#›</a:t>
            </a:fld>
            <a:endParaRPr lang="en-GB"/>
          </a:p>
        </p:txBody>
      </p:sp>
    </p:spTree>
    <p:extLst>
      <p:ext uri="{BB962C8B-B14F-4D97-AF65-F5344CB8AC3E}">
        <p14:creationId xmlns:p14="http://schemas.microsoft.com/office/powerpoint/2010/main" val="4032349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05332-B0D5-630C-621D-D4FBF951D93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F9D83DF-8BBB-80AF-97C3-F6B27544B00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8BDDB50-25BF-375A-4A65-C130F4BFF23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E46DD3E-B53C-24F1-9C25-8EC54744E2B9}"/>
              </a:ext>
            </a:extLst>
          </p:cNvPr>
          <p:cNvSpPr>
            <a:spLocks noGrp="1"/>
          </p:cNvSpPr>
          <p:nvPr>
            <p:ph type="dt" sz="half" idx="10"/>
          </p:nvPr>
        </p:nvSpPr>
        <p:spPr/>
        <p:txBody>
          <a:bodyPr/>
          <a:lstStyle/>
          <a:p>
            <a:fld id="{301C8563-BB00-420C-9440-4B9C70B039AB}" type="datetimeFigureOut">
              <a:rPr lang="en-GB" smtClean="0"/>
              <a:t>06/09/2022</a:t>
            </a:fld>
            <a:endParaRPr lang="en-GB"/>
          </a:p>
        </p:txBody>
      </p:sp>
      <p:sp>
        <p:nvSpPr>
          <p:cNvPr id="6" name="Footer Placeholder 5">
            <a:extLst>
              <a:ext uri="{FF2B5EF4-FFF2-40B4-BE49-F238E27FC236}">
                <a16:creationId xmlns:a16="http://schemas.microsoft.com/office/drawing/2014/main" id="{9CB5C9AA-0B6E-73FA-7992-732CADA1748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CE45517-F153-0396-0234-2E28F6D9EF0D}"/>
              </a:ext>
            </a:extLst>
          </p:cNvPr>
          <p:cNvSpPr>
            <a:spLocks noGrp="1"/>
          </p:cNvSpPr>
          <p:nvPr>
            <p:ph type="sldNum" sz="quarter" idx="12"/>
          </p:nvPr>
        </p:nvSpPr>
        <p:spPr/>
        <p:txBody>
          <a:bodyPr/>
          <a:lstStyle/>
          <a:p>
            <a:fld id="{446B13DD-E910-4A07-8E86-7A105721B08C}" type="slidenum">
              <a:rPr lang="en-GB" smtClean="0"/>
              <a:t>‹#›</a:t>
            </a:fld>
            <a:endParaRPr lang="en-GB"/>
          </a:p>
        </p:txBody>
      </p:sp>
    </p:spTree>
    <p:extLst>
      <p:ext uri="{BB962C8B-B14F-4D97-AF65-F5344CB8AC3E}">
        <p14:creationId xmlns:p14="http://schemas.microsoft.com/office/powerpoint/2010/main" val="4298743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DFF2C-CDE3-6FC5-EB99-51EE101885C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D2883DB-0B85-057C-05BC-5E3F291DA62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A7C3EFA-5B60-BE15-557B-1E8D9580C9C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B5179BB-7F79-A2B2-D96C-3C6B0CA204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AE710B5-B2F5-BDB4-CC6E-CD24D30BE36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57606D1-CE1A-07D6-42DD-D8052D12C8D0}"/>
              </a:ext>
            </a:extLst>
          </p:cNvPr>
          <p:cNvSpPr>
            <a:spLocks noGrp="1"/>
          </p:cNvSpPr>
          <p:nvPr>
            <p:ph type="dt" sz="half" idx="10"/>
          </p:nvPr>
        </p:nvSpPr>
        <p:spPr/>
        <p:txBody>
          <a:bodyPr/>
          <a:lstStyle/>
          <a:p>
            <a:fld id="{301C8563-BB00-420C-9440-4B9C70B039AB}" type="datetimeFigureOut">
              <a:rPr lang="en-GB" smtClean="0"/>
              <a:t>06/09/2022</a:t>
            </a:fld>
            <a:endParaRPr lang="en-GB"/>
          </a:p>
        </p:txBody>
      </p:sp>
      <p:sp>
        <p:nvSpPr>
          <p:cNvPr id="8" name="Footer Placeholder 7">
            <a:extLst>
              <a:ext uri="{FF2B5EF4-FFF2-40B4-BE49-F238E27FC236}">
                <a16:creationId xmlns:a16="http://schemas.microsoft.com/office/drawing/2014/main" id="{92856171-D478-7F84-9BD8-D33091904B5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5AB24FF-8087-83EA-4C59-0BF183EC9041}"/>
              </a:ext>
            </a:extLst>
          </p:cNvPr>
          <p:cNvSpPr>
            <a:spLocks noGrp="1"/>
          </p:cNvSpPr>
          <p:nvPr>
            <p:ph type="sldNum" sz="quarter" idx="12"/>
          </p:nvPr>
        </p:nvSpPr>
        <p:spPr/>
        <p:txBody>
          <a:bodyPr/>
          <a:lstStyle/>
          <a:p>
            <a:fld id="{446B13DD-E910-4A07-8E86-7A105721B08C}" type="slidenum">
              <a:rPr lang="en-GB" smtClean="0"/>
              <a:t>‹#›</a:t>
            </a:fld>
            <a:endParaRPr lang="en-GB"/>
          </a:p>
        </p:txBody>
      </p:sp>
    </p:spTree>
    <p:extLst>
      <p:ext uri="{BB962C8B-B14F-4D97-AF65-F5344CB8AC3E}">
        <p14:creationId xmlns:p14="http://schemas.microsoft.com/office/powerpoint/2010/main" val="29648857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13917-CC2D-483B-7317-AD587282C78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1E91FF7-4D0D-A5F1-9F56-6FC1B3A14CEE}"/>
              </a:ext>
            </a:extLst>
          </p:cNvPr>
          <p:cNvSpPr>
            <a:spLocks noGrp="1"/>
          </p:cNvSpPr>
          <p:nvPr>
            <p:ph type="dt" sz="half" idx="10"/>
          </p:nvPr>
        </p:nvSpPr>
        <p:spPr/>
        <p:txBody>
          <a:bodyPr/>
          <a:lstStyle/>
          <a:p>
            <a:fld id="{301C8563-BB00-420C-9440-4B9C70B039AB}" type="datetimeFigureOut">
              <a:rPr lang="en-GB" smtClean="0"/>
              <a:t>06/09/2022</a:t>
            </a:fld>
            <a:endParaRPr lang="en-GB"/>
          </a:p>
        </p:txBody>
      </p:sp>
      <p:sp>
        <p:nvSpPr>
          <p:cNvPr id="4" name="Footer Placeholder 3">
            <a:extLst>
              <a:ext uri="{FF2B5EF4-FFF2-40B4-BE49-F238E27FC236}">
                <a16:creationId xmlns:a16="http://schemas.microsoft.com/office/drawing/2014/main" id="{44DC25CF-31B4-9AC8-D58B-7D86CB1CAA1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B0E4B07-FAA8-461A-0E0C-DB02B1B9D93E}"/>
              </a:ext>
            </a:extLst>
          </p:cNvPr>
          <p:cNvSpPr>
            <a:spLocks noGrp="1"/>
          </p:cNvSpPr>
          <p:nvPr>
            <p:ph type="sldNum" sz="quarter" idx="12"/>
          </p:nvPr>
        </p:nvSpPr>
        <p:spPr/>
        <p:txBody>
          <a:bodyPr/>
          <a:lstStyle/>
          <a:p>
            <a:fld id="{446B13DD-E910-4A07-8E86-7A105721B08C}" type="slidenum">
              <a:rPr lang="en-GB" smtClean="0"/>
              <a:t>‹#›</a:t>
            </a:fld>
            <a:endParaRPr lang="en-GB"/>
          </a:p>
        </p:txBody>
      </p:sp>
    </p:spTree>
    <p:extLst>
      <p:ext uri="{BB962C8B-B14F-4D97-AF65-F5344CB8AC3E}">
        <p14:creationId xmlns:p14="http://schemas.microsoft.com/office/powerpoint/2010/main" val="2254185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C9E9403-7501-1A55-ACC2-FF7F96A25836}"/>
              </a:ext>
            </a:extLst>
          </p:cNvPr>
          <p:cNvSpPr>
            <a:spLocks noGrp="1"/>
          </p:cNvSpPr>
          <p:nvPr>
            <p:ph type="dt" sz="half" idx="10"/>
          </p:nvPr>
        </p:nvSpPr>
        <p:spPr/>
        <p:txBody>
          <a:bodyPr/>
          <a:lstStyle/>
          <a:p>
            <a:fld id="{301C8563-BB00-420C-9440-4B9C70B039AB}" type="datetimeFigureOut">
              <a:rPr lang="en-GB" smtClean="0"/>
              <a:t>06/09/2022</a:t>
            </a:fld>
            <a:endParaRPr lang="en-GB"/>
          </a:p>
        </p:txBody>
      </p:sp>
      <p:sp>
        <p:nvSpPr>
          <p:cNvPr id="3" name="Footer Placeholder 2">
            <a:extLst>
              <a:ext uri="{FF2B5EF4-FFF2-40B4-BE49-F238E27FC236}">
                <a16:creationId xmlns:a16="http://schemas.microsoft.com/office/drawing/2014/main" id="{1C3C81A6-36D3-76F7-4A81-C99635183A6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0B70FA9-E208-259C-B9EF-105750CF2C3C}"/>
              </a:ext>
            </a:extLst>
          </p:cNvPr>
          <p:cNvSpPr>
            <a:spLocks noGrp="1"/>
          </p:cNvSpPr>
          <p:nvPr>
            <p:ph type="sldNum" sz="quarter" idx="12"/>
          </p:nvPr>
        </p:nvSpPr>
        <p:spPr/>
        <p:txBody>
          <a:bodyPr/>
          <a:lstStyle/>
          <a:p>
            <a:fld id="{446B13DD-E910-4A07-8E86-7A105721B08C}" type="slidenum">
              <a:rPr lang="en-GB" smtClean="0"/>
              <a:t>‹#›</a:t>
            </a:fld>
            <a:endParaRPr lang="en-GB"/>
          </a:p>
        </p:txBody>
      </p:sp>
    </p:spTree>
    <p:extLst>
      <p:ext uri="{BB962C8B-B14F-4D97-AF65-F5344CB8AC3E}">
        <p14:creationId xmlns:p14="http://schemas.microsoft.com/office/powerpoint/2010/main" val="16760667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CC870-15DE-1946-8F46-7DF2EC9E476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85C5184-057E-BB39-5505-4558B7651B5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4A7CB06-E739-3F8E-8C66-2C600F9869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2F376F-A5F6-61BA-9BCE-CB4C7DC0FFD1}"/>
              </a:ext>
            </a:extLst>
          </p:cNvPr>
          <p:cNvSpPr>
            <a:spLocks noGrp="1"/>
          </p:cNvSpPr>
          <p:nvPr>
            <p:ph type="dt" sz="half" idx="10"/>
          </p:nvPr>
        </p:nvSpPr>
        <p:spPr/>
        <p:txBody>
          <a:bodyPr/>
          <a:lstStyle/>
          <a:p>
            <a:fld id="{301C8563-BB00-420C-9440-4B9C70B039AB}" type="datetimeFigureOut">
              <a:rPr lang="en-GB" smtClean="0"/>
              <a:t>06/09/2022</a:t>
            </a:fld>
            <a:endParaRPr lang="en-GB"/>
          </a:p>
        </p:txBody>
      </p:sp>
      <p:sp>
        <p:nvSpPr>
          <p:cNvPr id="6" name="Footer Placeholder 5">
            <a:extLst>
              <a:ext uri="{FF2B5EF4-FFF2-40B4-BE49-F238E27FC236}">
                <a16:creationId xmlns:a16="http://schemas.microsoft.com/office/drawing/2014/main" id="{DACB30D5-DA3D-5F12-0629-7EAAEE3427A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336870E-1C13-5144-71E6-6B968AE21FDF}"/>
              </a:ext>
            </a:extLst>
          </p:cNvPr>
          <p:cNvSpPr>
            <a:spLocks noGrp="1"/>
          </p:cNvSpPr>
          <p:nvPr>
            <p:ph type="sldNum" sz="quarter" idx="12"/>
          </p:nvPr>
        </p:nvSpPr>
        <p:spPr/>
        <p:txBody>
          <a:bodyPr/>
          <a:lstStyle/>
          <a:p>
            <a:fld id="{446B13DD-E910-4A07-8E86-7A105721B08C}" type="slidenum">
              <a:rPr lang="en-GB" smtClean="0"/>
              <a:t>‹#›</a:t>
            </a:fld>
            <a:endParaRPr lang="en-GB"/>
          </a:p>
        </p:txBody>
      </p:sp>
    </p:spTree>
    <p:extLst>
      <p:ext uri="{BB962C8B-B14F-4D97-AF65-F5344CB8AC3E}">
        <p14:creationId xmlns:p14="http://schemas.microsoft.com/office/powerpoint/2010/main" val="28784960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27458-4C40-FA2E-514E-43F31ED85A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002AFFD-30D6-6EB5-DF82-6E05BAD4358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9A983B6-B1CD-F035-C39C-34C93C0637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8CA8539-CF25-D8E1-EBEA-2F59DC2736B5}"/>
              </a:ext>
            </a:extLst>
          </p:cNvPr>
          <p:cNvSpPr>
            <a:spLocks noGrp="1"/>
          </p:cNvSpPr>
          <p:nvPr>
            <p:ph type="dt" sz="half" idx="10"/>
          </p:nvPr>
        </p:nvSpPr>
        <p:spPr/>
        <p:txBody>
          <a:bodyPr/>
          <a:lstStyle/>
          <a:p>
            <a:fld id="{301C8563-BB00-420C-9440-4B9C70B039AB}" type="datetimeFigureOut">
              <a:rPr lang="en-GB" smtClean="0"/>
              <a:t>06/09/2022</a:t>
            </a:fld>
            <a:endParaRPr lang="en-GB"/>
          </a:p>
        </p:txBody>
      </p:sp>
      <p:sp>
        <p:nvSpPr>
          <p:cNvPr id="6" name="Footer Placeholder 5">
            <a:extLst>
              <a:ext uri="{FF2B5EF4-FFF2-40B4-BE49-F238E27FC236}">
                <a16:creationId xmlns:a16="http://schemas.microsoft.com/office/drawing/2014/main" id="{714A4DF4-800A-3A72-7B7A-D32FC08A93A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726C7A5-F58C-5A06-C2CE-AFF1FB56B48D}"/>
              </a:ext>
            </a:extLst>
          </p:cNvPr>
          <p:cNvSpPr>
            <a:spLocks noGrp="1"/>
          </p:cNvSpPr>
          <p:nvPr>
            <p:ph type="sldNum" sz="quarter" idx="12"/>
          </p:nvPr>
        </p:nvSpPr>
        <p:spPr/>
        <p:txBody>
          <a:bodyPr/>
          <a:lstStyle/>
          <a:p>
            <a:fld id="{446B13DD-E910-4A07-8E86-7A105721B08C}" type="slidenum">
              <a:rPr lang="en-GB" smtClean="0"/>
              <a:t>‹#›</a:t>
            </a:fld>
            <a:endParaRPr lang="en-GB"/>
          </a:p>
        </p:txBody>
      </p:sp>
    </p:spTree>
    <p:extLst>
      <p:ext uri="{BB962C8B-B14F-4D97-AF65-F5344CB8AC3E}">
        <p14:creationId xmlns:p14="http://schemas.microsoft.com/office/powerpoint/2010/main" val="30476186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13D5E0B-A96F-3798-1D2E-900C1C3D92D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92F11D1-9FA4-9600-3CD3-7492F68CF4E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69F3CA5-84A2-0DB6-8C28-42EF84DB708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1C8563-BB00-420C-9440-4B9C70B039AB}" type="datetimeFigureOut">
              <a:rPr lang="en-GB" smtClean="0"/>
              <a:t>06/09/2022</a:t>
            </a:fld>
            <a:endParaRPr lang="en-GB"/>
          </a:p>
        </p:txBody>
      </p:sp>
      <p:sp>
        <p:nvSpPr>
          <p:cNvPr id="5" name="Footer Placeholder 4">
            <a:extLst>
              <a:ext uri="{FF2B5EF4-FFF2-40B4-BE49-F238E27FC236}">
                <a16:creationId xmlns:a16="http://schemas.microsoft.com/office/drawing/2014/main" id="{E96B1F97-B456-F4C2-9614-F667CE336AE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6FCFB9D-6615-5C87-6036-0A7F624AD22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6B13DD-E910-4A07-8E86-7A105721B08C}" type="slidenum">
              <a:rPr lang="en-GB" smtClean="0"/>
              <a:t>‹#›</a:t>
            </a:fld>
            <a:endParaRPr lang="en-GB"/>
          </a:p>
        </p:txBody>
      </p:sp>
    </p:spTree>
    <p:extLst>
      <p:ext uri="{BB962C8B-B14F-4D97-AF65-F5344CB8AC3E}">
        <p14:creationId xmlns:p14="http://schemas.microsoft.com/office/powerpoint/2010/main" val="2943855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3.pn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3E93F-C95F-A6ED-E49D-BD485964A351}"/>
              </a:ext>
            </a:extLst>
          </p:cNvPr>
          <p:cNvSpPr>
            <a:spLocks noGrp="1"/>
          </p:cNvSpPr>
          <p:nvPr>
            <p:ph type="ctrTitle"/>
          </p:nvPr>
        </p:nvSpPr>
        <p:spPr>
          <a:xfrm>
            <a:off x="1524000" y="519249"/>
            <a:ext cx="9144000" cy="2387600"/>
          </a:xfrm>
        </p:spPr>
        <p:txBody>
          <a:bodyPr>
            <a:normAutofit fontScale="90000"/>
          </a:bodyPr>
          <a:lstStyle/>
          <a:p>
            <a:r>
              <a:rPr lang="en-GB" dirty="0">
                <a:solidFill>
                  <a:srgbClr val="000000"/>
                </a:solidFill>
                <a:effectLst/>
                <a:latin typeface="Times New Roman" panose="02020603050405020304" pitchFamily="18" charset="0"/>
                <a:cs typeface="Times New Roman" panose="02020603050405020304" pitchFamily="18" charset="0"/>
              </a:rPr>
              <a:t>Experimentally Restrained Wave Function Method within the Hartree-</a:t>
            </a:r>
            <a:r>
              <a:rPr lang="en-GB" dirty="0" err="1">
                <a:solidFill>
                  <a:srgbClr val="000000"/>
                </a:solidFill>
                <a:effectLst/>
                <a:latin typeface="Times New Roman" panose="02020603050405020304" pitchFamily="18" charset="0"/>
                <a:cs typeface="Times New Roman" panose="02020603050405020304" pitchFamily="18" charset="0"/>
              </a:rPr>
              <a:t>Fock</a:t>
            </a:r>
            <a:r>
              <a:rPr lang="en-GB" dirty="0">
                <a:solidFill>
                  <a:srgbClr val="000000"/>
                </a:solidFill>
                <a:effectLst/>
                <a:latin typeface="Times New Roman" panose="02020603050405020304" pitchFamily="18" charset="0"/>
                <a:cs typeface="Times New Roman" panose="02020603050405020304" pitchFamily="18" charset="0"/>
              </a:rPr>
              <a:t> Formalism </a:t>
            </a:r>
            <a:endParaRPr lang="en-GB" dirty="0">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15DEFFD1-19FD-1171-9E39-07B316BC79F4}"/>
              </a:ext>
            </a:extLst>
          </p:cNvPr>
          <p:cNvSpPr>
            <a:spLocks noGrp="1"/>
          </p:cNvSpPr>
          <p:nvPr>
            <p:ph type="subTitle" idx="1"/>
          </p:nvPr>
        </p:nvSpPr>
        <p:spPr>
          <a:xfrm>
            <a:off x="1524000" y="2998924"/>
            <a:ext cx="9144000" cy="1655762"/>
          </a:xfrm>
        </p:spPr>
        <p:txBody>
          <a:bodyPr>
            <a:normAutofit lnSpcReduction="10000"/>
          </a:bodyPr>
          <a:lstStyle/>
          <a:p>
            <a:r>
              <a:rPr lang="en-GB" dirty="0">
                <a:latin typeface="Times New Roman" panose="02020603050405020304" pitchFamily="18" charset="0"/>
                <a:cs typeface="Times New Roman" panose="02020603050405020304" pitchFamily="18" charset="0"/>
              </a:rPr>
              <a:t>By Sebastian de la Pe</a:t>
            </a:r>
            <a:r>
              <a:rPr lang="es-ES" dirty="0" err="1">
                <a:latin typeface="Times New Roman" panose="02020603050405020304" pitchFamily="18" charset="0"/>
                <a:cs typeface="Times New Roman" panose="02020603050405020304" pitchFamily="18" charset="0"/>
              </a:rPr>
              <a:t>ña</a:t>
            </a:r>
            <a:r>
              <a:rPr lang="es-ES" dirty="0">
                <a:latin typeface="Times New Roman" panose="02020603050405020304" pitchFamily="18" charset="0"/>
                <a:cs typeface="Times New Roman" panose="02020603050405020304" pitchFamily="18" charset="0"/>
              </a:rPr>
              <a:t> Ruiz</a:t>
            </a:r>
          </a:p>
          <a:p>
            <a:r>
              <a:rPr lang="es-ES" dirty="0">
                <a:latin typeface="Times New Roman" panose="02020603050405020304" pitchFamily="18" charset="0"/>
                <a:cs typeface="Times New Roman" panose="02020603050405020304" pitchFamily="18" charset="0"/>
              </a:rPr>
              <a:t>Supervisor: </a:t>
            </a:r>
            <a:r>
              <a:rPr lang="en-US" altLang="en-US" dirty="0">
                <a:latin typeface="Times New Roman" panose="02020603050405020304" pitchFamily="18" charset="0"/>
                <a:cs typeface="Times New Roman" panose="02020603050405020304" pitchFamily="18" charset="0"/>
              </a:rPr>
              <a:t>Stasis </a:t>
            </a:r>
            <a:r>
              <a:rPr lang="en-US" altLang="en-US" dirty="0" err="1">
                <a:latin typeface="Times New Roman" panose="02020603050405020304" pitchFamily="18" charset="0"/>
                <a:cs typeface="Times New Roman" panose="02020603050405020304" pitchFamily="18" charset="0"/>
              </a:rPr>
              <a:t>Chuchurka</a:t>
            </a:r>
            <a:r>
              <a:rPr lang="en-US" altLang="en-US" dirty="0">
                <a:latin typeface="Times New Roman" panose="02020603050405020304" pitchFamily="18" charset="0"/>
                <a:cs typeface="Times New Roman" panose="02020603050405020304" pitchFamily="18" charset="0"/>
              </a:rPr>
              <a:t>, </a:t>
            </a:r>
            <a:r>
              <a:rPr lang="en-GB" dirty="0">
                <a:latin typeface="Times New Roman" panose="02020603050405020304" pitchFamily="18" charset="0"/>
                <a:cs typeface="Times New Roman" panose="02020603050405020304" pitchFamily="18" charset="0"/>
              </a:rPr>
              <a:t>Stasis </a:t>
            </a:r>
            <a:r>
              <a:rPr lang="en-GB" dirty="0" err="1">
                <a:latin typeface="Times New Roman" panose="02020603050405020304" pitchFamily="18" charset="0"/>
                <a:cs typeface="Times New Roman" panose="02020603050405020304" pitchFamily="18" charset="0"/>
              </a:rPr>
              <a:t>Chuchurka</a:t>
            </a:r>
            <a:r>
              <a:rPr lang="en-GB" dirty="0">
                <a:latin typeface="Times New Roman" panose="02020603050405020304" pitchFamily="18" charset="0"/>
                <a:cs typeface="Times New Roman" panose="02020603050405020304" pitchFamily="18" charset="0"/>
              </a:rPr>
              <a:t>, Andrei </a:t>
            </a:r>
            <a:r>
              <a:rPr lang="en-GB" dirty="0" err="1">
                <a:latin typeface="Times New Roman" panose="02020603050405020304" pitchFamily="18" charset="0"/>
                <a:cs typeface="Times New Roman" panose="02020603050405020304" pitchFamily="18" charset="0"/>
              </a:rPr>
              <a:t>Benediktovitch</a:t>
            </a:r>
            <a:r>
              <a:rPr lang="en-GB" dirty="0">
                <a:latin typeface="Times New Roman" panose="02020603050405020304" pitchFamily="18" charset="0"/>
                <a:cs typeface="Times New Roman" panose="02020603050405020304" pitchFamily="18" charset="0"/>
              </a:rPr>
              <a:t>, and Nina </a:t>
            </a:r>
            <a:r>
              <a:rPr lang="en-GB" dirty="0" err="1">
                <a:latin typeface="Times New Roman" panose="02020603050405020304" pitchFamily="18" charset="0"/>
                <a:cs typeface="Times New Roman" panose="02020603050405020304" pitchFamily="18" charset="0"/>
              </a:rPr>
              <a:t>Rohringer</a:t>
            </a:r>
            <a:endParaRPr lang="en-US" altLang="en-US" dirty="0">
              <a:latin typeface="Times New Roman" panose="02020603050405020304" pitchFamily="18" charset="0"/>
              <a:cs typeface="Times New Roman" panose="02020603050405020304" pitchFamily="18" charset="0"/>
            </a:endParaRPr>
          </a:p>
          <a:p>
            <a:r>
              <a:rPr lang="en-US" altLang="en-US" i="1" dirty="0">
                <a:latin typeface="Times New Roman" panose="02020603050405020304" pitchFamily="18" charset="0"/>
                <a:cs typeface="Times New Roman" panose="02020603050405020304" pitchFamily="18" charset="0"/>
              </a:rPr>
              <a:t>Theory of Ultrafast X-ray Science (FS-TUXS)</a:t>
            </a:r>
          </a:p>
          <a:p>
            <a:endParaRPr lang="en-GB" dirty="0"/>
          </a:p>
        </p:txBody>
      </p:sp>
      <p:pic>
        <p:nvPicPr>
          <p:cNvPr id="8" name="Picture 7" descr="Icon&#10;&#10;Description automatically generated">
            <a:extLst>
              <a:ext uri="{FF2B5EF4-FFF2-40B4-BE49-F238E27FC236}">
                <a16:creationId xmlns:a16="http://schemas.microsoft.com/office/drawing/2014/main" id="{5AA51BA7-5DC9-F0E9-540B-60B87CA504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49339" y="4400246"/>
            <a:ext cx="2143125" cy="2143125"/>
          </a:xfrm>
          <a:prstGeom prst="rect">
            <a:avLst/>
          </a:prstGeom>
        </p:spPr>
      </p:pic>
    </p:spTree>
    <p:extLst>
      <p:ext uri="{BB962C8B-B14F-4D97-AF65-F5344CB8AC3E}">
        <p14:creationId xmlns:p14="http://schemas.microsoft.com/office/powerpoint/2010/main" val="16508506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86F11-F267-77CA-4D11-2192D2A4958C}"/>
              </a:ext>
            </a:extLst>
          </p:cNvPr>
          <p:cNvSpPr>
            <a:spLocks noGrp="1"/>
          </p:cNvSpPr>
          <p:nvPr>
            <p:ph type="title"/>
          </p:nvPr>
        </p:nvSpPr>
        <p:spPr/>
        <p:txBody>
          <a:bodyPr/>
          <a:lstStyle/>
          <a:p>
            <a:r>
              <a:rPr lang="es-ES" dirty="0" err="1">
                <a:latin typeface="Times New Roman" panose="02020603050405020304" pitchFamily="18" charset="0"/>
                <a:cs typeface="Times New Roman" panose="02020603050405020304" pitchFamily="18" charset="0"/>
              </a:rPr>
              <a:t>Restrained</a:t>
            </a:r>
            <a:r>
              <a:rPr lang="es-ES" dirty="0">
                <a:latin typeface="Times New Roman" panose="02020603050405020304" pitchFamily="18" charset="0"/>
                <a:cs typeface="Times New Roman" panose="02020603050405020304" pitchFamily="18" charset="0"/>
              </a:rPr>
              <a:t> </a:t>
            </a:r>
            <a:r>
              <a:rPr lang="es-ES" dirty="0" err="1">
                <a:latin typeface="Times New Roman" panose="02020603050405020304" pitchFamily="18" charset="0"/>
                <a:cs typeface="Times New Roman" panose="02020603050405020304" pitchFamily="18" charset="0"/>
              </a:rPr>
              <a:t>Minimization</a:t>
            </a:r>
            <a:r>
              <a:rPr lang="es-ES" dirty="0">
                <a:latin typeface="Times New Roman" panose="02020603050405020304" pitchFamily="18" charset="0"/>
                <a:cs typeface="Times New Roman" panose="02020603050405020304" pitchFamily="18" charset="0"/>
              </a:rPr>
              <a:t> </a:t>
            </a:r>
            <a:r>
              <a:rPr lang="es-ES" dirty="0" err="1">
                <a:latin typeface="Times New Roman" panose="02020603050405020304" pitchFamily="18" charset="0"/>
                <a:cs typeface="Times New Roman" panose="02020603050405020304" pitchFamily="18" charset="0"/>
              </a:rPr>
              <a:t>within</a:t>
            </a:r>
            <a:r>
              <a:rPr lang="es-ES" dirty="0">
                <a:latin typeface="Times New Roman" panose="02020603050405020304" pitchFamily="18" charset="0"/>
                <a:cs typeface="Times New Roman" panose="02020603050405020304" pitchFamily="18" charset="0"/>
              </a:rPr>
              <a:t> </a:t>
            </a:r>
            <a:r>
              <a:rPr lang="es-ES" dirty="0" err="1">
                <a:latin typeface="Times New Roman" panose="02020603050405020304" pitchFamily="18" charset="0"/>
                <a:cs typeface="Times New Roman" panose="02020603050405020304" pitchFamily="18" charset="0"/>
              </a:rPr>
              <a:t>Hartree</a:t>
            </a:r>
            <a:r>
              <a:rPr lang="es-ES" dirty="0">
                <a:latin typeface="Times New Roman" panose="02020603050405020304" pitchFamily="18" charset="0"/>
                <a:cs typeface="Times New Roman" panose="02020603050405020304" pitchFamily="18" charset="0"/>
              </a:rPr>
              <a:t>-Fock</a:t>
            </a:r>
            <a:endParaRPr lang="en-GB" dirty="0"/>
          </a:p>
        </p:txBody>
      </p:sp>
      <p:pic>
        <p:nvPicPr>
          <p:cNvPr id="5" name="Picture 4" descr="Graphical user interface, application&#10;&#10;Description automatically generated">
            <a:extLst>
              <a:ext uri="{FF2B5EF4-FFF2-40B4-BE49-F238E27FC236}">
                <a16:creationId xmlns:a16="http://schemas.microsoft.com/office/drawing/2014/main" id="{7BDB07EC-49AF-DCA8-AAF3-6124D7E5DA25}"/>
              </a:ext>
            </a:extLst>
          </p:cNvPr>
          <p:cNvPicPr>
            <a:picLocks noChangeAspect="1"/>
          </p:cNvPicPr>
          <p:nvPr/>
        </p:nvPicPr>
        <p:blipFill rotWithShape="1">
          <a:blip r:embed="rId3">
            <a:extLst>
              <a:ext uri="{28A0092B-C50C-407E-A947-70E740481C1C}">
                <a14:useLocalDpi xmlns:a14="http://schemas.microsoft.com/office/drawing/2010/main" val="0"/>
              </a:ext>
            </a:extLst>
          </a:blip>
          <a:srcRect l="76356" t="43234" r="9920" b="50000"/>
          <a:stretch/>
        </p:blipFill>
        <p:spPr>
          <a:xfrm>
            <a:off x="1333478" y="1592086"/>
            <a:ext cx="9708928" cy="1495857"/>
          </a:xfrm>
          <a:prstGeom prst="rect">
            <a:avLst/>
          </a:prstGeom>
        </p:spPr>
      </p:pic>
      <p:pic>
        <p:nvPicPr>
          <p:cNvPr id="7" name="Picture 6" descr="Graphical user interface, application&#10;&#10;Description automatically generated">
            <a:extLst>
              <a:ext uri="{FF2B5EF4-FFF2-40B4-BE49-F238E27FC236}">
                <a16:creationId xmlns:a16="http://schemas.microsoft.com/office/drawing/2014/main" id="{0E33EB29-F3C1-BA90-2B60-7364DC2639C1}"/>
              </a:ext>
            </a:extLst>
          </p:cNvPr>
          <p:cNvPicPr>
            <a:picLocks noChangeAspect="1"/>
          </p:cNvPicPr>
          <p:nvPr/>
        </p:nvPicPr>
        <p:blipFill rotWithShape="1">
          <a:blip r:embed="rId3">
            <a:extLst>
              <a:ext uri="{28A0092B-C50C-407E-A947-70E740481C1C}">
                <a14:useLocalDpi xmlns:a14="http://schemas.microsoft.com/office/drawing/2010/main" val="0"/>
              </a:ext>
            </a:extLst>
          </a:blip>
          <a:srcRect l="77394" t="67234" r="10718" b="27216"/>
          <a:stretch/>
        </p:blipFill>
        <p:spPr>
          <a:xfrm>
            <a:off x="2032127" y="4485200"/>
            <a:ext cx="8311630" cy="1212500"/>
          </a:xfrm>
          <a:prstGeom prst="rect">
            <a:avLst/>
          </a:prstGeom>
        </p:spPr>
      </p:pic>
      <p:sp>
        <p:nvSpPr>
          <p:cNvPr id="3" name="Arrow: Down 2">
            <a:extLst>
              <a:ext uri="{FF2B5EF4-FFF2-40B4-BE49-F238E27FC236}">
                <a16:creationId xmlns:a16="http://schemas.microsoft.com/office/drawing/2014/main" id="{3E2145E8-1954-2E3D-B452-EC757C961C67}"/>
              </a:ext>
            </a:extLst>
          </p:cNvPr>
          <p:cNvSpPr/>
          <p:nvPr/>
        </p:nvSpPr>
        <p:spPr>
          <a:xfrm>
            <a:off x="5347854" y="2917649"/>
            <a:ext cx="748146" cy="1631164"/>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070C4210-FE01-AC6F-CFCF-C068CC0DFF1C}"/>
              </a:ext>
            </a:extLst>
          </p:cNvPr>
          <p:cNvSpPr txBox="1"/>
          <p:nvPr/>
        </p:nvSpPr>
        <p:spPr>
          <a:xfrm>
            <a:off x="6096000" y="3336313"/>
            <a:ext cx="2299854" cy="830997"/>
          </a:xfrm>
          <a:prstGeom prst="rect">
            <a:avLst/>
          </a:prstGeom>
          <a:noFill/>
        </p:spPr>
        <p:txBody>
          <a:bodyPr wrap="square">
            <a:spAutoFit/>
          </a:bodyPr>
          <a:lstStyle/>
          <a:p>
            <a:r>
              <a:rPr lang="es-ES" sz="2400" dirty="0">
                <a:latin typeface="Times New Roman" panose="02020603050405020304" pitchFamily="18" charset="0"/>
                <a:cs typeface="Times New Roman" panose="02020603050405020304" pitchFamily="18" charset="0"/>
              </a:rPr>
              <a:t>C</a:t>
            </a:r>
            <a:r>
              <a:rPr lang="en-DE" sz="2400" dirty="0">
                <a:latin typeface="Times New Roman" panose="02020603050405020304" pitchFamily="18" charset="0"/>
                <a:cs typeface="Times New Roman" panose="02020603050405020304" pitchFamily="18" charset="0"/>
              </a:rPr>
              <a:t>ombined minimization </a:t>
            </a:r>
            <a:endParaRPr lang="en-GB" sz="2400" dirty="0"/>
          </a:p>
        </p:txBody>
      </p:sp>
    </p:spTree>
    <p:extLst>
      <p:ext uri="{BB962C8B-B14F-4D97-AF65-F5344CB8AC3E}">
        <p14:creationId xmlns:p14="http://schemas.microsoft.com/office/powerpoint/2010/main" val="25750673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86F11-F267-77CA-4D11-2192D2A4958C}"/>
              </a:ext>
            </a:extLst>
          </p:cNvPr>
          <p:cNvSpPr>
            <a:spLocks noGrp="1"/>
          </p:cNvSpPr>
          <p:nvPr>
            <p:ph type="title"/>
          </p:nvPr>
        </p:nvSpPr>
        <p:spPr/>
        <p:txBody>
          <a:bodyPr/>
          <a:lstStyle/>
          <a:p>
            <a:r>
              <a:rPr lang="es-ES" dirty="0" err="1">
                <a:latin typeface="Times New Roman" panose="02020603050405020304" pitchFamily="18" charset="0"/>
                <a:cs typeface="Times New Roman" panose="02020603050405020304" pitchFamily="18" charset="0"/>
              </a:rPr>
              <a:t>Restrained</a:t>
            </a:r>
            <a:r>
              <a:rPr lang="es-ES" dirty="0">
                <a:latin typeface="Times New Roman" panose="02020603050405020304" pitchFamily="18" charset="0"/>
                <a:cs typeface="Times New Roman" panose="02020603050405020304" pitchFamily="18" charset="0"/>
              </a:rPr>
              <a:t> </a:t>
            </a:r>
            <a:r>
              <a:rPr lang="es-ES" dirty="0" err="1">
                <a:latin typeface="Times New Roman" panose="02020603050405020304" pitchFamily="18" charset="0"/>
                <a:cs typeface="Times New Roman" panose="02020603050405020304" pitchFamily="18" charset="0"/>
              </a:rPr>
              <a:t>Minimization</a:t>
            </a:r>
            <a:r>
              <a:rPr lang="es-ES" dirty="0">
                <a:latin typeface="Times New Roman" panose="02020603050405020304" pitchFamily="18" charset="0"/>
                <a:cs typeface="Times New Roman" panose="02020603050405020304" pitchFamily="18" charset="0"/>
              </a:rPr>
              <a:t> </a:t>
            </a:r>
            <a:r>
              <a:rPr lang="es-ES" dirty="0" err="1">
                <a:latin typeface="Times New Roman" panose="02020603050405020304" pitchFamily="18" charset="0"/>
                <a:cs typeface="Times New Roman" panose="02020603050405020304" pitchFamily="18" charset="0"/>
              </a:rPr>
              <a:t>within</a:t>
            </a:r>
            <a:r>
              <a:rPr lang="es-ES" dirty="0">
                <a:latin typeface="Times New Roman" panose="02020603050405020304" pitchFamily="18" charset="0"/>
                <a:cs typeface="Times New Roman" panose="02020603050405020304" pitchFamily="18" charset="0"/>
              </a:rPr>
              <a:t> </a:t>
            </a:r>
            <a:r>
              <a:rPr lang="es-ES" dirty="0" err="1">
                <a:latin typeface="Times New Roman" panose="02020603050405020304" pitchFamily="18" charset="0"/>
                <a:cs typeface="Times New Roman" panose="02020603050405020304" pitchFamily="18" charset="0"/>
              </a:rPr>
              <a:t>Hartree</a:t>
            </a:r>
            <a:r>
              <a:rPr lang="es-ES" dirty="0">
                <a:latin typeface="Times New Roman" panose="02020603050405020304" pitchFamily="18" charset="0"/>
                <a:cs typeface="Times New Roman" panose="02020603050405020304" pitchFamily="18" charset="0"/>
              </a:rPr>
              <a:t>-Fock</a:t>
            </a:r>
            <a:endParaRPr lang="en-GB" dirty="0"/>
          </a:p>
        </p:txBody>
      </p:sp>
      <p:pic>
        <p:nvPicPr>
          <p:cNvPr id="7" name="Picture 6" descr="Graphical user interface, application&#10;&#10;Description automatically generated">
            <a:extLst>
              <a:ext uri="{FF2B5EF4-FFF2-40B4-BE49-F238E27FC236}">
                <a16:creationId xmlns:a16="http://schemas.microsoft.com/office/drawing/2014/main" id="{0E33EB29-F3C1-BA90-2B60-7364DC2639C1}"/>
              </a:ext>
            </a:extLst>
          </p:cNvPr>
          <p:cNvPicPr>
            <a:picLocks noChangeAspect="1"/>
          </p:cNvPicPr>
          <p:nvPr/>
        </p:nvPicPr>
        <p:blipFill rotWithShape="1">
          <a:blip r:embed="rId3">
            <a:extLst>
              <a:ext uri="{28A0092B-C50C-407E-A947-70E740481C1C}">
                <a14:useLocalDpi xmlns:a14="http://schemas.microsoft.com/office/drawing/2010/main" val="0"/>
              </a:ext>
            </a:extLst>
          </a:blip>
          <a:srcRect l="77394" t="72853" r="10718" b="22043"/>
          <a:stretch/>
        </p:blipFill>
        <p:spPr>
          <a:xfrm>
            <a:off x="2289143" y="2622099"/>
            <a:ext cx="7788811" cy="1045048"/>
          </a:xfrm>
          <a:prstGeom prst="rect">
            <a:avLst/>
          </a:prstGeom>
        </p:spPr>
      </p:pic>
      <p:pic>
        <p:nvPicPr>
          <p:cNvPr id="9" name="Picture 8" descr="Graphical user interface, application&#10;&#10;Description automatically generated">
            <a:extLst>
              <a:ext uri="{FF2B5EF4-FFF2-40B4-BE49-F238E27FC236}">
                <a16:creationId xmlns:a16="http://schemas.microsoft.com/office/drawing/2014/main" id="{512EDC5D-55EC-CCFF-9F3D-E72B1C7D2DA4}"/>
              </a:ext>
            </a:extLst>
          </p:cNvPr>
          <p:cNvPicPr>
            <a:picLocks noChangeAspect="1"/>
          </p:cNvPicPr>
          <p:nvPr/>
        </p:nvPicPr>
        <p:blipFill rotWithShape="1">
          <a:blip r:embed="rId3">
            <a:extLst>
              <a:ext uri="{28A0092B-C50C-407E-A947-70E740481C1C}">
                <a14:useLocalDpi xmlns:a14="http://schemas.microsoft.com/office/drawing/2010/main" val="0"/>
              </a:ext>
            </a:extLst>
          </a:blip>
          <a:srcRect l="71135" t="59574" r="18275" b="36357"/>
          <a:stretch/>
        </p:blipFill>
        <p:spPr>
          <a:xfrm>
            <a:off x="2201594" y="1676945"/>
            <a:ext cx="7788811" cy="935246"/>
          </a:xfrm>
          <a:prstGeom prst="rect">
            <a:avLst/>
          </a:prstGeom>
        </p:spPr>
      </p:pic>
      <p:pic>
        <p:nvPicPr>
          <p:cNvPr id="4" name="Picture 3" descr="Chart, diagram&#10;&#10;Description automatically generated">
            <a:extLst>
              <a:ext uri="{FF2B5EF4-FFF2-40B4-BE49-F238E27FC236}">
                <a16:creationId xmlns:a16="http://schemas.microsoft.com/office/drawing/2014/main" id="{2708FE0B-E621-1516-4261-E99B57D222DB}"/>
              </a:ext>
            </a:extLst>
          </p:cNvPr>
          <p:cNvPicPr>
            <a:picLocks noChangeAspect="1"/>
          </p:cNvPicPr>
          <p:nvPr/>
        </p:nvPicPr>
        <p:blipFill rotWithShape="1">
          <a:blip r:embed="rId4">
            <a:extLst>
              <a:ext uri="{28A0092B-C50C-407E-A947-70E740481C1C}">
                <a14:useLocalDpi xmlns:a14="http://schemas.microsoft.com/office/drawing/2010/main" val="0"/>
              </a:ext>
            </a:extLst>
          </a:blip>
          <a:srcRect l="37898" r="9522" b="7824"/>
          <a:stretch/>
        </p:blipFill>
        <p:spPr>
          <a:xfrm>
            <a:off x="4516144" y="3543602"/>
            <a:ext cx="3382716" cy="3335732"/>
          </a:xfrm>
          <a:prstGeom prst="rect">
            <a:avLst/>
          </a:prstGeom>
        </p:spPr>
      </p:pic>
    </p:spTree>
    <p:extLst>
      <p:ext uri="{BB962C8B-B14F-4D97-AF65-F5344CB8AC3E}">
        <p14:creationId xmlns:p14="http://schemas.microsoft.com/office/powerpoint/2010/main" val="16835602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86F11-F267-77CA-4D11-2192D2A4958C}"/>
              </a:ext>
            </a:extLst>
          </p:cNvPr>
          <p:cNvSpPr>
            <a:spLocks noGrp="1"/>
          </p:cNvSpPr>
          <p:nvPr>
            <p:ph type="title"/>
          </p:nvPr>
        </p:nvSpPr>
        <p:spPr/>
        <p:txBody>
          <a:bodyPr/>
          <a:lstStyle/>
          <a:p>
            <a:r>
              <a:rPr lang="es-ES" dirty="0" err="1">
                <a:latin typeface="Times New Roman" panose="02020603050405020304" pitchFamily="18" charset="0"/>
                <a:cs typeface="Times New Roman" panose="02020603050405020304" pitchFamily="18" charset="0"/>
              </a:rPr>
              <a:t>Results</a:t>
            </a:r>
            <a:r>
              <a:rPr lang="es-ES" dirty="0">
                <a:latin typeface="Times New Roman" panose="02020603050405020304" pitchFamily="18" charset="0"/>
                <a:cs typeface="Times New Roman" panose="02020603050405020304" pitchFamily="18" charset="0"/>
              </a:rPr>
              <a:t>: </a:t>
            </a:r>
            <a:r>
              <a:rPr lang="es-ES" dirty="0" err="1">
                <a:latin typeface="Times New Roman" panose="02020603050405020304" pitchFamily="18" charset="0"/>
                <a:cs typeface="Times New Roman" panose="02020603050405020304" pitchFamily="18" charset="0"/>
              </a:rPr>
              <a:t>Dipole</a:t>
            </a:r>
            <a:r>
              <a:rPr lang="es-ES" dirty="0">
                <a:latin typeface="Times New Roman" panose="02020603050405020304" pitchFamily="18" charset="0"/>
                <a:cs typeface="Times New Roman" panose="02020603050405020304" pitchFamily="18" charset="0"/>
              </a:rPr>
              <a:t> </a:t>
            </a:r>
            <a:r>
              <a:rPr lang="es-ES" dirty="0" err="1">
                <a:latin typeface="Times New Roman" panose="02020603050405020304" pitchFamily="18" charset="0"/>
                <a:cs typeface="Times New Roman" panose="02020603050405020304" pitchFamily="18" charset="0"/>
              </a:rPr>
              <a:t>Moment</a:t>
            </a:r>
            <a:r>
              <a:rPr lang="es-ES" dirty="0">
                <a:latin typeface="Times New Roman" panose="02020603050405020304" pitchFamily="18" charset="0"/>
                <a:cs typeface="Times New Roman" panose="02020603050405020304" pitchFamily="18" charset="0"/>
              </a:rPr>
              <a:t> Error </a:t>
            </a:r>
            <a:r>
              <a:rPr lang="es-ES" dirty="0" err="1">
                <a:latin typeface="Times New Roman" panose="02020603050405020304" pitchFamily="18" charset="0"/>
                <a:cs typeface="Times New Roman" panose="02020603050405020304" pitchFamily="18" charset="0"/>
              </a:rPr>
              <a:t>Minimization</a:t>
            </a:r>
            <a:endParaRPr lang="en-GB" dirty="0"/>
          </a:p>
        </p:txBody>
      </p:sp>
      <p:pic>
        <p:nvPicPr>
          <p:cNvPr id="5" name="Content Placeholder 4" descr="Chart, line chart&#10;&#10;Description automatically generated">
            <a:extLst>
              <a:ext uri="{FF2B5EF4-FFF2-40B4-BE49-F238E27FC236}">
                <a16:creationId xmlns:a16="http://schemas.microsoft.com/office/drawing/2014/main" id="{3571A52A-DCDB-8B28-4CD5-514EF037CB0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344564" y="1876636"/>
            <a:ext cx="6699900" cy="4466600"/>
          </a:xfrm>
        </p:spPr>
      </p:pic>
      <p:pic>
        <p:nvPicPr>
          <p:cNvPr id="3" name="Content Placeholder 4" descr="A screenshot of a computer&#10;&#10;Description automatically generated with medium confidence">
            <a:extLst>
              <a:ext uri="{FF2B5EF4-FFF2-40B4-BE49-F238E27FC236}">
                <a16:creationId xmlns:a16="http://schemas.microsoft.com/office/drawing/2014/main" id="{1E08A860-4977-1F1B-09C8-F002A84FAE8F}"/>
              </a:ext>
            </a:extLst>
          </p:cNvPr>
          <p:cNvPicPr>
            <a:picLocks noChangeAspect="1"/>
          </p:cNvPicPr>
          <p:nvPr/>
        </p:nvPicPr>
        <p:blipFill rotWithShape="1">
          <a:blip r:embed="rId4">
            <a:extLst>
              <a:ext uri="{28A0092B-C50C-407E-A947-70E740481C1C}">
                <a14:useLocalDpi xmlns:a14="http://schemas.microsoft.com/office/drawing/2010/main" val="0"/>
              </a:ext>
            </a:extLst>
          </a:blip>
          <a:srcRect l="79107" t="56710" r="12253" b="36157"/>
          <a:stretch/>
        </p:blipFill>
        <p:spPr>
          <a:xfrm>
            <a:off x="334011" y="2666971"/>
            <a:ext cx="4745555" cy="1224093"/>
          </a:xfrm>
          <a:prstGeom prst="rect">
            <a:avLst/>
          </a:prstGeom>
        </p:spPr>
      </p:pic>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C3F69D0F-D17C-68E2-2CEC-3FD6BE387681}"/>
                  </a:ext>
                </a:extLst>
              </p:cNvPr>
              <p:cNvSpPr txBox="1"/>
              <p:nvPr/>
            </p:nvSpPr>
            <p:spPr>
              <a:xfrm>
                <a:off x="838200" y="4557408"/>
                <a:ext cx="3976369" cy="1477328"/>
              </a:xfrm>
              <a:prstGeom prst="rect">
                <a:avLst/>
              </a:prstGeom>
              <a:noFill/>
            </p:spPr>
            <p:txBody>
              <a:bodyPr wrap="square" rtlCol="0">
                <a:spAutoFit/>
              </a:bodyPr>
              <a:lstStyle/>
              <a:p>
                <a:pPr marL="285750" indent="-285750">
                  <a:buFont typeface="Arial" panose="020B0604020202020204" pitchFamily="34" charset="0"/>
                  <a:buChar char="•"/>
                </a:pPr>
                <a14:m>
                  <m:oMath xmlns:m="http://schemas.openxmlformats.org/officeDocument/2006/math">
                    <m:r>
                      <a:rPr lang="es-ES" sz="2400" b="0" i="1" smtClean="0">
                        <a:latin typeface="Cambria Math" panose="02040503050406030204" pitchFamily="18" charset="0"/>
                      </a:rPr>
                      <m:t>5%</m:t>
                    </m:r>
                  </m:oMath>
                </a14:m>
                <a:r>
                  <a:rPr lang="en-GB" sz="2400" dirty="0"/>
                  <a:t> reduced to </a:t>
                </a:r>
                <a14:m>
                  <m:oMath xmlns:m="http://schemas.openxmlformats.org/officeDocument/2006/math">
                    <m:r>
                      <a:rPr lang="es-ES" sz="2400" i="1" dirty="0" smtClean="0">
                        <a:latin typeface="Cambria Math" panose="02040503050406030204" pitchFamily="18" charset="0"/>
                      </a:rPr>
                      <m:t>0</m:t>
                    </m:r>
                    <m:r>
                      <a:rPr lang="es-ES" sz="2400" b="0" i="1" dirty="0" smtClean="0">
                        <a:latin typeface="Cambria Math" panose="02040503050406030204" pitchFamily="18" charset="0"/>
                      </a:rPr>
                      <m:t>.3</m:t>
                    </m:r>
                    <m:r>
                      <a:rPr lang="es-ES" sz="2400" i="1">
                        <a:latin typeface="Cambria Math" panose="02040503050406030204" pitchFamily="18" charset="0"/>
                      </a:rPr>
                      <m:t>%</m:t>
                    </m:r>
                  </m:oMath>
                </a14:m>
                <a:r>
                  <a:rPr lang="en-GB" sz="2400" dirty="0"/>
                  <a:t> </a:t>
                </a:r>
              </a:p>
              <a:p>
                <a:endParaRPr lang="en-GB" sz="2400" dirty="0"/>
              </a:p>
              <a:p>
                <a:pPr marL="285750" indent="-285750">
                  <a:buFont typeface="Arial" panose="020B0604020202020204" pitchFamily="34" charset="0"/>
                  <a:buChar char="•"/>
                </a:pPr>
                <a14:m>
                  <m:oMath xmlns:m="http://schemas.openxmlformats.org/officeDocument/2006/math">
                    <m:r>
                      <a:rPr lang="es-ES" sz="2400" i="1">
                        <a:latin typeface="Cambria Math" panose="02040503050406030204" pitchFamily="18" charset="0"/>
                      </a:rPr>
                      <m:t>9</m:t>
                    </m:r>
                    <m:r>
                      <a:rPr lang="es-ES" sz="2400" b="0" i="1" smtClean="0">
                        <a:latin typeface="Cambria Math" panose="02040503050406030204" pitchFamily="18" charset="0"/>
                      </a:rPr>
                      <m:t>%</m:t>
                    </m:r>
                  </m:oMath>
                </a14:m>
                <a:r>
                  <a:rPr lang="en-GB" sz="2400" dirty="0"/>
                  <a:t> reduced to </a:t>
                </a:r>
                <a14:m>
                  <m:oMath xmlns:m="http://schemas.openxmlformats.org/officeDocument/2006/math">
                    <m:r>
                      <a:rPr lang="es-ES" sz="2400" i="1" dirty="0">
                        <a:latin typeface="Cambria Math" panose="02040503050406030204" pitchFamily="18" charset="0"/>
                      </a:rPr>
                      <m:t>5</m:t>
                    </m:r>
                    <m:r>
                      <a:rPr lang="es-ES" sz="2400" i="1">
                        <a:latin typeface="Cambria Math" panose="02040503050406030204" pitchFamily="18" charset="0"/>
                      </a:rPr>
                      <m:t>%</m:t>
                    </m:r>
                  </m:oMath>
                </a14:m>
                <a:r>
                  <a:rPr lang="en-GB" sz="2400" dirty="0"/>
                  <a:t> </a:t>
                </a:r>
              </a:p>
              <a:p>
                <a:endParaRPr lang="en-GB" dirty="0"/>
              </a:p>
            </p:txBody>
          </p:sp>
        </mc:Choice>
        <mc:Fallback xmlns="">
          <p:sp>
            <p:nvSpPr>
              <p:cNvPr id="4" name="TextBox 3">
                <a:extLst>
                  <a:ext uri="{FF2B5EF4-FFF2-40B4-BE49-F238E27FC236}">
                    <a16:creationId xmlns:a16="http://schemas.microsoft.com/office/drawing/2014/main" id="{C3F69D0F-D17C-68E2-2CEC-3FD6BE387681}"/>
                  </a:ext>
                </a:extLst>
              </p:cNvPr>
              <p:cNvSpPr txBox="1">
                <a:spLocks noRot="1" noChangeAspect="1" noMove="1" noResize="1" noEditPoints="1" noAdjustHandles="1" noChangeArrowheads="1" noChangeShapeType="1" noTextEdit="1"/>
              </p:cNvSpPr>
              <p:nvPr/>
            </p:nvSpPr>
            <p:spPr>
              <a:xfrm>
                <a:off x="838200" y="4557408"/>
                <a:ext cx="3976369" cy="1477328"/>
              </a:xfrm>
              <a:prstGeom prst="rect">
                <a:avLst/>
              </a:prstGeom>
              <a:blipFill>
                <a:blip r:embed="rId5"/>
                <a:stretch>
                  <a:fillRect l="-2147" t="-3306"/>
                </a:stretch>
              </a:blipFill>
            </p:spPr>
            <p:txBody>
              <a:bodyPr/>
              <a:lstStyle/>
              <a:p>
                <a:r>
                  <a:rPr lang="en-GB">
                    <a:noFill/>
                  </a:rPr>
                  <a:t> </a:t>
                </a:r>
              </a:p>
            </p:txBody>
          </p:sp>
        </mc:Fallback>
      </mc:AlternateContent>
    </p:spTree>
    <p:extLst>
      <p:ext uri="{BB962C8B-B14F-4D97-AF65-F5344CB8AC3E}">
        <p14:creationId xmlns:p14="http://schemas.microsoft.com/office/powerpoint/2010/main" val="17697246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86F11-F267-77CA-4D11-2192D2A4958C}"/>
              </a:ext>
            </a:extLst>
          </p:cNvPr>
          <p:cNvSpPr>
            <a:spLocks noGrp="1"/>
          </p:cNvSpPr>
          <p:nvPr>
            <p:ph type="title"/>
          </p:nvPr>
        </p:nvSpPr>
        <p:spPr/>
        <p:txBody>
          <a:bodyPr/>
          <a:lstStyle/>
          <a:p>
            <a:r>
              <a:rPr lang="es-ES" dirty="0" err="1">
                <a:latin typeface="Times New Roman" panose="02020603050405020304" pitchFamily="18" charset="0"/>
                <a:cs typeface="Times New Roman" panose="02020603050405020304" pitchFamily="18" charset="0"/>
              </a:rPr>
              <a:t>Results</a:t>
            </a:r>
            <a:r>
              <a:rPr lang="es-ES" dirty="0">
                <a:latin typeface="Times New Roman" panose="02020603050405020304" pitchFamily="18" charset="0"/>
                <a:cs typeface="Times New Roman" panose="02020603050405020304" pitchFamily="18" charset="0"/>
              </a:rPr>
              <a:t>: Electronic </a:t>
            </a:r>
            <a:r>
              <a:rPr lang="es-ES" dirty="0" err="1">
                <a:latin typeface="Times New Roman" panose="02020603050405020304" pitchFamily="18" charset="0"/>
                <a:cs typeface="Times New Roman" panose="02020603050405020304" pitchFamily="18" charset="0"/>
              </a:rPr>
              <a:t>Density</a:t>
            </a:r>
            <a:endParaRPr lang="en-GB" dirty="0"/>
          </a:p>
        </p:txBody>
      </p:sp>
      <p:pic>
        <p:nvPicPr>
          <p:cNvPr id="5" name="Content Placeholder 4" descr="Diagram, schematic&#10;&#10;Description automatically generated">
            <a:extLst>
              <a:ext uri="{FF2B5EF4-FFF2-40B4-BE49-F238E27FC236}">
                <a16:creationId xmlns:a16="http://schemas.microsoft.com/office/drawing/2014/main" id="{3D5BD97A-0037-EB13-CB51-3AA55A6DB7D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92584" y="1809345"/>
            <a:ext cx="6583169" cy="4388779"/>
          </a:xfrm>
        </p:spPr>
      </p:pic>
    </p:spTree>
    <p:extLst>
      <p:ext uri="{BB962C8B-B14F-4D97-AF65-F5344CB8AC3E}">
        <p14:creationId xmlns:p14="http://schemas.microsoft.com/office/powerpoint/2010/main" val="27937588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86F11-F267-77CA-4D11-2192D2A4958C}"/>
              </a:ext>
            </a:extLst>
          </p:cNvPr>
          <p:cNvSpPr>
            <a:spLocks noGrp="1"/>
          </p:cNvSpPr>
          <p:nvPr>
            <p:ph type="title"/>
          </p:nvPr>
        </p:nvSpPr>
        <p:spPr/>
        <p:txBody>
          <a:bodyPr/>
          <a:lstStyle/>
          <a:p>
            <a:r>
              <a:rPr lang="es-ES" dirty="0" err="1">
                <a:latin typeface="Times New Roman" panose="02020603050405020304" pitchFamily="18" charset="0"/>
                <a:cs typeface="Times New Roman" panose="02020603050405020304" pitchFamily="18" charset="0"/>
              </a:rPr>
              <a:t>Results</a:t>
            </a:r>
            <a:r>
              <a:rPr lang="es-ES" dirty="0">
                <a:latin typeface="Times New Roman" panose="02020603050405020304" pitchFamily="18" charset="0"/>
                <a:cs typeface="Times New Roman" panose="02020603050405020304" pitchFamily="18" charset="0"/>
              </a:rPr>
              <a:t>: Molecular </a:t>
            </a:r>
            <a:r>
              <a:rPr lang="es-ES" dirty="0" err="1">
                <a:latin typeface="Times New Roman" panose="02020603050405020304" pitchFamily="18" charset="0"/>
                <a:cs typeface="Times New Roman" panose="02020603050405020304" pitchFamily="18" charset="0"/>
              </a:rPr>
              <a:t>Orbitals</a:t>
            </a:r>
            <a:endParaRPr lang="en-GB" dirty="0"/>
          </a:p>
        </p:txBody>
      </p:sp>
      <p:pic>
        <p:nvPicPr>
          <p:cNvPr id="5" name="Content Placeholder 4" descr="Diagram&#10;&#10;Description automatically generated">
            <a:extLst>
              <a:ext uri="{FF2B5EF4-FFF2-40B4-BE49-F238E27FC236}">
                <a16:creationId xmlns:a16="http://schemas.microsoft.com/office/drawing/2014/main" id="{04F27999-0B23-8B9F-C0E4-DB571224895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771180" y="1848256"/>
            <a:ext cx="6966931" cy="4644620"/>
          </a:xfrm>
        </p:spPr>
      </p:pic>
    </p:spTree>
    <p:extLst>
      <p:ext uri="{BB962C8B-B14F-4D97-AF65-F5344CB8AC3E}">
        <p14:creationId xmlns:p14="http://schemas.microsoft.com/office/powerpoint/2010/main" val="33571337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86F11-F267-77CA-4D11-2192D2A4958C}"/>
              </a:ext>
            </a:extLst>
          </p:cNvPr>
          <p:cNvSpPr>
            <a:spLocks noGrp="1"/>
          </p:cNvSpPr>
          <p:nvPr>
            <p:ph type="title"/>
          </p:nvPr>
        </p:nvSpPr>
        <p:spPr/>
        <p:txBody>
          <a:bodyPr/>
          <a:lstStyle/>
          <a:p>
            <a:r>
              <a:rPr lang="es-ES" dirty="0" err="1">
                <a:latin typeface="Times New Roman" panose="02020603050405020304" pitchFamily="18" charset="0"/>
                <a:cs typeface="Times New Roman" panose="02020603050405020304" pitchFamily="18" charset="0"/>
              </a:rPr>
              <a:t>Results</a:t>
            </a:r>
            <a:r>
              <a:rPr lang="es-ES" dirty="0">
                <a:latin typeface="Times New Roman" panose="02020603050405020304" pitchFamily="18" charset="0"/>
                <a:cs typeface="Times New Roman" panose="02020603050405020304" pitchFamily="18" charset="0"/>
              </a:rPr>
              <a:t>: Molecular </a:t>
            </a:r>
            <a:r>
              <a:rPr lang="es-ES" dirty="0" err="1">
                <a:latin typeface="Times New Roman" panose="02020603050405020304" pitchFamily="18" charset="0"/>
                <a:cs typeface="Times New Roman" panose="02020603050405020304" pitchFamily="18" charset="0"/>
              </a:rPr>
              <a:t>Orbitals</a:t>
            </a:r>
            <a:endParaRPr lang="en-GB" dirty="0"/>
          </a:p>
        </p:txBody>
      </p:sp>
      <p:pic>
        <p:nvPicPr>
          <p:cNvPr id="10" name="Picture 9" descr="Diagram, engineering drawing&#10;&#10;Description automatically generated">
            <a:extLst>
              <a:ext uri="{FF2B5EF4-FFF2-40B4-BE49-F238E27FC236}">
                <a16:creationId xmlns:a16="http://schemas.microsoft.com/office/drawing/2014/main" id="{939F2556-F209-8EDA-9827-A4CE5E559D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4804" y="1690688"/>
            <a:ext cx="7239769" cy="4826512"/>
          </a:xfrm>
          <a:prstGeom prst="rect">
            <a:avLst/>
          </a:prstGeom>
        </p:spPr>
      </p:pic>
    </p:spTree>
    <p:extLst>
      <p:ext uri="{BB962C8B-B14F-4D97-AF65-F5344CB8AC3E}">
        <p14:creationId xmlns:p14="http://schemas.microsoft.com/office/powerpoint/2010/main" val="41041441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86F11-F267-77CA-4D11-2192D2A4958C}"/>
              </a:ext>
            </a:extLst>
          </p:cNvPr>
          <p:cNvSpPr>
            <a:spLocks noGrp="1"/>
          </p:cNvSpPr>
          <p:nvPr>
            <p:ph type="title"/>
          </p:nvPr>
        </p:nvSpPr>
        <p:spPr/>
        <p:txBody>
          <a:bodyPr/>
          <a:lstStyle/>
          <a:p>
            <a:r>
              <a:rPr lang="es-ES" dirty="0" err="1">
                <a:latin typeface="Times New Roman" panose="02020603050405020304" pitchFamily="18" charset="0"/>
                <a:cs typeface="Times New Roman" panose="02020603050405020304" pitchFamily="18" charset="0"/>
              </a:rPr>
              <a:t>Results</a:t>
            </a:r>
            <a:r>
              <a:rPr lang="es-ES" dirty="0">
                <a:latin typeface="Times New Roman" panose="02020603050405020304" pitchFamily="18" charset="0"/>
                <a:cs typeface="Times New Roman" panose="02020603050405020304" pitchFamily="18" charset="0"/>
              </a:rPr>
              <a:t>: Molecular </a:t>
            </a:r>
            <a:r>
              <a:rPr lang="es-ES" dirty="0" err="1">
                <a:latin typeface="Times New Roman" panose="02020603050405020304" pitchFamily="18" charset="0"/>
                <a:cs typeface="Times New Roman" panose="02020603050405020304" pitchFamily="18" charset="0"/>
              </a:rPr>
              <a:t>Orbitals</a:t>
            </a:r>
            <a:endParaRPr lang="en-GB" dirty="0"/>
          </a:p>
        </p:txBody>
      </p:sp>
      <p:sp>
        <p:nvSpPr>
          <p:cNvPr id="3" name="AutoShape 1">
            <a:extLst>
              <a:ext uri="{FF2B5EF4-FFF2-40B4-BE49-F238E27FC236}">
                <a16:creationId xmlns:a16="http://schemas.microsoft.com/office/drawing/2014/main" id="{F55F8BDD-50DE-BE7A-69B5-B02054FDD806}"/>
              </a:ext>
            </a:extLst>
          </p:cNvPr>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 name="Picture 4">
            <a:extLst>
              <a:ext uri="{FF2B5EF4-FFF2-40B4-BE49-F238E27FC236}">
                <a16:creationId xmlns:a16="http://schemas.microsoft.com/office/drawing/2014/main" id="{59B46ED4-ED6A-35EA-DA1F-AD4ABD438EF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654804" y="1690688"/>
            <a:ext cx="7239768" cy="4826512"/>
          </a:xfrm>
          <a:prstGeom prst="rect">
            <a:avLst/>
          </a:prstGeom>
        </p:spPr>
      </p:pic>
    </p:spTree>
    <p:extLst>
      <p:ext uri="{BB962C8B-B14F-4D97-AF65-F5344CB8AC3E}">
        <p14:creationId xmlns:p14="http://schemas.microsoft.com/office/powerpoint/2010/main" val="23444311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FE9D9-3D2F-D601-6A2E-523135CBC86B}"/>
              </a:ext>
            </a:extLst>
          </p:cNvPr>
          <p:cNvSpPr>
            <a:spLocks noGrp="1"/>
          </p:cNvSpPr>
          <p:nvPr>
            <p:ph type="title"/>
          </p:nvPr>
        </p:nvSpPr>
        <p:spPr/>
        <p:txBody>
          <a:bodyPr/>
          <a:lstStyle/>
          <a:p>
            <a:r>
              <a:rPr lang="es-ES" dirty="0" err="1">
                <a:latin typeface="Times New Roman" panose="02020603050405020304" pitchFamily="18" charset="0"/>
                <a:cs typeface="Times New Roman" panose="02020603050405020304" pitchFamily="18" charset="0"/>
              </a:rPr>
              <a:t>Conclusions</a:t>
            </a:r>
            <a:r>
              <a:rPr lang="es-ES" dirty="0">
                <a:latin typeface="Times New Roman" panose="02020603050405020304" pitchFamily="18" charset="0"/>
                <a:cs typeface="Times New Roman" panose="02020603050405020304" pitchFamily="18" charset="0"/>
              </a:rPr>
              <a:t>:</a:t>
            </a:r>
            <a:endParaRPr lang="en-GB" dirty="0"/>
          </a:p>
        </p:txBody>
      </p:sp>
      <p:sp>
        <p:nvSpPr>
          <p:cNvPr id="3" name="Content Placeholder 2">
            <a:extLst>
              <a:ext uri="{FF2B5EF4-FFF2-40B4-BE49-F238E27FC236}">
                <a16:creationId xmlns:a16="http://schemas.microsoft.com/office/drawing/2014/main" id="{8CD4409F-1848-181A-3D79-A2C008E3E9FD}"/>
              </a:ext>
            </a:extLst>
          </p:cNvPr>
          <p:cNvSpPr>
            <a:spLocks noGrp="1"/>
          </p:cNvSpPr>
          <p:nvPr>
            <p:ph idx="1"/>
          </p:nvPr>
        </p:nvSpPr>
        <p:spPr/>
        <p:txBody>
          <a:bodyPr>
            <a:normAutofit/>
          </a:bodyPr>
          <a:lstStyle/>
          <a:p>
            <a:r>
              <a:rPr lang="en-GB" dirty="0">
                <a:latin typeface="Times New Roman" panose="02020603050405020304" pitchFamily="18" charset="0"/>
                <a:cs typeface="Times New Roman" panose="02020603050405020304" pitchFamily="18" charset="0"/>
              </a:rPr>
              <a:t>It is possible to include experimental fitting using restrained minimization to find corrections to the charge density.</a:t>
            </a:r>
          </a:p>
          <a:p>
            <a:endParaRPr lang="en-GB" dirty="0">
              <a:latin typeface="Times New Roman" panose="02020603050405020304" pitchFamily="18" charset="0"/>
              <a:cs typeface="Times New Roman" panose="02020603050405020304" pitchFamily="18" charset="0"/>
            </a:endParaRPr>
          </a:p>
          <a:p>
            <a:r>
              <a:rPr lang="en-GB" dirty="0">
                <a:latin typeface="Times New Roman" panose="02020603050405020304" pitchFamily="18" charset="0"/>
                <a:cs typeface="Times New Roman" panose="02020603050405020304" pitchFamily="18" charset="0"/>
              </a:rPr>
              <a:t>Even for simple models (such as HF) significant corrections can be found.</a:t>
            </a:r>
          </a:p>
          <a:p>
            <a:endParaRPr lang="en-GB" dirty="0">
              <a:latin typeface="Times New Roman" panose="02020603050405020304" pitchFamily="18" charset="0"/>
              <a:cs typeface="Times New Roman" panose="02020603050405020304" pitchFamily="18" charset="0"/>
            </a:endParaRPr>
          </a:p>
          <a:p>
            <a:r>
              <a:rPr lang="en-GB" dirty="0">
                <a:latin typeface="Times New Roman" panose="02020603050405020304" pitchFamily="18" charset="0"/>
                <a:cs typeface="Times New Roman" panose="02020603050405020304" pitchFamily="18" charset="0"/>
              </a:rPr>
              <a:t>This method can be extended to other experimental parameters and formalisms.</a:t>
            </a:r>
          </a:p>
          <a:p>
            <a:endParaRPr lang="en-GB" dirty="0"/>
          </a:p>
          <a:p>
            <a:endParaRPr lang="en-GB" dirty="0"/>
          </a:p>
        </p:txBody>
      </p:sp>
    </p:spTree>
    <p:extLst>
      <p:ext uri="{BB962C8B-B14F-4D97-AF65-F5344CB8AC3E}">
        <p14:creationId xmlns:p14="http://schemas.microsoft.com/office/powerpoint/2010/main" val="10452571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BD71D-AC77-EE6C-34E2-C56116041499}"/>
              </a:ext>
            </a:extLst>
          </p:cNvPr>
          <p:cNvSpPr>
            <a:spLocks noGrp="1"/>
          </p:cNvSpPr>
          <p:nvPr>
            <p:ph type="title"/>
          </p:nvPr>
        </p:nvSpPr>
        <p:spPr>
          <a:xfrm>
            <a:off x="838200" y="1668632"/>
            <a:ext cx="10515600" cy="1325563"/>
          </a:xfrm>
        </p:spPr>
        <p:txBody>
          <a:bodyPr>
            <a:normAutofit/>
          </a:bodyPr>
          <a:lstStyle/>
          <a:p>
            <a:pPr algn="ctr"/>
            <a:r>
              <a:rPr lang="es-ES" sz="5400" b="1" dirty="0" err="1">
                <a:solidFill>
                  <a:srgbClr val="FF0000"/>
                </a:solidFill>
                <a:latin typeface="Times New Roman" panose="02020603050405020304" pitchFamily="18" charset="0"/>
                <a:cs typeface="Times New Roman" panose="02020603050405020304" pitchFamily="18" charset="0"/>
              </a:rPr>
              <a:t>Thank</a:t>
            </a:r>
            <a:r>
              <a:rPr lang="es-ES" sz="5400" b="1" dirty="0">
                <a:solidFill>
                  <a:srgbClr val="FF0000"/>
                </a:solidFill>
                <a:latin typeface="Times New Roman" panose="02020603050405020304" pitchFamily="18" charset="0"/>
                <a:cs typeface="Times New Roman" panose="02020603050405020304" pitchFamily="18" charset="0"/>
              </a:rPr>
              <a:t> </a:t>
            </a:r>
            <a:r>
              <a:rPr lang="es-ES" sz="5400" b="1" dirty="0" err="1">
                <a:solidFill>
                  <a:srgbClr val="FF0000"/>
                </a:solidFill>
                <a:latin typeface="Times New Roman" panose="02020603050405020304" pitchFamily="18" charset="0"/>
                <a:cs typeface="Times New Roman" panose="02020603050405020304" pitchFamily="18" charset="0"/>
              </a:rPr>
              <a:t>you</a:t>
            </a:r>
            <a:r>
              <a:rPr lang="es-ES" sz="5400" b="1" dirty="0">
                <a:solidFill>
                  <a:srgbClr val="FF0000"/>
                </a:solidFill>
                <a:latin typeface="Times New Roman" panose="02020603050405020304" pitchFamily="18" charset="0"/>
                <a:cs typeface="Times New Roman" panose="02020603050405020304" pitchFamily="18" charset="0"/>
              </a:rPr>
              <a:t> </a:t>
            </a:r>
            <a:r>
              <a:rPr lang="es-ES" sz="5400" b="1" dirty="0" err="1">
                <a:solidFill>
                  <a:srgbClr val="FF0000"/>
                </a:solidFill>
                <a:latin typeface="Times New Roman" panose="02020603050405020304" pitchFamily="18" charset="0"/>
                <a:cs typeface="Times New Roman" panose="02020603050405020304" pitchFamily="18" charset="0"/>
              </a:rPr>
              <a:t>for</a:t>
            </a:r>
            <a:r>
              <a:rPr lang="es-ES" sz="5400" b="1" dirty="0">
                <a:solidFill>
                  <a:srgbClr val="FF0000"/>
                </a:solidFill>
                <a:latin typeface="Times New Roman" panose="02020603050405020304" pitchFamily="18" charset="0"/>
                <a:cs typeface="Times New Roman" panose="02020603050405020304" pitchFamily="18" charset="0"/>
              </a:rPr>
              <a:t> </a:t>
            </a:r>
            <a:r>
              <a:rPr lang="es-ES" sz="5400" b="1" dirty="0" err="1">
                <a:solidFill>
                  <a:srgbClr val="FF0000"/>
                </a:solidFill>
                <a:latin typeface="Times New Roman" panose="02020603050405020304" pitchFamily="18" charset="0"/>
                <a:cs typeface="Times New Roman" panose="02020603050405020304" pitchFamily="18" charset="0"/>
              </a:rPr>
              <a:t>your</a:t>
            </a:r>
            <a:r>
              <a:rPr lang="es-ES" sz="5400" b="1" dirty="0">
                <a:solidFill>
                  <a:srgbClr val="FF0000"/>
                </a:solidFill>
                <a:latin typeface="Times New Roman" panose="02020603050405020304" pitchFamily="18" charset="0"/>
                <a:cs typeface="Times New Roman" panose="02020603050405020304" pitchFamily="18" charset="0"/>
              </a:rPr>
              <a:t> </a:t>
            </a:r>
            <a:r>
              <a:rPr lang="es-ES" sz="5400" b="1" dirty="0" err="1">
                <a:solidFill>
                  <a:srgbClr val="FF0000"/>
                </a:solidFill>
                <a:latin typeface="Times New Roman" panose="02020603050405020304" pitchFamily="18" charset="0"/>
                <a:cs typeface="Times New Roman" panose="02020603050405020304" pitchFamily="18" charset="0"/>
              </a:rPr>
              <a:t>attention</a:t>
            </a:r>
            <a:endParaRPr lang="en-GB" sz="5400" b="1" dirty="0">
              <a:solidFill>
                <a:srgbClr val="FF0000"/>
              </a:solidFill>
              <a:latin typeface="Times New Roman" panose="02020603050405020304" pitchFamily="18" charset="0"/>
              <a:cs typeface="Times New Roman" panose="02020603050405020304" pitchFamily="18" charset="0"/>
            </a:endParaRPr>
          </a:p>
        </p:txBody>
      </p:sp>
      <p:pic>
        <p:nvPicPr>
          <p:cNvPr id="5" name="Picture 4" descr="Icon&#10;&#10;Description automatically generated">
            <a:extLst>
              <a:ext uri="{FF2B5EF4-FFF2-40B4-BE49-F238E27FC236}">
                <a16:creationId xmlns:a16="http://schemas.microsoft.com/office/drawing/2014/main" id="{08C67F44-59B8-B930-422F-D98842F060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51771" y="3336587"/>
            <a:ext cx="2488457" cy="2488457"/>
          </a:xfrm>
          <a:prstGeom prst="rect">
            <a:avLst/>
          </a:prstGeom>
        </p:spPr>
      </p:pic>
    </p:spTree>
    <p:extLst>
      <p:ext uri="{BB962C8B-B14F-4D97-AF65-F5344CB8AC3E}">
        <p14:creationId xmlns:p14="http://schemas.microsoft.com/office/powerpoint/2010/main" val="643003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11635-267B-807B-F993-4D142D2DA9F3}"/>
              </a:ext>
            </a:extLst>
          </p:cNvPr>
          <p:cNvSpPr>
            <a:spLocks noGrp="1"/>
          </p:cNvSpPr>
          <p:nvPr>
            <p:ph type="title"/>
          </p:nvPr>
        </p:nvSpPr>
        <p:spPr/>
        <p:txBody>
          <a:bodyPr/>
          <a:lstStyle/>
          <a:p>
            <a:r>
              <a:rPr lang="es-ES" dirty="0" err="1">
                <a:latin typeface="Times New Roman" panose="02020603050405020304" pitchFamily="18" charset="0"/>
                <a:cs typeface="Times New Roman" panose="02020603050405020304" pitchFamily="18" charset="0"/>
              </a:rPr>
              <a:t>Improvements</a:t>
            </a:r>
            <a:r>
              <a:rPr lang="es-ES" dirty="0">
                <a:latin typeface="Times New Roman" panose="02020603050405020304" pitchFamily="18" charset="0"/>
                <a:cs typeface="Times New Roman" panose="02020603050405020304" pitchFamily="18" charset="0"/>
              </a:rPr>
              <a:t> </a:t>
            </a:r>
            <a:r>
              <a:rPr lang="es-ES" dirty="0" err="1">
                <a:latin typeface="Times New Roman" panose="02020603050405020304" pitchFamily="18" charset="0"/>
                <a:cs typeface="Times New Roman" panose="02020603050405020304" pitchFamily="18" charset="0"/>
              </a:rPr>
              <a:t>to</a:t>
            </a:r>
            <a:r>
              <a:rPr lang="es-ES" dirty="0">
                <a:latin typeface="Times New Roman" panose="02020603050405020304" pitchFamily="18" charset="0"/>
                <a:cs typeface="Times New Roman" panose="02020603050405020304" pitchFamily="18" charset="0"/>
              </a:rPr>
              <a:t> HF: </a:t>
            </a:r>
            <a:r>
              <a:rPr lang="es-ES" dirty="0" err="1">
                <a:latin typeface="Times New Roman" panose="02020603050405020304" pitchFamily="18" charset="0"/>
                <a:cs typeface="Times New Roman" panose="02020603050405020304" pitchFamily="18" charset="0"/>
              </a:rPr>
              <a:t>Occupation</a:t>
            </a:r>
            <a:r>
              <a:rPr lang="es-ES" dirty="0">
                <a:latin typeface="Times New Roman" panose="02020603050405020304" pitchFamily="18" charset="0"/>
                <a:cs typeface="Times New Roman" panose="02020603050405020304" pitchFamily="18" charset="0"/>
              </a:rPr>
              <a:t> </a:t>
            </a:r>
            <a:r>
              <a:rPr lang="es-ES" dirty="0" err="1">
                <a:latin typeface="Times New Roman" panose="02020603050405020304" pitchFamily="18" charset="0"/>
                <a:cs typeface="Times New Roman" panose="02020603050405020304" pitchFamily="18" charset="0"/>
              </a:rPr>
              <a:t>Criterion</a:t>
            </a:r>
            <a:endParaRPr lang="en-GB" dirty="0"/>
          </a:p>
        </p:txBody>
      </p:sp>
      <p:sp>
        <p:nvSpPr>
          <p:cNvPr id="3" name="Content Placeholder 2">
            <a:extLst>
              <a:ext uri="{FF2B5EF4-FFF2-40B4-BE49-F238E27FC236}">
                <a16:creationId xmlns:a16="http://schemas.microsoft.com/office/drawing/2014/main" id="{10D105B1-2790-2C9E-1199-B4642CA11FAD}"/>
              </a:ext>
            </a:extLst>
          </p:cNvPr>
          <p:cNvSpPr>
            <a:spLocks noGrp="1"/>
          </p:cNvSpPr>
          <p:nvPr>
            <p:ph idx="1"/>
          </p:nvPr>
        </p:nvSpPr>
        <p:spPr/>
        <p:txBody>
          <a:bodyPr/>
          <a:lstStyle/>
          <a:p>
            <a:r>
              <a:rPr lang="en-GB" dirty="0"/>
              <a:t>Aufbau Principle: Electrons shall occupy orbitals in order of ascendent orbital energy.</a:t>
            </a:r>
          </a:p>
          <a:p>
            <a:endParaRPr lang="en-GB" dirty="0"/>
          </a:p>
          <a:p>
            <a:endParaRPr lang="en-GB" dirty="0"/>
          </a:p>
          <a:p>
            <a:endParaRPr lang="en-GB" dirty="0"/>
          </a:p>
        </p:txBody>
      </p:sp>
      <p:cxnSp>
        <p:nvCxnSpPr>
          <p:cNvPr id="4" name="Straight Arrow Connector 3">
            <a:extLst>
              <a:ext uri="{FF2B5EF4-FFF2-40B4-BE49-F238E27FC236}">
                <a16:creationId xmlns:a16="http://schemas.microsoft.com/office/drawing/2014/main" id="{B137717C-07BE-8D46-E81A-606D8B2F265C}"/>
              </a:ext>
            </a:extLst>
          </p:cNvPr>
          <p:cNvCxnSpPr>
            <a:cxnSpLocks/>
          </p:cNvCxnSpPr>
          <p:nvPr/>
        </p:nvCxnSpPr>
        <p:spPr>
          <a:xfrm flipV="1">
            <a:off x="4331492" y="2802721"/>
            <a:ext cx="0" cy="342811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15794DB0-558A-8F50-E861-1A6648EF9008}"/>
              </a:ext>
            </a:extLst>
          </p:cNvPr>
          <p:cNvSpPr/>
          <p:nvPr/>
        </p:nvSpPr>
        <p:spPr>
          <a:xfrm>
            <a:off x="4730888" y="6230836"/>
            <a:ext cx="1974712" cy="81064"/>
          </a:xfrm>
          <a:prstGeom prst="rect">
            <a:avLst/>
          </a:prstGeom>
          <a:solidFill>
            <a:srgbClr val="E11F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564021D3-0F75-50F1-9B05-5FF94EA9373E}"/>
              </a:ext>
            </a:extLst>
          </p:cNvPr>
          <p:cNvSpPr/>
          <p:nvPr/>
        </p:nvSpPr>
        <p:spPr>
          <a:xfrm>
            <a:off x="4730888" y="5483202"/>
            <a:ext cx="1974712" cy="81064"/>
          </a:xfrm>
          <a:prstGeom prst="rect">
            <a:avLst/>
          </a:prstGeom>
          <a:solidFill>
            <a:srgbClr val="E256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B0791746-D8C6-B37E-6680-883D147183EA}"/>
              </a:ext>
            </a:extLst>
          </p:cNvPr>
          <p:cNvSpPr/>
          <p:nvPr/>
        </p:nvSpPr>
        <p:spPr>
          <a:xfrm>
            <a:off x="4730888" y="4752917"/>
            <a:ext cx="1974712" cy="81064"/>
          </a:xfrm>
          <a:prstGeom prst="rect">
            <a:avLst/>
          </a:prstGeom>
          <a:solidFill>
            <a:srgbClr val="E1A0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D47D4D42-AB4B-A1B2-2006-579F01B8554C}"/>
              </a:ext>
            </a:extLst>
          </p:cNvPr>
          <p:cNvSpPr/>
          <p:nvPr/>
        </p:nvSpPr>
        <p:spPr>
          <a:xfrm>
            <a:off x="4730888" y="3975710"/>
            <a:ext cx="1974712" cy="81064"/>
          </a:xfrm>
          <a:prstGeom prst="rect">
            <a:avLst/>
          </a:prstGeom>
          <a:solidFill>
            <a:srgbClr val="E2D9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C02ADDBE-DEC8-1EFD-2F6B-66059A9B8788}"/>
              </a:ext>
            </a:extLst>
          </p:cNvPr>
          <p:cNvSpPr/>
          <p:nvPr/>
        </p:nvSpPr>
        <p:spPr>
          <a:xfrm>
            <a:off x="4730888" y="3240383"/>
            <a:ext cx="1974712" cy="8106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Elipse 43">
            <a:extLst>
              <a:ext uri="{FF2B5EF4-FFF2-40B4-BE49-F238E27FC236}">
                <a16:creationId xmlns:a16="http://schemas.microsoft.com/office/drawing/2014/main" id="{B6FD3B6E-BCAB-F9B9-9F02-57DC83C9CF97}"/>
              </a:ext>
            </a:extLst>
          </p:cNvPr>
          <p:cNvSpPr/>
          <p:nvPr/>
        </p:nvSpPr>
        <p:spPr>
          <a:xfrm>
            <a:off x="5538244" y="5870836"/>
            <a:ext cx="360000" cy="360000"/>
          </a:xfrm>
          <a:prstGeom prst="ellipse">
            <a:avLst/>
          </a:prstGeom>
          <a:solidFill>
            <a:srgbClr val="002060"/>
          </a:solidFill>
          <a:ln>
            <a:noFill/>
          </a:ln>
          <a:scene3d>
            <a:camera prst="orthographicFront"/>
            <a:lightRig rig="threePt" dir="t"/>
          </a:scene3d>
          <a:sp3d>
            <a:bevelT w="180340" h="180340"/>
            <a:bevelB w="180340" h="18034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Elipse 43">
            <a:extLst>
              <a:ext uri="{FF2B5EF4-FFF2-40B4-BE49-F238E27FC236}">
                <a16:creationId xmlns:a16="http://schemas.microsoft.com/office/drawing/2014/main" id="{F43FE332-A5D0-9A87-F439-97FEFD687B6F}"/>
              </a:ext>
            </a:extLst>
          </p:cNvPr>
          <p:cNvSpPr/>
          <p:nvPr/>
        </p:nvSpPr>
        <p:spPr>
          <a:xfrm>
            <a:off x="5534889" y="5123202"/>
            <a:ext cx="360000" cy="360000"/>
          </a:xfrm>
          <a:prstGeom prst="ellipse">
            <a:avLst/>
          </a:prstGeom>
          <a:solidFill>
            <a:srgbClr val="002060"/>
          </a:solidFill>
          <a:ln>
            <a:noFill/>
          </a:ln>
          <a:scene3d>
            <a:camera prst="orthographicFront"/>
            <a:lightRig rig="threePt" dir="t"/>
          </a:scene3d>
          <a:sp3d>
            <a:bevelT w="180340" h="180340"/>
            <a:bevelB w="180340" h="18034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Elipse 43">
            <a:extLst>
              <a:ext uri="{FF2B5EF4-FFF2-40B4-BE49-F238E27FC236}">
                <a16:creationId xmlns:a16="http://schemas.microsoft.com/office/drawing/2014/main" id="{C7E8C9B2-1873-214F-C7FA-C96517981F44}"/>
              </a:ext>
            </a:extLst>
          </p:cNvPr>
          <p:cNvSpPr/>
          <p:nvPr/>
        </p:nvSpPr>
        <p:spPr>
          <a:xfrm>
            <a:off x="5497637" y="4388920"/>
            <a:ext cx="360000" cy="360000"/>
          </a:xfrm>
          <a:prstGeom prst="ellipse">
            <a:avLst/>
          </a:prstGeom>
          <a:solidFill>
            <a:srgbClr val="002060"/>
          </a:solidFill>
          <a:ln>
            <a:noFill/>
          </a:ln>
          <a:scene3d>
            <a:camera prst="orthographicFront"/>
            <a:lightRig rig="threePt" dir="t"/>
          </a:scene3d>
          <a:sp3d>
            <a:bevelT w="180340" h="180340"/>
            <a:bevelB w="180340" h="18034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808B37EC-AC80-89DE-AA1C-BDD29536108A}"/>
              </a:ext>
            </a:extLst>
          </p:cNvPr>
          <p:cNvSpPr txBox="1"/>
          <p:nvPr/>
        </p:nvSpPr>
        <p:spPr>
          <a:xfrm>
            <a:off x="3199450" y="4183359"/>
            <a:ext cx="887827" cy="369332"/>
          </a:xfrm>
          <a:prstGeom prst="rect">
            <a:avLst/>
          </a:prstGeom>
          <a:noFill/>
        </p:spPr>
        <p:txBody>
          <a:bodyPr wrap="square" rtlCol="0">
            <a:spAutoFit/>
          </a:bodyPr>
          <a:lstStyle/>
          <a:p>
            <a:r>
              <a:rPr lang="en-GB" dirty="0">
                <a:latin typeface="Times New Roman" panose="02020603050405020304" pitchFamily="18" charset="0"/>
                <a:cs typeface="Times New Roman" panose="02020603050405020304" pitchFamily="18" charset="0"/>
              </a:rPr>
              <a:t>Energy</a:t>
            </a:r>
          </a:p>
        </p:txBody>
      </p:sp>
    </p:spTree>
    <p:extLst>
      <p:ext uri="{BB962C8B-B14F-4D97-AF65-F5344CB8AC3E}">
        <p14:creationId xmlns:p14="http://schemas.microsoft.com/office/powerpoint/2010/main" val="314880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4A0A9F6-F836-3E4C-2E7D-520EADAF3A80}"/>
              </a:ext>
            </a:extLst>
          </p:cNvPr>
          <p:cNvSpPr>
            <a:spLocks noGrp="1"/>
          </p:cNvSpPr>
          <p:nvPr>
            <p:ph type="sldNum" sz="quarter" idx="12"/>
          </p:nvPr>
        </p:nvSpPr>
        <p:spPr/>
        <p:txBody>
          <a:bodyPr/>
          <a:lstStyle/>
          <a:p>
            <a:fld id="{D715C5E2-F06D-6B4F-B632-633BDF4BABFE}" type="slidenum">
              <a:rPr lang="en-DE" smtClean="0"/>
              <a:t>2</a:t>
            </a:fld>
            <a:endParaRPr lang="en-DE"/>
          </a:p>
        </p:txBody>
      </p:sp>
      <p:pic>
        <p:nvPicPr>
          <p:cNvPr id="68" name="Picture 6">
            <a:extLst>
              <a:ext uri="{FF2B5EF4-FFF2-40B4-BE49-F238E27FC236}">
                <a16:creationId xmlns:a16="http://schemas.microsoft.com/office/drawing/2014/main" id="{D4189F8C-52A1-DD8D-0ECD-F720604D38DD}"/>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8000"/>
                    </a14:imgEffect>
                    <a14:imgEffect>
                      <a14:colorTemperature colorTemp="7836"/>
                    </a14:imgEffect>
                    <a14:imgEffect>
                      <a14:saturation sat="50000"/>
                    </a14:imgEffect>
                    <a14:imgEffect>
                      <a14:brightnessContrast bright="6000" contrast="20000"/>
                    </a14:imgEffect>
                  </a14:imgLayer>
                </a14:imgProps>
              </a:ext>
              <a:ext uri="{28A0092B-C50C-407E-A947-70E740481C1C}">
                <a14:useLocalDpi xmlns:a14="http://schemas.microsoft.com/office/drawing/2010/main" val="0"/>
              </a:ext>
            </a:extLst>
          </a:blip>
          <a:srcRect/>
          <a:stretch>
            <a:fillRect/>
          </a:stretch>
        </p:blipFill>
        <p:spPr bwMode="auto">
          <a:xfrm>
            <a:off x="7453856" y="1337539"/>
            <a:ext cx="1655763" cy="16319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0" name="Text Box 46">
            <a:extLst>
              <a:ext uri="{FF2B5EF4-FFF2-40B4-BE49-F238E27FC236}">
                <a16:creationId xmlns:a16="http://schemas.microsoft.com/office/drawing/2014/main" id="{A7C45787-B24A-EB9A-3A57-0DE02733207A}"/>
              </a:ext>
            </a:extLst>
          </p:cNvPr>
          <p:cNvSpPr txBox="1">
            <a:spLocks noChangeArrowheads="1"/>
          </p:cNvSpPr>
          <p:nvPr/>
        </p:nvSpPr>
        <p:spPr bwMode="auto">
          <a:xfrm>
            <a:off x="6528558" y="1945756"/>
            <a:ext cx="993775" cy="496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Noto Sans CJK SC Regular" charset="0"/>
                <a:cs typeface="Noto Sans CJK SC Regular"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Noto Sans CJK SC Regular" charset="0"/>
                <a:cs typeface="Noto Sans CJK SC Regular"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Noto Sans CJK SC Regular" charset="0"/>
                <a:cs typeface="Noto Sans CJK SC Regular"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Noto Sans CJK SC Regular" charset="0"/>
                <a:cs typeface="Noto Sans CJK SC Regular"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Noto Sans CJK SC Regular" charset="0"/>
                <a:cs typeface="Noto Sans CJK SC Regular"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Noto Sans CJK SC Regular" charset="0"/>
                <a:cs typeface="Noto Sans CJK SC Regular"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Noto Sans CJK SC Regular" charset="0"/>
                <a:cs typeface="Noto Sans CJK SC Regular"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Noto Sans CJK SC Regular" charset="0"/>
                <a:cs typeface="Noto Sans CJK SC Regular"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Noto Sans CJK SC Regular" charset="0"/>
                <a:cs typeface="Noto Sans CJK SC Regular" charset="0"/>
              </a:defRPr>
            </a:lvl9pPr>
          </a:lstStyle>
          <a:p>
            <a:pPr algn="ctr">
              <a:buClrTx/>
              <a:buFontTx/>
              <a:buNone/>
            </a:pPr>
            <a:r>
              <a:rPr lang="en-US" altLang="en-DE" sz="2600" dirty="0">
                <a:solidFill>
                  <a:schemeClr val="accent5">
                    <a:lumMod val="75000"/>
                  </a:schemeClr>
                </a:solidFill>
                <a:latin typeface="Times New Roman" panose="02020603050405020304" pitchFamily="18" charset="0"/>
                <a:cs typeface="Times New Roman" panose="02020603050405020304" pitchFamily="18" charset="0"/>
              </a:rPr>
              <a:t>XRD</a:t>
            </a:r>
          </a:p>
        </p:txBody>
      </p:sp>
      <mc:AlternateContent xmlns:mc="http://schemas.openxmlformats.org/markup-compatibility/2006" xmlns:a14="http://schemas.microsoft.com/office/drawing/2010/main">
        <mc:Choice Requires="a14">
          <p:sp>
            <p:nvSpPr>
              <p:cNvPr id="75" name="TextBox 74">
                <a:extLst>
                  <a:ext uri="{FF2B5EF4-FFF2-40B4-BE49-F238E27FC236}">
                    <a16:creationId xmlns:a16="http://schemas.microsoft.com/office/drawing/2014/main" id="{0B4A25B6-7886-EAE0-CD65-AE57E84CCECB}"/>
                  </a:ext>
                </a:extLst>
              </p:cNvPr>
              <p:cNvSpPr txBox="1"/>
              <p:nvPr/>
            </p:nvSpPr>
            <p:spPr>
              <a:xfrm>
                <a:off x="3425643" y="3480981"/>
                <a:ext cx="5237203" cy="41684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en-US" sz="2400" b="0" i="1" smtClean="0">
                              <a:latin typeface="Cambria Math" panose="02040503050406030204" pitchFamily="18" charset="0"/>
                            </a:rPr>
                          </m:ctrlPr>
                        </m:funcPr>
                        <m:fName>
                          <m:r>
                            <m:rPr>
                              <m:sty m:val="p"/>
                            </m:rPr>
                            <a:rPr lang="en-US" sz="2400" b="0" i="0" smtClean="0">
                              <a:latin typeface="Cambria Math" panose="02040503050406030204" pitchFamily="18" charset="0"/>
                            </a:rPr>
                            <m:t>min</m:t>
                          </m:r>
                        </m:fName>
                        <m:e>
                          <m:d>
                            <m:dPr>
                              <m:ctrlPr>
                                <a:rPr lang="en-US" sz="2400" b="0" i="1" smtClean="0">
                                  <a:latin typeface="Cambria Math" panose="02040503050406030204" pitchFamily="18" charset="0"/>
                                </a:rPr>
                              </m:ctrlPr>
                            </m:dPr>
                            <m:e>
                              <m:d>
                                <m:dPr>
                                  <m:begChr m:val="⟨"/>
                                  <m:endChr m:val="|"/>
                                  <m:ctrlPr>
                                    <a:rPr lang="en-US" sz="2400" b="0" i="1" smtClean="0">
                                      <a:latin typeface="Cambria Math" panose="02040503050406030204" pitchFamily="18" charset="0"/>
                                    </a:rPr>
                                  </m:ctrlPr>
                                </m:dPr>
                                <m:e>
                                  <m:r>
                                    <m:rPr>
                                      <m:sty m:val="p"/>
                                    </m:rPr>
                                    <a:rPr lang="en-US" sz="2400" b="0" i="0" smtClean="0">
                                      <a:latin typeface="Cambria Math" panose="02040503050406030204" pitchFamily="18" charset="0"/>
                                    </a:rPr>
                                    <m:t>Ψ</m:t>
                                  </m:r>
                                </m:e>
                              </m:d>
                              <m:r>
                                <a:rPr lang="en-US" sz="2400" b="0" i="1" smtClean="0">
                                  <a:latin typeface="Cambria Math" panose="02040503050406030204" pitchFamily="18" charset="0"/>
                                </a:rPr>
                                <m:t> </m:t>
                              </m:r>
                              <m:acc>
                                <m:accPr>
                                  <m:chr m:val="̂"/>
                                  <m:ctrlPr>
                                    <a:rPr lang="en-US" sz="2400" b="0" i="1" smtClean="0">
                                      <a:latin typeface="Cambria Math" panose="02040503050406030204" pitchFamily="18" charset="0"/>
                                    </a:rPr>
                                  </m:ctrlPr>
                                </m:accPr>
                                <m:e>
                                  <m:r>
                                    <a:rPr lang="en-US" sz="2400" b="0" i="1" smtClean="0">
                                      <a:latin typeface="Cambria Math" panose="02040503050406030204" pitchFamily="18" charset="0"/>
                                    </a:rPr>
                                    <m:t>𝐻</m:t>
                                  </m:r>
                                </m:e>
                              </m:acc>
                              <m:d>
                                <m:dPr>
                                  <m:begChr m:val="|"/>
                                  <m:endChr m:val="⟩"/>
                                  <m:ctrlPr>
                                    <a:rPr lang="en-US" sz="2400" b="0" i="1" smtClean="0">
                                      <a:latin typeface="Cambria Math" panose="02040503050406030204" pitchFamily="18" charset="0"/>
                                    </a:rPr>
                                  </m:ctrlPr>
                                </m:dPr>
                                <m:e>
                                  <m:r>
                                    <m:rPr>
                                      <m:sty m:val="p"/>
                                    </m:rPr>
                                    <a:rPr lang="en-US" sz="2400" b="0" i="0" smtClean="0">
                                      <a:latin typeface="Cambria Math" panose="02040503050406030204" pitchFamily="18" charset="0"/>
                                    </a:rPr>
                                    <m:t>Ψ</m:t>
                                  </m:r>
                                </m:e>
                              </m:d>
                              <m:r>
                                <a:rPr lang="en-US" sz="2400" b="0" i="1" smtClean="0">
                                  <a:latin typeface="Cambria Math" panose="02040503050406030204" pitchFamily="18" charset="0"/>
                                </a:rPr>
                                <m:t>        +           </m:t>
                              </m:r>
                              <m:sSub>
                                <m:sSubPr>
                                  <m:ctrlPr>
                                    <a:rPr lang="en-US" sz="2400" b="0" i="1" smtClean="0">
                                      <a:solidFill>
                                        <a:schemeClr val="accent5">
                                          <a:lumMod val="75000"/>
                                        </a:schemeClr>
                                      </a:solidFill>
                                      <a:latin typeface="Cambria Math" panose="02040503050406030204" pitchFamily="18" charset="0"/>
                                    </a:rPr>
                                  </m:ctrlPr>
                                </m:sSubPr>
                                <m:e>
                                  <m:r>
                                    <a:rPr lang="en-US" sz="2400" b="0" i="1" smtClean="0">
                                      <a:solidFill>
                                        <a:schemeClr val="accent5">
                                          <a:lumMod val="75000"/>
                                        </a:schemeClr>
                                      </a:solidFill>
                                      <a:latin typeface="Cambria Math" panose="02040503050406030204" pitchFamily="18" charset="0"/>
                                    </a:rPr>
                                    <m:t>𝜆</m:t>
                                  </m:r>
                                </m:e>
                                <m:sub>
                                  <m:r>
                                    <a:rPr lang="en-US" sz="2400" b="0" i="1" smtClean="0">
                                      <a:solidFill>
                                        <a:schemeClr val="accent5">
                                          <a:lumMod val="75000"/>
                                        </a:schemeClr>
                                      </a:solidFill>
                                      <a:latin typeface="Cambria Math" panose="02040503050406030204" pitchFamily="18" charset="0"/>
                                    </a:rPr>
                                    <m:t>1</m:t>
                                  </m:r>
                                </m:sub>
                              </m:sSub>
                              <m:r>
                                <a:rPr lang="en-US" sz="2400" b="0" i="1" smtClean="0">
                                  <a:solidFill>
                                    <a:schemeClr val="accent5">
                                      <a:lumMod val="75000"/>
                                    </a:schemeClr>
                                  </a:solidFill>
                                  <a:latin typeface="Cambria Math" panose="02040503050406030204" pitchFamily="18" charset="0"/>
                                </a:rPr>
                                <m:t> </m:t>
                              </m:r>
                              <m:sSubSup>
                                <m:sSubSupPr>
                                  <m:ctrlPr>
                                    <a:rPr lang="en-US" sz="2400" b="0" i="1" smtClean="0">
                                      <a:solidFill>
                                        <a:schemeClr val="accent5">
                                          <a:lumMod val="75000"/>
                                        </a:schemeClr>
                                      </a:solidFill>
                                      <a:latin typeface="Cambria Math" panose="02040503050406030204" pitchFamily="18" charset="0"/>
                                    </a:rPr>
                                  </m:ctrlPr>
                                </m:sSubSupPr>
                                <m:e>
                                  <m:r>
                                    <a:rPr lang="en-US" sz="2400" b="0" i="1" smtClean="0">
                                      <a:solidFill>
                                        <a:schemeClr val="accent5">
                                          <a:lumMod val="75000"/>
                                        </a:schemeClr>
                                      </a:solidFill>
                                      <a:latin typeface="Cambria Math" panose="02040503050406030204" pitchFamily="18" charset="0"/>
                                    </a:rPr>
                                    <m:t>𝜒</m:t>
                                  </m:r>
                                </m:e>
                                <m:sub>
                                  <m:r>
                                    <m:rPr>
                                      <m:sty m:val="p"/>
                                    </m:rPr>
                                    <a:rPr lang="en-US" sz="2400" b="0" i="0" smtClean="0">
                                      <a:solidFill>
                                        <a:schemeClr val="accent5">
                                          <a:lumMod val="75000"/>
                                        </a:schemeClr>
                                      </a:solidFill>
                                      <a:latin typeface="Cambria Math" panose="02040503050406030204" pitchFamily="18" charset="0"/>
                                    </a:rPr>
                                    <m:t>XRD</m:t>
                                  </m:r>
                                </m:sub>
                                <m:sup>
                                  <m:r>
                                    <a:rPr lang="en-US" sz="2400" b="0" i="1" smtClean="0">
                                      <a:solidFill>
                                        <a:schemeClr val="accent5">
                                          <a:lumMod val="75000"/>
                                        </a:schemeClr>
                                      </a:solidFill>
                                      <a:latin typeface="Cambria Math" panose="02040503050406030204" pitchFamily="18" charset="0"/>
                                    </a:rPr>
                                    <m:t>2</m:t>
                                  </m:r>
                                </m:sup>
                              </m:sSubSup>
                              <m:d>
                                <m:dPr>
                                  <m:begChr m:val="["/>
                                  <m:endChr m:val="]"/>
                                  <m:ctrlPr>
                                    <a:rPr lang="en-US" sz="2400" b="0" i="1" smtClean="0">
                                      <a:solidFill>
                                        <a:schemeClr val="accent5">
                                          <a:lumMod val="75000"/>
                                        </a:schemeClr>
                                      </a:solidFill>
                                      <a:latin typeface="Cambria Math" panose="02040503050406030204" pitchFamily="18" charset="0"/>
                                    </a:rPr>
                                  </m:ctrlPr>
                                </m:dPr>
                                <m:e>
                                  <m:r>
                                    <m:rPr>
                                      <m:sty m:val="p"/>
                                    </m:rPr>
                                    <a:rPr lang="en-US" sz="2400" b="0" i="0" smtClean="0">
                                      <a:solidFill>
                                        <a:schemeClr val="accent5">
                                          <a:lumMod val="75000"/>
                                        </a:schemeClr>
                                      </a:solidFill>
                                      <a:latin typeface="Cambria Math" panose="02040503050406030204" pitchFamily="18" charset="0"/>
                                    </a:rPr>
                                    <m:t>Ψ</m:t>
                                  </m:r>
                                </m:e>
                              </m:d>
                            </m:e>
                          </m:d>
                        </m:e>
                      </m:func>
                    </m:oMath>
                  </m:oMathPara>
                </a14:m>
                <a:endParaRPr lang="en-DE" sz="2400" dirty="0"/>
              </a:p>
            </p:txBody>
          </p:sp>
        </mc:Choice>
        <mc:Fallback xmlns="">
          <p:sp>
            <p:nvSpPr>
              <p:cNvPr id="75" name="TextBox 74">
                <a:extLst>
                  <a:ext uri="{FF2B5EF4-FFF2-40B4-BE49-F238E27FC236}">
                    <a16:creationId xmlns:a16="http://schemas.microsoft.com/office/drawing/2014/main" id="{0B4A25B6-7886-EAE0-CD65-AE57E84CCECB}"/>
                  </a:ext>
                </a:extLst>
              </p:cNvPr>
              <p:cNvSpPr txBox="1">
                <a:spLocks noRot="1" noChangeAspect="1" noMove="1" noResize="1" noEditPoints="1" noAdjustHandles="1" noChangeArrowheads="1" noChangeShapeType="1" noTextEdit="1"/>
              </p:cNvSpPr>
              <p:nvPr/>
            </p:nvSpPr>
            <p:spPr>
              <a:xfrm>
                <a:off x="3425643" y="3480981"/>
                <a:ext cx="5237203" cy="416845"/>
              </a:xfrm>
              <a:prstGeom prst="rect">
                <a:avLst/>
              </a:prstGeom>
              <a:blipFill>
                <a:blip r:embed="rId5"/>
                <a:stretch>
                  <a:fillRect/>
                </a:stretch>
              </a:blipFill>
            </p:spPr>
            <p:txBody>
              <a:bodyPr/>
              <a:lstStyle/>
              <a:p>
                <a:r>
                  <a:rPr lang="en-GB">
                    <a:noFill/>
                  </a:rPr>
                  <a:t> </a:t>
                </a:r>
              </a:p>
            </p:txBody>
          </p:sp>
        </mc:Fallback>
      </mc:AlternateContent>
      <p:sp>
        <p:nvSpPr>
          <p:cNvPr id="78" name="Text Box 46">
            <a:extLst>
              <a:ext uri="{FF2B5EF4-FFF2-40B4-BE49-F238E27FC236}">
                <a16:creationId xmlns:a16="http://schemas.microsoft.com/office/drawing/2014/main" id="{C95F4256-F26D-5694-7CF5-BC21FBB7ED0F}"/>
              </a:ext>
            </a:extLst>
          </p:cNvPr>
          <p:cNvSpPr txBox="1">
            <a:spLocks noChangeArrowheads="1"/>
          </p:cNvSpPr>
          <p:nvPr/>
        </p:nvSpPr>
        <p:spPr bwMode="auto">
          <a:xfrm>
            <a:off x="3006580" y="1949920"/>
            <a:ext cx="2984475" cy="496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Noto Sans CJK SC Regular" charset="0"/>
                <a:cs typeface="Noto Sans CJK SC Regular"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Noto Sans CJK SC Regular" charset="0"/>
                <a:cs typeface="Noto Sans CJK SC Regular"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Noto Sans CJK SC Regular" charset="0"/>
                <a:cs typeface="Noto Sans CJK SC Regular"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Noto Sans CJK SC Regular" charset="0"/>
                <a:cs typeface="Noto Sans CJK SC Regular"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Noto Sans CJK SC Regular" charset="0"/>
                <a:cs typeface="Noto Sans CJK SC Regular" charset="0"/>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Noto Sans CJK SC Regular" charset="0"/>
                <a:cs typeface="Noto Sans CJK SC Regular" charset="0"/>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Noto Sans CJK SC Regular" charset="0"/>
                <a:cs typeface="Noto Sans CJK SC Regular" charset="0"/>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Noto Sans CJK SC Regular" charset="0"/>
                <a:cs typeface="Noto Sans CJK SC Regular" charset="0"/>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Noto Sans CJK SC Regular" charset="0"/>
                <a:cs typeface="Noto Sans CJK SC Regular" charset="0"/>
              </a:defRPr>
            </a:lvl9pPr>
          </a:lstStyle>
          <a:p>
            <a:pPr algn="ctr">
              <a:buClrTx/>
              <a:buFontTx/>
              <a:buNone/>
            </a:pPr>
            <a:r>
              <a:rPr lang="en-US" altLang="en-DE" sz="2600" dirty="0">
                <a:solidFill>
                  <a:schemeClr val="tx1"/>
                </a:solidFill>
                <a:latin typeface="Times New Roman" panose="02020603050405020304" pitchFamily="18" charset="0"/>
                <a:cs typeface="Times New Roman" panose="02020603050405020304" pitchFamily="18" charset="0"/>
              </a:rPr>
              <a:t>Quantum Chemistry </a:t>
            </a:r>
          </a:p>
        </p:txBody>
      </p:sp>
      <p:sp>
        <p:nvSpPr>
          <p:cNvPr id="11" name="TextBox 10">
            <a:extLst>
              <a:ext uri="{FF2B5EF4-FFF2-40B4-BE49-F238E27FC236}">
                <a16:creationId xmlns:a16="http://schemas.microsoft.com/office/drawing/2014/main" id="{C9180736-922E-A3B0-EC3C-F7104AEF0B0B}"/>
              </a:ext>
            </a:extLst>
          </p:cNvPr>
          <p:cNvSpPr txBox="1"/>
          <p:nvPr/>
        </p:nvSpPr>
        <p:spPr>
          <a:xfrm>
            <a:off x="5892385" y="1719136"/>
            <a:ext cx="490840" cy="830997"/>
          </a:xfrm>
          <a:prstGeom prst="rect">
            <a:avLst/>
          </a:prstGeom>
          <a:noFill/>
        </p:spPr>
        <p:txBody>
          <a:bodyPr wrap="none" rtlCol="0">
            <a:spAutoFit/>
          </a:bodyPr>
          <a:lstStyle/>
          <a:p>
            <a:r>
              <a:rPr lang="en-DE" sz="4800" dirty="0"/>
              <a:t>+</a:t>
            </a:r>
            <a:endParaRPr lang="en-DE" dirty="0"/>
          </a:p>
        </p:txBody>
      </p:sp>
      <p:sp>
        <p:nvSpPr>
          <p:cNvPr id="83" name="TextBox 82">
            <a:extLst>
              <a:ext uri="{FF2B5EF4-FFF2-40B4-BE49-F238E27FC236}">
                <a16:creationId xmlns:a16="http://schemas.microsoft.com/office/drawing/2014/main" id="{55828162-FD14-BE5A-8646-8B73B0B22ADB}"/>
              </a:ext>
            </a:extLst>
          </p:cNvPr>
          <p:cNvSpPr txBox="1"/>
          <p:nvPr/>
        </p:nvSpPr>
        <p:spPr>
          <a:xfrm>
            <a:off x="3006580" y="4812340"/>
            <a:ext cx="6115777" cy="461665"/>
          </a:xfrm>
          <a:prstGeom prst="rect">
            <a:avLst/>
          </a:prstGeom>
          <a:noFill/>
        </p:spPr>
        <p:txBody>
          <a:bodyPr wrap="none" rtlCol="0">
            <a:spAutoFit/>
          </a:bodyPr>
          <a:lstStyle/>
          <a:p>
            <a:pPr algn="ctr"/>
            <a:r>
              <a:rPr lang="en-GB" sz="2400" dirty="0">
                <a:latin typeface="Times New Roman" panose="02020603050405020304" pitchFamily="18" charset="0"/>
                <a:cs typeface="Times New Roman" panose="02020603050405020304" pitchFamily="18" charset="0"/>
              </a:rPr>
              <a:t>Self-consistent</a:t>
            </a:r>
            <a:r>
              <a:rPr lang="en-DE" sz="2400" dirty="0">
                <a:latin typeface="Times New Roman" panose="02020603050405020304" pitchFamily="18" charset="0"/>
                <a:cs typeface="Times New Roman" panose="02020603050405020304" pitchFamily="18" charset="0"/>
              </a:rPr>
              <a:t> combined minimization problem</a:t>
            </a:r>
          </a:p>
        </p:txBody>
      </p:sp>
      <p:sp>
        <p:nvSpPr>
          <p:cNvPr id="84" name="TextBox 83">
            <a:extLst>
              <a:ext uri="{FF2B5EF4-FFF2-40B4-BE49-F238E27FC236}">
                <a16:creationId xmlns:a16="http://schemas.microsoft.com/office/drawing/2014/main" id="{11B822B9-5D27-09A2-B755-9536E7B04EE8}"/>
              </a:ext>
            </a:extLst>
          </p:cNvPr>
          <p:cNvSpPr txBox="1"/>
          <p:nvPr/>
        </p:nvSpPr>
        <p:spPr>
          <a:xfrm>
            <a:off x="76204" y="6360306"/>
            <a:ext cx="12039592" cy="369332"/>
          </a:xfrm>
          <a:prstGeom prst="rect">
            <a:avLst/>
          </a:prstGeom>
          <a:noFill/>
        </p:spPr>
        <p:txBody>
          <a:bodyPr wrap="square">
            <a:spAutoFit/>
          </a:bodyPr>
          <a:lstStyle/>
          <a:p>
            <a:pPr algn="ctr"/>
            <a:r>
              <a:rPr lang="en-DE" i="1" dirty="0">
                <a:latin typeface="Times New Roman" panose="02020603050405020304" pitchFamily="18" charset="0"/>
                <a:cs typeface="Times New Roman" panose="02020603050405020304" pitchFamily="18" charset="0"/>
              </a:rPr>
              <a:t>Jayatilaka, D. &amp; Grimwood, D. J. (2001). Acta Cryst. A57, 76-86.</a:t>
            </a:r>
          </a:p>
        </p:txBody>
      </p:sp>
      <p:sp>
        <p:nvSpPr>
          <p:cNvPr id="4" name="Title 1">
            <a:extLst>
              <a:ext uri="{FF2B5EF4-FFF2-40B4-BE49-F238E27FC236}">
                <a16:creationId xmlns:a16="http://schemas.microsoft.com/office/drawing/2014/main" id="{02183F1B-443E-F061-34A6-06757FD53596}"/>
              </a:ext>
            </a:extLst>
          </p:cNvPr>
          <p:cNvSpPr txBox="1">
            <a:spLocks/>
          </p:cNvSpPr>
          <p:nvPr/>
        </p:nvSpPr>
        <p:spPr>
          <a:xfrm>
            <a:off x="990600" y="5175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dirty="0" err="1">
                <a:latin typeface="Times New Roman" panose="02020603050405020304" pitchFamily="18" charset="0"/>
                <a:cs typeface="Times New Roman" panose="02020603050405020304" pitchFamily="18" charset="0"/>
              </a:rPr>
              <a:t>Previous</a:t>
            </a:r>
            <a:r>
              <a:rPr lang="es-ES" dirty="0">
                <a:latin typeface="Times New Roman" panose="02020603050405020304" pitchFamily="18" charset="0"/>
                <a:cs typeface="Times New Roman" panose="02020603050405020304" pitchFamily="18" charset="0"/>
              </a:rPr>
              <a:t> </a:t>
            </a:r>
            <a:r>
              <a:rPr lang="es-ES" dirty="0" err="1">
                <a:latin typeface="Times New Roman" panose="02020603050405020304" pitchFamily="18" charset="0"/>
                <a:cs typeface="Times New Roman" panose="02020603050405020304" pitchFamily="18" charset="0"/>
              </a:rPr>
              <a:t>works</a:t>
            </a:r>
            <a:r>
              <a:rPr lang="es-ES" dirty="0">
                <a:latin typeface="Times New Roman" panose="02020603050405020304" pitchFamily="18" charset="0"/>
                <a:cs typeface="Times New Roman" panose="02020603050405020304" pitchFamily="18" charset="0"/>
              </a:rPr>
              <a:t>:</a:t>
            </a:r>
            <a:endParaRPr lang="en-GB" dirty="0">
              <a:latin typeface="Times New Roman" panose="02020603050405020304" pitchFamily="18" charset="0"/>
              <a:cs typeface="Times New Roman" panose="02020603050405020304" pitchFamily="18" charset="0"/>
            </a:endParaRP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11635-267B-807B-F993-4D142D2DA9F3}"/>
              </a:ext>
            </a:extLst>
          </p:cNvPr>
          <p:cNvSpPr>
            <a:spLocks noGrp="1"/>
          </p:cNvSpPr>
          <p:nvPr>
            <p:ph type="title"/>
          </p:nvPr>
        </p:nvSpPr>
        <p:spPr/>
        <p:txBody>
          <a:bodyPr/>
          <a:lstStyle/>
          <a:p>
            <a:r>
              <a:rPr lang="es-ES" dirty="0" err="1">
                <a:latin typeface="Times New Roman" panose="02020603050405020304" pitchFamily="18" charset="0"/>
                <a:cs typeface="Times New Roman" panose="02020603050405020304" pitchFamily="18" charset="0"/>
              </a:rPr>
              <a:t>Improvements</a:t>
            </a:r>
            <a:r>
              <a:rPr lang="es-ES" dirty="0">
                <a:latin typeface="Times New Roman" panose="02020603050405020304" pitchFamily="18" charset="0"/>
                <a:cs typeface="Times New Roman" panose="02020603050405020304" pitchFamily="18" charset="0"/>
              </a:rPr>
              <a:t> </a:t>
            </a:r>
            <a:r>
              <a:rPr lang="es-ES" dirty="0" err="1">
                <a:latin typeface="Times New Roman" panose="02020603050405020304" pitchFamily="18" charset="0"/>
                <a:cs typeface="Times New Roman" panose="02020603050405020304" pitchFamily="18" charset="0"/>
              </a:rPr>
              <a:t>to</a:t>
            </a:r>
            <a:r>
              <a:rPr lang="es-ES" dirty="0">
                <a:latin typeface="Times New Roman" panose="02020603050405020304" pitchFamily="18" charset="0"/>
                <a:cs typeface="Times New Roman" panose="02020603050405020304" pitchFamily="18" charset="0"/>
              </a:rPr>
              <a:t> HF: </a:t>
            </a:r>
            <a:r>
              <a:rPr lang="es-ES" dirty="0" err="1">
                <a:latin typeface="Times New Roman" panose="02020603050405020304" pitchFamily="18" charset="0"/>
                <a:cs typeface="Times New Roman" panose="02020603050405020304" pitchFamily="18" charset="0"/>
              </a:rPr>
              <a:t>Occupation</a:t>
            </a:r>
            <a:r>
              <a:rPr lang="es-ES" dirty="0">
                <a:latin typeface="Times New Roman" panose="02020603050405020304" pitchFamily="18" charset="0"/>
                <a:cs typeface="Times New Roman" panose="02020603050405020304" pitchFamily="18" charset="0"/>
              </a:rPr>
              <a:t> </a:t>
            </a:r>
            <a:r>
              <a:rPr lang="es-ES" dirty="0" err="1">
                <a:latin typeface="Times New Roman" panose="02020603050405020304" pitchFamily="18" charset="0"/>
                <a:cs typeface="Times New Roman" panose="02020603050405020304" pitchFamily="18" charset="0"/>
              </a:rPr>
              <a:t>Criterion</a:t>
            </a:r>
            <a:endParaRPr lang="en-GB" dirty="0"/>
          </a:p>
        </p:txBody>
      </p:sp>
      <p:sp>
        <p:nvSpPr>
          <p:cNvPr id="3" name="Content Placeholder 2">
            <a:extLst>
              <a:ext uri="{FF2B5EF4-FFF2-40B4-BE49-F238E27FC236}">
                <a16:creationId xmlns:a16="http://schemas.microsoft.com/office/drawing/2014/main" id="{10D105B1-2790-2C9E-1199-B4642CA11FAD}"/>
              </a:ext>
            </a:extLst>
          </p:cNvPr>
          <p:cNvSpPr>
            <a:spLocks noGrp="1"/>
          </p:cNvSpPr>
          <p:nvPr>
            <p:ph idx="1"/>
          </p:nvPr>
        </p:nvSpPr>
        <p:spPr>
          <a:xfrm>
            <a:off x="838200" y="1705636"/>
            <a:ext cx="10515600" cy="4351338"/>
          </a:xfrm>
        </p:spPr>
        <p:txBody>
          <a:bodyPr/>
          <a:lstStyle/>
          <a:p>
            <a:r>
              <a:rPr lang="en-GB" dirty="0"/>
              <a:t>Maximum Overlap Method: Electrons shall occupy orbitals in order of descendent overlap with the span of the previous occupied orbitals.</a:t>
            </a:r>
          </a:p>
          <a:p>
            <a:endParaRPr lang="en-GB" dirty="0"/>
          </a:p>
          <a:p>
            <a:endParaRPr lang="en-GB" dirty="0"/>
          </a:p>
        </p:txBody>
      </p:sp>
      <p:cxnSp>
        <p:nvCxnSpPr>
          <p:cNvPr id="15" name="Straight Arrow Connector 14">
            <a:extLst>
              <a:ext uri="{FF2B5EF4-FFF2-40B4-BE49-F238E27FC236}">
                <a16:creationId xmlns:a16="http://schemas.microsoft.com/office/drawing/2014/main" id="{B0149743-C350-25CC-B350-49D29385A980}"/>
              </a:ext>
            </a:extLst>
          </p:cNvPr>
          <p:cNvCxnSpPr>
            <a:cxnSpLocks/>
          </p:cNvCxnSpPr>
          <p:nvPr/>
        </p:nvCxnSpPr>
        <p:spPr>
          <a:xfrm flipV="1">
            <a:off x="2175194" y="2547795"/>
            <a:ext cx="0" cy="342811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1DC0965B-C035-7376-401B-38463F4C9294}"/>
              </a:ext>
            </a:extLst>
          </p:cNvPr>
          <p:cNvSpPr/>
          <p:nvPr/>
        </p:nvSpPr>
        <p:spPr>
          <a:xfrm>
            <a:off x="2574590" y="5975910"/>
            <a:ext cx="1974712" cy="81064"/>
          </a:xfrm>
          <a:prstGeom prst="rect">
            <a:avLst/>
          </a:prstGeom>
          <a:solidFill>
            <a:srgbClr val="E11F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B42FD989-0E77-0BA6-6E3E-B2CB2A5C628E}"/>
              </a:ext>
            </a:extLst>
          </p:cNvPr>
          <p:cNvSpPr/>
          <p:nvPr/>
        </p:nvSpPr>
        <p:spPr>
          <a:xfrm>
            <a:off x="2574590" y="5228276"/>
            <a:ext cx="1974712" cy="81064"/>
          </a:xfrm>
          <a:prstGeom prst="rect">
            <a:avLst/>
          </a:prstGeom>
          <a:solidFill>
            <a:srgbClr val="E256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A1C5FEAF-B458-0A6B-F037-09D67958FA92}"/>
              </a:ext>
            </a:extLst>
          </p:cNvPr>
          <p:cNvSpPr/>
          <p:nvPr/>
        </p:nvSpPr>
        <p:spPr>
          <a:xfrm>
            <a:off x="2574590" y="4497991"/>
            <a:ext cx="1974712" cy="81064"/>
          </a:xfrm>
          <a:prstGeom prst="rect">
            <a:avLst/>
          </a:prstGeom>
          <a:solidFill>
            <a:srgbClr val="E1A0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2FB5106E-1CAB-3424-901F-FE588E142B6B}"/>
              </a:ext>
            </a:extLst>
          </p:cNvPr>
          <p:cNvSpPr/>
          <p:nvPr/>
        </p:nvSpPr>
        <p:spPr>
          <a:xfrm>
            <a:off x="2574590" y="3720784"/>
            <a:ext cx="1974712" cy="81064"/>
          </a:xfrm>
          <a:prstGeom prst="rect">
            <a:avLst/>
          </a:prstGeom>
          <a:solidFill>
            <a:srgbClr val="E2D9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5F29D434-6F3B-0CF9-63A2-5C0DFA47066D}"/>
              </a:ext>
            </a:extLst>
          </p:cNvPr>
          <p:cNvSpPr/>
          <p:nvPr/>
        </p:nvSpPr>
        <p:spPr>
          <a:xfrm>
            <a:off x="2574590" y="2985457"/>
            <a:ext cx="1974712" cy="8106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Elipse 43">
            <a:extLst>
              <a:ext uri="{FF2B5EF4-FFF2-40B4-BE49-F238E27FC236}">
                <a16:creationId xmlns:a16="http://schemas.microsoft.com/office/drawing/2014/main" id="{6505447A-73D7-20A6-435D-DCA9DFD971DD}"/>
              </a:ext>
            </a:extLst>
          </p:cNvPr>
          <p:cNvSpPr/>
          <p:nvPr/>
        </p:nvSpPr>
        <p:spPr>
          <a:xfrm>
            <a:off x="3381946" y="5615910"/>
            <a:ext cx="360000" cy="360000"/>
          </a:xfrm>
          <a:prstGeom prst="ellipse">
            <a:avLst/>
          </a:prstGeom>
          <a:solidFill>
            <a:srgbClr val="002060"/>
          </a:solidFill>
          <a:ln>
            <a:noFill/>
          </a:ln>
          <a:scene3d>
            <a:camera prst="orthographicFront"/>
            <a:lightRig rig="threePt" dir="t"/>
          </a:scene3d>
          <a:sp3d>
            <a:bevelT w="180340" h="180340"/>
            <a:bevelB w="180340" h="18034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Elipse 43">
            <a:extLst>
              <a:ext uri="{FF2B5EF4-FFF2-40B4-BE49-F238E27FC236}">
                <a16:creationId xmlns:a16="http://schemas.microsoft.com/office/drawing/2014/main" id="{9E656A3B-EFC7-D28A-78AF-4606CC7EE714}"/>
              </a:ext>
            </a:extLst>
          </p:cNvPr>
          <p:cNvSpPr/>
          <p:nvPr/>
        </p:nvSpPr>
        <p:spPr>
          <a:xfrm>
            <a:off x="3378591" y="3368730"/>
            <a:ext cx="360000" cy="360000"/>
          </a:xfrm>
          <a:prstGeom prst="ellipse">
            <a:avLst/>
          </a:prstGeom>
          <a:solidFill>
            <a:srgbClr val="002060"/>
          </a:solidFill>
          <a:ln>
            <a:noFill/>
          </a:ln>
          <a:scene3d>
            <a:camera prst="orthographicFront"/>
            <a:lightRig rig="threePt" dir="t"/>
          </a:scene3d>
          <a:sp3d>
            <a:bevelT w="180340" h="180340"/>
            <a:bevelB w="180340" h="18034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Elipse 43">
            <a:extLst>
              <a:ext uri="{FF2B5EF4-FFF2-40B4-BE49-F238E27FC236}">
                <a16:creationId xmlns:a16="http://schemas.microsoft.com/office/drawing/2014/main" id="{D586C3E4-77BC-B539-80EB-8DFC12ADB012}"/>
              </a:ext>
            </a:extLst>
          </p:cNvPr>
          <p:cNvSpPr/>
          <p:nvPr/>
        </p:nvSpPr>
        <p:spPr>
          <a:xfrm>
            <a:off x="3378591" y="2645851"/>
            <a:ext cx="360000" cy="360000"/>
          </a:xfrm>
          <a:prstGeom prst="ellipse">
            <a:avLst/>
          </a:prstGeom>
          <a:solidFill>
            <a:srgbClr val="002060"/>
          </a:solidFill>
          <a:ln>
            <a:noFill/>
          </a:ln>
          <a:scene3d>
            <a:camera prst="orthographicFront"/>
            <a:lightRig rig="threePt" dir="t"/>
          </a:scene3d>
          <a:sp3d>
            <a:bevelT w="180340" h="180340"/>
            <a:bevelB w="180340" h="18034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A19B9D36-8568-5FC6-B407-3B8A6643CB0C}"/>
              </a:ext>
            </a:extLst>
          </p:cNvPr>
          <p:cNvSpPr txBox="1"/>
          <p:nvPr/>
        </p:nvSpPr>
        <p:spPr>
          <a:xfrm>
            <a:off x="1043152" y="3928433"/>
            <a:ext cx="887827" cy="369332"/>
          </a:xfrm>
          <a:prstGeom prst="rect">
            <a:avLst/>
          </a:prstGeom>
          <a:noFill/>
        </p:spPr>
        <p:txBody>
          <a:bodyPr wrap="square" rtlCol="0">
            <a:spAutoFit/>
          </a:bodyPr>
          <a:lstStyle/>
          <a:p>
            <a:r>
              <a:rPr lang="en-GB" dirty="0">
                <a:latin typeface="Times New Roman" panose="02020603050405020304" pitchFamily="18" charset="0"/>
                <a:cs typeface="Times New Roman" panose="02020603050405020304" pitchFamily="18" charset="0"/>
              </a:rPr>
              <a:t>Energy</a:t>
            </a:r>
          </a:p>
        </p:txBody>
      </p:sp>
      <p:cxnSp>
        <p:nvCxnSpPr>
          <p:cNvPr id="25" name="Straight Arrow Connector 24">
            <a:extLst>
              <a:ext uri="{FF2B5EF4-FFF2-40B4-BE49-F238E27FC236}">
                <a16:creationId xmlns:a16="http://schemas.microsoft.com/office/drawing/2014/main" id="{BC3942CD-388A-C6B4-9E89-F7631A212ABA}"/>
              </a:ext>
            </a:extLst>
          </p:cNvPr>
          <p:cNvCxnSpPr>
            <a:cxnSpLocks/>
          </p:cNvCxnSpPr>
          <p:nvPr/>
        </p:nvCxnSpPr>
        <p:spPr>
          <a:xfrm flipV="1">
            <a:off x="9775834" y="2519030"/>
            <a:ext cx="0" cy="342811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C8DA7CA7-E981-E474-602D-75B38FFFD11A}"/>
              </a:ext>
            </a:extLst>
          </p:cNvPr>
          <p:cNvSpPr/>
          <p:nvPr/>
        </p:nvSpPr>
        <p:spPr>
          <a:xfrm>
            <a:off x="7422302" y="5428387"/>
            <a:ext cx="1974712" cy="81064"/>
          </a:xfrm>
          <a:prstGeom prst="rect">
            <a:avLst/>
          </a:prstGeom>
          <a:solidFill>
            <a:srgbClr val="E11F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52C8C765-791A-1A6E-588B-0918A2458586}"/>
              </a:ext>
            </a:extLst>
          </p:cNvPr>
          <p:cNvSpPr/>
          <p:nvPr/>
        </p:nvSpPr>
        <p:spPr>
          <a:xfrm>
            <a:off x="7422302" y="5575707"/>
            <a:ext cx="1974712" cy="81064"/>
          </a:xfrm>
          <a:prstGeom prst="rect">
            <a:avLst/>
          </a:prstGeom>
          <a:solidFill>
            <a:srgbClr val="E256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08B84CF4-9753-9BDC-0301-7DC4132A9C82}"/>
              </a:ext>
            </a:extLst>
          </p:cNvPr>
          <p:cNvSpPr/>
          <p:nvPr/>
        </p:nvSpPr>
        <p:spPr>
          <a:xfrm>
            <a:off x="7422302" y="4247730"/>
            <a:ext cx="1974712" cy="81064"/>
          </a:xfrm>
          <a:prstGeom prst="rect">
            <a:avLst/>
          </a:prstGeom>
          <a:solidFill>
            <a:srgbClr val="E1A0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119C890A-560B-932F-DD0B-2822C462ADAE}"/>
              </a:ext>
            </a:extLst>
          </p:cNvPr>
          <p:cNvSpPr/>
          <p:nvPr/>
        </p:nvSpPr>
        <p:spPr>
          <a:xfrm>
            <a:off x="7422302" y="2696604"/>
            <a:ext cx="1974712" cy="81064"/>
          </a:xfrm>
          <a:prstGeom prst="rect">
            <a:avLst/>
          </a:prstGeom>
          <a:solidFill>
            <a:srgbClr val="E2D9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85AF476E-04B9-349C-3FD7-0F103222344E}"/>
              </a:ext>
            </a:extLst>
          </p:cNvPr>
          <p:cNvSpPr/>
          <p:nvPr/>
        </p:nvSpPr>
        <p:spPr>
          <a:xfrm>
            <a:off x="7422302" y="3167512"/>
            <a:ext cx="1974712" cy="8106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Elipse 43">
            <a:extLst>
              <a:ext uri="{FF2B5EF4-FFF2-40B4-BE49-F238E27FC236}">
                <a16:creationId xmlns:a16="http://schemas.microsoft.com/office/drawing/2014/main" id="{43D47359-725D-F3E3-ABCB-BAA385F031CD}"/>
              </a:ext>
            </a:extLst>
          </p:cNvPr>
          <p:cNvSpPr/>
          <p:nvPr/>
        </p:nvSpPr>
        <p:spPr>
          <a:xfrm>
            <a:off x="8229658" y="3895676"/>
            <a:ext cx="360000" cy="360000"/>
          </a:xfrm>
          <a:prstGeom prst="ellipse">
            <a:avLst/>
          </a:prstGeom>
          <a:solidFill>
            <a:srgbClr val="002060"/>
          </a:solidFill>
          <a:ln>
            <a:noFill/>
          </a:ln>
          <a:scene3d>
            <a:camera prst="orthographicFront"/>
            <a:lightRig rig="threePt" dir="t"/>
          </a:scene3d>
          <a:sp3d>
            <a:bevelT w="180340" h="180340"/>
            <a:bevelB w="180340" h="18034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Arrow: Right 34">
            <a:extLst>
              <a:ext uri="{FF2B5EF4-FFF2-40B4-BE49-F238E27FC236}">
                <a16:creationId xmlns:a16="http://schemas.microsoft.com/office/drawing/2014/main" id="{72BB521E-0AD1-8CCA-BB8D-DC8DFE3373F9}"/>
              </a:ext>
            </a:extLst>
          </p:cNvPr>
          <p:cNvSpPr/>
          <p:nvPr/>
        </p:nvSpPr>
        <p:spPr>
          <a:xfrm>
            <a:off x="4890517" y="3987451"/>
            <a:ext cx="2002865" cy="536449"/>
          </a:xfrm>
          <a:prstGeom prst="right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TextBox 35">
            <a:extLst>
              <a:ext uri="{FF2B5EF4-FFF2-40B4-BE49-F238E27FC236}">
                <a16:creationId xmlns:a16="http://schemas.microsoft.com/office/drawing/2014/main" id="{9A687F15-4DDF-BB08-3F12-1318EF0F09D2}"/>
              </a:ext>
            </a:extLst>
          </p:cNvPr>
          <p:cNvSpPr txBox="1"/>
          <p:nvPr/>
        </p:nvSpPr>
        <p:spPr>
          <a:xfrm>
            <a:off x="5081198" y="4544200"/>
            <a:ext cx="1436560" cy="369332"/>
          </a:xfrm>
          <a:prstGeom prst="rect">
            <a:avLst/>
          </a:prstGeom>
          <a:noFill/>
        </p:spPr>
        <p:txBody>
          <a:bodyPr wrap="square" rtlCol="0">
            <a:spAutoFit/>
          </a:bodyPr>
          <a:lstStyle/>
          <a:p>
            <a:r>
              <a:rPr lang="en-GB" dirty="0">
                <a:latin typeface="Times New Roman" panose="02020603050405020304" pitchFamily="18" charset="0"/>
                <a:cs typeface="Times New Roman" panose="02020603050405020304" pitchFamily="18" charset="0"/>
              </a:rPr>
              <a:t>SCF iteration</a:t>
            </a:r>
          </a:p>
        </p:txBody>
      </p:sp>
      <p:sp>
        <p:nvSpPr>
          <p:cNvPr id="37" name="Elipse 43">
            <a:extLst>
              <a:ext uri="{FF2B5EF4-FFF2-40B4-BE49-F238E27FC236}">
                <a16:creationId xmlns:a16="http://schemas.microsoft.com/office/drawing/2014/main" id="{4BEC5782-A3FC-A22A-4293-FE1F0C564A84}"/>
              </a:ext>
            </a:extLst>
          </p:cNvPr>
          <p:cNvSpPr/>
          <p:nvPr/>
        </p:nvSpPr>
        <p:spPr>
          <a:xfrm>
            <a:off x="8229658" y="2801850"/>
            <a:ext cx="360000" cy="360000"/>
          </a:xfrm>
          <a:prstGeom prst="ellipse">
            <a:avLst/>
          </a:prstGeom>
          <a:solidFill>
            <a:srgbClr val="002060"/>
          </a:solidFill>
          <a:ln>
            <a:noFill/>
          </a:ln>
          <a:scene3d>
            <a:camera prst="orthographicFront"/>
            <a:lightRig rig="threePt" dir="t"/>
          </a:scene3d>
          <a:sp3d>
            <a:bevelT w="180340" h="180340"/>
            <a:bevelB w="180340" h="18034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Elipse 43">
            <a:extLst>
              <a:ext uri="{FF2B5EF4-FFF2-40B4-BE49-F238E27FC236}">
                <a16:creationId xmlns:a16="http://schemas.microsoft.com/office/drawing/2014/main" id="{23DF03FA-7C69-7EC4-C94D-4F107FFE11EF}"/>
              </a:ext>
            </a:extLst>
          </p:cNvPr>
          <p:cNvSpPr/>
          <p:nvPr/>
        </p:nvSpPr>
        <p:spPr>
          <a:xfrm>
            <a:off x="8229658" y="5068008"/>
            <a:ext cx="360000" cy="360000"/>
          </a:xfrm>
          <a:prstGeom prst="ellipse">
            <a:avLst/>
          </a:prstGeom>
          <a:solidFill>
            <a:srgbClr val="002060"/>
          </a:solidFill>
          <a:ln>
            <a:noFill/>
          </a:ln>
          <a:scene3d>
            <a:camera prst="orthographicFront"/>
            <a:lightRig rig="threePt" dir="t"/>
          </a:scene3d>
          <a:sp3d>
            <a:bevelT w="180340" h="180340"/>
            <a:bevelB w="180340" h="18034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0" name="Straight Arrow Connector 39">
            <a:extLst>
              <a:ext uri="{FF2B5EF4-FFF2-40B4-BE49-F238E27FC236}">
                <a16:creationId xmlns:a16="http://schemas.microsoft.com/office/drawing/2014/main" id="{002822A7-2E63-55F3-D99B-7795458B89B2}"/>
              </a:ext>
            </a:extLst>
          </p:cNvPr>
          <p:cNvCxnSpPr>
            <a:stCxn id="23" idx="6"/>
          </p:cNvCxnSpPr>
          <p:nvPr/>
        </p:nvCxnSpPr>
        <p:spPr>
          <a:xfrm>
            <a:off x="3738591" y="2825851"/>
            <a:ext cx="4491067" cy="15599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CEE29372-2820-6DDA-2E6D-D9A251495656}"/>
              </a:ext>
            </a:extLst>
          </p:cNvPr>
          <p:cNvCxnSpPr>
            <a:cxnSpLocks/>
            <a:endCxn id="33" idx="2"/>
          </p:cNvCxnSpPr>
          <p:nvPr/>
        </p:nvCxnSpPr>
        <p:spPr>
          <a:xfrm>
            <a:off x="3738591" y="3561380"/>
            <a:ext cx="4491067" cy="51429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81CB6D6B-55A4-A2A5-89ED-C03494A882F2}"/>
              </a:ext>
            </a:extLst>
          </p:cNvPr>
          <p:cNvCxnSpPr>
            <a:cxnSpLocks/>
            <a:stCxn id="21" idx="6"/>
            <a:endCxn id="38" idx="2"/>
          </p:cNvCxnSpPr>
          <p:nvPr/>
        </p:nvCxnSpPr>
        <p:spPr>
          <a:xfrm flipV="1">
            <a:off x="3741946" y="5248008"/>
            <a:ext cx="4487712" cy="54790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129E5A25-809C-0D93-814D-35A2CF79E08B}"/>
              </a:ext>
            </a:extLst>
          </p:cNvPr>
          <p:cNvSpPr txBox="1"/>
          <p:nvPr/>
        </p:nvSpPr>
        <p:spPr>
          <a:xfrm>
            <a:off x="1663430" y="6382589"/>
            <a:ext cx="11099259" cy="369332"/>
          </a:xfrm>
          <a:prstGeom prst="rect">
            <a:avLst/>
          </a:prstGeom>
          <a:noFill/>
        </p:spPr>
        <p:txBody>
          <a:bodyPr wrap="square" rtlCol="0">
            <a:spAutoFit/>
          </a:bodyPr>
          <a:lstStyle/>
          <a:p>
            <a:r>
              <a:rPr lang="en-GB" i="1" dirty="0">
                <a:effectLst/>
                <a:latin typeface="Times New Roman" panose="02020603050405020304" pitchFamily="18" charset="0"/>
                <a:cs typeface="Times New Roman" panose="02020603050405020304" pitchFamily="18" charset="0"/>
              </a:rPr>
              <a:t>A. T. B. Gilbert, N. A. </a:t>
            </a:r>
            <a:r>
              <a:rPr lang="en-GB" i="1" dirty="0" err="1">
                <a:effectLst/>
                <a:latin typeface="Times New Roman" panose="02020603050405020304" pitchFamily="18" charset="0"/>
                <a:cs typeface="Times New Roman" panose="02020603050405020304" pitchFamily="18" charset="0"/>
              </a:rPr>
              <a:t>Besley</a:t>
            </a:r>
            <a:r>
              <a:rPr lang="en-GB" i="1" dirty="0">
                <a:effectLst/>
                <a:latin typeface="Times New Roman" panose="02020603050405020304" pitchFamily="18" charset="0"/>
                <a:cs typeface="Times New Roman" panose="02020603050405020304" pitchFamily="18" charset="0"/>
              </a:rPr>
              <a:t>, and P. M. W. Gill, J. Phys. Chem. A 2008, 112, 13164-13171.</a:t>
            </a:r>
            <a:endParaRPr lang="en-GB" i="1" dirty="0">
              <a:latin typeface="Times New Roman" panose="02020603050405020304" pitchFamily="18" charset="0"/>
              <a:cs typeface="Times New Roman" panose="02020603050405020304" pitchFamily="18" charset="0"/>
            </a:endParaRPr>
          </a:p>
        </p:txBody>
      </p:sp>
      <p:sp>
        <p:nvSpPr>
          <p:cNvPr id="49" name="TextBox 48">
            <a:extLst>
              <a:ext uri="{FF2B5EF4-FFF2-40B4-BE49-F238E27FC236}">
                <a16:creationId xmlns:a16="http://schemas.microsoft.com/office/drawing/2014/main" id="{CD29DFF6-5624-D1BD-A799-0B24A7F43B53}"/>
              </a:ext>
            </a:extLst>
          </p:cNvPr>
          <p:cNvSpPr txBox="1"/>
          <p:nvPr/>
        </p:nvSpPr>
        <p:spPr>
          <a:xfrm>
            <a:off x="10074184" y="4098944"/>
            <a:ext cx="887827" cy="369332"/>
          </a:xfrm>
          <a:prstGeom prst="rect">
            <a:avLst/>
          </a:prstGeom>
          <a:noFill/>
        </p:spPr>
        <p:txBody>
          <a:bodyPr wrap="square" rtlCol="0">
            <a:spAutoFit/>
          </a:bodyPr>
          <a:lstStyle/>
          <a:p>
            <a:r>
              <a:rPr lang="en-GB" dirty="0">
                <a:latin typeface="Times New Roman" panose="02020603050405020304" pitchFamily="18" charset="0"/>
                <a:cs typeface="Times New Roman" panose="02020603050405020304" pitchFamily="18" charset="0"/>
              </a:rPr>
              <a:t>Energy</a:t>
            </a:r>
          </a:p>
        </p:txBody>
      </p:sp>
    </p:spTree>
    <p:extLst>
      <p:ext uri="{BB962C8B-B14F-4D97-AF65-F5344CB8AC3E}">
        <p14:creationId xmlns:p14="http://schemas.microsoft.com/office/powerpoint/2010/main" val="3962455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7" grpId="0" animBg="1"/>
      <p:bldP spid="3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CEC07-5290-5E3C-F471-B22E67B15607}"/>
              </a:ext>
            </a:extLst>
          </p:cNvPr>
          <p:cNvSpPr>
            <a:spLocks noGrp="1"/>
          </p:cNvSpPr>
          <p:nvPr>
            <p:ph type="title"/>
          </p:nvPr>
        </p:nvSpPr>
        <p:spPr/>
        <p:txBody>
          <a:bodyPr/>
          <a:lstStyle/>
          <a:p>
            <a:r>
              <a:rPr lang="es-ES" dirty="0" err="1">
                <a:latin typeface="Times New Roman" panose="02020603050405020304" pitchFamily="18" charset="0"/>
                <a:cs typeface="Times New Roman" panose="02020603050405020304" pitchFamily="18" charset="0"/>
              </a:rPr>
              <a:t>Improvements</a:t>
            </a:r>
            <a:r>
              <a:rPr lang="es-ES" dirty="0">
                <a:latin typeface="Times New Roman" panose="02020603050405020304" pitchFamily="18" charset="0"/>
                <a:cs typeface="Times New Roman" panose="02020603050405020304" pitchFamily="18" charset="0"/>
              </a:rPr>
              <a:t> </a:t>
            </a:r>
            <a:r>
              <a:rPr lang="es-ES" dirty="0" err="1">
                <a:latin typeface="Times New Roman" panose="02020603050405020304" pitchFamily="18" charset="0"/>
                <a:cs typeface="Times New Roman" panose="02020603050405020304" pitchFamily="18" charset="0"/>
              </a:rPr>
              <a:t>to</a:t>
            </a:r>
            <a:r>
              <a:rPr lang="es-ES" dirty="0">
                <a:latin typeface="Times New Roman" panose="02020603050405020304" pitchFamily="18" charset="0"/>
                <a:cs typeface="Times New Roman" panose="02020603050405020304" pitchFamily="18" charset="0"/>
              </a:rPr>
              <a:t> HF: Spin </a:t>
            </a:r>
            <a:r>
              <a:rPr lang="es-ES" dirty="0" err="1">
                <a:latin typeface="Times New Roman" panose="02020603050405020304" pitchFamily="18" charset="0"/>
                <a:cs typeface="Times New Roman" panose="02020603050405020304" pitchFamily="18" charset="0"/>
              </a:rPr>
              <a:t>Contamination</a:t>
            </a:r>
            <a:endParaRPr lang="en-GB" dirty="0">
              <a:latin typeface="Times New Roman" panose="02020603050405020304" pitchFamily="18" charset="0"/>
              <a:cs typeface="Times New Roman" panose="02020603050405020304" pitchFamily="18" charset="0"/>
            </a:endParaRPr>
          </a:p>
        </p:txBody>
      </p:sp>
      <p:pic>
        <p:nvPicPr>
          <p:cNvPr id="5" name="Content Placeholder 4" descr="Graphical user interface, application&#10;&#10;Description automatically generated">
            <a:extLst>
              <a:ext uri="{FF2B5EF4-FFF2-40B4-BE49-F238E27FC236}">
                <a16:creationId xmlns:a16="http://schemas.microsoft.com/office/drawing/2014/main" id="{445CE498-7397-85CB-8B7C-5D0CD8C24300}"/>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76303" t="77136" r="10662" b="13391"/>
          <a:stretch/>
        </p:blipFill>
        <p:spPr>
          <a:xfrm>
            <a:off x="651776" y="1352144"/>
            <a:ext cx="9980555" cy="2266546"/>
          </a:xfrm>
        </p:spPr>
      </p:pic>
      <p:pic>
        <p:nvPicPr>
          <p:cNvPr id="7" name="Picture 6" descr="A screenshot of a computer&#10;&#10;Description automatically generated with medium confidence">
            <a:extLst>
              <a:ext uri="{FF2B5EF4-FFF2-40B4-BE49-F238E27FC236}">
                <a16:creationId xmlns:a16="http://schemas.microsoft.com/office/drawing/2014/main" id="{D1139144-2ABC-6509-3B2E-655DB5BE5555}"/>
              </a:ext>
            </a:extLst>
          </p:cNvPr>
          <p:cNvPicPr>
            <a:picLocks noChangeAspect="1"/>
          </p:cNvPicPr>
          <p:nvPr/>
        </p:nvPicPr>
        <p:blipFill rotWithShape="1">
          <a:blip r:embed="rId4">
            <a:extLst>
              <a:ext uri="{28A0092B-C50C-407E-A947-70E740481C1C}">
                <a14:useLocalDpi xmlns:a14="http://schemas.microsoft.com/office/drawing/2010/main" val="0"/>
              </a:ext>
            </a:extLst>
          </a:blip>
          <a:srcRect l="75319" t="56000" r="9123" b="38128"/>
          <a:stretch/>
        </p:blipFill>
        <p:spPr>
          <a:xfrm>
            <a:off x="183414" y="4180293"/>
            <a:ext cx="11238480" cy="1325563"/>
          </a:xfrm>
          <a:prstGeom prst="rect">
            <a:avLst/>
          </a:prstGeom>
        </p:spPr>
      </p:pic>
      <p:sp>
        <p:nvSpPr>
          <p:cNvPr id="8" name="TextBox 7">
            <a:extLst>
              <a:ext uri="{FF2B5EF4-FFF2-40B4-BE49-F238E27FC236}">
                <a16:creationId xmlns:a16="http://schemas.microsoft.com/office/drawing/2014/main" id="{A05BD0E9-83CC-8C66-FC00-2376019E1F1D}"/>
              </a:ext>
            </a:extLst>
          </p:cNvPr>
          <p:cNvSpPr txBox="1"/>
          <p:nvPr/>
        </p:nvSpPr>
        <p:spPr>
          <a:xfrm>
            <a:off x="651775" y="5846544"/>
            <a:ext cx="11147875" cy="369332"/>
          </a:xfrm>
          <a:prstGeom prst="rect">
            <a:avLst/>
          </a:prstGeom>
          <a:noFill/>
        </p:spPr>
        <p:txBody>
          <a:bodyPr wrap="square" rtlCol="0">
            <a:spAutoFit/>
          </a:bodyPr>
          <a:lstStyle/>
          <a:p>
            <a:r>
              <a:rPr lang="en-GB" i="1" dirty="0">
                <a:effectLst/>
                <a:latin typeface="Times New Roman" panose="02020603050405020304" pitchFamily="18" charset="0"/>
                <a:cs typeface="Times New Roman" panose="02020603050405020304" pitchFamily="18" charset="0"/>
              </a:rPr>
              <a:t>J. S. </a:t>
            </a:r>
            <a:r>
              <a:rPr lang="en-GB" i="1" dirty="0" err="1">
                <a:effectLst/>
                <a:latin typeface="Times New Roman" panose="02020603050405020304" pitchFamily="18" charset="0"/>
                <a:cs typeface="Times New Roman" panose="02020603050405020304" pitchFamily="18" charset="0"/>
              </a:rPr>
              <a:t>Andews</a:t>
            </a:r>
            <a:r>
              <a:rPr lang="en-GB" i="1" dirty="0">
                <a:effectLst/>
                <a:latin typeface="Times New Roman" panose="02020603050405020304" pitchFamily="18" charset="0"/>
                <a:cs typeface="Times New Roman" panose="02020603050405020304" pitchFamily="18" charset="0"/>
              </a:rPr>
              <a:t>, D. </a:t>
            </a:r>
            <a:r>
              <a:rPr lang="en-GB" i="1" dirty="0" err="1">
                <a:effectLst/>
                <a:latin typeface="Times New Roman" panose="02020603050405020304" pitchFamily="18" charset="0"/>
                <a:cs typeface="Times New Roman" panose="02020603050405020304" pitchFamily="18" charset="0"/>
              </a:rPr>
              <a:t>Jayatilaka</a:t>
            </a:r>
            <a:r>
              <a:rPr lang="en-GB" i="1" dirty="0">
                <a:effectLst/>
                <a:latin typeface="Times New Roman" panose="02020603050405020304" pitchFamily="18" charset="0"/>
                <a:cs typeface="Times New Roman" panose="02020603050405020304" pitchFamily="18" charset="0"/>
              </a:rPr>
              <a:t>, R. G. A. Bone, N. C. Handy, and R. D. Amos, Chem. Phys. Let. 183, 5 (1991) 423-431.</a:t>
            </a:r>
            <a:endParaRPr lang="en-GB"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562017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CEC07-5290-5E3C-F471-B22E67B15607}"/>
              </a:ext>
            </a:extLst>
          </p:cNvPr>
          <p:cNvSpPr>
            <a:spLocks noGrp="1"/>
          </p:cNvSpPr>
          <p:nvPr>
            <p:ph type="title"/>
          </p:nvPr>
        </p:nvSpPr>
        <p:spPr/>
        <p:txBody>
          <a:bodyPr/>
          <a:lstStyle/>
          <a:p>
            <a:r>
              <a:rPr lang="es-ES" dirty="0" err="1">
                <a:latin typeface="Times New Roman" panose="02020603050405020304" pitchFamily="18" charset="0"/>
                <a:cs typeface="Times New Roman" panose="02020603050405020304" pitchFamily="18" charset="0"/>
              </a:rPr>
              <a:t>Improvements</a:t>
            </a:r>
            <a:r>
              <a:rPr lang="es-ES" dirty="0">
                <a:latin typeface="Times New Roman" panose="02020603050405020304" pitchFamily="18" charset="0"/>
                <a:cs typeface="Times New Roman" panose="02020603050405020304" pitchFamily="18" charset="0"/>
              </a:rPr>
              <a:t> </a:t>
            </a:r>
            <a:r>
              <a:rPr lang="es-ES" dirty="0" err="1">
                <a:latin typeface="Times New Roman" panose="02020603050405020304" pitchFamily="18" charset="0"/>
                <a:cs typeface="Times New Roman" panose="02020603050405020304" pitchFamily="18" charset="0"/>
              </a:rPr>
              <a:t>to</a:t>
            </a:r>
            <a:r>
              <a:rPr lang="es-ES" dirty="0">
                <a:latin typeface="Times New Roman" panose="02020603050405020304" pitchFamily="18" charset="0"/>
                <a:cs typeface="Times New Roman" panose="02020603050405020304" pitchFamily="18" charset="0"/>
              </a:rPr>
              <a:t> HF: DIIS </a:t>
            </a:r>
            <a:r>
              <a:rPr lang="es-ES" dirty="0" err="1">
                <a:latin typeface="Times New Roman" panose="02020603050405020304" pitchFamily="18" charset="0"/>
                <a:cs typeface="Times New Roman" panose="02020603050405020304" pitchFamily="18" charset="0"/>
              </a:rPr>
              <a:t>Algorithm</a:t>
            </a:r>
            <a:endParaRPr lang="en-GB" dirty="0">
              <a:latin typeface="Times New Roman" panose="02020603050405020304" pitchFamily="18" charset="0"/>
              <a:cs typeface="Times New Roman" panose="02020603050405020304" pitchFamily="18" charset="0"/>
            </a:endParaRPr>
          </a:p>
        </p:txBody>
      </p:sp>
      <p:pic>
        <p:nvPicPr>
          <p:cNvPr id="9" name="Content Placeholder 8" descr="A screenshot of a computer&#10;&#10;Description automatically generated with medium confidence">
            <a:extLst>
              <a:ext uri="{FF2B5EF4-FFF2-40B4-BE49-F238E27FC236}">
                <a16:creationId xmlns:a16="http://schemas.microsoft.com/office/drawing/2014/main" id="{1AAD544D-EE83-0C70-83E6-82F113C93150}"/>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76488" t="40133" r="10099" b="43290"/>
          <a:stretch/>
        </p:blipFill>
        <p:spPr>
          <a:xfrm>
            <a:off x="2030326" y="2462116"/>
            <a:ext cx="6873712" cy="2654678"/>
          </a:xfrm>
        </p:spPr>
      </p:pic>
      <p:pic>
        <p:nvPicPr>
          <p:cNvPr id="11" name="Picture 10" descr="A screenshot of a computer&#10;&#10;Description automatically generated with medium confidence">
            <a:extLst>
              <a:ext uri="{FF2B5EF4-FFF2-40B4-BE49-F238E27FC236}">
                <a16:creationId xmlns:a16="http://schemas.microsoft.com/office/drawing/2014/main" id="{DC106EA9-4B75-0A12-306F-385B5A19CD3B}"/>
              </a:ext>
            </a:extLst>
          </p:cNvPr>
          <p:cNvPicPr>
            <a:picLocks noChangeAspect="1"/>
          </p:cNvPicPr>
          <p:nvPr/>
        </p:nvPicPr>
        <p:blipFill rotWithShape="1">
          <a:blip r:embed="rId3">
            <a:extLst>
              <a:ext uri="{28A0092B-C50C-407E-A947-70E740481C1C}">
                <a14:useLocalDpi xmlns:a14="http://schemas.microsoft.com/office/drawing/2010/main" val="0"/>
              </a:ext>
            </a:extLst>
          </a:blip>
          <a:srcRect l="80346" t="28681" r="13510" b="67489"/>
          <a:stretch/>
        </p:blipFill>
        <p:spPr>
          <a:xfrm>
            <a:off x="1769591" y="1690688"/>
            <a:ext cx="3960001" cy="771428"/>
          </a:xfrm>
          <a:prstGeom prst="rect">
            <a:avLst/>
          </a:prstGeom>
        </p:spPr>
      </p:pic>
      <p:pic>
        <p:nvPicPr>
          <p:cNvPr id="13" name="Picture 12" descr="A screenshot of a computer&#10;&#10;Description automatically generated with medium confidence">
            <a:extLst>
              <a:ext uri="{FF2B5EF4-FFF2-40B4-BE49-F238E27FC236}">
                <a16:creationId xmlns:a16="http://schemas.microsoft.com/office/drawing/2014/main" id="{D97CDBD4-B316-34E3-D305-B89927E54D1F}"/>
              </a:ext>
            </a:extLst>
          </p:cNvPr>
          <p:cNvPicPr>
            <a:picLocks noChangeAspect="1"/>
          </p:cNvPicPr>
          <p:nvPr/>
        </p:nvPicPr>
        <p:blipFill rotWithShape="1">
          <a:blip r:embed="rId3">
            <a:extLst>
              <a:ext uri="{28A0092B-C50C-407E-A947-70E740481C1C}">
                <a14:useLocalDpi xmlns:a14="http://schemas.microsoft.com/office/drawing/2010/main" val="0"/>
              </a:ext>
            </a:extLst>
          </a:blip>
          <a:srcRect l="71604" t="56766" r="24761" b="40681"/>
          <a:stretch/>
        </p:blipFill>
        <p:spPr>
          <a:xfrm>
            <a:off x="6222460" y="1815266"/>
            <a:ext cx="2946930" cy="646850"/>
          </a:xfrm>
          <a:prstGeom prst="rect">
            <a:avLst/>
          </a:prstGeom>
        </p:spPr>
      </p:pic>
      <p:pic>
        <p:nvPicPr>
          <p:cNvPr id="15" name="Picture 14" descr="A screenshot of a computer&#10;&#10;Description automatically generated with medium confidence">
            <a:extLst>
              <a:ext uri="{FF2B5EF4-FFF2-40B4-BE49-F238E27FC236}">
                <a16:creationId xmlns:a16="http://schemas.microsoft.com/office/drawing/2014/main" id="{1A3FF2DC-728F-5504-FF40-BD1F2522A50D}"/>
              </a:ext>
            </a:extLst>
          </p:cNvPr>
          <p:cNvPicPr>
            <a:picLocks noChangeAspect="1"/>
          </p:cNvPicPr>
          <p:nvPr/>
        </p:nvPicPr>
        <p:blipFill rotWithShape="1">
          <a:blip r:embed="rId3">
            <a:extLst>
              <a:ext uri="{28A0092B-C50C-407E-A947-70E740481C1C}">
                <a14:useLocalDpi xmlns:a14="http://schemas.microsoft.com/office/drawing/2010/main" val="0"/>
              </a:ext>
            </a:extLst>
          </a:blip>
          <a:srcRect l="80665" t="35430" r="15346" b="60851"/>
          <a:stretch/>
        </p:blipFill>
        <p:spPr>
          <a:xfrm>
            <a:off x="4293646" y="5470023"/>
            <a:ext cx="2871892" cy="836398"/>
          </a:xfrm>
          <a:prstGeom prst="rect">
            <a:avLst/>
          </a:prstGeom>
        </p:spPr>
      </p:pic>
      <p:sp>
        <p:nvSpPr>
          <p:cNvPr id="16" name="TextBox 15">
            <a:extLst>
              <a:ext uri="{FF2B5EF4-FFF2-40B4-BE49-F238E27FC236}">
                <a16:creationId xmlns:a16="http://schemas.microsoft.com/office/drawing/2014/main" id="{2D644037-6E1D-FC79-50D8-0D66D1BA3C93}"/>
              </a:ext>
            </a:extLst>
          </p:cNvPr>
          <p:cNvSpPr txBox="1"/>
          <p:nvPr/>
        </p:nvSpPr>
        <p:spPr>
          <a:xfrm>
            <a:off x="3278221" y="6290318"/>
            <a:ext cx="5126477" cy="369332"/>
          </a:xfrm>
          <a:prstGeom prst="rect">
            <a:avLst/>
          </a:prstGeom>
          <a:noFill/>
        </p:spPr>
        <p:txBody>
          <a:bodyPr wrap="square" rtlCol="0">
            <a:spAutoFit/>
          </a:bodyPr>
          <a:lstStyle/>
          <a:p>
            <a:r>
              <a:rPr lang="en-GB" i="1" dirty="0">
                <a:effectLst/>
                <a:latin typeface="Times New Roman" panose="02020603050405020304" pitchFamily="18" charset="0"/>
                <a:cs typeface="Times New Roman" panose="02020603050405020304" pitchFamily="18" charset="0"/>
              </a:rPr>
              <a:t>P. </a:t>
            </a:r>
            <a:r>
              <a:rPr lang="en-GB" i="1" dirty="0" err="1">
                <a:effectLst/>
                <a:latin typeface="Times New Roman" panose="02020603050405020304" pitchFamily="18" charset="0"/>
                <a:cs typeface="Times New Roman" panose="02020603050405020304" pitchFamily="18" charset="0"/>
              </a:rPr>
              <a:t>Pulay</a:t>
            </a:r>
            <a:r>
              <a:rPr lang="en-GB" i="1" dirty="0">
                <a:effectLst/>
                <a:latin typeface="Times New Roman" panose="02020603050405020304" pitchFamily="18" charset="0"/>
                <a:cs typeface="Times New Roman" panose="02020603050405020304" pitchFamily="18" charset="0"/>
              </a:rPr>
              <a:t>, J. Comp. Chem. 3, 4, (1982) 556-560</a:t>
            </a:r>
            <a:r>
              <a:rPr lang="en-GB" dirty="0">
                <a:effectLst/>
                <a:latin typeface="Times New Roman" panose="02020603050405020304" pitchFamily="18" charset="0"/>
                <a:cs typeface="Times New Roman" panose="02020603050405020304" pitchFamily="18" charset="0"/>
              </a:rPr>
              <a:t>.</a:t>
            </a:r>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633499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60914-A241-0F3B-BB71-F12905C33E0F}"/>
              </a:ext>
            </a:extLst>
          </p:cNvPr>
          <p:cNvSpPr>
            <a:spLocks noGrp="1"/>
          </p:cNvSpPr>
          <p:nvPr>
            <p:ph type="title"/>
          </p:nvPr>
        </p:nvSpPr>
        <p:spPr/>
        <p:txBody>
          <a:bodyPr/>
          <a:lstStyle/>
          <a:p>
            <a:r>
              <a:rPr lang="es-ES" dirty="0" err="1">
                <a:latin typeface="Times New Roman" panose="02020603050405020304" pitchFamily="18" charset="0"/>
                <a:cs typeface="Times New Roman" panose="02020603050405020304" pitchFamily="18" charset="0"/>
              </a:rPr>
              <a:t>Motivation</a:t>
            </a:r>
            <a:r>
              <a:rPr lang="es-ES" dirty="0">
                <a:latin typeface="Times New Roman" panose="02020603050405020304" pitchFamily="18" charset="0"/>
                <a:cs typeface="Times New Roman" panose="02020603050405020304" pitchFamily="18" charset="0"/>
              </a:rPr>
              <a:t>:</a:t>
            </a:r>
            <a:endParaRPr lang="en-GB"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ADD283E3-980C-2B15-0113-F2BB1C1EC9D5}"/>
              </a:ext>
            </a:extLst>
          </p:cNvPr>
          <p:cNvSpPr>
            <a:spLocks noGrp="1"/>
          </p:cNvSpPr>
          <p:nvPr>
            <p:ph idx="1"/>
          </p:nvPr>
        </p:nvSpPr>
        <p:spPr>
          <a:xfrm>
            <a:off x="838200" y="2023353"/>
            <a:ext cx="10515600" cy="4717914"/>
          </a:xfrm>
        </p:spPr>
        <p:txBody>
          <a:bodyPr/>
          <a:lstStyle/>
          <a:p>
            <a:r>
              <a:rPr lang="es-ES" dirty="0" err="1">
                <a:latin typeface="Times New Roman" panose="02020603050405020304" pitchFamily="18" charset="0"/>
                <a:cs typeface="Times New Roman" panose="02020603050405020304" pitchFamily="18" charset="0"/>
              </a:rPr>
              <a:t>Develop</a:t>
            </a:r>
            <a:r>
              <a:rPr lang="es-ES" dirty="0">
                <a:latin typeface="Times New Roman" panose="02020603050405020304" pitchFamily="18" charset="0"/>
                <a:cs typeface="Times New Roman" panose="02020603050405020304" pitchFamily="18" charset="0"/>
              </a:rPr>
              <a:t> a general </a:t>
            </a:r>
            <a:r>
              <a:rPr lang="es-ES" dirty="0" err="1">
                <a:latin typeface="Times New Roman" panose="02020603050405020304" pitchFamily="18" charset="0"/>
                <a:cs typeface="Times New Roman" panose="02020603050405020304" pitchFamily="18" charset="0"/>
              </a:rPr>
              <a:t>framework</a:t>
            </a:r>
            <a:r>
              <a:rPr lang="es-ES" dirty="0">
                <a:latin typeface="Times New Roman" panose="02020603050405020304" pitchFamily="18" charset="0"/>
                <a:cs typeface="Times New Roman" panose="02020603050405020304" pitchFamily="18" charset="0"/>
              </a:rPr>
              <a:t> in </a:t>
            </a:r>
            <a:r>
              <a:rPr lang="es-ES" dirty="0" err="1">
                <a:latin typeface="Times New Roman" panose="02020603050405020304" pitchFamily="18" charset="0"/>
                <a:cs typeface="Times New Roman" panose="02020603050405020304" pitchFamily="18" charset="0"/>
              </a:rPr>
              <a:t>which</a:t>
            </a:r>
            <a:r>
              <a:rPr lang="es-ES" dirty="0">
                <a:latin typeface="Times New Roman" panose="02020603050405020304" pitchFamily="18" charset="0"/>
                <a:cs typeface="Times New Roman" panose="02020603050405020304" pitchFamily="18" charset="0"/>
              </a:rPr>
              <a:t> </a:t>
            </a:r>
            <a:r>
              <a:rPr lang="es-ES" dirty="0" err="1">
                <a:latin typeface="Times New Roman" panose="02020603050405020304" pitchFamily="18" charset="0"/>
                <a:cs typeface="Times New Roman" panose="02020603050405020304" pitchFamily="18" charset="0"/>
              </a:rPr>
              <a:t>any</a:t>
            </a:r>
            <a:r>
              <a:rPr lang="es-ES" dirty="0">
                <a:latin typeface="Times New Roman" panose="02020603050405020304" pitchFamily="18" charset="0"/>
                <a:cs typeface="Times New Roman" panose="02020603050405020304" pitchFamily="18" charset="0"/>
              </a:rPr>
              <a:t> experimental </a:t>
            </a:r>
            <a:r>
              <a:rPr lang="es-ES" dirty="0" err="1">
                <a:latin typeface="Times New Roman" panose="02020603050405020304" pitchFamily="18" charset="0"/>
                <a:cs typeface="Times New Roman" panose="02020603050405020304" pitchFamily="18" charset="0"/>
              </a:rPr>
              <a:t>parameter</a:t>
            </a:r>
            <a:r>
              <a:rPr lang="es-ES" dirty="0">
                <a:latin typeface="Times New Roman" panose="02020603050405020304" pitchFamily="18" charset="0"/>
                <a:cs typeface="Times New Roman" panose="02020603050405020304" pitchFamily="18" charset="0"/>
              </a:rPr>
              <a:t> can be </a:t>
            </a:r>
            <a:r>
              <a:rPr lang="es-ES" dirty="0" err="1">
                <a:latin typeface="Times New Roman" panose="02020603050405020304" pitchFamily="18" charset="0"/>
                <a:cs typeface="Times New Roman" panose="02020603050405020304" pitchFamily="18" charset="0"/>
              </a:rPr>
              <a:t>fitted</a:t>
            </a:r>
            <a:r>
              <a:rPr lang="es-ES" dirty="0">
                <a:latin typeface="Times New Roman" panose="02020603050405020304" pitchFamily="18" charset="0"/>
                <a:cs typeface="Times New Roman" panose="02020603050405020304" pitchFamily="18" charset="0"/>
              </a:rPr>
              <a:t>.</a:t>
            </a:r>
          </a:p>
          <a:p>
            <a:endParaRPr lang="es-ES" dirty="0">
              <a:latin typeface="Times New Roman" panose="02020603050405020304" pitchFamily="18" charset="0"/>
              <a:cs typeface="Times New Roman" panose="02020603050405020304" pitchFamily="18" charset="0"/>
            </a:endParaRPr>
          </a:p>
          <a:p>
            <a:r>
              <a:rPr lang="es-ES" dirty="0">
                <a:latin typeface="Times New Roman" panose="02020603050405020304" pitchFamily="18" charset="0"/>
                <a:cs typeface="Times New Roman" panose="02020603050405020304" pitchFamily="18" charset="0"/>
              </a:rPr>
              <a:t>X-</a:t>
            </a:r>
            <a:r>
              <a:rPr lang="es-ES" dirty="0" err="1">
                <a:latin typeface="Times New Roman" panose="02020603050405020304" pitchFamily="18" charset="0"/>
                <a:cs typeface="Times New Roman" panose="02020603050405020304" pitchFamily="18" charset="0"/>
              </a:rPr>
              <a:t>ray</a:t>
            </a:r>
            <a:r>
              <a:rPr lang="es-ES" dirty="0">
                <a:latin typeface="Times New Roman" panose="02020603050405020304" pitchFamily="18" charset="0"/>
                <a:cs typeface="Times New Roman" panose="02020603050405020304" pitchFamily="18" charset="0"/>
              </a:rPr>
              <a:t> </a:t>
            </a:r>
            <a:r>
              <a:rPr lang="es-ES" dirty="0" err="1">
                <a:latin typeface="Times New Roman" panose="02020603050405020304" pitchFamily="18" charset="0"/>
                <a:cs typeface="Times New Roman" panose="02020603050405020304" pitchFamily="18" charset="0"/>
              </a:rPr>
              <a:t>emission</a:t>
            </a:r>
            <a:r>
              <a:rPr lang="es-ES" dirty="0">
                <a:latin typeface="Times New Roman" panose="02020603050405020304" pitchFamily="18" charset="0"/>
                <a:cs typeface="Times New Roman" panose="02020603050405020304" pitchFamily="18" charset="0"/>
              </a:rPr>
              <a:t> </a:t>
            </a:r>
            <a:r>
              <a:rPr lang="es-ES" dirty="0" err="1">
                <a:latin typeface="Times New Roman" panose="02020603050405020304" pitchFamily="18" charset="0"/>
                <a:cs typeface="Times New Roman" panose="02020603050405020304" pitchFamily="18" charset="0"/>
              </a:rPr>
              <a:t>experiments</a:t>
            </a:r>
            <a:r>
              <a:rPr lang="es-ES" dirty="0">
                <a:latin typeface="Times New Roman" panose="02020603050405020304" pitchFamily="18" charset="0"/>
                <a:cs typeface="Times New Roman" panose="02020603050405020304" pitchFamily="18" charset="0"/>
              </a:rPr>
              <a:t> </a:t>
            </a:r>
            <a:r>
              <a:rPr lang="es-ES" dirty="0" err="1">
                <a:latin typeface="Times New Roman" panose="02020603050405020304" pitchFamily="18" charset="0"/>
                <a:cs typeface="Times New Roman" panose="02020603050405020304" pitchFamily="18" charset="0"/>
              </a:rPr>
              <a:t>provide</a:t>
            </a:r>
            <a:r>
              <a:rPr lang="es-ES" dirty="0">
                <a:latin typeface="Times New Roman" panose="02020603050405020304" pitchFamily="18" charset="0"/>
                <a:cs typeface="Times New Roman" panose="02020603050405020304" pitchFamily="18" charset="0"/>
              </a:rPr>
              <a:t> </a:t>
            </a:r>
            <a:r>
              <a:rPr lang="es-ES" dirty="0" err="1">
                <a:latin typeface="Times New Roman" panose="02020603050405020304" pitchFamily="18" charset="0"/>
                <a:cs typeface="Times New Roman" panose="02020603050405020304" pitchFamily="18" charset="0"/>
              </a:rPr>
              <a:t>us</a:t>
            </a:r>
            <a:r>
              <a:rPr lang="es-ES" dirty="0">
                <a:latin typeface="Times New Roman" panose="02020603050405020304" pitchFamily="18" charset="0"/>
                <a:cs typeface="Times New Roman" panose="02020603050405020304" pitchFamily="18" charset="0"/>
              </a:rPr>
              <a:t> </a:t>
            </a:r>
            <a:r>
              <a:rPr lang="es-ES" dirty="0" err="1">
                <a:latin typeface="Times New Roman" panose="02020603050405020304" pitchFamily="18" charset="0"/>
                <a:cs typeface="Times New Roman" panose="02020603050405020304" pitchFamily="18" charset="0"/>
              </a:rPr>
              <a:t>with</a:t>
            </a:r>
            <a:r>
              <a:rPr lang="es-ES" dirty="0">
                <a:latin typeface="Times New Roman" panose="02020603050405020304" pitchFamily="18" charset="0"/>
                <a:cs typeface="Times New Roman" panose="02020603050405020304" pitchFamily="18" charset="0"/>
              </a:rPr>
              <a:t> </a:t>
            </a:r>
            <a:r>
              <a:rPr lang="es-ES" dirty="0" err="1">
                <a:latin typeface="Times New Roman" panose="02020603050405020304" pitchFamily="18" charset="0"/>
                <a:cs typeface="Times New Roman" panose="02020603050405020304" pitchFamily="18" charset="0"/>
              </a:rPr>
              <a:t>valuable</a:t>
            </a:r>
            <a:r>
              <a:rPr lang="es-ES" dirty="0">
                <a:latin typeface="Times New Roman" panose="02020603050405020304" pitchFamily="18" charset="0"/>
                <a:cs typeface="Times New Roman" panose="02020603050405020304" pitchFamily="18" charset="0"/>
              </a:rPr>
              <a:t> </a:t>
            </a:r>
            <a:r>
              <a:rPr lang="es-ES" dirty="0" err="1">
                <a:latin typeface="Times New Roman" panose="02020603050405020304" pitchFamily="18" charset="0"/>
                <a:cs typeface="Times New Roman" panose="02020603050405020304" pitchFamily="18" charset="0"/>
              </a:rPr>
              <a:t>information</a:t>
            </a:r>
            <a:r>
              <a:rPr lang="es-ES" dirty="0">
                <a:latin typeface="Times New Roman" panose="02020603050405020304" pitchFamily="18" charset="0"/>
                <a:cs typeface="Times New Roman" panose="02020603050405020304" pitchFamily="18" charset="0"/>
              </a:rPr>
              <a:t> </a:t>
            </a:r>
            <a:r>
              <a:rPr lang="es-ES" dirty="0" err="1">
                <a:latin typeface="Times New Roman" panose="02020603050405020304" pitchFamily="18" charset="0"/>
                <a:cs typeface="Times New Roman" panose="02020603050405020304" pitchFamily="18" charset="0"/>
              </a:rPr>
              <a:t>about</a:t>
            </a:r>
            <a:r>
              <a:rPr lang="es-ES" dirty="0">
                <a:latin typeface="Times New Roman" panose="02020603050405020304" pitchFamily="18" charset="0"/>
                <a:cs typeface="Times New Roman" panose="02020603050405020304" pitchFamily="18" charset="0"/>
              </a:rPr>
              <a:t> </a:t>
            </a:r>
            <a:r>
              <a:rPr lang="es-ES" dirty="0" err="1">
                <a:latin typeface="Times New Roman" panose="02020603050405020304" pitchFamily="18" charset="0"/>
                <a:cs typeface="Times New Roman" panose="02020603050405020304" pitchFamily="18" charset="0"/>
              </a:rPr>
              <a:t>the</a:t>
            </a:r>
            <a:r>
              <a:rPr lang="es-ES" dirty="0">
                <a:latin typeface="Times New Roman" panose="02020603050405020304" pitchFamily="18" charset="0"/>
                <a:cs typeface="Times New Roman" panose="02020603050405020304" pitchFamily="18" charset="0"/>
              </a:rPr>
              <a:t> </a:t>
            </a:r>
            <a:r>
              <a:rPr lang="es-ES" dirty="0" err="1">
                <a:latin typeface="Times New Roman" panose="02020603050405020304" pitchFamily="18" charset="0"/>
                <a:cs typeface="Times New Roman" panose="02020603050405020304" pitchFamily="18" charset="0"/>
              </a:rPr>
              <a:t>charge</a:t>
            </a:r>
            <a:r>
              <a:rPr lang="es-ES" dirty="0">
                <a:latin typeface="Times New Roman" panose="02020603050405020304" pitchFamily="18" charset="0"/>
                <a:cs typeface="Times New Roman" panose="02020603050405020304" pitchFamily="18" charset="0"/>
              </a:rPr>
              <a:t> </a:t>
            </a:r>
            <a:r>
              <a:rPr lang="es-ES" dirty="0" err="1">
                <a:latin typeface="Times New Roman" panose="02020603050405020304" pitchFamily="18" charset="0"/>
                <a:cs typeface="Times New Roman" panose="02020603050405020304" pitchFamily="18" charset="0"/>
              </a:rPr>
              <a:t>density</a:t>
            </a:r>
            <a:r>
              <a:rPr lang="es-ES" dirty="0">
                <a:latin typeface="Times New Roman" panose="02020603050405020304" pitchFamily="18" charset="0"/>
                <a:cs typeface="Times New Roman" panose="02020603050405020304" pitchFamily="18" charset="0"/>
              </a:rPr>
              <a:t>.</a:t>
            </a:r>
          </a:p>
          <a:p>
            <a:endParaRPr lang="es-ES" dirty="0">
              <a:latin typeface="Times New Roman" panose="02020603050405020304" pitchFamily="18" charset="0"/>
              <a:cs typeface="Times New Roman" panose="02020603050405020304" pitchFamily="18" charset="0"/>
            </a:endParaRPr>
          </a:p>
          <a:p>
            <a:r>
              <a:rPr lang="es-ES" dirty="0" err="1">
                <a:latin typeface="Times New Roman" panose="02020603050405020304" pitchFamily="18" charset="0"/>
                <a:cs typeface="Times New Roman" panose="02020603050405020304" pitchFamily="18" charset="0"/>
              </a:rPr>
              <a:t>Fitting</a:t>
            </a:r>
            <a:r>
              <a:rPr lang="es-ES" dirty="0">
                <a:latin typeface="Times New Roman" panose="02020603050405020304" pitchFamily="18" charset="0"/>
                <a:cs typeface="Times New Roman" panose="02020603050405020304" pitchFamily="18" charset="0"/>
              </a:rPr>
              <a:t> </a:t>
            </a:r>
            <a:r>
              <a:rPr lang="es-ES" dirty="0" err="1">
                <a:latin typeface="Times New Roman" panose="02020603050405020304" pitchFamily="18" charset="0"/>
                <a:cs typeface="Times New Roman" panose="02020603050405020304" pitchFamily="18" charset="0"/>
              </a:rPr>
              <a:t>these</a:t>
            </a:r>
            <a:r>
              <a:rPr lang="es-ES" dirty="0">
                <a:latin typeface="Times New Roman" panose="02020603050405020304" pitchFamily="18" charset="0"/>
                <a:cs typeface="Times New Roman" panose="02020603050405020304" pitchFamily="18" charset="0"/>
              </a:rPr>
              <a:t> observables </a:t>
            </a:r>
            <a:r>
              <a:rPr lang="es-ES" dirty="0" err="1">
                <a:latin typeface="Times New Roman" panose="02020603050405020304" pitchFamily="18" charset="0"/>
                <a:cs typeface="Times New Roman" panose="02020603050405020304" pitchFamily="18" charset="0"/>
              </a:rPr>
              <a:t>would</a:t>
            </a:r>
            <a:r>
              <a:rPr lang="es-ES" dirty="0">
                <a:latin typeface="Times New Roman" panose="02020603050405020304" pitchFamily="18" charset="0"/>
                <a:cs typeface="Times New Roman" panose="02020603050405020304" pitchFamily="18" charset="0"/>
              </a:rPr>
              <a:t> </a:t>
            </a:r>
            <a:r>
              <a:rPr lang="es-ES" dirty="0" err="1">
                <a:latin typeface="Times New Roman" panose="02020603050405020304" pitchFamily="18" charset="0"/>
                <a:cs typeface="Times New Roman" panose="02020603050405020304" pitchFamily="18" charset="0"/>
              </a:rPr>
              <a:t>allow</a:t>
            </a:r>
            <a:r>
              <a:rPr lang="es-ES" dirty="0">
                <a:latin typeface="Times New Roman" panose="02020603050405020304" pitchFamily="18" charset="0"/>
                <a:cs typeface="Times New Roman" panose="02020603050405020304" pitchFamily="18" charset="0"/>
              </a:rPr>
              <a:t> </a:t>
            </a:r>
            <a:r>
              <a:rPr lang="es-ES" dirty="0" err="1">
                <a:latin typeface="Times New Roman" panose="02020603050405020304" pitchFamily="18" charset="0"/>
                <a:cs typeface="Times New Roman" panose="02020603050405020304" pitchFamily="18" charset="0"/>
              </a:rPr>
              <a:t>for</a:t>
            </a:r>
            <a:r>
              <a:rPr lang="es-ES" dirty="0">
                <a:latin typeface="Times New Roman" panose="02020603050405020304" pitchFamily="18" charset="0"/>
                <a:cs typeface="Times New Roman" panose="02020603050405020304" pitchFamily="18" charset="0"/>
              </a:rPr>
              <a:t> </a:t>
            </a:r>
            <a:r>
              <a:rPr lang="es-ES" dirty="0" err="1">
                <a:latin typeface="Times New Roman" panose="02020603050405020304" pitchFamily="18" charset="0"/>
                <a:cs typeface="Times New Roman" panose="02020603050405020304" pitchFamily="18" charset="0"/>
              </a:rPr>
              <a:t>improvements</a:t>
            </a:r>
            <a:r>
              <a:rPr lang="es-ES" dirty="0">
                <a:latin typeface="Times New Roman" panose="02020603050405020304" pitchFamily="18" charset="0"/>
                <a:cs typeface="Times New Roman" panose="02020603050405020304" pitchFamily="18" charset="0"/>
              </a:rPr>
              <a:t> </a:t>
            </a:r>
            <a:r>
              <a:rPr lang="es-ES" dirty="0" err="1">
                <a:latin typeface="Times New Roman" panose="02020603050405020304" pitchFamily="18" charset="0"/>
                <a:cs typeface="Times New Roman" panose="02020603050405020304" pitchFamily="18" charset="0"/>
              </a:rPr>
              <a:t>even</a:t>
            </a:r>
            <a:r>
              <a:rPr lang="es-ES" dirty="0">
                <a:latin typeface="Times New Roman" panose="02020603050405020304" pitchFamily="18" charset="0"/>
                <a:cs typeface="Times New Roman" panose="02020603050405020304" pitchFamily="18" charset="0"/>
              </a:rPr>
              <a:t> in </a:t>
            </a:r>
            <a:r>
              <a:rPr lang="es-ES" dirty="0" err="1">
                <a:latin typeface="Times New Roman" panose="02020603050405020304" pitchFamily="18" charset="0"/>
                <a:cs typeface="Times New Roman" panose="02020603050405020304" pitchFamily="18" charset="0"/>
              </a:rPr>
              <a:t>the</a:t>
            </a:r>
            <a:r>
              <a:rPr lang="es-ES" dirty="0">
                <a:latin typeface="Times New Roman" panose="02020603050405020304" pitchFamily="18" charset="0"/>
                <a:cs typeface="Times New Roman" panose="02020603050405020304" pitchFamily="18" charset="0"/>
              </a:rPr>
              <a:t> </a:t>
            </a:r>
            <a:r>
              <a:rPr lang="es-ES" dirty="0" err="1">
                <a:latin typeface="Times New Roman" panose="02020603050405020304" pitchFamily="18" charset="0"/>
                <a:cs typeface="Times New Roman" panose="02020603050405020304" pitchFamily="18" charset="0"/>
              </a:rPr>
              <a:t>simplest</a:t>
            </a:r>
            <a:r>
              <a:rPr lang="es-ES" dirty="0">
                <a:latin typeface="Times New Roman" panose="02020603050405020304" pitchFamily="18" charset="0"/>
                <a:cs typeface="Times New Roman" panose="02020603050405020304" pitchFamily="18" charset="0"/>
              </a:rPr>
              <a:t> </a:t>
            </a:r>
            <a:r>
              <a:rPr lang="es-ES" dirty="0" err="1">
                <a:latin typeface="Times New Roman" panose="02020603050405020304" pitchFamily="18" charset="0"/>
                <a:cs typeface="Times New Roman" panose="02020603050405020304" pitchFamily="18" charset="0"/>
              </a:rPr>
              <a:t>models</a:t>
            </a:r>
            <a:r>
              <a:rPr lang="es-ES" dirty="0">
                <a:latin typeface="Times New Roman" panose="02020603050405020304" pitchFamily="18" charset="0"/>
                <a:cs typeface="Times New Roman" panose="02020603050405020304" pitchFamily="18" charset="0"/>
              </a:rPr>
              <a:t>, </a:t>
            </a:r>
            <a:r>
              <a:rPr lang="es-ES" dirty="0" err="1">
                <a:latin typeface="Times New Roman" panose="02020603050405020304" pitchFamily="18" charset="0"/>
                <a:cs typeface="Times New Roman" panose="02020603050405020304" pitchFamily="18" charset="0"/>
              </a:rPr>
              <a:t>such</a:t>
            </a:r>
            <a:r>
              <a:rPr lang="es-ES" dirty="0">
                <a:latin typeface="Times New Roman" panose="02020603050405020304" pitchFamily="18" charset="0"/>
                <a:cs typeface="Times New Roman" panose="02020603050405020304" pitchFamily="18" charset="0"/>
              </a:rPr>
              <a:t> as </a:t>
            </a:r>
            <a:r>
              <a:rPr lang="es-ES" dirty="0" err="1">
                <a:latin typeface="Times New Roman" panose="02020603050405020304" pitchFamily="18" charset="0"/>
                <a:cs typeface="Times New Roman" panose="02020603050405020304" pitchFamily="18" charset="0"/>
              </a:rPr>
              <a:t>Hartree</a:t>
            </a:r>
            <a:r>
              <a:rPr lang="es-ES" dirty="0">
                <a:latin typeface="Times New Roman" panose="02020603050405020304" pitchFamily="18" charset="0"/>
                <a:cs typeface="Times New Roman" panose="02020603050405020304" pitchFamily="18" charset="0"/>
              </a:rPr>
              <a:t>-Fock.</a:t>
            </a:r>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606459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AFC924D-406A-AD04-C788-59B2EEE946F3}"/>
              </a:ext>
            </a:extLst>
          </p:cNvPr>
          <p:cNvSpPr>
            <a:spLocks noGrp="1"/>
          </p:cNvSpPr>
          <p:nvPr>
            <p:ph type="title"/>
          </p:nvPr>
        </p:nvSpPr>
        <p:spPr>
          <a:xfrm>
            <a:off x="838200" y="365125"/>
            <a:ext cx="10515600" cy="1325563"/>
          </a:xfrm>
        </p:spPr>
        <p:txBody>
          <a:bodyPr/>
          <a:lstStyle/>
          <a:p>
            <a:r>
              <a:rPr lang="es-ES" dirty="0" err="1">
                <a:latin typeface="Times New Roman" panose="02020603050405020304" pitchFamily="18" charset="0"/>
                <a:cs typeface="Times New Roman" panose="02020603050405020304" pitchFamily="18" charset="0"/>
              </a:rPr>
              <a:t>Restrained</a:t>
            </a:r>
            <a:r>
              <a:rPr lang="es-ES" dirty="0">
                <a:latin typeface="Times New Roman" panose="02020603050405020304" pitchFamily="18" charset="0"/>
                <a:cs typeface="Times New Roman" panose="02020603050405020304" pitchFamily="18" charset="0"/>
              </a:rPr>
              <a:t> </a:t>
            </a:r>
            <a:r>
              <a:rPr lang="es-ES" dirty="0" err="1">
                <a:latin typeface="Times New Roman" panose="02020603050405020304" pitchFamily="18" charset="0"/>
                <a:cs typeface="Times New Roman" panose="02020603050405020304" pitchFamily="18" charset="0"/>
              </a:rPr>
              <a:t>Minimization</a:t>
            </a:r>
            <a:r>
              <a:rPr lang="es-ES" dirty="0">
                <a:latin typeface="Times New Roman" panose="02020603050405020304" pitchFamily="18" charset="0"/>
                <a:cs typeface="Times New Roman" panose="02020603050405020304" pitchFamily="18" charset="0"/>
              </a:rPr>
              <a:t>:</a:t>
            </a:r>
            <a:endParaRPr lang="en-GB" dirty="0"/>
          </a:p>
        </p:txBody>
      </p:sp>
      <p:pic>
        <p:nvPicPr>
          <p:cNvPr id="2049" name="Picture 1">
            <a:extLst>
              <a:ext uri="{FF2B5EF4-FFF2-40B4-BE49-F238E27FC236}">
                <a16:creationId xmlns:a16="http://schemas.microsoft.com/office/drawing/2014/main" id="{217DDFD9-DC3F-82E0-AEA7-771678003C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9564" y="1558566"/>
            <a:ext cx="7532096" cy="5021397"/>
          </a:xfrm>
          <a:prstGeom prst="rect">
            <a:avLst/>
          </a:prstGeom>
          <a:noFill/>
          <a:extLst>
            <a:ext uri="{909E8E84-426E-40DD-AFC4-6F175D3DCCD1}">
              <a14:hiddenFill xmlns:a14="http://schemas.microsoft.com/office/drawing/2010/main">
                <a:solidFill>
                  <a:srgbClr val="FFFFFF"/>
                </a:solidFill>
              </a14:hiddenFill>
            </a:ext>
          </a:extLst>
        </p:spPr>
      </p:pic>
      <p:sp>
        <p:nvSpPr>
          <p:cNvPr id="18" name="Oval 17">
            <a:extLst>
              <a:ext uri="{FF2B5EF4-FFF2-40B4-BE49-F238E27FC236}">
                <a16:creationId xmlns:a16="http://schemas.microsoft.com/office/drawing/2014/main" id="{5E158AA5-D6DD-503A-0141-5C2A75AADC3A}"/>
              </a:ext>
            </a:extLst>
          </p:cNvPr>
          <p:cNvSpPr/>
          <p:nvPr/>
        </p:nvSpPr>
        <p:spPr>
          <a:xfrm>
            <a:off x="6295328" y="6210773"/>
            <a:ext cx="165371" cy="16537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1C053948-3A28-3F23-AA63-5C59FC1419F4}"/>
              </a:ext>
            </a:extLst>
          </p:cNvPr>
          <p:cNvSpPr txBox="1"/>
          <p:nvPr/>
        </p:nvSpPr>
        <p:spPr>
          <a:xfrm>
            <a:off x="5505944" y="5506355"/>
            <a:ext cx="1744137" cy="646331"/>
          </a:xfrm>
          <a:prstGeom prst="rect">
            <a:avLst/>
          </a:prstGeom>
          <a:noFill/>
        </p:spPr>
        <p:txBody>
          <a:bodyPr wrap="square" rtlCol="0">
            <a:spAutoFit/>
          </a:bodyPr>
          <a:lstStyle/>
          <a:p>
            <a:pPr algn="ctr"/>
            <a:r>
              <a:rPr lang="en-GB" dirty="0">
                <a:latin typeface="Times New Roman" panose="02020603050405020304" pitchFamily="18" charset="0"/>
                <a:cs typeface="Times New Roman" panose="02020603050405020304" pitchFamily="18" charset="0"/>
              </a:rPr>
              <a:t>Empirical observation</a:t>
            </a:r>
          </a:p>
        </p:txBody>
      </p:sp>
      <p:sp>
        <p:nvSpPr>
          <p:cNvPr id="22" name="Oval 21">
            <a:extLst>
              <a:ext uri="{FF2B5EF4-FFF2-40B4-BE49-F238E27FC236}">
                <a16:creationId xmlns:a16="http://schemas.microsoft.com/office/drawing/2014/main" id="{8B474929-DD0C-D2D9-B6C9-05C6FFB038F2}"/>
              </a:ext>
            </a:extLst>
          </p:cNvPr>
          <p:cNvSpPr/>
          <p:nvPr/>
        </p:nvSpPr>
        <p:spPr>
          <a:xfrm>
            <a:off x="4202437" y="6210773"/>
            <a:ext cx="165371" cy="16537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E8359EE9-3372-77B8-760C-B787CC6E9D51}"/>
              </a:ext>
            </a:extLst>
          </p:cNvPr>
          <p:cNvSpPr txBox="1"/>
          <p:nvPr/>
        </p:nvSpPr>
        <p:spPr>
          <a:xfrm>
            <a:off x="3413053" y="5506355"/>
            <a:ext cx="1744137" cy="646331"/>
          </a:xfrm>
          <a:prstGeom prst="rect">
            <a:avLst/>
          </a:prstGeom>
          <a:noFill/>
        </p:spPr>
        <p:txBody>
          <a:bodyPr wrap="square" rtlCol="0">
            <a:spAutoFit/>
          </a:bodyPr>
          <a:lstStyle/>
          <a:p>
            <a:pPr algn="ctr"/>
            <a:r>
              <a:rPr lang="en-GB" dirty="0">
                <a:latin typeface="Times New Roman" panose="02020603050405020304" pitchFamily="18" charset="0"/>
                <a:cs typeface="Times New Roman" panose="02020603050405020304" pitchFamily="18" charset="0"/>
              </a:rPr>
              <a:t>Theoretical prediction</a:t>
            </a:r>
          </a:p>
        </p:txBody>
      </p:sp>
    </p:spTree>
    <p:extLst>
      <p:ext uri="{BB962C8B-B14F-4D97-AF65-F5344CB8AC3E}">
        <p14:creationId xmlns:p14="http://schemas.microsoft.com/office/powerpoint/2010/main" val="33370450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AFC924D-406A-AD04-C788-59B2EEE946F3}"/>
              </a:ext>
            </a:extLst>
          </p:cNvPr>
          <p:cNvSpPr>
            <a:spLocks noGrp="1"/>
          </p:cNvSpPr>
          <p:nvPr>
            <p:ph type="title"/>
          </p:nvPr>
        </p:nvSpPr>
        <p:spPr>
          <a:xfrm>
            <a:off x="838200" y="365125"/>
            <a:ext cx="10515600" cy="1325563"/>
          </a:xfrm>
        </p:spPr>
        <p:txBody>
          <a:bodyPr/>
          <a:lstStyle/>
          <a:p>
            <a:r>
              <a:rPr lang="es-ES" dirty="0" err="1">
                <a:latin typeface="Times New Roman" panose="02020603050405020304" pitchFamily="18" charset="0"/>
                <a:cs typeface="Times New Roman" panose="02020603050405020304" pitchFamily="18" charset="0"/>
              </a:rPr>
              <a:t>Restrained</a:t>
            </a:r>
            <a:r>
              <a:rPr lang="es-ES" dirty="0">
                <a:latin typeface="Times New Roman" panose="02020603050405020304" pitchFamily="18" charset="0"/>
                <a:cs typeface="Times New Roman" panose="02020603050405020304" pitchFamily="18" charset="0"/>
              </a:rPr>
              <a:t> </a:t>
            </a:r>
            <a:r>
              <a:rPr lang="es-ES" dirty="0" err="1">
                <a:latin typeface="Times New Roman" panose="02020603050405020304" pitchFamily="18" charset="0"/>
                <a:cs typeface="Times New Roman" panose="02020603050405020304" pitchFamily="18" charset="0"/>
              </a:rPr>
              <a:t>Minimization</a:t>
            </a:r>
            <a:r>
              <a:rPr lang="es-ES" dirty="0">
                <a:latin typeface="Times New Roman" panose="02020603050405020304" pitchFamily="18" charset="0"/>
                <a:cs typeface="Times New Roman" panose="02020603050405020304" pitchFamily="18" charset="0"/>
              </a:rPr>
              <a:t>:</a:t>
            </a:r>
            <a:endParaRPr lang="en-GB" dirty="0"/>
          </a:p>
        </p:txBody>
      </p:sp>
      <p:pic>
        <p:nvPicPr>
          <p:cNvPr id="2050" name="Picture 2">
            <a:extLst>
              <a:ext uri="{FF2B5EF4-FFF2-40B4-BE49-F238E27FC236}">
                <a16:creationId xmlns:a16="http://schemas.microsoft.com/office/drawing/2014/main" id="{79F3ACBB-AD39-EFFD-9C0F-C2CB06A2A3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1214" y="1579092"/>
            <a:ext cx="7532095" cy="5021397"/>
          </a:xfrm>
          <a:prstGeom prst="rect">
            <a:avLst/>
          </a:prstGeom>
          <a:noFill/>
          <a:extLst>
            <a:ext uri="{909E8E84-426E-40DD-AFC4-6F175D3DCCD1}">
              <a14:hiddenFill xmlns:a14="http://schemas.microsoft.com/office/drawing/2010/main">
                <a:solidFill>
                  <a:srgbClr val="FFFFFF"/>
                </a:solidFill>
              </a14:hiddenFill>
            </a:ext>
          </a:extLst>
        </p:spPr>
      </p:pic>
      <p:sp>
        <p:nvSpPr>
          <p:cNvPr id="2062" name="Oval 2061">
            <a:extLst>
              <a:ext uri="{FF2B5EF4-FFF2-40B4-BE49-F238E27FC236}">
                <a16:creationId xmlns:a16="http://schemas.microsoft.com/office/drawing/2014/main" id="{39DC119A-2AEE-7BCC-C31E-C73CEFBB12AC}"/>
              </a:ext>
            </a:extLst>
          </p:cNvPr>
          <p:cNvSpPr/>
          <p:nvPr/>
        </p:nvSpPr>
        <p:spPr>
          <a:xfrm>
            <a:off x="6295328" y="6210773"/>
            <a:ext cx="165371" cy="16537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64" name="TextBox 2063">
            <a:extLst>
              <a:ext uri="{FF2B5EF4-FFF2-40B4-BE49-F238E27FC236}">
                <a16:creationId xmlns:a16="http://schemas.microsoft.com/office/drawing/2014/main" id="{879FA44D-33FE-4D71-71BE-0EE651418CBF}"/>
              </a:ext>
            </a:extLst>
          </p:cNvPr>
          <p:cNvSpPr txBox="1"/>
          <p:nvPr/>
        </p:nvSpPr>
        <p:spPr>
          <a:xfrm>
            <a:off x="5505944" y="5506355"/>
            <a:ext cx="1744137" cy="646331"/>
          </a:xfrm>
          <a:prstGeom prst="rect">
            <a:avLst/>
          </a:prstGeom>
          <a:noFill/>
        </p:spPr>
        <p:txBody>
          <a:bodyPr wrap="square" rtlCol="0">
            <a:spAutoFit/>
          </a:bodyPr>
          <a:lstStyle/>
          <a:p>
            <a:pPr algn="ctr"/>
            <a:r>
              <a:rPr lang="en-GB" dirty="0">
                <a:latin typeface="Times New Roman" panose="02020603050405020304" pitchFamily="18" charset="0"/>
                <a:cs typeface="Times New Roman" panose="02020603050405020304" pitchFamily="18" charset="0"/>
              </a:rPr>
              <a:t>Empirical observation</a:t>
            </a:r>
          </a:p>
        </p:txBody>
      </p:sp>
      <p:sp>
        <p:nvSpPr>
          <p:cNvPr id="2066" name="Oval 2065">
            <a:extLst>
              <a:ext uri="{FF2B5EF4-FFF2-40B4-BE49-F238E27FC236}">
                <a16:creationId xmlns:a16="http://schemas.microsoft.com/office/drawing/2014/main" id="{70DB91DB-5709-3823-A5F2-0D87F2749F0F}"/>
              </a:ext>
            </a:extLst>
          </p:cNvPr>
          <p:cNvSpPr/>
          <p:nvPr/>
        </p:nvSpPr>
        <p:spPr>
          <a:xfrm>
            <a:off x="4202437" y="6210773"/>
            <a:ext cx="165371" cy="16537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68" name="TextBox 2067">
            <a:extLst>
              <a:ext uri="{FF2B5EF4-FFF2-40B4-BE49-F238E27FC236}">
                <a16:creationId xmlns:a16="http://schemas.microsoft.com/office/drawing/2014/main" id="{0BCDF524-6182-0E5B-1969-C5953B19BE95}"/>
              </a:ext>
            </a:extLst>
          </p:cNvPr>
          <p:cNvSpPr txBox="1"/>
          <p:nvPr/>
        </p:nvSpPr>
        <p:spPr>
          <a:xfrm>
            <a:off x="3413053" y="5506355"/>
            <a:ext cx="1744137" cy="646331"/>
          </a:xfrm>
          <a:prstGeom prst="rect">
            <a:avLst/>
          </a:prstGeom>
          <a:noFill/>
        </p:spPr>
        <p:txBody>
          <a:bodyPr wrap="square" rtlCol="0">
            <a:spAutoFit/>
          </a:bodyPr>
          <a:lstStyle/>
          <a:p>
            <a:pPr algn="ctr"/>
            <a:r>
              <a:rPr lang="en-GB" dirty="0">
                <a:latin typeface="Times New Roman" panose="02020603050405020304" pitchFamily="18" charset="0"/>
                <a:cs typeface="Times New Roman" panose="02020603050405020304" pitchFamily="18" charset="0"/>
              </a:rPr>
              <a:t>Theoretical prediction</a:t>
            </a:r>
          </a:p>
        </p:txBody>
      </p:sp>
    </p:spTree>
    <p:extLst>
      <p:ext uri="{BB962C8B-B14F-4D97-AF65-F5344CB8AC3E}">
        <p14:creationId xmlns:p14="http://schemas.microsoft.com/office/powerpoint/2010/main" val="31306509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AFC924D-406A-AD04-C788-59B2EEE946F3}"/>
              </a:ext>
            </a:extLst>
          </p:cNvPr>
          <p:cNvSpPr>
            <a:spLocks noGrp="1"/>
          </p:cNvSpPr>
          <p:nvPr>
            <p:ph type="title"/>
          </p:nvPr>
        </p:nvSpPr>
        <p:spPr>
          <a:xfrm>
            <a:off x="838200" y="365125"/>
            <a:ext cx="10515600" cy="1325563"/>
          </a:xfrm>
        </p:spPr>
        <p:txBody>
          <a:bodyPr/>
          <a:lstStyle/>
          <a:p>
            <a:r>
              <a:rPr lang="es-ES" dirty="0" err="1">
                <a:latin typeface="Times New Roman" panose="02020603050405020304" pitchFamily="18" charset="0"/>
                <a:cs typeface="Times New Roman" panose="02020603050405020304" pitchFamily="18" charset="0"/>
              </a:rPr>
              <a:t>Restrained</a:t>
            </a:r>
            <a:r>
              <a:rPr lang="es-ES" dirty="0">
                <a:latin typeface="Times New Roman" panose="02020603050405020304" pitchFamily="18" charset="0"/>
                <a:cs typeface="Times New Roman" panose="02020603050405020304" pitchFamily="18" charset="0"/>
              </a:rPr>
              <a:t> </a:t>
            </a:r>
            <a:r>
              <a:rPr lang="es-ES" dirty="0" err="1">
                <a:latin typeface="Times New Roman" panose="02020603050405020304" pitchFamily="18" charset="0"/>
                <a:cs typeface="Times New Roman" panose="02020603050405020304" pitchFamily="18" charset="0"/>
              </a:rPr>
              <a:t>Minimization</a:t>
            </a:r>
            <a:r>
              <a:rPr lang="es-ES" dirty="0">
                <a:latin typeface="Times New Roman" panose="02020603050405020304" pitchFamily="18" charset="0"/>
                <a:cs typeface="Times New Roman" panose="02020603050405020304" pitchFamily="18" charset="0"/>
              </a:rPr>
              <a:t>:</a:t>
            </a:r>
            <a:endParaRPr lang="en-GB" dirty="0"/>
          </a:p>
        </p:txBody>
      </p:sp>
      <p:pic>
        <p:nvPicPr>
          <p:cNvPr id="3073" name="Picture 1">
            <a:extLst>
              <a:ext uri="{FF2B5EF4-FFF2-40B4-BE49-F238E27FC236}">
                <a16:creationId xmlns:a16="http://schemas.microsoft.com/office/drawing/2014/main" id="{5BE232A0-B93F-4ECC-CA87-2CC9435968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7437" y="1575881"/>
            <a:ext cx="7521407" cy="5014271"/>
          </a:xfrm>
          <a:prstGeom prst="rect">
            <a:avLst/>
          </a:prstGeom>
          <a:noFill/>
          <a:extLst>
            <a:ext uri="{909E8E84-426E-40DD-AFC4-6F175D3DCCD1}">
              <a14:hiddenFill xmlns:a14="http://schemas.microsoft.com/office/drawing/2010/main">
                <a:solidFill>
                  <a:srgbClr val="FFFFFF"/>
                </a:solidFill>
              </a14:hiddenFill>
            </a:ext>
          </a:extLst>
        </p:spPr>
      </p:pic>
      <p:sp>
        <p:nvSpPr>
          <p:cNvPr id="3" name="Oval 2">
            <a:extLst>
              <a:ext uri="{FF2B5EF4-FFF2-40B4-BE49-F238E27FC236}">
                <a16:creationId xmlns:a16="http://schemas.microsoft.com/office/drawing/2014/main" id="{728A5FAC-BF36-E3B5-9AAB-F92D867E870A}"/>
              </a:ext>
            </a:extLst>
          </p:cNvPr>
          <p:cNvSpPr/>
          <p:nvPr/>
        </p:nvSpPr>
        <p:spPr>
          <a:xfrm>
            <a:off x="6295328" y="6210773"/>
            <a:ext cx="165371" cy="16537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6B01A795-D6AB-124B-AC4D-D6EC14204F23}"/>
              </a:ext>
            </a:extLst>
          </p:cNvPr>
          <p:cNvSpPr txBox="1"/>
          <p:nvPr/>
        </p:nvSpPr>
        <p:spPr>
          <a:xfrm>
            <a:off x="5505944" y="5506355"/>
            <a:ext cx="1744137" cy="646331"/>
          </a:xfrm>
          <a:prstGeom prst="rect">
            <a:avLst/>
          </a:prstGeom>
          <a:noFill/>
        </p:spPr>
        <p:txBody>
          <a:bodyPr wrap="square" rtlCol="0">
            <a:spAutoFit/>
          </a:bodyPr>
          <a:lstStyle/>
          <a:p>
            <a:pPr algn="ctr"/>
            <a:r>
              <a:rPr lang="en-GB" dirty="0">
                <a:latin typeface="Times New Roman" panose="02020603050405020304" pitchFamily="18" charset="0"/>
                <a:cs typeface="Times New Roman" panose="02020603050405020304" pitchFamily="18" charset="0"/>
              </a:rPr>
              <a:t>Empirical observation</a:t>
            </a:r>
          </a:p>
        </p:txBody>
      </p:sp>
      <p:sp>
        <p:nvSpPr>
          <p:cNvPr id="8" name="Oval 7">
            <a:extLst>
              <a:ext uri="{FF2B5EF4-FFF2-40B4-BE49-F238E27FC236}">
                <a16:creationId xmlns:a16="http://schemas.microsoft.com/office/drawing/2014/main" id="{C9EEC0B4-573D-9F47-0AF9-44747A1E28F4}"/>
              </a:ext>
            </a:extLst>
          </p:cNvPr>
          <p:cNvSpPr/>
          <p:nvPr/>
        </p:nvSpPr>
        <p:spPr>
          <a:xfrm>
            <a:off x="4202437" y="6210773"/>
            <a:ext cx="165371" cy="16537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82800F6E-559C-42F4-A926-48DCA4B7E034}"/>
              </a:ext>
            </a:extLst>
          </p:cNvPr>
          <p:cNvSpPr txBox="1"/>
          <p:nvPr/>
        </p:nvSpPr>
        <p:spPr>
          <a:xfrm>
            <a:off x="3413053" y="5506355"/>
            <a:ext cx="1744137" cy="646331"/>
          </a:xfrm>
          <a:prstGeom prst="rect">
            <a:avLst/>
          </a:prstGeom>
          <a:noFill/>
        </p:spPr>
        <p:txBody>
          <a:bodyPr wrap="square" rtlCol="0">
            <a:spAutoFit/>
          </a:bodyPr>
          <a:lstStyle/>
          <a:p>
            <a:pPr algn="ctr"/>
            <a:r>
              <a:rPr lang="en-GB" dirty="0">
                <a:latin typeface="Times New Roman" panose="02020603050405020304" pitchFamily="18" charset="0"/>
                <a:cs typeface="Times New Roman" panose="02020603050405020304" pitchFamily="18" charset="0"/>
              </a:rPr>
              <a:t>Theoretical </a:t>
            </a:r>
          </a:p>
          <a:p>
            <a:pPr algn="ctr"/>
            <a:r>
              <a:rPr lang="en-GB" dirty="0">
                <a:latin typeface="Times New Roman" panose="02020603050405020304" pitchFamily="18" charset="0"/>
                <a:cs typeface="Times New Roman" panose="02020603050405020304" pitchFamily="18" charset="0"/>
              </a:rPr>
              <a:t>prediction</a:t>
            </a:r>
          </a:p>
        </p:txBody>
      </p:sp>
      <p:sp>
        <p:nvSpPr>
          <p:cNvPr id="12" name="Oval 11">
            <a:extLst>
              <a:ext uri="{FF2B5EF4-FFF2-40B4-BE49-F238E27FC236}">
                <a16:creationId xmlns:a16="http://schemas.microsoft.com/office/drawing/2014/main" id="{DC464804-F7BF-26D0-DA2A-8BE85B47A5F9}"/>
              </a:ext>
            </a:extLst>
          </p:cNvPr>
          <p:cNvSpPr/>
          <p:nvPr/>
        </p:nvSpPr>
        <p:spPr>
          <a:xfrm>
            <a:off x="6116988" y="3605862"/>
            <a:ext cx="165371" cy="16537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0E1BABF7-B564-B837-73F9-DEDEF6D30319}"/>
              </a:ext>
            </a:extLst>
          </p:cNvPr>
          <p:cNvSpPr txBox="1"/>
          <p:nvPr/>
        </p:nvSpPr>
        <p:spPr>
          <a:xfrm>
            <a:off x="5327604" y="3829319"/>
            <a:ext cx="1744137" cy="369332"/>
          </a:xfrm>
          <a:prstGeom prst="rect">
            <a:avLst/>
          </a:prstGeom>
          <a:noFill/>
        </p:spPr>
        <p:txBody>
          <a:bodyPr wrap="square" rtlCol="0">
            <a:spAutoFit/>
          </a:bodyPr>
          <a:lstStyle/>
          <a:p>
            <a:pPr algn="ctr"/>
            <a:r>
              <a:rPr lang="en-GB" dirty="0">
                <a:latin typeface="Times New Roman" panose="02020603050405020304" pitchFamily="18" charset="0"/>
                <a:cs typeface="Times New Roman" panose="02020603050405020304" pitchFamily="18" charset="0"/>
              </a:rPr>
              <a:t>Fitted prediction</a:t>
            </a:r>
          </a:p>
        </p:txBody>
      </p:sp>
    </p:spTree>
    <p:extLst>
      <p:ext uri="{BB962C8B-B14F-4D97-AF65-F5344CB8AC3E}">
        <p14:creationId xmlns:p14="http://schemas.microsoft.com/office/powerpoint/2010/main" val="2190260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BC126-5309-D4F7-B68F-DDCAFD64F404}"/>
              </a:ext>
            </a:extLst>
          </p:cNvPr>
          <p:cNvSpPr>
            <a:spLocks noGrp="1"/>
          </p:cNvSpPr>
          <p:nvPr>
            <p:ph type="title"/>
          </p:nvPr>
        </p:nvSpPr>
        <p:spPr/>
        <p:txBody>
          <a:bodyPr/>
          <a:lstStyle/>
          <a:p>
            <a:r>
              <a:rPr lang="es-ES" dirty="0" err="1">
                <a:latin typeface="Times New Roman" panose="02020603050405020304" pitchFamily="18" charset="0"/>
                <a:cs typeface="Times New Roman" panose="02020603050405020304" pitchFamily="18" charset="0"/>
              </a:rPr>
              <a:t>Introduction</a:t>
            </a:r>
            <a:r>
              <a:rPr lang="es-ES" dirty="0">
                <a:latin typeface="Times New Roman" panose="02020603050405020304" pitchFamily="18" charset="0"/>
                <a:cs typeface="Times New Roman" panose="02020603050405020304" pitchFamily="18" charset="0"/>
              </a:rPr>
              <a:t>: X-</a:t>
            </a:r>
            <a:r>
              <a:rPr lang="es-ES" dirty="0" err="1">
                <a:latin typeface="Times New Roman" panose="02020603050405020304" pitchFamily="18" charset="0"/>
                <a:cs typeface="Times New Roman" panose="02020603050405020304" pitchFamily="18" charset="0"/>
              </a:rPr>
              <a:t>ray</a:t>
            </a:r>
            <a:r>
              <a:rPr lang="es-ES" dirty="0">
                <a:latin typeface="Times New Roman" panose="02020603050405020304" pitchFamily="18" charset="0"/>
                <a:cs typeface="Times New Roman" panose="02020603050405020304" pitchFamily="18" charset="0"/>
              </a:rPr>
              <a:t> </a:t>
            </a:r>
            <a:r>
              <a:rPr lang="es-ES" dirty="0" err="1">
                <a:latin typeface="Times New Roman" panose="02020603050405020304" pitchFamily="18" charset="0"/>
                <a:cs typeface="Times New Roman" panose="02020603050405020304" pitchFamily="18" charset="0"/>
              </a:rPr>
              <a:t>Emission</a:t>
            </a:r>
            <a:r>
              <a:rPr lang="es-ES" dirty="0">
                <a:latin typeface="Times New Roman" panose="02020603050405020304" pitchFamily="18" charset="0"/>
                <a:cs typeface="Times New Roman" panose="02020603050405020304" pitchFamily="18" charset="0"/>
              </a:rPr>
              <a:t> </a:t>
            </a:r>
            <a:r>
              <a:rPr lang="es-ES" dirty="0" err="1">
                <a:latin typeface="Times New Roman" panose="02020603050405020304" pitchFamily="18" charset="0"/>
                <a:cs typeface="Times New Roman" panose="02020603050405020304" pitchFamily="18" charset="0"/>
              </a:rPr>
              <a:t>Spectroscopy</a:t>
            </a:r>
            <a:endParaRPr lang="en-GB" dirty="0">
              <a:latin typeface="Times New Roman" panose="02020603050405020304" pitchFamily="18" charset="0"/>
              <a:cs typeface="Times New Roman" panose="02020603050405020304" pitchFamily="18" charset="0"/>
            </a:endParaRPr>
          </a:p>
        </p:txBody>
      </p:sp>
      <p:pic>
        <p:nvPicPr>
          <p:cNvPr id="7" name="Picture 6" descr="Icon&#10;&#10;Description automatically generated with medium confidence">
            <a:extLst>
              <a:ext uri="{FF2B5EF4-FFF2-40B4-BE49-F238E27FC236}">
                <a16:creationId xmlns:a16="http://schemas.microsoft.com/office/drawing/2014/main" id="{07466E5B-0154-0991-A2F6-5BF5881C91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184" y="2659513"/>
            <a:ext cx="1992920" cy="1992920"/>
          </a:xfrm>
          <a:prstGeom prst="rect">
            <a:avLst/>
          </a:prstGeom>
        </p:spPr>
      </p:pic>
      <p:cxnSp>
        <p:nvCxnSpPr>
          <p:cNvPr id="8" name="Straight Arrow Connector 7">
            <a:extLst>
              <a:ext uri="{FF2B5EF4-FFF2-40B4-BE49-F238E27FC236}">
                <a16:creationId xmlns:a16="http://schemas.microsoft.com/office/drawing/2014/main" id="{87C88B77-A679-CE45-BC27-C538E23CB56E}"/>
              </a:ext>
            </a:extLst>
          </p:cNvPr>
          <p:cNvCxnSpPr>
            <a:cxnSpLocks/>
          </p:cNvCxnSpPr>
          <p:nvPr/>
        </p:nvCxnSpPr>
        <p:spPr>
          <a:xfrm flipV="1">
            <a:off x="3738860" y="2056452"/>
            <a:ext cx="23626" cy="306997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42D18E30-3266-8150-D50B-27B3359A4E59}"/>
              </a:ext>
            </a:extLst>
          </p:cNvPr>
          <p:cNvSpPr txBox="1"/>
          <p:nvPr/>
        </p:nvSpPr>
        <p:spPr>
          <a:xfrm>
            <a:off x="2743104" y="3190696"/>
            <a:ext cx="1145198" cy="369332"/>
          </a:xfrm>
          <a:prstGeom prst="rect">
            <a:avLst/>
          </a:prstGeom>
          <a:noFill/>
        </p:spPr>
        <p:txBody>
          <a:bodyPr wrap="square" rtlCol="0">
            <a:spAutoFit/>
          </a:bodyPr>
          <a:lstStyle/>
          <a:p>
            <a:r>
              <a:rPr lang="en-GB" dirty="0">
                <a:latin typeface="Times New Roman" panose="02020603050405020304" pitchFamily="18" charset="0"/>
                <a:cs typeface="Times New Roman" panose="02020603050405020304" pitchFamily="18" charset="0"/>
              </a:rPr>
              <a:t>Energy</a:t>
            </a:r>
          </a:p>
        </p:txBody>
      </p:sp>
      <p:sp>
        <p:nvSpPr>
          <p:cNvPr id="10" name="Rectangle 9">
            <a:extLst>
              <a:ext uri="{FF2B5EF4-FFF2-40B4-BE49-F238E27FC236}">
                <a16:creationId xmlns:a16="http://schemas.microsoft.com/office/drawing/2014/main" id="{CB1DBEBD-60E5-A407-4F97-3CAA556A96A8}"/>
              </a:ext>
            </a:extLst>
          </p:cNvPr>
          <p:cNvSpPr/>
          <p:nvPr/>
        </p:nvSpPr>
        <p:spPr>
          <a:xfrm>
            <a:off x="4440168" y="5688336"/>
            <a:ext cx="1456001" cy="59700"/>
          </a:xfrm>
          <a:prstGeom prst="rect">
            <a:avLst/>
          </a:prstGeom>
          <a:solidFill>
            <a:srgbClr val="E11F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047D7FB2-CD28-1C1E-7C19-816545B1378D}"/>
              </a:ext>
            </a:extLst>
          </p:cNvPr>
          <p:cNvSpPr/>
          <p:nvPr/>
        </p:nvSpPr>
        <p:spPr>
          <a:xfrm>
            <a:off x="4440168" y="4543128"/>
            <a:ext cx="1456001" cy="59700"/>
          </a:xfrm>
          <a:prstGeom prst="rect">
            <a:avLst/>
          </a:prstGeom>
          <a:solidFill>
            <a:srgbClr val="E256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1F0D716E-50AC-ABCD-BAB1-F3E10EF11F35}"/>
              </a:ext>
            </a:extLst>
          </p:cNvPr>
          <p:cNvSpPr/>
          <p:nvPr/>
        </p:nvSpPr>
        <p:spPr>
          <a:xfrm>
            <a:off x="4440168" y="3690090"/>
            <a:ext cx="1456001" cy="59700"/>
          </a:xfrm>
          <a:prstGeom prst="rect">
            <a:avLst/>
          </a:prstGeom>
          <a:solidFill>
            <a:srgbClr val="E1A0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FB997345-E150-E871-5FDE-155EBBEF5EB1}"/>
              </a:ext>
            </a:extLst>
          </p:cNvPr>
          <p:cNvSpPr/>
          <p:nvPr/>
        </p:nvSpPr>
        <p:spPr>
          <a:xfrm>
            <a:off x="4440168" y="2895633"/>
            <a:ext cx="1456001" cy="59700"/>
          </a:xfrm>
          <a:prstGeom prst="rect">
            <a:avLst/>
          </a:prstGeom>
          <a:solidFill>
            <a:srgbClr val="E2D9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65B4E38C-CC20-8BC8-735C-DA80D59060F1}"/>
              </a:ext>
            </a:extLst>
          </p:cNvPr>
          <p:cNvSpPr/>
          <p:nvPr/>
        </p:nvSpPr>
        <p:spPr>
          <a:xfrm>
            <a:off x="4440168" y="2203655"/>
            <a:ext cx="1456001" cy="597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Arrow Connector 14">
            <a:extLst>
              <a:ext uri="{FF2B5EF4-FFF2-40B4-BE49-F238E27FC236}">
                <a16:creationId xmlns:a16="http://schemas.microsoft.com/office/drawing/2014/main" id="{4705703D-1871-CF7C-2FD6-3547F9462D50}"/>
              </a:ext>
            </a:extLst>
          </p:cNvPr>
          <p:cNvCxnSpPr>
            <a:cxnSpLocks/>
          </p:cNvCxnSpPr>
          <p:nvPr/>
        </p:nvCxnSpPr>
        <p:spPr>
          <a:xfrm>
            <a:off x="5134560" y="6113350"/>
            <a:ext cx="5162059"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B3F74CB6-CABA-2F0D-B8DE-C65D4E6CFC13}"/>
              </a:ext>
            </a:extLst>
          </p:cNvPr>
          <p:cNvSpPr txBox="1"/>
          <p:nvPr/>
        </p:nvSpPr>
        <p:spPr>
          <a:xfrm>
            <a:off x="10296618" y="5943352"/>
            <a:ext cx="1145198" cy="369332"/>
          </a:xfrm>
          <a:prstGeom prst="rect">
            <a:avLst/>
          </a:prstGeom>
          <a:noFill/>
        </p:spPr>
        <p:txBody>
          <a:bodyPr wrap="square" rtlCol="0">
            <a:spAutoFit/>
          </a:bodyPr>
          <a:lstStyle/>
          <a:p>
            <a:r>
              <a:rPr lang="en-GB" dirty="0">
                <a:latin typeface="Times New Roman" panose="02020603050405020304" pitchFamily="18" charset="0"/>
                <a:cs typeface="Times New Roman" panose="02020603050405020304" pitchFamily="18" charset="0"/>
              </a:rPr>
              <a:t>Time</a:t>
            </a:r>
          </a:p>
        </p:txBody>
      </p:sp>
      <p:sp>
        <p:nvSpPr>
          <p:cNvPr id="17" name="Elipse 43">
            <a:extLst>
              <a:ext uri="{FF2B5EF4-FFF2-40B4-BE49-F238E27FC236}">
                <a16:creationId xmlns:a16="http://schemas.microsoft.com/office/drawing/2014/main" id="{382AAC3A-66B8-6A6F-4163-70CF1157C3C1}"/>
              </a:ext>
            </a:extLst>
          </p:cNvPr>
          <p:cNvSpPr/>
          <p:nvPr/>
        </p:nvSpPr>
        <p:spPr>
          <a:xfrm>
            <a:off x="5035451" y="5423213"/>
            <a:ext cx="265436" cy="265123"/>
          </a:xfrm>
          <a:prstGeom prst="ellipse">
            <a:avLst/>
          </a:prstGeom>
          <a:solidFill>
            <a:srgbClr val="002060"/>
          </a:solidFill>
          <a:ln>
            <a:noFill/>
          </a:ln>
          <a:scene3d>
            <a:camera prst="orthographicFront"/>
            <a:lightRig rig="threePt" dir="t"/>
          </a:scene3d>
          <a:sp3d>
            <a:bevelT w="180340" h="180340"/>
            <a:bevelB w="180340" h="18034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Elipse 43">
            <a:extLst>
              <a:ext uri="{FF2B5EF4-FFF2-40B4-BE49-F238E27FC236}">
                <a16:creationId xmlns:a16="http://schemas.microsoft.com/office/drawing/2014/main" id="{76E502F6-CB6F-EBD9-8BB0-CCB447CD0919}"/>
              </a:ext>
            </a:extLst>
          </p:cNvPr>
          <p:cNvSpPr/>
          <p:nvPr/>
        </p:nvSpPr>
        <p:spPr>
          <a:xfrm>
            <a:off x="5032978" y="4278005"/>
            <a:ext cx="265436" cy="265123"/>
          </a:xfrm>
          <a:prstGeom prst="ellipse">
            <a:avLst/>
          </a:prstGeom>
          <a:solidFill>
            <a:srgbClr val="002060"/>
          </a:solidFill>
          <a:ln>
            <a:noFill/>
          </a:ln>
          <a:scene3d>
            <a:camera prst="orthographicFront"/>
            <a:lightRig rig="threePt" dir="t"/>
          </a:scene3d>
          <a:sp3d>
            <a:bevelT w="180340" h="180340"/>
            <a:bevelB w="180340" h="18034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Elipse 43">
            <a:extLst>
              <a:ext uri="{FF2B5EF4-FFF2-40B4-BE49-F238E27FC236}">
                <a16:creationId xmlns:a16="http://schemas.microsoft.com/office/drawing/2014/main" id="{717EEA37-8D63-E03A-5F08-9DD7B801C7CB}"/>
              </a:ext>
            </a:extLst>
          </p:cNvPr>
          <p:cNvSpPr/>
          <p:nvPr/>
        </p:nvSpPr>
        <p:spPr>
          <a:xfrm>
            <a:off x="5005511" y="3422023"/>
            <a:ext cx="265436" cy="265123"/>
          </a:xfrm>
          <a:prstGeom prst="ellipse">
            <a:avLst/>
          </a:prstGeom>
          <a:solidFill>
            <a:srgbClr val="002060"/>
          </a:solidFill>
          <a:ln>
            <a:noFill/>
          </a:ln>
          <a:scene3d>
            <a:camera prst="orthographicFront"/>
            <a:lightRig rig="threePt" dir="t"/>
          </a:scene3d>
          <a:sp3d>
            <a:bevelT w="180340" h="180340"/>
            <a:bevelB w="180340" h="18034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Elipse 43">
            <a:extLst>
              <a:ext uri="{FF2B5EF4-FFF2-40B4-BE49-F238E27FC236}">
                <a16:creationId xmlns:a16="http://schemas.microsoft.com/office/drawing/2014/main" id="{E72442AC-F643-2B46-97C3-242B0B2ECE1A}"/>
              </a:ext>
            </a:extLst>
          </p:cNvPr>
          <p:cNvSpPr/>
          <p:nvPr/>
        </p:nvSpPr>
        <p:spPr>
          <a:xfrm>
            <a:off x="5004288" y="2630510"/>
            <a:ext cx="265436" cy="265123"/>
          </a:xfrm>
          <a:prstGeom prst="ellipse">
            <a:avLst/>
          </a:prstGeom>
          <a:solidFill>
            <a:srgbClr val="002060"/>
          </a:solidFill>
          <a:ln>
            <a:noFill/>
          </a:ln>
          <a:scene3d>
            <a:camera prst="orthographicFront"/>
            <a:lightRig rig="threePt" dir="t"/>
          </a:scene3d>
          <a:sp3d>
            <a:bevelT w="180340" h="180340"/>
            <a:bevelB w="180340" h="18034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Elipse 43">
            <a:extLst>
              <a:ext uri="{FF2B5EF4-FFF2-40B4-BE49-F238E27FC236}">
                <a16:creationId xmlns:a16="http://schemas.microsoft.com/office/drawing/2014/main" id="{3DB2A9CB-C98A-5D81-6E8B-EB77BE7A99EE}"/>
              </a:ext>
            </a:extLst>
          </p:cNvPr>
          <p:cNvSpPr/>
          <p:nvPr/>
        </p:nvSpPr>
        <p:spPr>
          <a:xfrm>
            <a:off x="5001841" y="1927280"/>
            <a:ext cx="265436" cy="265123"/>
          </a:xfrm>
          <a:prstGeom prst="ellipse">
            <a:avLst/>
          </a:prstGeom>
          <a:solidFill>
            <a:srgbClr val="002060"/>
          </a:solidFill>
          <a:ln>
            <a:noFill/>
          </a:ln>
          <a:scene3d>
            <a:camera prst="orthographicFront"/>
            <a:lightRig rig="threePt" dir="t"/>
          </a:scene3d>
          <a:sp3d>
            <a:bevelT w="180340" h="180340"/>
            <a:bevelB w="180340" h="18034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E181C396-7407-0B9D-C02C-74211542521A}"/>
              </a:ext>
            </a:extLst>
          </p:cNvPr>
          <p:cNvSpPr/>
          <p:nvPr/>
        </p:nvSpPr>
        <p:spPr>
          <a:xfrm>
            <a:off x="6523579" y="5319560"/>
            <a:ext cx="1456001" cy="59700"/>
          </a:xfrm>
          <a:prstGeom prst="rect">
            <a:avLst/>
          </a:prstGeom>
          <a:solidFill>
            <a:srgbClr val="E11F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4106ECBD-B81D-FF5F-C84D-A16C8DF58F32}"/>
              </a:ext>
            </a:extLst>
          </p:cNvPr>
          <p:cNvSpPr/>
          <p:nvPr/>
        </p:nvSpPr>
        <p:spPr>
          <a:xfrm>
            <a:off x="6523579" y="4310633"/>
            <a:ext cx="1456001" cy="59700"/>
          </a:xfrm>
          <a:prstGeom prst="rect">
            <a:avLst/>
          </a:prstGeom>
          <a:solidFill>
            <a:srgbClr val="E256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85147566-2C50-821C-257E-9538EF6FCA40}"/>
              </a:ext>
            </a:extLst>
          </p:cNvPr>
          <p:cNvSpPr/>
          <p:nvPr/>
        </p:nvSpPr>
        <p:spPr>
          <a:xfrm>
            <a:off x="6523579" y="3505703"/>
            <a:ext cx="1456001" cy="59700"/>
          </a:xfrm>
          <a:prstGeom prst="rect">
            <a:avLst/>
          </a:prstGeom>
          <a:solidFill>
            <a:srgbClr val="E1A0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AF39BE87-3E8E-08A9-60D9-2A35804205E3}"/>
              </a:ext>
            </a:extLst>
          </p:cNvPr>
          <p:cNvSpPr/>
          <p:nvPr/>
        </p:nvSpPr>
        <p:spPr>
          <a:xfrm>
            <a:off x="6523579" y="2799429"/>
            <a:ext cx="1456001" cy="59700"/>
          </a:xfrm>
          <a:prstGeom prst="rect">
            <a:avLst/>
          </a:prstGeom>
          <a:solidFill>
            <a:srgbClr val="E2D9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A48890AA-B94F-550D-6B9C-871EF2F05330}"/>
              </a:ext>
            </a:extLst>
          </p:cNvPr>
          <p:cNvSpPr/>
          <p:nvPr/>
        </p:nvSpPr>
        <p:spPr>
          <a:xfrm>
            <a:off x="6523579" y="2203655"/>
            <a:ext cx="1456001" cy="597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Elipse 43">
            <a:extLst>
              <a:ext uri="{FF2B5EF4-FFF2-40B4-BE49-F238E27FC236}">
                <a16:creationId xmlns:a16="http://schemas.microsoft.com/office/drawing/2014/main" id="{FD34D766-34E8-7938-2B6C-4B803D2667F8}"/>
              </a:ext>
            </a:extLst>
          </p:cNvPr>
          <p:cNvSpPr/>
          <p:nvPr/>
        </p:nvSpPr>
        <p:spPr>
          <a:xfrm>
            <a:off x="7116388" y="4045510"/>
            <a:ext cx="265436" cy="265123"/>
          </a:xfrm>
          <a:prstGeom prst="ellipse">
            <a:avLst/>
          </a:prstGeom>
          <a:solidFill>
            <a:srgbClr val="002060"/>
          </a:solidFill>
          <a:ln>
            <a:noFill/>
          </a:ln>
          <a:scene3d>
            <a:camera prst="orthographicFront"/>
            <a:lightRig rig="threePt" dir="t"/>
          </a:scene3d>
          <a:sp3d>
            <a:bevelT w="180340" h="180340"/>
            <a:bevelB w="180340" h="18034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Elipse 43">
            <a:extLst>
              <a:ext uri="{FF2B5EF4-FFF2-40B4-BE49-F238E27FC236}">
                <a16:creationId xmlns:a16="http://schemas.microsoft.com/office/drawing/2014/main" id="{9B78ED76-44FA-A9E8-EE6A-1E28063F5DE4}"/>
              </a:ext>
            </a:extLst>
          </p:cNvPr>
          <p:cNvSpPr/>
          <p:nvPr/>
        </p:nvSpPr>
        <p:spPr>
          <a:xfrm>
            <a:off x="7088921" y="3237637"/>
            <a:ext cx="265436" cy="265123"/>
          </a:xfrm>
          <a:prstGeom prst="ellipse">
            <a:avLst/>
          </a:prstGeom>
          <a:solidFill>
            <a:srgbClr val="002060"/>
          </a:solidFill>
          <a:ln>
            <a:noFill/>
          </a:ln>
          <a:scene3d>
            <a:camera prst="orthographicFront"/>
            <a:lightRig rig="threePt" dir="t"/>
          </a:scene3d>
          <a:sp3d>
            <a:bevelT w="180340" h="180340"/>
            <a:bevelB w="180340" h="18034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Elipse 43">
            <a:extLst>
              <a:ext uri="{FF2B5EF4-FFF2-40B4-BE49-F238E27FC236}">
                <a16:creationId xmlns:a16="http://schemas.microsoft.com/office/drawing/2014/main" id="{1CFF47A7-5637-A76A-9319-E0940875C61E}"/>
              </a:ext>
            </a:extLst>
          </p:cNvPr>
          <p:cNvSpPr/>
          <p:nvPr/>
        </p:nvSpPr>
        <p:spPr>
          <a:xfrm>
            <a:off x="7087698" y="2534306"/>
            <a:ext cx="265436" cy="265123"/>
          </a:xfrm>
          <a:prstGeom prst="ellipse">
            <a:avLst/>
          </a:prstGeom>
          <a:solidFill>
            <a:srgbClr val="002060"/>
          </a:solidFill>
          <a:ln>
            <a:noFill/>
          </a:ln>
          <a:scene3d>
            <a:camera prst="orthographicFront"/>
            <a:lightRig rig="threePt" dir="t"/>
          </a:scene3d>
          <a:sp3d>
            <a:bevelT w="180340" h="180340"/>
            <a:bevelB w="180340" h="18034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Elipse 43">
            <a:extLst>
              <a:ext uri="{FF2B5EF4-FFF2-40B4-BE49-F238E27FC236}">
                <a16:creationId xmlns:a16="http://schemas.microsoft.com/office/drawing/2014/main" id="{CAC1DEF2-7528-DCCA-31CC-E72E3A6EDDE9}"/>
              </a:ext>
            </a:extLst>
          </p:cNvPr>
          <p:cNvSpPr/>
          <p:nvPr/>
        </p:nvSpPr>
        <p:spPr>
          <a:xfrm>
            <a:off x="7085252" y="1927280"/>
            <a:ext cx="265436" cy="265123"/>
          </a:xfrm>
          <a:prstGeom prst="ellipse">
            <a:avLst/>
          </a:prstGeom>
          <a:solidFill>
            <a:srgbClr val="002060"/>
          </a:solidFill>
          <a:ln>
            <a:noFill/>
          </a:ln>
          <a:scene3d>
            <a:camera prst="orthographicFront"/>
            <a:lightRig rig="threePt" dir="t"/>
          </a:scene3d>
          <a:sp3d>
            <a:bevelT w="180340" h="180340"/>
            <a:bevelB w="180340" h="18034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2628C667-A9E5-7C90-65C3-041FF22D3817}"/>
              </a:ext>
            </a:extLst>
          </p:cNvPr>
          <p:cNvSpPr/>
          <p:nvPr/>
        </p:nvSpPr>
        <p:spPr>
          <a:xfrm>
            <a:off x="9331878" y="5568081"/>
            <a:ext cx="1456001" cy="59700"/>
          </a:xfrm>
          <a:prstGeom prst="rect">
            <a:avLst/>
          </a:prstGeom>
          <a:solidFill>
            <a:srgbClr val="E11F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a:extLst>
              <a:ext uri="{FF2B5EF4-FFF2-40B4-BE49-F238E27FC236}">
                <a16:creationId xmlns:a16="http://schemas.microsoft.com/office/drawing/2014/main" id="{6D65EF14-F83A-6242-5E70-CC2D025E6F56}"/>
              </a:ext>
            </a:extLst>
          </p:cNvPr>
          <p:cNvSpPr/>
          <p:nvPr/>
        </p:nvSpPr>
        <p:spPr>
          <a:xfrm>
            <a:off x="9331878" y="4478990"/>
            <a:ext cx="1456001" cy="59700"/>
          </a:xfrm>
          <a:prstGeom prst="rect">
            <a:avLst/>
          </a:prstGeom>
          <a:solidFill>
            <a:srgbClr val="E256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49AC47E1-69B5-F75F-883A-D2E7783864C4}"/>
              </a:ext>
            </a:extLst>
          </p:cNvPr>
          <p:cNvSpPr/>
          <p:nvPr/>
        </p:nvSpPr>
        <p:spPr>
          <a:xfrm>
            <a:off x="9331878" y="3690090"/>
            <a:ext cx="1456001" cy="59700"/>
          </a:xfrm>
          <a:prstGeom prst="rect">
            <a:avLst/>
          </a:prstGeom>
          <a:solidFill>
            <a:srgbClr val="E1A0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6D7C2F66-B025-BC8F-7E72-A7AC3EA8823C}"/>
              </a:ext>
            </a:extLst>
          </p:cNvPr>
          <p:cNvSpPr/>
          <p:nvPr/>
        </p:nvSpPr>
        <p:spPr>
          <a:xfrm>
            <a:off x="9331878" y="2895633"/>
            <a:ext cx="1456001" cy="59700"/>
          </a:xfrm>
          <a:prstGeom prst="rect">
            <a:avLst/>
          </a:prstGeom>
          <a:solidFill>
            <a:srgbClr val="E2D9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0F36A8F2-A77F-39E6-4A03-817C4FFD0409}"/>
              </a:ext>
            </a:extLst>
          </p:cNvPr>
          <p:cNvSpPr/>
          <p:nvPr/>
        </p:nvSpPr>
        <p:spPr>
          <a:xfrm>
            <a:off x="9331878" y="2203655"/>
            <a:ext cx="1456001" cy="597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Elipse 43">
            <a:extLst>
              <a:ext uri="{FF2B5EF4-FFF2-40B4-BE49-F238E27FC236}">
                <a16:creationId xmlns:a16="http://schemas.microsoft.com/office/drawing/2014/main" id="{DA2EC9CC-BE4D-4989-5DBB-F30BF6941EA5}"/>
              </a:ext>
            </a:extLst>
          </p:cNvPr>
          <p:cNvSpPr/>
          <p:nvPr/>
        </p:nvSpPr>
        <p:spPr>
          <a:xfrm>
            <a:off x="9927161" y="5302958"/>
            <a:ext cx="265436" cy="265123"/>
          </a:xfrm>
          <a:prstGeom prst="ellipse">
            <a:avLst/>
          </a:prstGeom>
          <a:solidFill>
            <a:srgbClr val="002060"/>
          </a:solidFill>
          <a:ln>
            <a:noFill/>
          </a:ln>
          <a:scene3d>
            <a:camera prst="orthographicFront"/>
            <a:lightRig rig="threePt" dir="t"/>
          </a:scene3d>
          <a:sp3d>
            <a:bevelT w="180340" h="180340"/>
            <a:bevelB w="180340" h="18034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Elipse 43">
            <a:extLst>
              <a:ext uri="{FF2B5EF4-FFF2-40B4-BE49-F238E27FC236}">
                <a16:creationId xmlns:a16="http://schemas.microsoft.com/office/drawing/2014/main" id="{D6C28606-7537-439A-7F35-7BF0A2E791D2}"/>
              </a:ext>
            </a:extLst>
          </p:cNvPr>
          <p:cNvSpPr/>
          <p:nvPr/>
        </p:nvSpPr>
        <p:spPr>
          <a:xfrm>
            <a:off x="9924687" y="4213866"/>
            <a:ext cx="265436" cy="265123"/>
          </a:xfrm>
          <a:prstGeom prst="ellipse">
            <a:avLst/>
          </a:prstGeom>
          <a:solidFill>
            <a:srgbClr val="002060"/>
          </a:solidFill>
          <a:ln>
            <a:noFill/>
          </a:ln>
          <a:scene3d>
            <a:camera prst="orthographicFront"/>
            <a:lightRig rig="threePt" dir="t"/>
          </a:scene3d>
          <a:sp3d>
            <a:bevelT w="180340" h="180340"/>
            <a:bevelB w="180340" h="18034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Elipse 43">
            <a:extLst>
              <a:ext uri="{FF2B5EF4-FFF2-40B4-BE49-F238E27FC236}">
                <a16:creationId xmlns:a16="http://schemas.microsoft.com/office/drawing/2014/main" id="{F18832CB-6F2E-346D-278A-071E5E64FDEA}"/>
              </a:ext>
            </a:extLst>
          </p:cNvPr>
          <p:cNvSpPr/>
          <p:nvPr/>
        </p:nvSpPr>
        <p:spPr>
          <a:xfrm>
            <a:off x="9897220" y="3422023"/>
            <a:ext cx="265436" cy="265123"/>
          </a:xfrm>
          <a:prstGeom prst="ellipse">
            <a:avLst/>
          </a:prstGeom>
          <a:solidFill>
            <a:srgbClr val="002060"/>
          </a:solidFill>
          <a:ln>
            <a:noFill/>
          </a:ln>
          <a:scene3d>
            <a:camera prst="orthographicFront"/>
            <a:lightRig rig="threePt" dir="t"/>
          </a:scene3d>
          <a:sp3d>
            <a:bevelT w="180340" h="180340"/>
            <a:bevelB w="180340" h="18034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Elipse 43">
            <a:extLst>
              <a:ext uri="{FF2B5EF4-FFF2-40B4-BE49-F238E27FC236}">
                <a16:creationId xmlns:a16="http://schemas.microsoft.com/office/drawing/2014/main" id="{C04F99C1-913A-DCA8-56AA-AB75DA55DC09}"/>
              </a:ext>
            </a:extLst>
          </p:cNvPr>
          <p:cNvSpPr/>
          <p:nvPr/>
        </p:nvSpPr>
        <p:spPr>
          <a:xfrm>
            <a:off x="9895997" y="2630510"/>
            <a:ext cx="265436" cy="265123"/>
          </a:xfrm>
          <a:prstGeom prst="ellipse">
            <a:avLst/>
          </a:prstGeom>
          <a:solidFill>
            <a:srgbClr val="002060"/>
          </a:solidFill>
          <a:ln>
            <a:noFill/>
          </a:ln>
          <a:scene3d>
            <a:camera prst="orthographicFront"/>
            <a:lightRig rig="threePt" dir="t"/>
          </a:scene3d>
          <a:sp3d>
            <a:bevelT w="180340" h="180340"/>
            <a:bevelB w="180340" h="18034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0" name="Picture 39" descr="Shape&#10;&#10;Description automatically generated with medium confidence">
            <a:extLst>
              <a:ext uri="{FF2B5EF4-FFF2-40B4-BE49-F238E27FC236}">
                <a16:creationId xmlns:a16="http://schemas.microsoft.com/office/drawing/2014/main" id="{9FE0F200-DF34-5971-1AC6-7DE6CA6B6DF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102880">
            <a:off x="3564076" y="5637800"/>
            <a:ext cx="1116898" cy="411370"/>
          </a:xfrm>
          <a:prstGeom prst="rect">
            <a:avLst/>
          </a:prstGeom>
        </p:spPr>
      </p:pic>
      <p:sp>
        <p:nvSpPr>
          <p:cNvPr id="41" name="TextBox 40">
            <a:extLst>
              <a:ext uri="{FF2B5EF4-FFF2-40B4-BE49-F238E27FC236}">
                <a16:creationId xmlns:a16="http://schemas.microsoft.com/office/drawing/2014/main" id="{0E6BF646-478D-4D9E-451D-12C9C639FBD6}"/>
              </a:ext>
            </a:extLst>
          </p:cNvPr>
          <p:cNvSpPr txBox="1"/>
          <p:nvPr/>
        </p:nvSpPr>
        <p:spPr>
          <a:xfrm>
            <a:off x="4389873" y="1475643"/>
            <a:ext cx="1578673" cy="369332"/>
          </a:xfrm>
          <a:prstGeom prst="rect">
            <a:avLst/>
          </a:prstGeom>
          <a:noFill/>
        </p:spPr>
        <p:txBody>
          <a:bodyPr wrap="square" rtlCol="0">
            <a:spAutoFit/>
          </a:bodyPr>
          <a:lstStyle/>
          <a:p>
            <a:r>
              <a:rPr lang="en-GB" dirty="0">
                <a:latin typeface="Times New Roman" panose="02020603050405020304" pitchFamily="18" charset="0"/>
                <a:cs typeface="Times New Roman" panose="02020603050405020304" pitchFamily="18" charset="0"/>
              </a:rPr>
              <a:t>Ground state</a:t>
            </a:r>
          </a:p>
        </p:txBody>
      </p:sp>
      <p:sp>
        <p:nvSpPr>
          <p:cNvPr id="42" name="TextBox 41">
            <a:extLst>
              <a:ext uri="{FF2B5EF4-FFF2-40B4-BE49-F238E27FC236}">
                <a16:creationId xmlns:a16="http://schemas.microsoft.com/office/drawing/2014/main" id="{0105E3D5-E219-D671-EDB2-6FF2B3341366}"/>
              </a:ext>
            </a:extLst>
          </p:cNvPr>
          <p:cNvSpPr txBox="1"/>
          <p:nvPr/>
        </p:nvSpPr>
        <p:spPr>
          <a:xfrm>
            <a:off x="6552118" y="1475101"/>
            <a:ext cx="2109427" cy="369332"/>
          </a:xfrm>
          <a:prstGeom prst="rect">
            <a:avLst/>
          </a:prstGeom>
          <a:noFill/>
        </p:spPr>
        <p:txBody>
          <a:bodyPr wrap="square" rtlCol="0">
            <a:spAutoFit/>
          </a:bodyPr>
          <a:lstStyle/>
          <a:p>
            <a:r>
              <a:rPr lang="en-GB" dirty="0">
                <a:latin typeface="Times New Roman" panose="02020603050405020304" pitchFamily="18" charset="0"/>
                <a:cs typeface="Times New Roman" panose="02020603050405020304" pitchFamily="18" charset="0"/>
              </a:rPr>
              <a:t>Ionized initial</a:t>
            </a:r>
          </a:p>
        </p:txBody>
      </p:sp>
      <p:sp>
        <p:nvSpPr>
          <p:cNvPr id="43" name="TextBox 42">
            <a:extLst>
              <a:ext uri="{FF2B5EF4-FFF2-40B4-BE49-F238E27FC236}">
                <a16:creationId xmlns:a16="http://schemas.microsoft.com/office/drawing/2014/main" id="{9D156244-E83B-6B9B-46DC-5D14AD45A0EA}"/>
              </a:ext>
            </a:extLst>
          </p:cNvPr>
          <p:cNvSpPr txBox="1"/>
          <p:nvPr/>
        </p:nvSpPr>
        <p:spPr>
          <a:xfrm>
            <a:off x="9328566" y="1466068"/>
            <a:ext cx="2109427" cy="369332"/>
          </a:xfrm>
          <a:prstGeom prst="rect">
            <a:avLst/>
          </a:prstGeom>
          <a:noFill/>
        </p:spPr>
        <p:txBody>
          <a:bodyPr wrap="square" rtlCol="0">
            <a:spAutoFit/>
          </a:bodyPr>
          <a:lstStyle/>
          <a:p>
            <a:r>
              <a:rPr lang="en-GB" dirty="0">
                <a:latin typeface="Times New Roman" panose="02020603050405020304" pitchFamily="18" charset="0"/>
                <a:cs typeface="Times New Roman" panose="02020603050405020304" pitchFamily="18" charset="0"/>
              </a:rPr>
              <a:t>Ionized final</a:t>
            </a:r>
          </a:p>
        </p:txBody>
      </p:sp>
      <p:cxnSp>
        <p:nvCxnSpPr>
          <p:cNvPr id="44" name="Straight Arrow Connector 43">
            <a:extLst>
              <a:ext uri="{FF2B5EF4-FFF2-40B4-BE49-F238E27FC236}">
                <a16:creationId xmlns:a16="http://schemas.microsoft.com/office/drawing/2014/main" id="{C4011E09-2EA0-79B7-73F1-94967BE83F1E}"/>
              </a:ext>
            </a:extLst>
          </p:cNvPr>
          <p:cNvCxnSpPr>
            <a:cxnSpLocks/>
            <a:stCxn id="26" idx="2"/>
            <a:endCxn id="36" idx="0"/>
          </p:cNvCxnSpPr>
          <p:nvPr/>
        </p:nvCxnSpPr>
        <p:spPr>
          <a:xfrm>
            <a:off x="7251579" y="2263355"/>
            <a:ext cx="2808299" cy="3039602"/>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45" name="TextBox 44">
            <a:extLst>
              <a:ext uri="{FF2B5EF4-FFF2-40B4-BE49-F238E27FC236}">
                <a16:creationId xmlns:a16="http://schemas.microsoft.com/office/drawing/2014/main" id="{089C7346-76D3-D4B9-3E23-DA66DCF5E147}"/>
              </a:ext>
            </a:extLst>
          </p:cNvPr>
          <p:cNvSpPr txBox="1"/>
          <p:nvPr/>
        </p:nvSpPr>
        <p:spPr>
          <a:xfrm rot="2940240">
            <a:off x="8102983" y="3867094"/>
            <a:ext cx="2042309" cy="276999"/>
          </a:xfrm>
          <a:prstGeom prst="rect">
            <a:avLst/>
          </a:prstGeom>
          <a:noFill/>
        </p:spPr>
        <p:txBody>
          <a:bodyPr wrap="square" rtlCol="0">
            <a:spAutoFit/>
          </a:bodyPr>
          <a:lstStyle/>
          <a:p>
            <a:r>
              <a:rPr lang="en-GB" sz="1200" dirty="0">
                <a:latin typeface="Times New Roman" panose="02020603050405020304" pitchFamily="18" charset="0"/>
                <a:cs typeface="Times New Roman" panose="02020603050405020304" pitchFamily="18" charset="0"/>
              </a:rPr>
              <a:t>Dipole transition</a:t>
            </a:r>
          </a:p>
        </p:txBody>
      </p:sp>
      <p:sp>
        <p:nvSpPr>
          <p:cNvPr id="46" name="TextBox 45">
            <a:extLst>
              <a:ext uri="{FF2B5EF4-FFF2-40B4-BE49-F238E27FC236}">
                <a16:creationId xmlns:a16="http://schemas.microsoft.com/office/drawing/2014/main" id="{49279B5F-FF0A-0299-BB50-23B7D605ACA0}"/>
              </a:ext>
            </a:extLst>
          </p:cNvPr>
          <p:cNvSpPr txBox="1"/>
          <p:nvPr/>
        </p:nvSpPr>
        <p:spPr>
          <a:xfrm rot="19932942">
            <a:off x="3330631" y="5295211"/>
            <a:ext cx="1578673" cy="276999"/>
          </a:xfrm>
          <a:prstGeom prst="rect">
            <a:avLst/>
          </a:prstGeom>
          <a:noFill/>
        </p:spPr>
        <p:txBody>
          <a:bodyPr wrap="square" rtlCol="0">
            <a:spAutoFit/>
          </a:bodyPr>
          <a:lstStyle/>
          <a:p>
            <a:r>
              <a:rPr lang="en-GB" sz="1200" dirty="0">
                <a:latin typeface="Times New Roman" panose="02020603050405020304" pitchFamily="18" charset="0"/>
                <a:cs typeface="Times New Roman" panose="02020603050405020304" pitchFamily="18" charset="0"/>
              </a:rPr>
              <a:t>X-ray absorption</a:t>
            </a:r>
          </a:p>
        </p:txBody>
      </p:sp>
      <p:sp>
        <p:nvSpPr>
          <p:cNvPr id="47" name="Elipse 43">
            <a:extLst>
              <a:ext uri="{FF2B5EF4-FFF2-40B4-BE49-F238E27FC236}">
                <a16:creationId xmlns:a16="http://schemas.microsoft.com/office/drawing/2014/main" id="{7F719C6F-A90C-2794-E7A1-2111F5E3BFBB}"/>
              </a:ext>
            </a:extLst>
          </p:cNvPr>
          <p:cNvSpPr/>
          <p:nvPr/>
        </p:nvSpPr>
        <p:spPr>
          <a:xfrm>
            <a:off x="7116388" y="5057380"/>
            <a:ext cx="265436" cy="265123"/>
          </a:xfrm>
          <a:prstGeom prst="ellipse">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Elipse 43">
            <a:extLst>
              <a:ext uri="{FF2B5EF4-FFF2-40B4-BE49-F238E27FC236}">
                <a16:creationId xmlns:a16="http://schemas.microsoft.com/office/drawing/2014/main" id="{55DC0172-CB65-F0EF-9EEB-5437EB3BE484}"/>
              </a:ext>
            </a:extLst>
          </p:cNvPr>
          <p:cNvSpPr/>
          <p:nvPr/>
        </p:nvSpPr>
        <p:spPr>
          <a:xfrm>
            <a:off x="9895997" y="1935588"/>
            <a:ext cx="265436" cy="265123"/>
          </a:xfrm>
          <a:prstGeom prst="ellipse">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9" name="Picture 48" descr="Shape&#10;&#10;Description automatically generated with medium confidence">
            <a:extLst>
              <a:ext uri="{FF2B5EF4-FFF2-40B4-BE49-F238E27FC236}">
                <a16:creationId xmlns:a16="http://schemas.microsoft.com/office/drawing/2014/main" id="{1C05F7F6-FEE5-D230-5B59-16223B94B9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9255614">
            <a:off x="8155288" y="2509811"/>
            <a:ext cx="1116898" cy="411370"/>
          </a:xfrm>
          <a:prstGeom prst="rect">
            <a:avLst/>
          </a:prstGeom>
        </p:spPr>
      </p:pic>
      <p:sp>
        <p:nvSpPr>
          <p:cNvPr id="50" name="TextBox 49">
            <a:extLst>
              <a:ext uri="{FF2B5EF4-FFF2-40B4-BE49-F238E27FC236}">
                <a16:creationId xmlns:a16="http://schemas.microsoft.com/office/drawing/2014/main" id="{D6D6EF69-F9C1-1B27-A65F-67A6A216ED29}"/>
              </a:ext>
            </a:extLst>
          </p:cNvPr>
          <p:cNvSpPr txBox="1"/>
          <p:nvPr/>
        </p:nvSpPr>
        <p:spPr>
          <a:xfrm rot="19362418">
            <a:off x="7846226" y="2192355"/>
            <a:ext cx="1578673" cy="276999"/>
          </a:xfrm>
          <a:prstGeom prst="rect">
            <a:avLst/>
          </a:prstGeom>
          <a:noFill/>
        </p:spPr>
        <p:txBody>
          <a:bodyPr wrap="square" rtlCol="0">
            <a:spAutoFit/>
          </a:bodyPr>
          <a:lstStyle/>
          <a:p>
            <a:r>
              <a:rPr lang="en-GB" sz="1200" dirty="0">
                <a:latin typeface="Times New Roman" panose="02020603050405020304" pitchFamily="18" charset="0"/>
                <a:cs typeface="Times New Roman" panose="02020603050405020304" pitchFamily="18" charset="0"/>
              </a:rPr>
              <a:t>X-ray emission</a:t>
            </a:r>
          </a:p>
        </p:txBody>
      </p:sp>
      <p:sp>
        <p:nvSpPr>
          <p:cNvPr id="4" name="TextBox 3">
            <a:extLst>
              <a:ext uri="{FF2B5EF4-FFF2-40B4-BE49-F238E27FC236}">
                <a16:creationId xmlns:a16="http://schemas.microsoft.com/office/drawing/2014/main" id="{FCD38A53-3754-9C40-0387-D5914F83B670}"/>
              </a:ext>
            </a:extLst>
          </p:cNvPr>
          <p:cNvSpPr txBox="1"/>
          <p:nvPr/>
        </p:nvSpPr>
        <p:spPr>
          <a:xfrm>
            <a:off x="2178532" y="6320941"/>
            <a:ext cx="7435273" cy="369332"/>
          </a:xfrm>
          <a:prstGeom prst="rect">
            <a:avLst/>
          </a:prstGeom>
          <a:noFill/>
        </p:spPr>
        <p:txBody>
          <a:bodyPr wrap="square">
            <a:spAutoFit/>
          </a:bodyPr>
          <a:lstStyle/>
          <a:p>
            <a:r>
              <a:rPr lang="en-GB" i="1" dirty="0" err="1">
                <a:latin typeface="Times New Roman" panose="02020603050405020304" pitchFamily="18" charset="0"/>
                <a:cs typeface="Times New Roman" panose="02020603050405020304" pitchFamily="18" charset="0"/>
              </a:rPr>
              <a:t>U.Bergmann</a:t>
            </a:r>
            <a:r>
              <a:rPr lang="en-GB" i="1" dirty="0">
                <a:latin typeface="Times New Roman" panose="02020603050405020304" pitchFamily="18" charset="0"/>
                <a:cs typeface="Times New Roman" panose="02020603050405020304" pitchFamily="18" charset="0"/>
              </a:rPr>
              <a:t>, P. </a:t>
            </a:r>
            <a:r>
              <a:rPr lang="en-GB" i="1" dirty="0" err="1">
                <a:latin typeface="Times New Roman" panose="02020603050405020304" pitchFamily="18" charset="0"/>
                <a:cs typeface="Times New Roman" panose="02020603050405020304" pitchFamily="18" charset="0"/>
              </a:rPr>
              <a:t>Glatzel</a:t>
            </a:r>
            <a:r>
              <a:rPr lang="en-GB" i="1" dirty="0">
                <a:latin typeface="Times New Roman" panose="02020603050405020304" pitchFamily="18" charset="0"/>
                <a:cs typeface="Times New Roman" panose="02020603050405020304" pitchFamily="18" charset="0"/>
              </a:rPr>
              <a:t>, Photosynth. Res., 102, 255 (2009)</a:t>
            </a:r>
          </a:p>
        </p:txBody>
      </p:sp>
    </p:spTree>
    <p:extLst>
      <p:ext uri="{BB962C8B-B14F-4D97-AF65-F5344CB8AC3E}">
        <p14:creationId xmlns:p14="http://schemas.microsoft.com/office/powerpoint/2010/main" val="3915166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9"/>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8"/>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5"/>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8"/>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7"/>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6"/>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2" grpId="0"/>
      <p:bldP spid="43" grpId="0"/>
      <p:bldP spid="45" grpId="0"/>
      <p:bldP spid="46" grpId="0"/>
      <p:bldP spid="47" grpId="0" animBg="1"/>
      <p:bldP spid="48" grpId="0" animBg="1"/>
      <p:bldP spid="5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24AEF-51F6-1D3D-72B9-FDF587A051FE}"/>
              </a:ext>
            </a:extLst>
          </p:cNvPr>
          <p:cNvSpPr>
            <a:spLocks noGrp="1"/>
          </p:cNvSpPr>
          <p:nvPr>
            <p:ph type="title"/>
          </p:nvPr>
        </p:nvSpPr>
        <p:spPr/>
        <p:txBody>
          <a:bodyPr/>
          <a:lstStyle/>
          <a:p>
            <a:r>
              <a:rPr lang="es-ES" dirty="0" err="1">
                <a:latin typeface="Times New Roman" panose="02020603050405020304" pitchFamily="18" charset="0"/>
                <a:cs typeface="Times New Roman" panose="02020603050405020304" pitchFamily="18" charset="0"/>
              </a:rPr>
              <a:t>Introduction</a:t>
            </a:r>
            <a:r>
              <a:rPr lang="es-ES" dirty="0">
                <a:latin typeface="Times New Roman" panose="02020603050405020304" pitchFamily="18" charset="0"/>
                <a:cs typeface="Times New Roman" panose="02020603050405020304" pitchFamily="18" charset="0"/>
              </a:rPr>
              <a:t>: </a:t>
            </a:r>
            <a:r>
              <a:rPr lang="es-ES" dirty="0" err="1">
                <a:latin typeface="Times New Roman" panose="02020603050405020304" pitchFamily="18" charset="0"/>
                <a:cs typeface="Times New Roman" panose="02020603050405020304" pitchFamily="18" charset="0"/>
              </a:rPr>
              <a:t>Hartree</a:t>
            </a:r>
            <a:r>
              <a:rPr lang="es-ES" dirty="0">
                <a:latin typeface="Times New Roman" panose="02020603050405020304" pitchFamily="18" charset="0"/>
                <a:cs typeface="Times New Roman" panose="02020603050405020304" pitchFamily="18" charset="0"/>
              </a:rPr>
              <a:t>-Fock </a:t>
            </a:r>
            <a:r>
              <a:rPr lang="es-ES" dirty="0" err="1">
                <a:latin typeface="Times New Roman" panose="02020603050405020304" pitchFamily="18" charset="0"/>
                <a:cs typeface="Times New Roman" panose="02020603050405020304" pitchFamily="18" charset="0"/>
              </a:rPr>
              <a:t>Approximation</a:t>
            </a:r>
            <a:endParaRPr lang="en-GB"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03551C89-A969-D58E-2573-B401141398D4}"/>
              </a:ext>
            </a:extLst>
          </p:cNvPr>
          <p:cNvSpPr>
            <a:spLocks noGrp="1"/>
          </p:cNvSpPr>
          <p:nvPr>
            <p:ph idx="1"/>
          </p:nvPr>
        </p:nvSpPr>
        <p:spPr/>
        <p:txBody>
          <a:bodyPr/>
          <a:lstStyle/>
          <a:p>
            <a:r>
              <a:rPr lang="es-ES" dirty="0">
                <a:latin typeface="Times New Roman" panose="02020603050405020304" pitchFamily="18" charset="0"/>
                <a:cs typeface="Times New Roman" panose="02020603050405020304" pitchFamily="18" charset="0"/>
              </a:rPr>
              <a:t>Born-Oppenheimer </a:t>
            </a:r>
            <a:r>
              <a:rPr lang="es-ES" dirty="0" err="1">
                <a:latin typeface="Times New Roman" panose="02020603050405020304" pitchFamily="18" charset="0"/>
                <a:cs typeface="Times New Roman" panose="02020603050405020304" pitchFamily="18" charset="0"/>
              </a:rPr>
              <a:t>approximation</a:t>
            </a:r>
            <a:r>
              <a:rPr lang="es-ES" dirty="0">
                <a:latin typeface="Times New Roman" panose="02020603050405020304" pitchFamily="18" charset="0"/>
                <a:cs typeface="Times New Roman" panose="02020603050405020304" pitchFamily="18" charset="0"/>
              </a:rPr>
              <a:t>.</a:t>
            </a:r>
          </a:p>
          <a:p>
            <a:endParaRPr lang="es-ES" dirty="0">
              <a:latin typeface="Times New Roman" panose="02020603050405020304" pitchFamily="18" charset="0"/>
              <a:cs typeface="Times New Roman" panose="02020603050405020304" pitchFamily="18" charset="0"/>
            </a:endParaRPr>
          </a:p>
          <a:p>
            <a:r>
              <a:rPr lang="es-ES" dirty="0">
                <a:latin typeface="Times New Roman" panose="02020603050405020304" pitchFamily="18" charset="0"/>
                <a:cs typeface="Times New Roman" panose="02020603050405020304" pitchFamily="18" charset="0"/>
              </a:rPr>
              <a:t>Single </a:t>
            </a:r>
            <a:r>
              <a:rPr lang="es-ES" dirty="0" err="1">
                <a:latin typeface="Times New Roman" panose="02020603050405020304" pitchFamily="18" charset="0"/>
                <a:cs typeface="Times New Roman" panose="02020603050405020304" pitchFamily="18" charset="0"/>
              </a:rPr>
              <a:t>Slater</a:t>
            </a:r>
            <a:r>
              <a:rPr lang="es-ES" dirty="0">
                <a:latin typeface="Times New Roman" panose="02020603050405020304" pitchFamily="18" charset="0"/>
                <a:cs typeface="Times New Roman" panose="02020603050405020304" pitchFamily="18" charset="0"/>
              </a:rPr>
              <a:t> </a:t>
            </a:r>
            <a:r>
              <a:rPr lang="es-ES" dirty="0" err="1">
                <a:latin typeface="Times New Roman" panose="02020603050405020304" pitchFamily="18" charset="0"/>
                <a:cs typeface="Times New Roman" panose="02020603050405020304" pitchFamily="18" charset="0"/>
              </a:rPr>
              <a:t>determinant</a:t>
            </a:r>
            <a:r>
              <a:rPr lang="es-ES" dirty="0">
                <a:latin typeface="Times New Roman" panose="02020603050405020304" pitchFamily="18" charset="0"/>
                <a:cs typeface="Times New Roman" panose="02020603050405020304" pitchFamily="18" charset="0"/>
              </a:rPr>
              <a:t>.</a:t>
            </a:r>
          </a:p>
          <a:p>
            <a:endParaRPr lang="es-ES" dirty="0">
              <a:latin typeface="Times New Roman" panose="02020603050405020304" pitchFamily="18" charset="0"/>
              <a:cs typeface="Times New Roman" panose="02020603050405020304" pitchFamily="18" charset="0"/>
            </a:endParaRPr>
          </a:p>
          <a:p>
            <a:r>
              <a:rPr lang="es-ES" dirty="0">
                <a:latin typeface="Times New Roman" panose="02020603050405020304" pitchFamily="18" charset="0"/>
                <a:cs typeface="Times New Roman" panose="02020603050405020304" pitchFamily="18" charset="0"/>
              </a:rPr>
              <a:t>SCF </a:t>
            </a:r>
            <a:r>
              <a:rPr lang="es-ES" dirty="0" err="1">
                <a:latin typeface="Times New Roman" panose="02020603050405020304" pitchFamily="18" charset="0"/>
                <a:cs typeface="Times New Roman" panose="02020603050405020304" pitchFamily="18" charset="0"/>
              </a:rPr>
              <a:t>algorithm</a:t>
            </a:r>
            <a:r>
              <a:rPr lang="es-ES" dirty="0">
                <a:latin typeface="Times New Roman" panose="02020603050405020304" pitchFamily="18" charset="0"/>
                <a:cs typeface="Times New Roman" panose="02020603050405020304" pitchFamily="18" charset="0"/>
              </a:rPr>
              <a:t>.</a:t>
            </a:r>
            <a:endParaRPr lang="en-GB" dirty="0">
              <a:latin typeface="Times New Roman" panose="02020603050405020304" pitchFamily="18" charset="0"/>
              <a:cs typeface="Times New Roman" panose="02020603050405020304" pitchFamily="18" charset="0"/>
            </a:endParaRPr>
          </a:p>
        </p:txBody>
      </p:sp>
      <p:pic>
        <p:nvPicPr>
          <p:cNvPr id="7" name="Picture 6" descr="A screenshot of a computer&#10;&#10;Description automatically generated with medium confidence">
            <a:extLst>
              <a:ext uri="{FF2B5EF4-FFF2-40B4-BE49-F238E27FC236}">
                <a16:creationId xmlns:a16="http://schemas.microsoft.com/office/drawing/2014/main" id="{6FA9416E-8793-FCB6-5949-34F620A88A13}"/>
              </a:ext>
            </a:extLst>
          </p:cNvPr>
          <p:cNvPicPr>
            <a:picLocks noChangeAspect="1"/>
          </p:cNvPicPr>
          <p:nvPr/>
        </p:nvPicPr>
        <p:blipFill rotWithShape="1">
          <a:blip r:embed="rId3">
            <a:extLst>
              <a:ext uri="{28A0092B-C50C-407E-A947-70E740481C1C}">
                <a14:useLocalDpi xmlns:a14="http://schemas.microsoft.com/office/drawing/2010/main" val="0"/>
              </a:ext>
            </a:extLst>
          </a:blip>
          <a:srcRect l="78053" t="42038" r="11470" b="54189"/>
          <a:stretch/>
        </p:blipFill>
        <p:spPr>
          <a:xfrm>
            <a:off x="5731932" y="2694239"/>
            <a:ext cx="6225289" cy="700510"/>
          </a:xfrm>
          <a:prstGeom prst="rect">
            <a:avLst/>
          </a:prstGeom>
        </p:spPr>
      </p:pic>
      <p:pic>
        <p:nvPicPr>
          <p:cNvPr id="11" name="Picture 10" descr="Graphical user interface, application, Word&#10;&#10;Description automatically generated">
            <a:extLst>
              <a:ext uri="{FF2B5EF4-FFF2-40B4-BE49-F238E27FC236}">
                <a16:creationId xmlns:a16="http://schemas.microsoft.com/office/drawing/2014/main" id="{FCDB2E31-361A-184F-7DAB-A93F8245D654}"/>
              </a:ext>
            </a:extLst>
          </p:cNvPr>
          <p:cNvPicPr>
            <a:picLocks noChangeAspect="1"/>
          </p:cNvPicPr>
          <p:nvPr/>
        </p:nvPicPr>
        <p:blipFill rotWithShape="1">
          <a:blip r:embed="rId4">
            <a:extLst>
              <a:ext uri="{28A0092B-C50C-407E-A947-70E740481C1C}">
                <a14:useLocalDpi xmlns:a14="http://schemas.microsoft.com/office/drawing/2010/main" val="0"/>
              </a:ext>
            </a:extLst>
          </a:blip>
          <a:srcRect l="80426" t="35574" r="14099" b="58239"/>
          <a:stretch/>
        </p:blipFill>
        <p:spPr>
          <a:xfrm>
            <a:off x="6048570" y="4475573"/>
            <a:ext cx="4775629" cy="1686333"/>
          </a:xfrm>
          <a:prstGeom prst="rect">
            <a:avLst/>
          </a:prstGeom>
        </p:spPr>
      </p:pic>
      <p:pic>
        <p:nvPicPr>
          <p:cNvPr id="15" name="Picture 14" descr="Graphical user interface, application, Word&#10;&#10;Description automatically generated">
            <a:extLst>
              <a:ext uri="{FF2B5EF4-FFF2-40B4-BE49-F238E27FC236}">
                <a16:creationId xmlns:a16="http://schemas.microsoft.com/office/drawing/2014/main" id="{85E051C3-EE2A-66B6-E106-86CE48123FD5}"/>
              </a:ext>
            </a:extLst>
          </p:cNvPr>
          <p:cNvPicPr>
            <a:picLocks noChangeAspect="1"/>
          </p:cNvPicPr>
          <p:nvPr/>
        </p:nvPicPr>
        <p:blipFill rotWithShape="1">
          <a:blip r:embed="rId5">
            <a:extLst>
              <a:ext uri="{28A0092B-C50C-407E-A947-70E740481C1C}">
                <a14:useLocalDpi xmlns:a14="http://schemas.microsoft.com/office/drawing/2010/main" val="0"/>
              </a:ext>
            </a:extLst>
          </a:blip>
          <a:srcRect l="79306" t="45111" r="12569" b="47333"/>
          <a:stretch/>
        </p:blipFill>
        <p:spPr>
          <a:xfrm>
            <a:off x="0" y="4843807"/>
            <a:ext cx="5210370" cy="1514130"/>
          </a:xfrm>
          <a:prstGeom prst="rect">
            <a:avLst/>
          </a:prstGeom>
        </p:spPr>
      </p:pic>
      <p:pic>
        <p:nvPicPr>
          <p:cNvPr id="19" name="Picture 18" descr="Graphical user interface, application&#10;&#10;Description automatically generated">
            <a:extLst>
              <a:ext uri="{FF2B5EF4-FFF2-40B4-BE49-F238E27FC236}">
                <a16:creationId xmlns:a16="http://schemas.microsoft.com/office/drawing/2014/main" id="{E0EAEF64-F8A1-268F-3EBF-BCA9016D7796}"/>
              </a:ext>
            </a:extLst>
          </p:cNvPr>
          <p:cNvPicPr>
            <a:picLocks noChangeAspect="1"/>
          </p:cNvPicPr>
          <p:nvPr/>
        </p:nvPicPr>
        <p:blipFill rotWithShape="1">
          <a:blip r:embed="rId6">
            <a:extLst>
              <a:ext uri="{28A0092B-C50C-407E-A947-70E740481C1C}">
                <a14:useLocalDpi xmlns:a14="http://schemas.microsoft.com/office/drawing/2010/main" val="0"/>
              </a:ext>
            </a:extLst>
          </a:blip>
          <a:srcRect l="80694" t="58222" r="14098" b="35333"/>
          <a:stretch/>
        </p:blipFill>
        <p:spPr>
          <a:xfrm>
            <a:off x="1044451" y="4316523"/>
            <a:ext cx="3121468" cy="1206969"/>
          </a:xfrm>
          <a:prstGeom prst="rect">
            <a:avLst/>
          </a:prstGeom>
        </p:spPr>
      </p:pic>
    </p:spTree>
    <p:extLst>
      <p:ext uri="{BB962C8B-B14F-4D97-AF65-F5344CB8AC3E}">
        <p14:creationId xmlns:p14="http://schemas.microsoft.com/office/powerpoint/2010/main" val="1095474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B3CC7A9-6D81-4ADB-B46B-CD02555E4320}"/>
              </a:ext>
            </a:extLst>
          </p:cNvPr>
          <p:cNvSpPr>
            <a:spLocks noGrp="1"/>
          </p:cNvSpPr>
          <p:nvPr>
            <p:ph idx="1"/>
          </p:nvPr>
        </p:nvSpPr>
        <p:spPr/>
        <p:txBody>
          <a:bodyPr/>
          <a:lstStyle/>
          <a:p>
            <a:r>
              <a:rPr lang="es-ES" dirty="0" err="1"/>
              <a:t>Maximum</a:t>
            </a:r>
            <a:r>
              <a:rPr lang="es-ES" dirty="0"/>
              <a:t> </a:t>
            </a:r>
            <a:r>
              <a:rPr lang="es-ES" dirty="0" err="1"/>
              <a:t>Overlap</a:t>
            </a:r>
            <a:r>
              <a:rPr lang="es-ES" dirty="0"/>
              <a:t> </a:t>
            </a:r>
            <a:r>
              <a:rPr lang="es-ES" dirty="0" err="1"/>
              <a:t>Method</a:t>
            </a:r>
            <a:r>
              <a:rPr lang="es-ES" dirty="0"/>
              <a:t> </a:t>
            </a:r>
            <a:r>
              <a:rPr lang="es-ES" dirty="0" err="1"/>
              <a:t>to</a:t>
            </a:r>
            <a:r>
              <a:rPr lang="es-ES" dirty="0"/>
              <a:t> </a:t>
            </a:r>
            <a:r>
              <a:rPr lang="es-ES" dirty="0" err="1"/>
              <a:t>treat</a:t>
            </a:r>
            <a:r>
              <a:rPr lang="es-ES" dirty="0"/>
              <a:t> </a:t>
            </a:r>
            <a:r>
              <a:rPr lang="es-ES" dirty="0" err="1"/>
              <a:t>excited</a:t>
            </a:r>
            <a:r>
              <a:rPr lang="es-ES" dirty="0"/>
              <a:t> </a:t>
            </a:r>
            <a:r>
              <a:rPr lang="es-ES" dirty="0" err="1"/>
              <a:t>states</a:t>
            </a:r>
            <a:r>
              <a:rPr lang="es-ES" dirty="0"/>
              <a:t>.</a:t>
            </a:r>
          </a:p>
          <a:p>
            <a:endParaRPr lang="es-ES" dirty="0"/>
          </a:p>
          <a:p>
            <a:r>
              <a:rPr lang="es-ES" dirty="0"/>
              <a:t>Spin </a:t>
            </a:r>
            <a:r>
              <a:rPr lang="es-ES" dirty="0" err="1"/>
              <a:t>contamination</a:t>
            </a:r>
            <a:r>
              <a:rPr lang="es-ES" dirty="0"/>
              <a:t> </a:t>
            </a:r>
            <a:r>
              <a:rPr lang="es-ES" dirty="0" err="1"/>
              <a:t>removal</a:t>
            </a:r>
            <a:r>
              <a:rPr lang="es-ES" dirty="0"/>
              <a:t>.</a:t>
            </a:r>
          </a:p>
          <a:p>
            <a:endParaRPr lang="es-ES" dirty="0"/>
          </a:p>
          <a:p>
            <a:r>
              <a:rPr lang="es-ES" dirty="0" err="1"/>
              <a:t>Accelerated</a:t>
            </a:r>
            <a:r>
              <a:rPr lang="es-ES" dirty="0"/>
              <a:t> </a:t>
            </a:r>
            <a:r>
              <a:rPr lang="es-ES" dirty="0" err="1"/>
              <a:t>convergence</a:t>
            </a:r>
            <a:r>
              <a:rPr lang="es-ES" dirty="0"/>
              <a:t>: DIIS.</a:t>
            </a:r>
          </a:p>
          <a:p>
            <a:endParaRPr lang="es-ES" dirty="0"/>
          </a:p>
          <a:p>
            <a:r>
              <a:rPr lang="es-ES" dirty="0" err="1"/>
              <a:t>Forced</a:t>
            </a:r>
            <a:r>
              <a:rPr lang="es-ES" dirty="0"/>
              <a:t> </a:t>
            </a:r>
            <a:r>
              <a:rPr lang="es-ES" dirty="0" err="1"/>
              <a:t>orthogonalization</a:t>
            </a:r>
            <a:r>
              <a:rPr lang="es-ES" dirty="0"/>
              <a:t> </a:t>
            </a:r>
            <a:r>
              <a:rPr lang="es-ES" dirty="0" err="1"/>
              <a:t>between</a:t>
            </a:r>
            <a:r>
              <a:rPr lang="es-ES" dirty="0"/>
              <a:t> </a:t>
            </a:r>
            <a:r>
              <a:rPr lang="es-ES" dirty="0" err="1"/>
              <a:t>excited</a:t>
            </a:r>
            <a:r>
              <a:rPr lang="es-ES" dirty="0"/>
              <a:t> </a:t>
            </a:r>
            <a:r>
              <a:rPr lang="es-ES" dirty="0" err="1"/>
              <a:t>states</a:t>
            </a:r>
            <a:r>
              <a:rPr lang="es-ES" dirty="0"/>
              <a:t>.</a:t>
            </a:r>
          </a:p>
        </p:txBody>
      </p:sp>
      <p:sp>
        <p:nvSpPr>
          <p:cNvPr id="4" name="Title 1">
            <a:extLst>
              <a:ext uri="{FF2B5EF4-FFF2-40B4-BE49-F238E27FC236}">
                <a16:creationId xmlns:a16="http://schemas.microsoft.com/office/drawing/2014/main" id="{79E6EEAC-A85D-72D5-8855-D63BD9CCEAD6}"/>
              </a:ext>
            </a:extLst>
          </p:cNvPr>
          <p:cNvSpPr>
            <a:spLocks noGrp="1"/>
          </p:cNvSpPr>
          <p:nvPr>
            <p:ph type="title"/>
          </p:nvPr>
        </p:nvSpPr>
        <p:spPr>
          <a:xfrm>
            <a:off x="838200" y="365125"/>
            <a:ext cx="10515600" cy="1325563"/>
          </a:xfrm>
        </p:spPr>
        <p:txBody>
          <a:bodyPr/>
          <a:lstStyle/>
          <a:p>
            <a:r>
              <a:rPr lang="es-ES" dirty="0" err="1">
                <a:latin typeface="Times New Roman" panose="02020603050405020304" pitchFamily="18" charset="0"/>
                <a:cs typeface="Times New Roman" panose="02020603050405020304" pitchFamily="18" charset="0"/>
              </a:rPr>
              <a:t>Improvements</a:t>
            </a:r>
            <a:r>
              <a:rPr lang="es-ES" dirty="0">
                <a:latin typeface="Times New Roman" panose="02020603050405020304" pitchFamily="18" charset="0"/>
                <a:cs typeface="Times New Roman" panose="02020603050405020304" pitchFamily="18" charset="0"/>
              </a:rPr>
              <a:t> </a:t>
            </a:r>
            <a:r>
              <a:rPr lang="es-ES" dirty="0" err="1">
                <a:latin typeface="Times New Roman" panose="02020603050405020304" pitchFamily="18" charset="0"/>
                <a:cs typeface="Times New Roman" panose="02020603050405020304" pitchFamily="18" charset="0"/>
              </a:rPr>
              <a:t>to</a:t>
            </a:r>
            <a:r>
              <a:rPr lang="es-ES" dirty="0">
                <a:latin typeface="Times New Roman" panose="02020603050405020304" pitchFamily="18" charset="0"/>
                <a:cs typeface="Times New Roman" panose="02020603050405020304" pitchFamily="18" charset="0"/>
              </a:rPr>
              <a:t> HF:</a:t>
            </a:r>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698449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1042</TotalTime>
  <Words>1187</Words>
  <Application>Microsoft Office PowerPoint</Application>
  <PresentationFormat>Widescreen</PresentationFormat>
  <Paragraphs>140</Paragraphs>
  <Slides>22</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Calibri Light</vt:lpstr>
      <vt:lpstr>Cambria Math</vt:lpstr>
      <vt:lpstr>Times New Roman</vt:lpstr>
      <vt:lpstr>Office Theme</vt:lpstr>
      <vt:lpstr>Experimentally Restrained Wave Function Method within the Hartree-Fock Formalism </vt:lpstr>
      <vt:lpstr>PowerPoint Presentation</vt:lpstr>
      <vt:lpstr>Motivation:</vt:lpstr>
      <vt:lpstr>Restrained Minimization:</vt:lpstr>
      <vt:lpstr>Restrained Minimization:</vt:lpstr>
      <vt:lpstr>Restrained Minimization:</vt:lpstr>
      <vt:lpstr>Introduction: X-ray Emission Spectroscopy</vt:lpstr>
      <vt:lpstr>Introduction: Hartree-Fock Approximation</vt:lpstr>
      <vt:lpstr>Improvements to HF:</vt:lpstr>
      <vt:lpstr>Restrained Minimization within Hartree-Fock</vt:lpstr>
      <vt:lpstr>Restrained Minimization within Hartree-Fock</vt:lpstr>
      <vt:lpstr>Results: Dipole Moment Error Minimization</vt:lpstr>
      <vt:lpstr>Results: Electronic Density</vt:lpstr>
      <vt:lpstr>Results: Molecular Orbitals</vt:lpstr>
      <vt:lpstr>Results: Molecular Orbitals</vt:lpstr>
      <vt:lpstr>Results: Molecular Orbitals</vt:lpstr>
      <vt:lpstr>Conclusions:</vt:lpstr>
      <vt:lpstr>Thank you for your attention</vt:lpstr>
      <vt:lpstr>Improvements to HF: Occupation Criterion</vt:lpstr>
      <vt:lpstr>Improvements to HF: Occupation Criterion</vt:lpstr>
      <vt:lpstr>Improvements to HF: Spin Contamination</vt:lpstr>
      <vt:lpstr>Improvements to HF: DIIS Algorithm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Experimentally Restrained Wave Function Method within the Hartree-Fock Formalism </dc:title>
  <dc:creator>Sebastián de la Peña Ruiz</dc:creator>
  <cp:lastModifiedBy>Sebastián de la Peña Ruiz</cp:lastModifiedBy>
  <cp:revision>12</cp:revision>
  <dcterms:created xsi:type="dcterms:W3CDTF">2022-09-05T16:57:23Z</dcterms:created>
  <dcterms:modified xsi:type="dcterms:W3CDTF">2022-09-06T22:07:24Z</dcterms:modified>
</cp:coreProperties>
</file>