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4" r:id="rId17"/>
    <p:sldId id="272" r:id="rId18"/>
    <p:sldId id="275" r:id="rId19"/>
    <p:sldId id="279" r:id="rId20"/>
    <p:sldId id="277" r:id="rId21"/>
    <p:sldId id="278" r:id="rId2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gang Wagn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25"/>
    <a:srgbClr val="FF8247"/>
    <a:srgbClr val="1874CD"/>
    <a:srgbClr val="0000CD"/>
    <a:srgbClr val="104E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9" autoAdjust="0"/>
    <p:restoredTop sz="96239" autoAdjust="0"/>
  </p:normalViewPr>
  <p:slideViewPr>
    <p:cSldViewPr>
      <p:cViewPr>
        <p:scale>
          <a:sx n="100" d="100"/>
          <a:sy n="100" d="100"/>
        </p:scale>
        <p:origin x="-5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23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12T20:43:04.328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14T13:50:04.075" idx="2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BE0F-4E0E-6F43-9112-F5EB6150EED3}" type="datetimeFigureOut">
              <a:rPr lang="en-US" smtClean="0"/>
              <a:t>16.06.11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41C66-63EF-0144-AA91-5718D738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2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7355C-C5A4-504C-8319-175E754E872F}" type="datetimeFigureOut">
              <a:rPr lang="en-US" smtClean="0"/>
              <a:t>16.06.11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90698-FA38-BB40-BD27-D49DCF1B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74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0698-FA38-BB40-BD27-D49DCF1B2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73900-E8D0-AD45-A4D9-FD46B9DFEEDD}" type="slidenum">
              <a:rPr lang="de-DE"/>
              <a:pPr/>
              <a:t>3</a:t>
            </a:fld>
            <a:endParaRPr lang="de-D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E17BF-EF28-8C45-AE31-24EB2AA028AA}" type="slidenum">
              <a:rPr lang="de-DE"/>
              <a:pPr/>
              <a:t>4</a:t>
            </a:fld>
            <a:endParaRPr 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800BA-F266-DE4F-9BAD-69376A29B44E}" type="slidenum">
              <a:rPr lang="de-DE"/>
              <a:pPr/>
              <a:t>9</a:t>
            </a:fld>
            <a:endParaRPr lang="de-DE"/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179513" y="685800"/>
            <a:ext cx="4498975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0A181-877C-A74A-A4A7-DC00E52E5F53}" type="slidenum">
              <a:rPr lang="de-DE"/>
              <a:pPr/>
              <a:t>10</a:t>
            </a:fld>
            <a:endParaRPr lang="de-DE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79513" y="685800"/>
            <a:ext cx="4498975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90698-FA38-BB40-BD27-D49DCF1B2D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0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149C1-076E-7A4F-8D74-D022B1327F85}" type="slidenum">
              <a:rPr lang="de-DE"/>
              <a:pPr/>
              <a:t>17</a:t>
            </a:fld>
            <a:endParaRPr lang="de-DE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88113"/>
            <a:ext cx="2133600" cy="2682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445946-E0E9-8E46-A240-EA58869840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2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59A8-5603-854E-A761-C5BD364968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60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07950"/>
            <a:ext cx="2125662" cy="601821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07950"/>
            <a:ext cx="6229350" cy="60182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3FE9-25F9-9749-9724-BB2A6DF3DB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02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6BE3-586C-284B-8398-2A44ED757B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07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98046-2B9B-C945-87D6-C604A272A2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68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41996-8A64-1044-AA3E-22177C7766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31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32B1-5388-D74F-B5DB-DF0B6D4F79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68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6E0D4-A5B5-6441-AE1C-683B98FE1C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92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FAF02-D60F-9547-9C77-78C679115B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03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71AB5-A07F-D346-B509-FE566EF69E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63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676F-CB11-4741-90E3-5747DB56B3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9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3"/>
          </a:xfrm>
          <a:prstGeom prst="rect">
            <a:avLst/>
          </a:prstGeom>
          <a:gradFill flip="none" rotWithShape="1">
            <a:gsLst>
              <a:gs pos="0">
                <a:srgbClr val="1874CD"/>
              </a:gs>
              <a:gs pos="62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07951"/>
            <a:ext cx="7777162" cy="5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524625"/>
            <a:ext cx="2133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195CBA1D-7E88-D341-9062-2CC9DBF8BB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764704"/>
            <a:ext cx="9144000" cy="36512"/>
          </a:xfrm>
          <a:prstGeom prst="flowChartProcess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0" name="Picture 6" descr="leo20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5318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555776" y="6597352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W. Wagner, Single Top Results and Prospects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24.png"/><Relationship Id="rId5" Type="http://schemas.openxmlformats.org/officeDocument/2006/relationships/image" Target="../media/image52.png"/><Relationship Id="rId6" Type="http://schemas.openxmlformats.org/officeDocument/2006/relationships/image" Target="../media/image34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2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wmf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t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888432" cy="31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45946-E0E9-8E46-A240-EA588698402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4" name="Picture 3" descr="W_Event_Cut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5383015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140129"/>
            <a:ext cx="5760640" cy="1848711"/>
          </a:xfrm>
          <a:prstGeom prst="rect">
            <a:avLst/>
          </a:prstGeom>
          <a:solidFill>
            <a:schemeClr val="accent6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Single-Top Production at the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Tevatron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the LHC:</a:t>
            </a:r>
            <a:b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Results and Prospects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092030"/>
            <a:ext cx="3456384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Wolfgang Wagner</a:t>
            </a:r>
          </a:p>
          <a:p>
            <a:pPr algn="ctr">
              <a:lnSpc>
                <a:spcPct val="120000"/>
              </a:lnSpc>
            </a:pPr>
            <a:r>
              <a:rPr lang="en-US" dirty="0" err="1" smtClean="0"/>
              <a:t>Bergische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Wuppertal</a:t>
            </a:r>
          </a:p>
          <a:p>
            <a:pPr algn="ctr">
              <a:lnSpc>
                <a:spcPct val="200000"/>
              </a:lnSpc>
            </a:pPr>
            <a:r>
              <a:rPr lang="en-US" dirty="0" smtClean="0"/>
              <a:t>DESY </a:t>
            </a:r>
            <a:r>
              <a:rPr lang="en-US" dirty="0" err="1" smtClean="0"/>
              <a:t>Zeuthen</a:t>
            </a:r>
            <a:r>
              <a:rPr lang="en-US" dirty="0" smtClean="0"/>
              <a:t>, June 16,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006467"/>
            <a:ext cx="576064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accent6"/>
                </a:solidFill>
              </a:rPr>
              <a:t>Content: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en-US" dirty="0" smtClean="0">
                <a:solidFill>
                  <a:schemeClr val="accent6"/>
                </a:solidFill>
              </a:rPr>
              <a:t>Introduction / History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en-US" dirty="0" smtClean="0">
                <a:solidFill>
                  <a:schemeClr val="accent6"/>
                </a:solidFill>
              </a:rPr>
              <a:t>Experimental Status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/>
            </a:pPr>
            <a:r>
              <a:rPr lang="en-US" dirty="0" smtClean="0">
                <a:solidFill>
                  <a:schemeClr val="accent6"/>
                </a:solidFill>
              </a:rPr>
              <a:t>Prospects – Single Top as a Standard Benchmark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FB14-B438-5B44-833D-D18E7A38CFCD}" type="slidenum">
              <a:rPr lang="de-DE"/>
              <a:pPr/>
              <a:t>10</a:t>
            </a:fld>
            <a:endParaRPr lang="de-DE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82588" y="981075"/>
            <a:ext cx="80772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5738" indent="-185738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20000"/>
              </a:lnSpc>
              <a:buClr>
                <a:srgbClr val="000000"/>
              </a:buClr>
              <a:buSzPct val="100000"/>
              <a:buFont typeface="Trebuchet MS" charset="0"/>
              <a:buChar char="•"/>
            </a:pPr>
            <a:r>
              <a:rPr lang="en-US" sz="1700">
                <a:latin typeface="Charcoal" charset="0"/>
                <a:cs typeface="Arial Unicode MS" charset="0"/>
              </a:rPr>
              <a:t>Measure </a:t>
            </a:r>
            <a:r>
              <a:rPr lang="el-GR" sz="1700">
                <a:latin typeface="Charcoal" charset="0"/>
                <a:cs typeface="Arial Unicode MS" charset="0"/>
              </a:rPr>
              <a:t>σ</a:t>
            </a:r>
            <a:r>
              <a:rPr lang="en-US" sz="1700" baseline="-25000">
                <a:latin typeface="Charcoal" charset="0"/>
                <a:cs typeface="Arial Unicode MS" charset="0"/>
              </a:rPr>
              <a:t>s</a:t>
            </a:r>
            <a:r>
              <a:rPr lang="en-US" sz="1700">
                <a:latin typeface="Charcoal" charset="0"/>
                <a:cs typeface="Arial Unicode MS" charset="0"/>
              </a:rPr>
              <a:t> and </a:t>
            </a:r>
            <a:r>
              <a:rPr lang="el-GR" sz="1700">
                <a:latin typeface="Charcoal" charset="0"/>
                <a:cs typeface="Arial Unicode MS" charset="0"/>
              </a:rPr>
              <a:t>σ</a:t>
            </a:r>
            <a:r>
              <a:rPr lang="en-US" sz="1700" baseline="-25000">
                <a:latin typeface="Charcoal" charset="0"/>
                <a:cs typeface="Arial Unicode MS" charset="0"/>
              </a:rPr>
              <a:t>t</a:t>
            </a:r>
            <a:r>
              <a:rPr lang="en-US" sz="1700">
                <a:latin typeface="Charcoal" charset="0"/>
                <a:cs typeface="Arial Unicode MS" charset="0"/>
              </a:rPr>
              <a:t> separately</a:t>
            </a:r>
          </a:p>
          <a:p>
            <a:pPr eaLnBrk="0" hangingPunct="0">
              <a:lnSpc>
                <a:spcPct val="120000"/>
              </a:lnSpc>
              <a:buClr>
                <a:srgbClr val="454545"/>
              </a:buClr>
              <a:buSzPct val="100000"/>
              <a:buFont typeface="Trebuchet MS" charset="0"/>
              <a:buChar char="•"/>
            </a:pPr>
            <a:r>
              <a:rPr lang="en-US" sz="1700">
                <a:latin typeface="Charcoal" charset="0"/>
                <a:cs typeface="Arial Unicode MS" charset="0"/>
              </a:rPr>
              <a:t>Interesting because s- and t-channels have different sensitivity to BSM models</a:t>
            </a:r>
          </a:p>
          <a:p>
            <a:pPr eaLnBrk="0" hangingPunct="0">
              <a:lnSpc>
                <a:spcPct val="120000"/>
              </a:lnSpc>
              <a:buClr>
                <a:srgbClr val="454545"/>
              </a:buClr>
              <a:buSzPct val="100000"/>
              <a:buFont typeface="Trebuchet MS" charset="0"/>
              <a:buChar char="•"/>
            </a:pPr>
            <a:r>
              <a:rPr lang="en-US" sz="1700">
                <a:latin typeface="Charcoal" charset="0"/>
                <a:cs typeface="Arial Unicode MS" charset="0"/>
              </a:rPr>
              <a:t>Train dedicated s-channel and t-channel discriminants and fit 2D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438400" y="77724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rebuchet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Trebuchet MS" charset="0"/>
                <a:cs typeface="Arial Unicode MS" charset="0"/>
              </a:rPr>
              <a:t>ME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1475656" y="44624"/>
            <a:ext cx="6552728" cy="657225"/>
          </a:xfrm>
        </p:spPr>
        <p:txBody>
          <a:bodyPr/>
          <a:lstStyle/>
          <a:p>
            <a:r>
              <a:rPr lang="en-US" sz="2800" dirty="0" smtClean="0"/>
              <a:t>Separation of t-channel </a:t>
            </a:r>
            <a:r>
              <a:rPr lang="en-US" sz="2800" dirty="0"/>
              <a:t>and s-channel</a:t>
            </a:r>
          </a:p>
        </p:txBody>
      </p:sp>
      <p:pic>
        <p:nvPicPr>
          <p:cNvPr id="69647" name="Picture 7" descr="neat2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/>
          <a:stretch>
            <a:fillRect/>
          </a:stretch>
        </p:blipFill>
        <p:spPr bwMode="auto">
          <a:xfrm>
            <a:off x="4716016" y="2204863"/>
            <a:ext cx="3733950" cy="350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0" name="Rectangle 11"/>
          <p:cNvSpPr>
            <a:spLocks noChangeArrowheads="1"/>
          </p:cNvSpPr>
          <p:nvPr/>
        </p:nvSpPr>
        <p:spPr bwMode="auto">
          <a:xfrm>
            <a:off x="5292725" y="5805488"/>
            <a:ext cx="2592388" cy="895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18800" bIns="118800">
            <a:spAutoFit/>
          </a:bodyPr>
          <a:lstStyle/>
          <a:p>
            <a:pPr>
              <a:lnSpc>
                <a:spcPct val="130000"/>
              </a:lnSpc>
            </a:pPr>
            <a:r>
              <a:rPr lang="el-GR" b="1">
                <a:cs typeface="Arial" charset="0"/>
              </a:rPr>
              <a:t>σ</a:t>
            </a:r>
            <a:r>
              <a:rPr lang="en-US" b="1" baseline="-25000">
                <a:cs typeface="Arial" charset="0"/>
              </a:rPr>
              <a:t>t-channel</a:t>
            </a:r>
            <a:r>
              <a:rPr lang="en-US" b="1">
                <a:cs typeface="Arial" charset="0"/>
              </a:rPr>
              <a:t> = 0.8 </a:t>
            </a:r>
            <a:r>
              <a:rPr lang="en-US" b="1"/>
              <a:t>±</a:t>
            </a:r>
            <a:r>
              <a:rPr lang="en-US" b="1">
                <a:cs typeface="Arial" charset="0"/>
              </a:rPr>
              <a:t> 0.4 pb</a:t>
            </a:r>
          </a:p>
          <a:p>
            <a:r>
              <a:rPr lang="el-GR" b="1">
                <a:cs typeface="Arial" charset="0"/>
              </a:rPr>
              <a:t>σ</a:t>
            </a:r>
            <a:r>
              <a:rPr lang="en-US" b="1" baseline="-25000">
                <a:cs typeface="Arial" charset="0"/>
              </a:rPr>
              <a:t>s-channel</a:t>
            </a:r>
            <a:r>
              <a:rPr lang="en-US" b="1">
                <a:cs typeface="Arial" charset="0"/>
              </a:rPr>
              <a:t> = 1.8 </a:t>
            </a:r>
            <a:r>
              <a:rPr lang="en-US" b="1" baseline="30000">
                <a:cs typeface="Arial" charset="0"/>
              </a:rPr>
              <a:t>+0.7</a:t>
            </a:r>
            <a:r>
              <a:rPr lang="en-US" b="1">
                <a:cs typeface="Arial" charset="0"/>
              </a:rPr>
              <a:t> pb</a:t>
            </a:r>
          </a:p>
        </p:txBody>
      </p:sp>
      <p:sp>
        <p:nvSpPr>
          <p:cNvPr id="69651" name="Text Box 13"/>
          <p:cNvSpPr txBox="1">
            <a:spLocks noChangeArrowheads="1"/>
          </p:cNvSpPr>
          <p:nvPr/>
        </p:nvSpPr>
        <p:spPr bwMode="auto">
          <a:xfrm>
            <a:off x="6781800" y="6394450"/>
            <a:ext cx="4884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baseline="-25000" dirty="0" smtClean="0">
                <a:cs typeface="Arial" charset="0"/>
              </a:rPr>
              <a:t>−0.5</a:t>
            </a:r>
            <a:endParaRPr lang="de-DE" b="1" baseline="-25000" dirty="0">
              <a:cs typeface="Arial" charset="0"/>
            </a:endParaRPr>
          </a:p>
        </p:txBody>
      </p:sp>
      <p:pic>
        <p:nvPicPr>
          <p:cNvPr id="69652" name="Picture 20" descr="T09IF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12963"/>
            <a:ext cx="3671887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3" name="Picture 21" descr="d0_logo_tr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44450"/>
            <a:ext cx="1295698" cy="6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5" name="Rectangle 11"/>
          <p:cNvSpPr>
            <a:spLocks noChangeArrowheads="1"/>
          </p:cNvSpPr>
          <p:nvPr/>
        </p:nvSpPr>
        <p:spPr bwMode="auto">
          <a:xfrm>
            <a:off x="1258888" y="5805488"/>
            <a:ext cx="2952750" cy="749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l-GR" b="1">
                <a:cs typeface="Arial" charset="0"/>
              </a:rPr>
              <a:t>σ</a:t>
            </a:r>
            <a:r>
              <a:rPr lang="en-US" b="1" baseline="-25000">
                <a:cs typeface="Arial" charset="0"/>
              </a:rPr>
              <a:t>t-channel</a:t>
            </a:r>
            <a:r>
              <a:rPr lang="en-US" b="1">
                <a:cs typeface="Arial" charset="0"/>
              </a:rPr>
              <a:t> = 3.14 </a:t>
            </a:r>
            <a:r>
              <a:rPr lang="en-US" b="1" baseline="50000">
                <a:cs typeface="Arial" charset="0"/>
              </a:rPr>
              <a:t>+ 0.94</a:t>
            </a:r>
            <a:r>
              <a:rPr lang="en-US" b="1">
                <a:cs typeface="Arial" charset="0"/>
              </a:rPr>
              <a:t>  pb</a:t>
            </a:r>
          </a:p>
          <a:p>
            <a:r>
              <a:rPr lang="el-GR" b="1">
                <a:cs typeface="Arial" charset="0"/>
              </a:rPr>
              <a:t>σ</a:t>
            </a:r>
            <a:r>
              <a:rPr lang="en-US" b="1" baseline="-25000">
                <a:cs typeface="Arial" charset="0"/>
              </a:rPr>
              <a:t>s-channel</a:t>
            </a:r>
            <a:r>
              <a:rPr lang="en-US" b="1">
                <a:cs typeface="Arial" charset="0"/>
              </a:rPr>
              <a:t> = 1.05 ± 0.81 pb</a:t>
            </a:r>
            <a:endParaRPr lang="en-US" sz="1900">
              <a:latin typeface="Tahoma" charset="0"/>
              <a:cs typeface="Arial" charset="0"/>
            </a:endParaRPr>
          </a:p>
        </p:txBody>
      </p:sp>
      <p:sp>
        <p:nvSpPr>
          <p:cNvPr id="69656" name="Text Box 13"/>
          <p:cNvSpPr txBox="1">
            <a:spLocks noChangeArrowheads="1"/>
          </p:cNvSpPr>
          <p:nvPr/>
        </p:nvSpPr>
        <p:spPr bwMode="auto">
          <a:xfrm>
            <a:off x="2892425" y="5948363"/>
            <a:ext cx="611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baseline="-25000">
                <a:cs typeface="Arial" charset="0"/>
              </a:rPr>
              <a:t>− 0.80</a:t>
            </a:r>
            <a:endParaRPr lang="de-DE" b="1" baseline="-25000">
              <a:cs typeface="Arial" charset="0"/>
            </a:endParaRPr>
          </a:p>
        </p:txBody>
      </p:sp>
      <p:pic>
        <p:nvPicPr>
          <p:cNvPr id="13" name="Picture 7" descr="cdf_logoTr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151" y="71438"/>
            <a:ext cx="648321" cy="6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0544" y="4777407"/>
            <a:ext cx="2969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 smtClean="0"/>
              <a:t>Phys. Lett. B 682</a:t>
            </a:r>
            <a:r>
              <a:rPr lang="hu-HU" sz="1400" dirty="0"/>
              <a:t> </a:t>
            </a:r>
            <a:r>
              <a:rPr lang="hu-HU" sz="1400" dirty="0" smtClean="0"/>
              <a:t>(2010) 363 – 369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233480" y="2041103"/>
            <a:ext cx="2722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2D2D8A"/>
                </a:solidFill>
              </a:rPr>
              <a:t>Phys. Rev. D 82 (2010) </a:t>
            </a:r>
            <a:r>
              <a:rPr lang="en-US" sz="1400" dirty="0" smtClean="0">
                <a:solidFill>
                  <a:srgbClr val="2D2D8A"/>
                </a:solidFill>
              </a:rPr>
              <a:t>112005  </a:t>
            </a:r>
            <a:endParaRPr lang="en-US" sz="14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96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</a:t>
            </a:r>
            <a:r>
              <a:rPr lang="en-US" dirty="0"/>
              <a:t>C</a:t>
            </a:r>
            <a:r>
              <a:rPr lang="en-US" dirty="0" smtClean="0"/>
              <a:t>hannel Cross Section at ATLAS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6E0D4-A5B5-6441-AE1C-683B98FE1CD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090721"/>
            <a:ext cx="2555294" cy="1834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972358"/>
            <a:ext cx="3623028" cy="2600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88" y="2794372"/>
            <a:ext cx="3392008" cy="2434828"/>
          </a:xfrm>
          <a:prstGeom prst="rect">
            <a:avLst/>
          </a:prstGeom>
        </p:spPr>
      </p:pic>
      <p:pic>
        <p:nvPicPr>
          <p:cNvPr id="9" name="Picture 4" descr="ATLAS_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66" y="44202"/>
            <a:ext cx="560230" cy="7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972016"/>
            <a:ext cx="3600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Better S/B (</a:t>
            </a:r>
            <a:r>
              <a:rPr lang="en-US" sz="1600" dirty="0" smtClean="0">
                <a:solidFill>
                  <a:srgbClr val="FF0000"/>
                </a:solidFill>
              </a:rPr>
              <a:t>= 10.1%</a:t>
            </a:r>
            <a:r>
              <a:rPr lang="en-US" sz="1600" dirty="0" smtClean="0"/>
              <a:t>) after event selection than at </a:t>
            </a:r>
            <a:r>
              <a:rPr lang="en-US" sz="1600" dirty="0" err="1" smtClean="0"/>
              <a:t>Tevatron</a:t>
            </a:r>
            <a:r>
              <a:rPr lang="en-US" sz="1600" dirty="0" smtClean="0"/>
              <a:t> (6.9%).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Very good acceptance for forward jets: |</a:t>
            </a:r>
            <a:r>
              <a:rPr lang="en-US" sz="1600" dirty="0" err="1" smtClean="0">
                <a:latin typeface="Symbol" charset="2"/>
                <a:cs typeface="Symbol" charset="2"/>
              </a:rPr>
              <a:t>h</a:t>
            </a:r>
            <a:r>
              <a:rPr lang="en-US" sz="1600" baseline="-25000" dirty="0" err="1" smtClean="0">
                <a:latin typeface="+mn-lt"/>
                <a:cs typeface="Symbol" charset="2"/>
              </a:rPr>
              <a:t>det</a:t>
            </a:r>
            <a:r>
              <a:rPr lang="en-US" sz="1600" dirty="0" smtClean="0"/>
              <a:t>| &lt; 4.5.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Neural network analysis + cut based as cross check.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5373216"/>
            <a:ext cx="3384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charset="2"/>
              <a:buChar char="§"/>
            </a:pPr>
            <a:r>
              <a:rPr lang="en-US" sz="1600" dirty="0" smtClean="0"/>
              <a:t>Observed significance: </a:t>
            </a:r>
            <a:r>
              <a:rPr lang="en-US" sz="1600" dirty="0" smtClean="0">
                <a:solidFill>
                  <a:srgbClr val="FF0000"/>
                </a:solidFill>
              </a:rPr>
              <a:t>6.2 </a:t>
            </a:r>
            <a:r>
              <a:rPr lang="en-US" sz="1600" dirty="0" err="1" smtClean="0">
                <a:solidFill>
                  <a:srgbClr val="FF0000"/>
                </a:solidFill>
              </a:rPr>
              <a:t>s.d.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Expected: 5.7 </a:t>
            </a:r>
            <a:r>
              <a:rPr lang="en-US" sz="1600" dirty="0" err="1" smtClean="0"/>
              <a:t>s.d.</a:t>
            </a: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6228020"/>
            <a:ext cx="2664296" cy="369332"/>
          </a:xfrm>
          <a:prstGeom prst="rect">
            <a:avLst/>
          </a:prstGeom>
          <a:solidFill>
            <a:srgbClr val="FFC125"/>
          </a:solidFill>
          <a:ln w="1905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charset="2"/>
                <a:cs typeface="Symbol" charset="2"/>
              </a:rPr>
              <a:t>s (</a:t>
            </a:r>
            <a:r>
              <a:rPr lang="en-US" dirty="0" smtClean="0"/>
              <a:t>t-</a:t>
            </a:r>
            <a:r>
              <a:rPr lang="en-US" dirty="0" err="1" smtClean="0"/>
              <a:t>ch.</a:t>
            </a:r>
            <a:r>
              <a:rPr lang="en-US" dirty="0" smtClean="0"/>
              <a:t>) = 76 </a:t>
            </a:r>
            <a:r>
              <a:rPr lang="en-US" baseline="30000" dirty="0" smtClean="0"/>
              <a:t>+41</a:t>
            </a:r>
            <a:r>
              <a:rPr lang="en-US" baseline="-25000" dirty="0" smtClean="0"/>
              <a:t>-21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17640" y="3695836"/>
            <a:ext cx="4242792" cy="3045532"/>
            <a:chOff x="4217640" y="3695836"/>
            <a:chExt cx="4242792" cy="30455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7640" y="3695836"/>
              <a:ext cx="4242792" cy="30455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436096" y="4221088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ATLAS-CONF-2011-088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97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t-Channel Cross Section at CMS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6E0D4-A5B5-6441-AE1C-683B98FE1CD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6" name="Picture 5" descr="Figure_004-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5644" y="199467"/>
            <a:ext cx="3095750" cy="4571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264" y="148478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muon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channel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30206"/>
            <a:ext cx="3888432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Boosted decision tree analysis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2D-analysis: </a:t>
            </a:r>
            <a:r>
              <a:rPr lang="en-US" sz="1600" dirty="0" smtClean="0">
                <a:latin typeface="Symbol" charset="2"/>
                <a:cs typeface="Symbol" charset="2"/>
              </a:rPr>
              <a:t>h</a:t>
            </a:r>
            <a:r>
              <a:rPr lang="en-US" sz="1600" dirty="0" smtClean="0"/>
              <a:t>(light jet), </a:t>
            </a:r>
            <a:r>
              <a:rPr lang="en-US" sz="1600" dirty="0" err="1" smtClean="0"/>
              <a:t>polarisation</a:t>
            </a:r>
            <a:r>
              <a:rPr lang="en-US" sz="1600" dirty="0" smtClean="0"/>
              <a:t> angle </a:t>
            </a:r>
            <a:r>
              <a:rPr lang="en-US" sz="1600" dirty="0" err="1" smtClean="0"/>
              <a:t>cos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Symbol" charset="2"/>
                <a:cs typeface="Symbol" charset="2"/>
              </a:rPr>
              <a:t>q </a:t>
            </a:r>
            <a:r>
              <a:rPr lang="en-US" sz="1600" dirty="0" smtClean="0"/>
              <a:t>(light jet, lepton)</a:t>
            </a:r>
            <a:r>
              <a:rPr lang="en-US" sz="1600" baseline="-25000" dirty="0" smtClean="0"/>
              <a:t>top </a:t>
            </a:r>
            <a:r>
              <a:rPr lang="en-US" sz="1600" baseline="-25000" dirty="0" err="1" smtClean="0"/>
              <a:t>r.f</a:t>
            </a:r>
            <a:r>
              <a:rPr lang="en-US" sz="1600" baseline="-25000" dirty="0" smtClean="0"/>
              <a:t>.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>
                <a:latin typeface="Symbol" charset="2"/>
                <a:cs typeface="Symbol" charset="2"/>
              </a:rPr>
              <a:t>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combination of results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CMS PAS TOP-10-008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616" y="2780928"/>
            <a:ext cx="2664296" cy="369332"/>
          </a:xfrm>
          <a:prstGeom prst="rect">
            <a:avLst/>
          </a:prstGeom>
          <a:solidFill>
            <a:srgbClr val="FFC125"/>
          </a:solidFill>
          <a:ln w="1905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charset="2"/>
                <a:cs typeface="Symbol" charset="2"/>
              </a:rPr>
              <a:t>s (</a:t>
            </a:r>
            <a:r>
              <a:rPr lang="en-US" dirty="0" smtClean="0"/>
              <a:t>t-</a:t>
            </a:r>
            <a:r>
              <a:rPr lang="en-US" dirty="0" err="1" smtClean="0"/>
              <a:t>ch.</a:t>
            </a:r>
            <a:r>
              <a:rPr lang="en-US" dirty="0" smtClean="0"/>
              <a:t>) = 84 ± 30</a:t>
            </a:r>
            <a:r>
              <a:rPr lang="en-US" baseline="30000" dirty="0"/>
              <a:t> </a:t>
            </a:r>
            <a:r>
              <a:rPr lang="en-US" dirty="0" err="1" smtClean="0"/>
              <a:t>pb</a:t>
            </a:r>
            <a:endParaRPr lang="en-US" dirty="0"/>
          </a:p>
        </p:txBody>
      </p:sp>
      <p:pic>
        <p:nvPicPr>
          <p:cNvPr id="10" name="Picture 9" descr="Figure_003-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7947" y="3382899"/>
            <a:ext cx="2828505" cy="41764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216" y="42930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muon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channel</a:t>
            </a: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520" y="3429000"/>
            <a:ext cx="4216648" cy="1111749"/>
            <a:chOff x="251520" y="3429000"/>
            <a:chExt cx="4216648" cy="1111749"/>
          </a:xfrm>
        </p:grpSpPr>
        <p:sp>
          <p:nvSpPr>
            <p:cNvPr id="12" name="TextBox 11"/>
            <p:cNvSpPr txBox="1"/>
            <p:nvPr/>
          </p:nvSpPr>
          <p:spPr>
            <a:xfrm>
              <a:off x="251520" y="3429000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Wingdings" charset="2"/>
                <a:buChar char="§"/>
              </a:pPr>
              <a:r>
                <a:rPr lang="en-US" sz="1600" dirty="0" smtClean="0"/>
                <a:t>Extraction of |</a:t>
              </a:r>
              <a:r>
                <a:rPr lang="en-US" sz="1600" dirty="0" err="1" smtClean="0"/>
                <a:t>V</a:t>
              </a:r>
              <a:r>
                <a:rPr lang="en-US" sz="1600" baseline="-25000" dirty="0" err="1" smtClean="0"/>
                <a:t>tb</a:t>
              </a:r>
              <a:r>
                <a:rPr lang="en-US" sz="1600" dirty="0" smtClean="0"/>
                <a:t>|:</a:t>
              </a:r>
              <a:endParaRPr lang="en-US" sz="16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8" y="3839562"/>
              <a:ext cx="4144640" cy="70118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95536" y="4703658"/>
            <a:ext cx="2592288" cy="486939"/>
            <a:chOff x="395536" y="4703658"/>
            <a:chExt cx="2592288" cy="4869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7624" y="4703658"/>
              <a:ext cx="1800200" cy="4869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5536" y="470365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using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5536" y="527972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NLO prediction in the 5-flavour scheme,</a:t>
            </a:r>
            <a:br>
              <a:rPr lang="en-US" sz="1600" dirty="0" smtClean="0"/>
            </a:br>
            <a:r>
              <a:rPr lang="en-US" sz="1600" dirty="0" smtClean="0"/>
              <a:t>Campbell, </a:t>
            </a:r>
            <a:r>
              <a:rPr lang="en-US" sz="1600" dirty="0" err="1" smtClean="0"/>
              <a:t>Frederix</a:t>
            </a:r>
            <a:r>
              <a:rPr lang="en-US" sz="1600" dirty="0" smtClean="0"/>
              <a:t>, </a:t>
            </a:r>
            <a:r>
              <a:rPr lang="en-US" sz="1600" dirty="0" err="1" smtClean="0"/>
              <a:t>Maltoni</a:t>
            </a:r>
            <a:r>
              <a:rPr lang="en-US" sz="1600" dirty="0" smtClean="0"/>
              <a:t>, JHEP 10 (2009) 042. </a:t>
            </a:r>
            <a:endParaRPr lang="en-US" sz="1600" dirty="0"/>
          </a:p>
        </p:txBody>
      </p:sp>
      <p:pic>
        <p:nvPicPr>
          <p:cNvPr id="17" name="Picture 4" descr="CMS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37" y="44624"/>
            <a:ext cx="648543" cy="6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err="1" smtClean="0"/>
              <a:t>Wt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6E0D4-A5B5-6441-AE1C-683B98FE1CD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908720"/>
            <a:ext cx="3744416" cy="3341578"/>
          </a:xfrm>
          <a:prstGeom prst="rect">
            <a:avLst/>
          </a:prstGeom>
        </p:spPr>
      </p:pic>
      <p:pic>
        <p:nvPicPr>
          <p:cNvPr id="5" name="Picture 4" descr="ATLAS_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66" y="44202"/>
            <a:ext cx="560230" cy="7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99" y="3501008"/>
            <a:ext cx="3711685" cy="3312368"/>
          </a:xfrm>
          <a:prstGeom prst="rect">
            <a:avLst/>
          </a:prstGeom>
        </p:spPr>
      </p:pic>
      <p:pic>
        <p:nvPicPr>
          <p:cNvPr id="7" name="Picture 6" descr="singTopAssoc_t_dec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2232248" cy="2132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32041" y="4444892"/>
            <a:ext cx="3744416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/>
              <a:t>ATLAS-CONF-2011-</a:t>
            </a:r>
            <a:r>
              <a:rPr lang="en-US" sz="1600" dirty="0" smtClean="0"/>
              <a:t>027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err="1" smtClean="0"/>
              <a:t>Dilepton</a:t>
            </a:r>
            <a:r>
              <a:rPr lang="en-US" sz="1600" dirty="0" smtClean="0"/>
              <a:t> channel more sensitive than </a:t>
            </a:r>
            <a:r>
              <a:rPr lang="en-US" sz="1600" dirty="0" err="1" smtClean="0"/>
              <a:t>lepton+jets</a:t>
            </a:r>
            <a:r>
              <a:rPr lang="en-US" sz="1600" dirty="0" smtClean="0"/>
              <a:t> channel.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>
                <a:latin typeface="Symbol" charset="2"/>
                <a:cs typeface="Symbol" charset="2"/>
              </a:rPr>
              <a:t>s </a:t>
            </a:r>
            <a:r>
              <a:rPr lang="en-US" sz="1600" dirty="0" smtClean="0"/>
              <a:t>(</a:t>
            </a:r>
            <a:r>
              <a:rPr lang="en-US" sz="1600" dirty="0" err="1" smtClean="0"/>
              <a:t>Wt</a:t>
            </a:r>
            <a:r>
              <a:rPr lang="en-US" sz="1600" dirty="0" smtClean="0"/>
              <a:t>) &lt; 158 </a:t>
            </a:r>
            <a:r>
              <a:rPr lang="en-US" sz="1600" dirty="0" err="1" smtClean="0"/>
              <a:t>pb</a:t>
            </a:r>
            <a:r>
              <a:rPr lang="en-US" sz="1600" dirty="0" smtClean="0"/>
              <a:t> at the 95% C.L.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4356392"/>
            <a:ext cx="15121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signal region:</a:t>
            </a:r>
            <a:br>
              <a:rPr lang="en-US" sz="1600" dirty="0" smtClean="0"/>
            </a:br>
            <a:r>
              <a:rPr lang="en-US" sz="1600" dirty="0" smtClean="0"/>
              <a:t>1 jet only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86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07951"/>
            <a:ext cx="8641084" cy="512738"/>
          </a:xfrm>
        </p:spPr>
        <p:txBody>
          <a:bodyPr/>
          <a:lstStyle/>
          <a:p>
            <a:r>
              <a:rPr lang="en-US" dirty="0" smtClean="0"/>
              <a:t>3 Prospects – Single Top as a Benchmark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6E0D4-A5B5-6441-AE1C-683B98FE1CD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Theory: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936883"/>
            <a:ext cx="61926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 smtClean="0"/>
              <a:t>To extract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tb</a:t>
            </a:r>
            <a:r>
              <a:rPr lang="en-US" sz="1600" dirty="0" smtClean="0"/>
              <a:t> we need the theory cross section as input.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600" dirty="0"/>
              <a:t>A</a:t>
            </a:r>
            <a:r>
              <a:rPr lang="en-US" sz="1600" dirty="0" smtClean="0"/>
              <a:t>ssume </a:t>
            </a:r>
            <a:r>
              <a:rPr lang="en-US" sz="1600" dirty="0" err="1" smtClean="0"/>
              <a:t>unitarity</a:t>
            </a:r>
            <a:r>
              <a:rPr lang="en-US" sz="1600" dirty="0" smtClean="0"/>
              <a:t> in 3 generations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tb</a:t>
            </a:r>
            <a:r>
              <a:rPr lang="en-US" sz="1600" dirty="0" smtClean="0"/>
              <a:t> known,</a:t>
            </a:r>
            <a:br>
              <a:rPr lang="en-US" sz="1600" dirty="0" smtClean="0"/>
            </a:br>
            <a:r>
              <a:rPr lang="en-US" sz="1600" dirty="0" smtClean="0"/>
              <a:t>test other theory aspects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84482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 issues of recent discussion: 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95536" y="2195572"/>
            <a:ext cx="7776864" cy="2313548"/>
            <a:chOff x="395536" y="2195572"/>
            <a:chExt cx="7776864" cy="2313548"/>
          </a:xfrm>
        </p:grpSpPr>
        <p:sp>
          <p:nvSpPr>
            <p:cNvPr id="5" name="TextBox 4"/>
            <p:cNvSpPr txBox="1"/>
            <p:nvPr/>
          </p:nvSpPr>
          <p:spPr>
            <a:xfrm>
              <a:off x="395536" y="2195572"/>
              <a:ext cx="4032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2D2D8A"/>
                  </a:solidFill>
                </a:rPr>
                <a:t>a) 5 </a:t>
              </a:r>
              <a:r>
                <a:rPr lang="en-US" sz="1600" dirty="0" err="1" smtClean="0">
                  <a:solidFill>
                    <a:srgbClr val="2D2D8A"/>
                  </a:solidFill>
                </a:rPr>
                <a:t>flavour</a:t>
              </a:r>
              <a:r>
                <a:rPr lang="en-US" sz="1600" dirty="0" smtClean="0">
                  <a:solidFill>
                    <a:srgbClr val="2D2D8A"/>
                  </a:solidFill>
                </a:rPr>
                <a:t> vs. 4 </a:t>
              </a:r>
              <a:r>
                <a:rPr lang="en-US" sz="1600" dirty="0" err="1" smtClean="0">
                  <a:solidFill>
                    <a:srgbClr val="2D2D8A"/>
                  </a:solidFill>
                </a:rPr>
                <a:t>flavour</a:t>
              </a:r>
              <a:r>
                <a:rPr lang="en-US" sz="1600" dirty="0" smtClean="0">
                  <a:solidFill>
                    <a:srgbClr val="2D2D8A"/>
                  </a:solidFill>
                </a:rPr>
                <a:t> scheme</a:t>
              </a:r>
              <a:endParaRPr lang="en-US" sz="1600" dirty="0">
                <a:solidFill>
                  <a:srgbClr val="2D2D8A"/>
                </a:solidFill>
              </a:endParaRPr>
            </a:p>
          </p:txBody>
        </p:sp>
        <p:pic>
          <p:nvPicPr>
            <p:cNvPr id="9" name="Picture 8" descr="tChannelLea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663465"/>
              <a:ext cx="1943819" cy="134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tChannelS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1" y="2636912"/>
              <a:ext cx="2016225" cy="1419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436096" y="2681625"/>
              <a:ext cx="2736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Wingdings" charset="2"/>
                <a:buChar char="§"/>
              </a:pPr>
              <a:r>
                <a:rPr lang="en-US" sz="1600" dirty="0" smtClean="0"/>
                <a:t>Small effect on total cross section</a:t>
              </a:r>
            </a:p>
            <a:p>
              <a:pPr marL="285750" indent="-285750">
                <a:buClr>
                  <a:schemeClr val="accent6"/>
                </a:buClr>
                <a:buFont typeface="Wingdings" charset="2"/>
                <a:buChar char="§"/>
              </a:pPr>
              <a:r>
                <a:rPr lang="en-US" sz="1600" dirty="0" smtClean="0"/>
                <a:t>Relevant for differential cross sections, particularly 2</a:t>
              </a:r>
              <a:r>
                <a:rPr lang="en-US" sz="1600" baseline="30000" dirty="0" smtClean="0"/>
                <a:t>nd</a:t>
              </a:r>
              <a:r>
                <a:rPr lang="en-US" sz="1600" dirty="0" smtClean="0"/>
                <a:t> b-quark</a:t>
              </a:r>
              <a:br>
                <a:rPr lang="en-US" sz="1600" dirty="0" smtClean="0"/>
              </a:br>
              <a:r>
                <a:rPr lang="en-US" sz="1600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1600" dirty="0" smtClean="0">
                  <a:solidFill>
                    <a:srgbClr val="FF0000"/>
                  </a:solidFill>
                  <a:sym typeface="Wingdings"/>
                </a:rPr>
                <a:t>modeling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4932040" y="3861047"/>
              <a:ext cx="792088" cy="720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3568" y="4170566"/>
              <a:ext cx="63367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See calculations: </a:t>
              </a:r>
              <a:r>
                <a:rPr lang="en-US" sz="1600" dirty="0"/>
                <a:t>Campbell, </a:t>
              </a:r>
              <a:r>
                <a:rPr lang="en-US" sz="1600" dirty="0" err="1"/>
                <a:t>Frederix</a:t>
              </a:r>
              <a:r>
                <a:rPr lang="en-US" sz="1600" dirty="0"/>
                <a:t>, </a:t>
              </a:r>
              <a:r>
                <a:rPr lang="en-US" sz="1600" dirty="0" err="1"/>
                <a:t>Maltoni</a:t>
              </a:r>
              <a:r>
                <a:rPr lang="en-US" sz="1600" dirty="0"/>
                <a:t>, JHEP 10 (2009) 042.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5536" y="4530606"/>
            <a:ext cx="8712968" cy="1877437"/>
            <a:chOff x="395536" y="4530606"/>
            <a:chExt cx="8712968" cy="1877437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4530606"/>
              <a:ext cx="62646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2D2D8A"/>
                  </a:solidFill>
                </a:rPr>
                <a:t>b) Influence of soft gluon effects: </a:t>
              </a:r>
              <a:r>
                <a:rPr lang="en-US" sz="1600" dirty="0" err="1" smtClean="0">
                  <a:solidFill>
                    <a:srgbClr val="2D2D8A"/>
                  </a:solidFill>
                </a:rPr>
                <a:t>resummation</a:t>
              </a:r>
              <a:r>
                <a:rPr lang="en-US" sz="1600" dirty="0" smtClean="0">
                  <a:solidFill>
                    <a:srgbClr val="2D2D8A"/>
                  </a:solidFill>
                </a:rPr>
                <a:t> </a:t>
              </a:r>
              <a:r>
                <a:rPr lang="en-US" sz="1600" dirty="0">
                  <a:solidFill>
                    <a:schemeClr val="accent6"/>
                  </a:solidFill>
                </a:rPr>
                <a:t>at NNLL level</a:t>
              </a:r>
            </a:p>
            <a:p>
              <a:endParaRPr lang="en-US" sz="1600" dirty="0">
                <a:solidFill>
                  <a:srgbClr val="2D2D8A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552" y="4869160"/>
              <a:ext cx="4536504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Clr>
                  <a:srgbClr val="800000"/>
                </a:buClr>
                <a:buFont typeface="Wingdings" charset="2"/>
                <a:buChar char="§"/>
              </a:pPr>
              <a:r>
                <a:rPr lang="en-US" sz="1400" dirty="0" smtClean="0"/>
                <a:t>N. </a:t>
              </a:r>
              <a:r>
                <a:rPr lang="en-US" sz="1400" dirty="0" err="1" smtClean="0"/>
                <a:t>Kidonakis</a:t>
              </a:r>
              <a:r>
                <a:rPr lang="en-US" sz="1400" dirty="0"/>
                <a:t>,</a:t>
              </a:r>
              <a:r>
                <a:rPr lang="en-US" sz="1400" dirty="0" smtClean="0"/>
                <a:t> </a:t>
              </a:r>
              <a:r>
                <a:rPr lang="en-US" sz="1400" dirty="0"/>
                <a:t>Phys</a:t>
              </a:r>
              <a:r>
                <a:rPr lang="en-US" sz="1400" dirty="0" smtClean="0"/>
                <a:t>. Rev</a:t>
              </a:r>
              <a:r>
                <a:rPr lang="en-US" sz="1400" dirty="0"/>
                <a:t>. </a:t>
              </a:r>
              <a:r>
                <a:rPr lang="en-US" sz="1400" dirty="0" smtClean="0"/>
                <a:t>D 83 </a:t>
              </a:r>
              <a:r>
                <a:rPr lang="en-US" sz="1400" dirty="0"/>
                <a:t>(2011) </a:t>
              </a:r>
              <a:r>
                <a:rPr lang="en-US" sz="1400" dirty="0" smtClean="0"/>
                <a:t>091503 (</a:t>
              </a:r>
              <a:r>
                <a:rPr lang="en-US" sz="1400" dirty="0" err="1" smtClean="0"/>
                <a:t>arXiv</a:t>
              </a:r>
              <a:r>
                <a:rPr lang="en-US" sz="1400" dirty="0" smtClean="0"/>
                <a:t> 1103.2792)</a:t>
              </a:r>
              <a:r>
                <a:rPr lang="en-US" sz="1400" dirty="0"/>
                <a:t>, Phys</a:t>
              </a:r>
              <a:r>
                <a:rPr lang="en-US" sz="1400" dirty="0" smtClean="0"/>
                <a:t>. Rev</a:t>
              </a:r>
              <a:r>
                <a:rPr lang="en-US" sz="1400" dirty="0"/>
                <a:t>. </a:t>
              </a:r>
              <a:r>
                <a:rPr lang="en-US" sz="1400" dirty="0" smtClean="0"/>
                <a:t>D 82 </a:t>
              </a:r>
              <a:r>
                <a:rPr lang="en-US" sz="1400" dirty="0"/>
                <a:t>(2010) </a:t>
              </a:r>
              <a:r>
                <a:rPr lang="en-US" sz="1400" dirty="0" smtClean="0"/>
                <a:t>054018 (</a:t>
              </a:r>
              <a:r>
                <a:rPr lang="en-US" sz="1400" dirty="0" err="1" smtClean="0"/>
                <a:t>arXiv</a:t>
              </a:r>
              <a:r>
                <a:rPr lang="en-US" sz="1400" dirty="0" smtClean="0"/>
                <a:t> 1005.4451)</a:t>
              </a:r>
              <a:r>
                <a:rPr lang="en-US" sz="1400" dirty="0"/>
                <a:t>, Phys</a:t>
              </a:r>
              <a:r>
                <a:rPr lang="en-US" sz="1400" dirty="0" smtClean="0"/>
                <a:t>. Rev</a:t>
              </a:r>
              <a:r>
                <a:rPr lang="en-US" sz="1400" dirty="0"/>
                <a:t>. </a:t>
              </a:r>
              <a:r>
                <a:rPr lang="en-US" sz="1400" dirty="0" smtClean="0"/>
                <a:t>D 81 </a:t>
              </a:r>
              <a:r>
                <a:rPr lang="en-US" sz="1400" dirty="0"/>
                <a:t>(2010) </a:t>
              </a:r>
              <a:r>
                <a:rPr lang="en-US" sz="1400" dirty="0" smtClean="0"/>
                <a:t>054028 (</a:t>
              </a:r>
              <a:r>
                <a:rPr lang="en-US" sz="1400" dirty="0" err="1" smtClean="0"/>
                <a:t>arXiv</a:t>
              </a:r>
              <a:r>
                <a:rPr lang="en-US" sz="1400" dirty="0" smtClean="0"/>
                <a:t> 1001.5034).</a:t>
              </a:r>
            </a:p>
            <a:p>
              <a:pPr marL="285750" indent="-285750">
                <a:spcAft>
                  <a:spcPts val="1200"/>
                </a:spcAft>
                <a:buClr>
                  <a:srgbClr val="800000"/>
                </a:buClr>
                <a:buFont typeface="Wingdings" charset="2"/>
                <a:buChar char="§"/>
              </a:pPr>
              <a:r>
                <a:rPr lang="en-US" sz="1400" dirty="0" smtClean="0"/>
                <a:t>H.X. Zhu, C.S. Li, J. Wang, J.J. Zhang, JHEP </a:t>
              </a:r>
              <a:r>
                <a:rPr lang="en-US" sz="1400" dirty="0"/>
                <a:t>1102 (2011) </a:t>
              </a:r>
              <a:r>
                <a:rPr lang="en-US" sz="1400" dirty="0" smtClean="0"/>
                <a:t>099</a:t>
              </a:r>
              <a:r>
                <a:rPr lang="en-US" sz="1400" dirty="0"/>
                <a:t> </a:t>
              </a:r>
              <a:r>
                <a:rPr lang="en-US" sz="1400" dirty="0" smtClean="0"/>
                <a:t>(arXiv</a:t>
              </a:r>
              <a:r>
                <a:rPr lang="en-US" sz="1400" dirty="0"/>
                <a:t>:</a:t>
              </a:r>
              <a:r>
                <a:rPr lang="en-US" sz="1400" dirty="0" smtClean="0"/>
                <a:t>1006.0681), arXiv</a:t>
              </a:r>
              <a:r>
                <a:rPr lang="en-US" sz="1400" dirty="0"/>
                <a:t>:</a:t>
              </a:r>
              <a:r>
                <a:rPr lang="en-US" sz="1400" dirty="0" smtClean="0"/>
                <a:t>1010.4509. </a:t>
              </a:r>
              <a:endParaRPr lang="en-US" sz="14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6832" y="4887415"/>
              <a:ext cx="4051672" cy="1493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93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07951"/>
            <a:ext cx="8641084" cy="512738"/>
          </a:xfrm>
        </p:spPr>
        <p:txBody>
          <a:bodyPr/>
          <a:lstStyle/>
          <a:p>
            <a:r>
              <a:rPr lang="en-US" sz="2800" dirty="0" smtClean="0"/>
              <a:t>Modeling of Single-Top Events: Example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b Quark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6E0D4-A5B5-6441-AE1C-683B98FE1CD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5205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5576" y="1041843"/>
            <a:ext cx="201612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dirty="0" err="1"/>
              <a:t>from</a:t>
            </a:r>
            <a:r>
              <a:rPr lang="de-DE" sz="1600" dirty="0"/>
              <a:t> b-quark </a:t>
            </a:r>
            <a:r>
              <a:rPr lang="de-DE" sz="1600" dirty="0" err="1"/>
              <a:t>structure</a:t>
            </a:r>
            <a:r>
              <a:rPr lang="de-DE" sz="1600" dirty="0"/>
              <a:t> </a:t>
            </a:r>
            <a:r>
              <a:rPr lang="de-DE" sz="1600" dirty="0" err="1"/>
              <a:t>function</a:t>
            </a:r>
            <a:endParaRPr lang="de-DE" sz="1600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67744" y="1700808"/>
            <a:ext cx="1224136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9512" y="2061569"/>
            <a:ext cx="2736304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err="1"/>
              <a:t>flavour</a:t>
            </a:r>
            <a:r>
              <a:rPr lang="de-DE" sz="1600" dirty="0"/>
              <a:t> </a:t>
            </a:r>
            <a:r>
              <a:rPr lang="de-DE" sz="1600" dirty="0" err="1"/>
              <a:t>conservation</a:t>
            </a:r>
            <a:r>
              <a:rPr lang="de-DE" sz="1600" dirty="0"/>
              <a:t> (in strong </a:t>
            </a:r>
            <a:r>
              <a:rPr lang="de-DE" sz="1600" dirty="0" err="1"/>
              <a:t>interaction</a:t>
            </a:r>
            <a:r>
              <a:rPr lang="de-DE" sz="1600" dirty="0"/>
              <a:t>):</a:t>
            </a:r>
            <a:br>
              <a:rPr lang="de-DE" sz="1600" dirty="0"/>
            </a:br>
            <a:r>
              <a:rPr lang="de-DE" sz="1600" dirty="0">
                <a:solidFill>
                  <a:srgbClr val="FF0000"/>
                </a:solidFill>
              </a:rPr>
              <a:t>2</a:t>
            </a:r>
            <a:r>
              <a:rPr lang="de-DE" sz="1600" baseline="30000" dirty="0">
                <a:solidFill>
                  <a:srgbClr val="FF0000"/>
                </a:solidFill>
              </a:rPr>
              <a:t>nd</a:t>
            </a:r>
            <a:r>
              <a:rPr lang="de-DE" sz="1600" dirty="0">
                <a:solidFill>
                  <a:srgbClr val="FF0000"/>
                </a:solidFill>
              </a:rPr>
              <a:t> b </a:t>
            </a:r>
            <a:r>
              <a:rPr lang="de-DE" sz="1600" dirty="0" err="1">
                <a:solidFill>
                  <a:srgbClr val="FF0000"/>
                </a:solidFill>
              </a:rPr>
              <a:t>from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shower</a:t>
            </a:r>
            <a:r>
              <a:rPr lang="de-DE" sz="1600" dirty="0">
                <a:solidFill>
                  <a:srgbClr val="FF0000"/>
                </a:solidFill>
              </a:rPr>
              <a:t> MC (DGLAP </a:t>
            </a:r>
            <a:r>
              <a:rPr lang="de-DE" sz="1600" dirty="0" err="1">
                <a:solidFill>
                  <a:srgbClr val="FF0000"/>
                </a:solidFill>
              </a:rPr>
              <a:t>evolution</a:t>
            </a:r>
            <a:r>
              <a:rPr lang="de-DE" sz="1600" dirty="0">
                <a:solidFill>
                  <a:srgbClr val="FF0000"/>
                </a:solidFill>
              </a:rPr>
              <a:t>)  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195737" y="2564904"/>
            <a:ext cx="1584176" cy="2160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51520" y="3348280"/>
            <a:ext cx="4608512" cy="3249072"/>
            <a:chOff x="251520" y="3348280"/>
            <a:chExt cx="4608512" cy="3249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608" y="3930523"/>
              <a:ext cx="3779540" cy="266682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1520" y="3348280"/>
              <a:ext cx="460851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Solution:</a:t>
              </a:r>
              <a:br>
                <a:rPr lang="en-US" sz="1600" dirty="0" smtClean="0"/>
              </a:br>
              <a:r>
                <a:rPr lang="en-US" sz="1600" dirty="0" smtClean="0"/>
                <a:t>matching of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b</a:t>
              </a:r>
              <a:r>
                <a:rPr lang="en-US" sz="1600" dirty="0" err="1" smtClean="0"/>
                <a:t>u</a:t>
              </a:r>
              <a:r>
                <a:rPr lang="en-US" sz="1600" dirty="0"/>
                <a:t>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®</a:t>
              </a:r>
              <a:r>
                <a:rPr lang="en-US" sz="1600" dirty="0" smtClean="0"/>
                <a:t> td and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g</a:t>
              </a:r>
              <a:r>
                <a:rPr lang="en-US" sz="1600" dirty="0" err="1" smtClean="0"/>
                <a:t>u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®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tdb</a:t>
              </a:r>
              <a:r>
                <a:rPr lang="en-US" sz="1600" baseline="-25000" dirty="0" err="1" smtClean="0"/>
                <a:t>bar</a:t>
              </a:r>
              <a:r>
                <a:rPr lang="en-US" sz="1600" dirty="0" smtClean="0"/>
                <a:t> processes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92080" y="2852936"/>
            <a:ext cx="3816424" cy="3825136"/>
            <a:chOff x="5292080" y="2852936"/>
            <a:chExt cx="3816424" cy="38251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7881" y="3213299"/>
              <a:ext cx="3636607" cy="28799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292080" y="2852936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Problem in MC@NLO: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2080" y="6093296"/>
              <a:ext cx="38164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/>
                  </a:solidFill>
                  <a:latin typeface="Symbol" charset="2"/>
                  <a:cs typeface="Symbol" charset="2"/>
                </a:rPr>
                <a:t>®</a:t>
              </a:r>
              <a:r>
                <a:rPr lang="en-US" sz="1600" dirty="0" smtClean="0">
                  <a:solidFill>
                    <a:schemeClr val="accent2"/>
                  </a:solidFill>
                </a:rPr>
                <a:t> excessive uncertainty on signal acceptance in ATLAS analysis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48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10410" r="10675" b="10493"/>
          <a:stretch>
            <a:fillRect/>
          </a:stretch>
        </p:blipFill>
        <p:spPr bwMode="auto">
          <a:xfrm>
            <a:off x="6228184" y="908720"/>
            <a:ext cx="2736924" cy="266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2000"/>
                  </a:blip>
                  <a:srcRect l="10942" t="10410" r="10675" b="104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07951"/>
            <a:ext cx="8785100" cy="512738"/>
          </a:xfrm>
        </p:spPr>
        <p:txBody>
          <a:bodyPr/>
          <a:lstStyle/>
          <a:p>
            <a:r>
              <a:rPr lang="en-US" dirty="0" smtClean="0"/>
              <a:t>Single-Top: Test Bench for Object 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6E0D4-A5B5-6441-AE1C-683B98FE1CD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779" r="7269" b="1819"/>
          <a:stretch>
            <a:fillRect/>
          </a:stretch>
        </p:blipFill>
        <p:spPr bwMode="auto">
          <a:xfrm>
            <a:off x="6228184" y="980728"/>
            <a:ext cx="2609117" cy="28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455" t="1779" r="7269" b="18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908720"/>
            <a:ext cx="5904656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Single-top events feature all important objects of high-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physics:</a:t>
            </a:r>
          </a:p>
          <a:p>
            <a:pPr marL="742950" lvl="1" indent="-285750">
              <a:lnSpc>
                <a:spcPct val="120000"/>
              </a:lnSpc>
              <a:buClr>
                <a:srgbClr val="800000"/>
              </a:buClr>
              <a:buFont typeface="Wingdings" charset="2"/>
              <a:buChar char="Ø"/>
            </a:pPr>
            <a:r>
              <a:rPr lang="en-US" sz="1600" dirty="0" smtClean="0"/>
              <a:t>electrons</a:t>
            </a:r>
          </a:p>
          <a:p>
            <a:pPr marL="742950" lvl="1" indent="-285750">
              <a:lnSpc>
                <a:spcPct val="120000"/>
              </a:lnSpc>
              <a:buClr>
                <a:srgbClr val="800000"/>
              </a:buClr>
              <a:buFont typeface="Wingdings" charset="2"/>
              <a:buChar char="Ø"/>
            </a:pPr>
            <a:r>
              <a:rPr lang="en-US" sz="1600" dirty="0" err="1" smtClean="0"/>
              <a:t>muons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9512" y="2564904"/>
            <a:ext cx="5400600" cy="2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/>
              <a:t>B</a:t>
            </a:r>
            <a:r>
              <a:rPr lang="en-US" sz="1600" dirty="0" smtClean="0"/>
              <a:t>ackgrounds much more severe for single top than top-pairs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</a:rPr>
              <a:t> a much better understanding is needed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chemeClr val="accent2"/>
                </a:solidFill>
                <a:sym typeface="Wingdings"/>
              </a:rPr>
              <a:t> driving force for new developments, for example:</a:t>
            </a:r>
            <a:br>
              <a:rPr lang="en-US" sz="1600" dirty="0" smtClean="0">
                <a:solidFill>
                  <a:schemeClr val="accent2"/>
                </a:solidFill>
                <a:sym typeface="Wingdings"/>
              </a:rPr>
            </a:br>
            <a:r>
              <a:rPr lang="en-US" sz="1600" dirty="0" err="1" smtClean="0">
                <a:sym typeface="Wingdings"/>
              </a:rPr>
              <a:t>multijet</a:t>
            </a:r>
            <a:r>
              <a:rPr lang="en-US" sz="1600" dirty="0" smtClean="0">
                <a:sym typeface="Wingdings"/>
              </a:rPr>
              <a:t> veto, electron fake event model (CDF, ATLAS), neural network b-tagger (CDF and DØ), forward electron id (CDF), </a:t>
            </a:r>
            <a:r>
              <a:rPr lang="en-US" sz="1600" dirty="0" err="1" smtClean="0">
                <a:sym typeface="Wingdings"/>
              </a:rPr>
              <a:t>MET+jet</a:t>
            </a:r>
            <a:r>
              <a:rPr lang="en-US" sz="1600" dirty="0" smtClean="0">
                <a:sym typeface="Wingdings"/>
              </a:rPr>
              <a:t> trigger for </a:t>
            </a:r>
            <a:r>
              <a:rPr lang="en-US" sz="1600" dirty="0" err="1" smtClean="0">
                <a:sym typeface="Wingdings"/>
              </a:rPr>
              <a:t>untriggered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muons</a:t>
            </a:r>
            <a:r>
              <a:rPr lang="en-US" sz="1600" dirty="0" smtClean="0">
                <a:sym typeface="Wingdings"/>
              </a:rPr>
              <a:t> (CDF), forward jet calibrations (ATLAS), … 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06938"/>
              </p:ext>
            </p:extLst>
          </p:nvPr>
        </p:nvGraphicFramePr>
        <p:xfrm>
          <a:off x="5652119" y="4005064"/>
          <a:ext cx="3312369" cy="2443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3"/>
                <a:gridCol w="1224136"/>
              </a:tblGrid>
              <a:tr h="3047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 of Uncertainty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 marL="91406" marR="9140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Ds </a:t>
                      </a:r>
                      <a:r>
                        <a:rPr lang="en-US" sz="1400" dirty="0" smtClean="0">
                          <a:latin typeface="+mn-lt"/>
                          <a:cs typeface="Symbol" charset="2"/>
                        </a:rPr>
                        <a:t>/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endParaRPr lang="en-US" sz="1400" dirty="0">
                        <a:solidFill>
                          <a:schemeClr val="accent6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 marL="91406" marR="91406" marT="45714" marB="45714"/>
                </a:tc>
              </a:tr>
              <a:tr h="30476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statistical only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91406" marR="9140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+17% / -16%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91406" marR="91406" marT="45714" marB="45714"/>
                </a:tc>
              </a:tr>
              <a:tr h="3047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JES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+18%</a:t>
                      </a:r>
                      <a:r>
                        <a:rPr lang="en-US" sz="1400" baseline="0" dirty="0" smtClean="0"/>
                        <a:t> / -3%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</a:tr>
              <a:tr h="3047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JER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+4% / -3%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</a:tr>
              <a:tr h="3047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jet reconstruction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3%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</a:tr>
              <a:tr h="3047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lepton SF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1%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</a:tr>
              <a:tr h="3047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b-</a:t>
                      </a:r>
                      <a:r>
                        <a:rPr lang="en-US" sz="1400" dirty="0" err="1" smtClean="0"/>
                        <a:t>taggging</a:t>
                      </a:r>
                      <a:r>
                        <a:rPr lang="en-US" sz="1400" dirty="0" smtClean="0"/>
                        <a:t> SF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+12% / -9%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light-jet </a:t>
                      </a:r>
                      <a:r>
                        <a:rPr lang="en-US" sz="1400" dirty="0" err="1" smtClean="0"/>
                        <a:t>mistagging</a:t>
                      </a:r>
                      <a:r>
                        <a:rPr lang="en-US" sz="1400" dirty="0" smtClean="0"/>
                        <a:t> SF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2%</a:t>
                      </a:r>
                      <a:endParaRPr lang="en-US" sz="1400" dirty="0"/>
                    </a:p>
                  </a:txBody>
                  <a:tcPr marL="91406" marR="91406" marT="45714" marB="45714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5301208"/>
            <a:ext cx="48965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Uncertainties due to instrumental sources of ATLAS (PLHC) </a:t>
            </a:r>
            <a:r>
              <a:rPr lang="en-US" sz="1600" dirty="0"/>
              <a:t>analysis (ATLAS-CONF-2011-</a:t>
            </a:r>
            <a:r>
              <a:rPr lang="en-US" sz="1600" dirty="0" smtClean="0"/>
              <a:t>088):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267744" y="1484784"/>
            <a:ext cx="3384376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buClr>
                <a:srgbClr val="800000"/>
              </a:buClr>
              <a:buFont typeface="Wingdings" charset="2"/>
              <a:buChar char="Ø"/>
            </a:pPr>
            <a:r>
              <a:rPr lang="en-US" sz="1600" dirty="0"/>
              <a:t>missing ET</a:t>
            </a:r>
          </a:p>
          <a:p>
            <a:pPr marL="742950" lvl="1" indent="-285750">
              <a:lnSpc>
                <a:spcPct val="120000"/>
              </a:lnSpc>
              <a:buClr>
                <a:srgbClr val="800000"/>
              </a:buClr>
              <a:buFont typeface="Wingdings" charset="2"/>
              <a:buChar char="Ø"/>
            </a:pPr>
            <a:r>
              <a:rPr lang="en-US" sz="1600" dirty="0"/>
              <a:t>jets, especially forward jets</a:t>
            </a:r>
          </a:p>
          <a:p>
            <a:pPr marL="742950" lvl="1" indent="-285750">
              <a:lnSpc>
                <a:spcPct val="120000"/>
              </a:lnSpc>
              <a:buClr>
                <a:srgbClr val="800000"/>
              </a:buClr>
              <a:buFont typeface="Wingdings" charset="2"/>
              <a:buChar char="Ø"/>
            </a:pPr>
            <a:r>
              <a:rPr lang="en-US" sz="1600" dirty="0"/>
              <a:t>b-tagging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4860032" y="4221088"/>
            <a:ext cx="792088" cy="11521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0FB8-1017-1643-AB98-A3B77033C70E}" type="slidenum">
              <a:rPr lang="de-DE"/>
              <a:pPr/>
              <a:t>17</a:t>
            </a:fld>
            <a:endParaRPr lang="de-DE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7951"/>
            <a:ext cx="8785100" cy="512738"/>
          </a:xfrm>
        </p:spPr>
        <p:txBody>
          <a:bodyPr/>
          <a:lstStyle/>
          <a:p>
            <a:r>
              <a:rPr lang="de-DE" dirty="0" err="1" smtClean="0"/>
              <a:t>Estimation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Modeling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Multijet</a:t>
            </a:r>
            <a:r>
              <a:rPr lang="de-DE" dirty="0" smtClean="0"/>
              <a:t> Background</a:t>
            </a:r>
            <a:endParaRPr lang="de-DE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427984" y="908720"/>
            <a:ext cx="4219575" cy="2998787"/>
            <a:chOff x="4427984" y="908720"/>
            <a:chExt cx="4219575" cy="2998787"/>
          </a:xfrm>
        </p:grpSpPr>
        <p:pic>
          <p:nvPicPr>
            <p:cNvPr id="142345" name="Picture 9" descr="BillFitResult_NonWCEM_2JetBin_jetele_All_newQCDCut_with-2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908720"/>
              <a:ext cx="4219575" cy="2998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339" name="Picture 3" descr="cdf_logoTra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2492896"/>
              <a:ext cx="504006" cy="50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3" name="Text Box 7"/>
            <p:cNvSpPr txBox="1">
              <a:spLocks noChangeArrowheads="1"/>
            </p:cNvSpPr>
            <p:nvPr/>
          </p:nvSpPr>
          <p:spPr bwMode="auto">
            <a:xfrm>
              <a:off x="5364088" y="1190079"/>
              <a:ext cx="15843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dirty="0" err="1"/>
                <a:t>pretag</a:t>
              </a:r>
              <a:r>
                <a:rPr lang="de-DE" sz="1600" dirty="0"/>
                <a:t> </a:t>
              </a:r>
              <a:r>
                <a:rPr lang="de-DE" sz="1600" dirty="0" err="1"/>
                <a:t>data</a:t>
              </a:r>
              <a:endParaRPr lang="de-DE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44709" y="3930611"/>
            <a:ext cx="4491787" cy="2810757"/>
            <a:chOff x="4544709" y="3930611"/>
            <a:chExt cx="4491787" cy="28107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4709" y="3930611"/>
              <a:ext cx="3915723" cy="2810757"/>
            </a:xfrm>
            <a:prstGeom prst="rect">
              <a:avLst/>
            </a:prstGeom>
          </p:spPr>
        </p:pic>
        <p:pic>
          <p:nvPicPr>
            <p:cNvPr id="11" name="Picture 10" descr="ATLAS_transparen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6266" y="4077072"/>
              <a:ext cx="560230" cy="720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23528" y="4277414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Bef>
                <a:spcPct val="50000"/>
              </a:spcBef>
              <a:buClr>
                <a:srgbClr val="333399"/>
              </a:buClr>
              <a:buFont typeface="Wingdings" charset="0"/>
              <a:buChar char="§"/>
            </a:pPr>
            <a:r>
              <a:rPr lang="de-DE" sz="1600" dirty="0" smtClean="0">
                <a:solidFill>
                  <a:srgbClr val="000000"/>
                </a:solidFill>
                <a:cs typeface="+mn-cs"/>
              </a:rPr>
              <a:t>fit </a:t>
            </a:r>
            <a:r>
              <a:rPr lang="de-DE" sz="1600" dirty="0" err="1" smtClean="0">
                <a:solidFill>
                  <a:srgbClr val="000000"/>
                </a:solidFill>
                <a:cs typeface="+mn-cs"/>
              </a:rPr>
              <a:t>discriminant</a:t>
            </a:r>
            <a:r>
              <a:rPr lang="de-DE" sz="16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cs typeface="+mn-cs"/>
              </a:rPr>
              <a:t>distribution</a:t>
            </a:r>
            <a:r>
              <a:rPr lang="de-DE" sz="1600" dirty="0" smtClean="0">
                <a:solidFill>
                  <a:srgbClr val="000000"/>
                </a:solidFill>
                <a:cs typeface="+mn-cs"/>
              </a:rPr>
              <a:t> (e.g. MET) </a:t>
            </a:r>
            <a:r>
              <a:rPr lang="de-DE" sz="1600" dirty="0" err="1" smtClean="0">
                <a:solidFill>
                  <a:srgbClr val="000000"/>
                </a:solidFill>
                <a:cs typeface="+mn-cs"/>
                <a:sym typeface="Symbol" charset="0"/>
              </a:rPr>
              <a:t>to</a:t>
            </a:r>
            <a:r>
              <a:rPr lang="de-DE" sz="1600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estimate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rate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of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multijets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background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</a:p>
          <a:p>
            <a:pPr marL="177800" lvl="0" indent="-177800">
              <a:spcBef>
                <a:spcPct val="50000"/>
              </a:spcBef>
              <a:buClr>
                <a:srgbClr val="333399"/>
              </a:buClr>
              <a:buFont typeface="Wingdings" charset="0"/>
              <a:buChar char="§"/>
            </a:pP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model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misidentified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multijet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cs typeface="+mn-cs"/>
                <a:sym typeface="Symbol" charset="0"/>
              </a:rPr>
              <a:t>background</a:t>
            </a:r>
            <a:r>
              <a:rPr lang="de-DE" sz="1600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with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cs typeface="+mn-cs"/>
                <a:sym typeface="Symbol" charset="0"/>
              </a:rPr>
              <a:t>jet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-</a:t>
            </a:r>
            <a:r>
              <a:rPr lang="de-DE" sz="1600" dirty="0" err="1" smtClean="0">
                <a:solidFill>
                  <a:srgbClr val="000000"/>
                </a:solidFill>
                <a:cs typeface="+mn-cs"/>
                <a:sym typeface="Symbol" charset="0"/>
              </a:rPr>
              <a:t>triggered</a:t>
            </a:r>
            <a:r>
              <a:rPr lang="de-DE" sz="1600" dirty="0" smtClean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cs typeface="+mn-cs"/>
                <a:sym typeface="Symbol" charset="0"/>
              </a:rPr>
              <a:t>events</a:t>
            </a:r>
            <a:r>
              <a:rPr lang="de-DE" sz="1600" dirty="0" smtClean="0">
                <a:solidFill>
                  <a:srgbClr val="000000"/>
                </a:solidFill>
                <a:cs typeface="+mn-cs"/>
                <a:sym typeface="Symbol" charset="0"/>
              </a:rPr>
              <a:t> (</a:t>
            </a:r>
            <a:r>
              <a:rPr lang="de-DE" sz="1600" dirty="0" smtClean="0">
                <a:solidFill>
                  <a:srgbClr val="000000"/>
                </a:solidFill>
                <a:sym typeface="Symbol" charset="0"/>
              </a:rPr>
              <a:t>jet</a:t>
            </a:r>
            <a:r>
              <a:rPr lang="de-DE" sz="1600" dirty="0">
                <a:solidFill>
                  <a:srgbClr val="000000"/>
                </a:solidFill>
                <a:sym typeface="Symbol" charset="0"/>
              </a:rPr>
              <a:t>-</a:t>
            </a:r>
            <a:r>
              <a:rPr lang="de-DE" sz="1600" dirty="0" err="1" smtClean="0">
                <a:solidFill>
                  <a:srgbClr val="000000"/>
                </a:solidFill>
                <a:sym typeface="Symbol" charset="0"/>
              </a:rPr>
              <a:t>electron</a:t>
            </a:r>
            <a:r>
              <a:rPr lang="de-DE" sz="160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sym typeface="Symbol" charset="0"/>
              </a:rPr>
              <a:t>model</a:t>
            </a:r>
            <a:r>
              <a:rPr lang="de-DE" sz="1600" dirty="0" smtClean="0">
                <a:solidFill>
                  <a:srgbClr val="000000"/>
                </a:solidFill>
                <a:sym typeface="Symbol" charset="0"/>
              </a:rPr>
              <a:t>) </a:t>
            </a:r>
            <a:endParaRPr lang="de-DE" sz="1600" dirty="0">
              <a:solidFill>
                <a:srgbClr val="000000"/>
              </a:solidFill>
              <a:cs typeface="+mn-cs"/>
              <a:sym typeface="Symbol" charset="0"/>
            </a:endParaRPr>
          </a:p>
          <a:p>
            <a:pPr marL="177800" lvl="0" indent="-177800">
              <a:spcBef>
                <a:spcPct val="50000"/>
              </a:spcBef>
              <a:buClr>
                <a:srgbClr val="333399"/>
              </a:buClr>
              <a:buFont typeface="Wingdings" charset="0"/>
              <a:buChar char="§"/>
            </a:pP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full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event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model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to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facilitate</a:t>
            </a:r>
            <a:r>
              <a:rPr lang="de-DE" sz="1600" dirty="0">
                <a:solidFill>
                  <a:srgbClr val="000000"/>
                </a:solidFill>
                <a:cs typeface="+mn-cs"/>
                <a:sym typeface="Symbol" charset="0"/>
              </a:rPr>
              <a:t> multivariate </a:t>
            </a:r>
            <a:r>
              <a:rPr lang="de-DE" sz="1600" dirty="0" err="1">
                <a:solidFill>
                  <a:srgbClr val="000000"/>
                </a:solidFill>
                <a:cs typeface="+mn-cs"/>
                <a:sym typeface="Symbol" charset="0"/>
              </a:rPr>
              <a:t>analyses</a:t>
            </a:r>
            <a:endParaRPr lang="de-DE" sz="1600" dirty="0">
              <a:solidFill>
                <a:srgbClr val="000000"/>
              </a:solidFill>
              <a:cs typeface="+mn-cs"/>
              <a:sym typeface="Symbol" charset="0"/>
            </a:endParaRPr>
          </a:p>
        </p:txBody>
      </p:sp>
      <p:pic>
        <p:nvPicPr>
          <p:cNvPr id="6" name="Picture 5" descr="MissingEtfi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240360" cy="3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4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07951"/>
            <a:ext cx="8857108" cy="512738"/>
          </a:xfrm>
        </p:spPr>
        <p:txBody>
          <a:bodyPr/>
          <a:lstStyle/>
          <a:p>
            <a:r>
              <a:rPr lang="en-US" dirty="0" smtClean="0"/>
              <a:t>W + Heavy </a:t>
            </a:r>
            <a:r>
              <a:rPr lang="en-US" dirty="0" err="1"/>
              <a:t>F</a:t>
            </a:r>
            <a:r>
              <a:rPr lang="en-US" dirty="0" err="1" smtClean="0"/>
              <a:t>lavour</a:t>
            </a:r>
            <a:r>
              <a:rPr lang="en-US" dirty="0" smtClean="0"/>
              <a:t> Jets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86BE3-586C-284B-8398-2A44ED757B7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07504" y="942318"/>
            <a:ext cx="4680520" cy="499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8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Observe more W + heavy </a:t>
            </a:r>
            <a:r>
              <a:rPr lang="en-US" sz="1600" dirty="0" err="1" smtClean="0"/>
              <a:t>flavour</a:t>
            </a:r>
            <a:r>
              <a:rPr lang="en-US" sz="1600" dirty="0" smtClean="0"/>
              <a:t> events after b-tagging than expected from ALPGEN + tagging efficiency.</a:t>
            </a:r>
          </a:p>
          <a:p>
            <a:pPr marL="285750" indent="-285750">
              <a:lnSpc>
                <a:spcPct val="110000"/>
              </a:lnSpc>
              <a:spcAft>
                <a:spcPts val="18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True even after normalizing jet-bin-by-jet-bin in the </a:t>
            </a:r>
            <a:r>
              <a:rPr lang="en-US" sz="1600" dirty="0" err="1" smtClean="0"/>
              <a:t>pretag</a:t>
            </a:r>
            <a:r>
              <a:rPr lang="en-US" sz="1600" dirty="0" smtClean="0"/>
              <a:t> data set.</a:t>
            </a:r>
          </a:p>
          <a:p>
            <a:pPr marL="285750" indent="-285750">
              <a:lnSpc>
                <a:spcPct val="110000"/>
              </a:lnSpc>
              <a:spcAft>
                <a:spcPts val="18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Unknown higher orders.</a:t>
            </a:r>
          </a:p>
          <a:p>
            <a:pPr marL="285750" indent="-285750">
              <a:lnSpc>
                <a:spcPct val="110000"/>
              </a:lnSpc>
              <a:spcAft>
                <a:spcPts val="18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Pragmatic resolution:</a:t>
            </a:r>
            <a:br>
              <a:rPr lang="en-US" sz="1600" dirty="0" smtClean="0"/>
            </a:br>
            <a:r>
              <a:rPr lang="en-US" sz="1600" dirty="0" smtClean="0"/>
              <a:t>measure HF scale factors in data</a:t>
            </a:r>
          </a:p>
          <a:p>
            <a:pPr marL="285750" indent="-285750">
              <a:lnSpc>
                <a:spcPct val="110000"/>
              </a:lnSpc>
              <a:spcAft>
                <a:spcPts val="18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Problem: extrapolation from sideband</a:t>
            </a:r>
          </a:p>
          <a:p>
            <a:pPr marL="285750" indent="-285750">
              <a:lnSpc>
                <a:spcPct val="110000"/>
              </a:lnSpc>
              <a:spcAft>
                <a:spcPts val="18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Better: simultaneous fit in signal region.</a:t>
            </a:r>
          </a:p>
          <a:p>
            <a:pPr marL="285750" indent="-285750">
              <a:lnSpc>
                <a:spcPct val="110000"/>
              </a:lnSpc>
              <a:spcAft>
                <a:spcPts val="18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Recently a lot of activity in theory, for example new version of MCFM.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000090"/>
                </a:solidFill>
                <a:sym typeface="Wingdings"/>
              </a:rPr>
              <a:t>get k factor from theory</a:t>
            </a:r>
            <a:endParaRPr lang="en-US" sz="1600" dirty="0" smtClean="0">
              <a:solidFill>
                <a:srgbClr val="00009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09575" y="836712"/>
            <a:ext cx="3938888" cy="3384376"/>
            <a:chOff x="4809575" y="836712"/>
            <a:chExt cx="3938888" cy="3384376"/>
          </a:xfrm>
        </p:grpSpPr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4809575" y="836712"/>
              <a:ext cx="3650857" cy="586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rebuchet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Fit to NN flavor separator in sideband</a:t>
              </a:r>
              <a:br>
                <a:rPr lang="en-US" sz="1600" dirty="0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</a:br>
              <a:r>
                <a:rPr lang="en-US" sz="1600" dirty="0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K</a:t>
              </a:r>
              <a:r>
                <a:rPr lang="en-US" sz="1600" baseline="-25000" dirty="0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HF</a:t>
              </a:r>
              <a:r>
                <a:rPr lang="en-US" sz="1600" dirty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=</a:t>
              </a:r>
              <a:r>
                <a:rPr lang="en-US" sz="1600" dirty="0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1.4 </a:t>
              </a:r>
              <a:r>
                <a:rPr lang="en-US" sz="1600" dirty="0" smtClean="0">
                  <a:solidFill>
                    <a:srgbClr val="000090"/>
                  </a:solidFill>
                  <a:latin typeface="Symbol" charset="0"/>
                  <a:cs typeface="Arial Unicode MS" charset="0"/>
                </a:rPr>
                <a:t> </a:t>
              </a:r>
              <a:r>
                <a:rPr lang="en-US" sz="1600" dirty="0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0.4</a:t>
              </a:r>
              <a:endParaRPr lang="en-US" sz="1600" dirty="0">
                <a:solidFill>
                  <a:srgbClr val="000090"/>
                </a:solidFill>
                <a:latin typeface="Trebuchet MS" charset="0"/>
                <a:cs typeface="Arial Unicode MS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4563" y="1392808"/>
              <a:ext cx="3371853" cy="282828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16200000">
              <a:off x="7233127" y="2273703"/>
              <a:ext cx="27228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2D8A"/>
                  </a:solidFill>
                </a:rPr>
                <a:t>Phys. Rev. D 82 (2010) </a:t>
              </a:r>
              <a:r>
                <a:rPr lang="en-US" sz="1400" dirty="0" smtClean="0">
                  <a:solidFill>
                    <a:srgbClr val="2D2D8A"/>
                  </a:solidFill>
                </a:rPr>
                <a:t>112005  </a:t>
              </a:r>
              <a:endParaRPr lang="en-US" sz="1400" dirty="0">
                <a:solidFill>
                  <a:srgbClr val="2D2D8A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8064" y="4005065"/>
            <a:ext cx="3456383" cy="2592286"/>
            <a:chOff x="5148064" y="4005065"/>
            <a:chExt cx="3456383" cy="25922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164" y="4077072"/>
              <a:ext cx="3182385" cy="25202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7164288" y="489064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MCFM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309229" y="4915908"/>
              <a:ext cx="20162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Wc</a:t>
              </a:r>
              <a:r>
                <a:rPr lang="en-US" sz="1600" dirty="0" smtClean="0"/>
                <a:t> cross section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226423" y="5075312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90"/>
                  </a:solidFill>
                </a:rPr>
                <a:t>Work by Dominic </a:t>
              </a:r>
              <a:r>
                <a:rPr lang="en-US" sz="1400" dirty="0" err="1" smtClean="0">
                  <a:solidFill>
                    <a:srgbClr val="000090"/>
                  </a:solidFill>
                </a:rPr>
                <a:t>Hirschbühl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01661" y="5682734"/>
              <a:ext cx="16166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rebuchet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err="1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K</a:t>
              </a:r>
              <a:r>
                <a:rPr lang="en-US" sz="1600" baseline="-25000" dirty="0" err="1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Wc</a:t>
              </a:r>
              <a:r>
                <a:rPr lang="en-US" sz="1600" dirty="0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=1.52 </a:t>
              </a:r>
              <a:r>
                <a:rPr lang="en-US" sz="1600" dirty="0">
                  <a:solidFill>
                    <a:srgbClr val="000090"/>
                  </a:solidFill>
                  <a:latin typeface="Symbol" charset="0"/>
                  <a:cs typeface="Arial Unicode MS" charset="0"/>
                </a:rPr>
                <a:t> </a:t>
              </a:r>
              <a:r>
                <a:rPr lang="en-US" sz="1600" dirty="0" smtClean="0">
                  <a:solidFill>
                    <a:srgbClr val="000090"/>
                  </a:solidFill>
                  <a:latin typeface="Trebuchet MS" charset="0"/>
                  <a:cs typeface="Arial Unicode MS" charset="0"/>
                </a:rPr>
                <a:t>0.24</a:t>
              </a:r>
              <a:endParaRPr lang="en-US" sz="1600" dirty="0">
                <a:solidFill>
                  <a:srgbClr val="000090"/>
                </a:solidFill>
                <a:latin typeface="Trebuchet MS" charset="0"/>
                <a:cs typeface="Arial Unicode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00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learn about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ts</a:t>
            </a:r>
            <a:r>
              <a:rPr lang="en-US" dirty="0" smtClean="0"/>
              <a:t>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td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86BE3-586C-284B-8398-2A44ED757B7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6" name="Picture 5" descr="singTopWg3_t_dec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8" y="1844824"/>
            <a:ext cx="2035708" cy="1619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908720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So far consider only production via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tb</a:t>
            </a:r>
            <a:r>
              <a:rPr lang="en-US" sz="1600" dirty="0" smtClean="0"/>
              <a:t>.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How about production via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ts</a:t>
            </a:r>
            <a:r>
              <a:rPr lang="en-US" sz="1600" dirty="0" smtClean="0"/>
              <a:t> and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td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pic>
        <p:nvPicPr>
          <p:cNvPr id="9" name="Picture 8" descr="singTopWg3_t_dec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76" y="1844824"/>
            <a:ext cx="2035708" cy="16190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4128" y="3140968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2" name="Picture 11" descr="singTopWg3_Vts_t_dec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7" y="1825335"/>
            <a:ext cx="2106913" cy="167567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987824" y="3140968"/>
            <a:ext cx="504056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915816" y="3717032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  <a:sym typeface="Symbol" charset="0"/>
              </a:rPr>
              <a:t>in SM: </a:t>
            </a:r>
            <a:r>
              <a:rPr lang="de-DE" baseline="-25000" dirty="0">
                <a:solidFill>
                  <a:srgbClr val="FF0000"/>
                </a:solidFill>
                <a:sym typeface="Symbol" charset="0"/>
              </a:rPr>
              <a:t>s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 = </a:t>
            </a:r>
            <a:r>
              <a:rPr lang="de-DE" dirty="0" smtClean="0">
                <a:solidFill>
                  <a:srgbClr val="FF0000"/>
                </a:solidFill>
                <a:sym typeface="Symbol" charset="0"/>
              </a:rPr>
              <a:t>0.4% </a:t>
            </a:r>
            <a:r>
              <a:rPr lang="de-DE" dirty="0">
                <a:solidFill>
                  <a:srgbClr val="FF0000"/>
                </a:solidFill>
                <a:cs typeface="Arial" charset="0"/>
                <a:sym typeface="Symbol" charset="0"/>
              </a:rPr>
              <a:t>·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</a:t>
            </a:r>
            <a:r>
              <a:rPr lang="de-DE" baseline="-25000" dirty="0">
                <a:solidFill>
                  <a:srgbClr val="FF0000"/>
                </a:solidFill>
                <a:sym typeface="Symbol" charset="0"/>
              </a:rPr>
              <a:t>b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580112" y="3717032"/>
            <a:ext cx="2592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>
                <a:solidFill>
                  <a:srgbClr val="FF0000"/>
                </a:solidFill>
                <a:sym typeface="Symbol" charset="0"/>
              </a:rPr>
              <a:t>in SM: </a:t>
            </a:r>
            <a:r>
              <a:rPr lang="de-DE" baseline="-25000" dirty="0">
                <a:solidFill>
                  <a:srgbClr val="FF0000"/>
                </a:solidFill>
                <a:sym typeface="Symbol" charset="0"/>
              </a:rPr>
              <a:t>d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 = 0.1% </a:t>
            </a:r>
            <a:r>
              <a:rPr lang="de-DE" dirty="0">
                <a:solidFill>
                  <a:srgbClr val="FF0000"/>
                </a:solidFill>
                <a:cs typeface="Arial" charset="0"/>
                <a:sym typeface="Symbol" charset="0"/>
              </a:rPr>
              <a:t>·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</a:t>
            </a:r>
            <a:r>
              <a:rPr lang="de-DE" baseline="-25000" dirty="0">
                <a:solidFill>
                  <a:srgbClr val="FF0000"/>
                </a:solidFill>
                <a:sym typeface="Symbol" charset="0"/>
              </a:rPr>
              <a:t>b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95536" y="4584030"/>
            <a:ext cx="691276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de-DE" sz="1600" dirty="0"/>
              <a:t>Need </a:t>
            </a:r>
            <a:r>
              <a:rPr lang="de-DE" sz="1600" dirty="0" err="1"/>
              <a:t>samples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simulated</a:t>
            </a:r>
            <a:r>
              <a:rPr lang="de-DE" sz="1600" dirty="0"/>
              <a:t> </a:t>
            </a:r>
            <a:r>
              <a:rPr lang="de-DE" sz="1600" dirty="0" err="1"/>
              <a:t>events</a:t>
            </a:r>
            <a:r>
              <a:rPr lang="de-DE" sz="1600" dirty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/>
              <a:t>compute</a:t>
            </a:r>
            <a:r>
              <a:rPr lang="de-DE" sz="1600" dirty="0"/>
              <a:t> </a:t>
            </a:r>
            <a:r>
              <a:rPr lang="de-DE" sz="1600" dirty="0" err="1"/>
              <a:t>efficiencies</a:t>
            </a:r>
            <a:r>
              <a:rPr lang="de-DE" sz="1600" dirty="0" smtClean="0"/>
              <a:t>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de-DE" sz="1600" dirty="0" smtClean="0"/>
              <a:t>Need also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consider</a:t>
            </a:r>
            <a:r>
              <a:rPr lang="de-DE" sz="1600" dirty="0" smtClean="0"/>
              <a:t> different top </a:t>
            </a:r>
            <a:r>
              <a:rPr lang="de-DE" sz="1600" dirty="0" err="1" smtClean="0"/>
              <a:t>decay</a:t>
            </a:r>
            <a:r>
              <a:rPr lang="de-DE" sz="1600" dirty="0" smtClean="0"/>
              <a:t> </a:t>
            </a:r>
            <a:r>
              <a:rPr lang="de-DE" sz="1600" dirty="0" err="1" smtClean="0"/>
              <a:t>modes</a:t>
            </a:r>
            <a:r>
              <a:rPr lang="de-DE" sz="1600" dirty="0" smtClean="0"/>
              <a:t> (t </a:t>
            </a:r>
            <a:r>
              <a:rPr lang="de-DE" sz="1600" dirty="0" smtClean="0">
                <a:latin typeface="Symbol" charset="2"/>
                <a:cs typeface="Symbol" charset="2"/>
              </a:rPr>
              <a:t>®</a:t>
            </a:r>
            <a:r>
              <a:rPr lang="de-DE" sz="1600" dirty="0" smtClean="0"/>
              <a:t> </a:t>
            </a:r>
            <a:r>
              <a:rPr lang="de-DE" sz="1600" dirty="0" err="1" smtClean="0"/>
              <a:t>sW</a:t>
            </a:r>
            <a:r>
              <a:rPr lang="de-DE" sz="1600" dirty="0" smtClean="0"/>
              <a:t>, t </a:t>
            </a:r>
            <a:r>
              <a:rPr lang="de-DE" sz="1600" dirty="0">
                <a:latin typeface="Symbol" charset="2"/>
                <a:cs typeface="Symbol" charset="2"/>
              </a:rPr>
              <a:t>®</a:t>
            </a:r>
            <a:r>
              <a:rPr lang="de-DE" sz="1600" dirty="0" smtClean="0"/>
              <a:t> </a:t>
            </a:r>
            <a:r>
              <a:rPr lang="de-DE" sz="1600" dirty="0" err="1" smtClean="0"/>
              <a:t>dW</a:t>
            </a:r>
            <a:r>
              <a:rPr lang="de-DE" sz="1600" dirty="0" smtClean="0"/>
              <a:t>), but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sensitivity</a:t>
            </a:r>
            <a:r>
              <a:rPr lang="de-DE" sz="1600" dirty="0" smtClean="0"/>
              <a:t> due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missing</a:t>
            </a:r>
            <a:r>
              <a:rPr lang="de-DE" sz="1600" dirty="0" smtClean="0"/>
              <a:t> </a:t>
            </a:r>
            <a:r>
              <a:rPr lang="de-DE" sz="1600" dirty="0" err="1" smtClean="0"/>
              <a:t>option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flavour</a:t>
            </a:r>
            <a:r>
              <a:rPr lang="de-DE" sz="1600" dirty="0" smtClean="0"/>
              <a:t>-tag.</a:t>
            </a:r>
            <a:endParaRPr lang="de-DE" sz="1600" dirty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charset="0"/>
              <a:buChar char="§"/>
            </a:pPr>
            <a:r>
              <a:rPr lang="de-DE" sz="1600" dirty="0" smtClean="0"/>
              <a:t>Limits </a:t>
            </a:r>
            <a:r>
              <a:rPr lang="de-DE" sz="1600" dirty="0"/>
              <a:t>on |</a:t>
            </a:r>
            <a:r>
              <a:rPr lang="de-DE" sz="1600" dirty="0" err="1"/>
              <a:t>V</a:t>
            </a:r>
            <a:r>
              <a:rPr lang="de-DE" sz="1600" baseline="-25000" dirty="0" err="1"/>
              <a:t>ts</a:t>
            </a:r>
            <a:r>
              <a:rPr lang="de-DE" sz="1600" dirty="0"/>
              <a:t>| </a:t>
            </a:r>
            <a:r>
              <a:rPr lang="de-DE" sz="1600" dirty="0" err="1"/>
              <a:t>and</a:t>
            </a:r>
            <a:r>
              <a:rPr lang="de-DE" sz="1600" dirty="0"/>
              <a:t> |</a:t>
            </a:r>
            <a:r>
              <a:rPr lang="de-DE" sz="1600" dirty="0" err="1"/>
              <a:t>V</a:t>
            </a:r>
            <a:r>
              <a:rPr lang="de-DE" sz="1600" baseline="-25000" dirty="0" err="1"/>
              <a:t>td</a:t>
            </a:r>
            <a:r>
              <a:rPr lang="de-DE" sz="1600" dirty="0"/>
              <a:t>| </a:t>
            </a:r>
            <a:r>
              <a:rPr lang="de-DE" sz="1600" dirty="0" err="1"/>
              <a:t>at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10% </a:t>
            </a:r>
            <a:r>
              <a:rPr lang="de-DE" sz="1600" dirty="0" err="1"/>
              <a:t>level</a:t>
            </a:r>
            <a:r>
              <a:rPr lang="de-DE" sz="1600" dirty="0"/>
              <a:t> </a:t>
            </a:r>
            <a:r>
              <a:rPr lang="de-DE" sz="1600" dirty="0" err="1"/>
              <a:t>may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possible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long</a:t>
            </a:r>
            <a:r>
              <a:rPr lang="de-DE" sz="1600" dirty="0"/>
              <a:t> </a:t>
            </a:r>
            <a:r>
              <a:rPr lang="de-DE" sz="1600" dirty="0" err="1"/>
              <a:t>run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85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1) 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86BE3-586C-284B-8398-2A44ED757B7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2051720" y="1002214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</a:t>
            </a:r>
            <a:r>
              <a:rPr lang="en-US" sz="1600" dirty="0" smtClean="0"/>
              <a:t>op-quark production via the weak interaction. </a:t>
            </a:r>
            <a:endParaRPr lang="en-US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-108520" y="1484784"/>
            <a:ext cx="9433048" cy="2304256"/>
            <a:chOff x="-108520" y="1484784"/>
            <a:chExt cx="9433048" cy="2304256"/>
          </a:xfrm>
        </p:grpSpPr>
        <p:sp>
          <p:nvSpPr>
            <p:cNvPr id="8" name="Rectangle 7"/>
            <p:cNvSpPr/>
            <p:nvPr/>
          </p:nvSpPr>
          <p:spPr>
            <a:xfrm>
              <a:off x="-108520" y="1484784"/>
              <a:ext cx="9433048" cy="23042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ingTopAssoc_t_deca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959" y="2060848"/>
              <a:ext cx="1658105" cy="1584176"/>
            </a:xfrm>
            <a:prstGeom prst="rect">
              <a:avLst/>
            </a:prstGeom>
          </p:spPr>
        </p:pic>
        <p:pic>
          <p:nvPicPr>
            <p:cNvPr id="7" name="Picture 6" descr="singTopSChan_t_deca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409" y="2060848"/>
              <a:ext cx="1672975" cy="1584176"/>
            </a:xfrm>
            <a:prstGeom prst="rect">
              <a:avLst/>
            </a:prstGeom>
          </p:spPr>
        </p:pic>
        <p:pic>
          <p:nvPicPr>
            <p:cNvPr id="10" name="Picture 9" descr="singTopWg3_t_decay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88840"/>
              <a:ext cx="2031220" cy="16154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3568" y="1578278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t-channel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71800" y="1578278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associated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Wt</a:t>
              </a:r>
              <a:r>
                <a:rPr lang="en-US" sz="1600" dirty="0" smtClean="0">
                  <a:solidFill>
                    <a:srgbClr val="FF0000"/>
                  </a:solidFill>
                </a:rPr>
                <a:t> production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72200" y="1556792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s-channel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552" y="4149080"/>
            <a:ext cx="7560840" cy="698594"/>
            <a:chOff x="539552" y="3738518"/>
            <a:chExt cx="7560840" cy="698594"/>
          </a:xfrm>
        </p:grpSpPr>
        <p:sp>
          <p:nvSpPr>
            <p:cNvPr id="14" name="TextBox 13"/>
            <p:cNvSpPr txBox="1"/>
            <p:nvPr/>
          </p:nvSpPr>
          <p:spPr>
            <a:xfrm>
              <a:off x="1835696" y="3738518"/>
              <a:ext cx="540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</a:t>
              </a:r>
              <a:r>
                <a:rPr lang="en-US" sz="1600" dirty="0" smtClean="0"/>
                <a:t>ross sections at LHC with √s = 7 </a:t>
              </a:r>
              <a:r>
                <a:rPr lang="en-US" sz="1600" dirty="0" err="1" smtClean="0"/>
                <a:t>TeV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m</a:t>
              </a:r>
              <a:r>
                <a:rPr lang="en-US" sz="1600" baseline="-25000" dirty="0" err="1" smtClean="0"/>
                <a:t>t</a:t>
              </a:r>
              <a:r>
                <a:rPr lang="en-US" sz="1600" dirty="0" smtClean="0"/>
                <a:t> = 173 </a:t>
              </a:r>
              <a:r>
                <a:rPr lang="en-US" sz="1600" dirty="0" err="1" smtClean="0"/>
                <a:t>GeV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9552" y="402655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64.2 ± 2.6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pb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63888" y="4077072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15.6 ± 1.3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pb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4098558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4.6 ± 0.2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pb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1560" y="5106670"/>
            <a:ext cx="7416824" cy="698594"/>
            <a:chOff x="611560" y="4437112"/>
            <a:chExt cx="7416824" cy="698594"/>
          </a:xfrm>
        </p:grpSpPr>
        <p:sp>
          <p:nvSpPr>
            <p:cNvPr id="17" name="TextBox 16"/>
            <p:cNvSpPr txBox="1"/>
            <p:nvPr/>
          </p:nvSpPr>
          <p:spPr>
            <a:xfrm>
              <a:off x="1547664" y="4437112"/>
              <a:ext cx="63367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</a:t>
              </a:r>
              <a:r>
                <a:rPr lang="en-US" sz="1600" dirty="0" smtClean="0"/>
                <a:t>ross sections at the </a:t>
              </a:r>
              <a:r>
                <a:rPr lang="en-US" sz="1600" dirty="0" err="1" smtClean="0"/>
                <a:t>Tevatron</a:t>
              </a:r>
              <a:r>
                <a:rPr lang="en-US" sz="1600" dirty="0" smtClean="0"/>
                <a:t> with √s = 1.96 </a:t>
              </a:r>
              <a:r>
                <a:rPr lang="en-US" sz="1600" dirty="0" err="1" smtClean="0"/>
                <a:t>TeV</a:t>
              </a:r>
              <a:r>
                <a:rPr lang="en-US" sz="1600" dirty="0"/>
                <a:t> (</a:t>
              </a:r>
              <a:r>
                <a:rPr lang="en-US" sz="1600" dirty="0" err="1"/>
                <a:t>m</a:t>
              </a:r>
              <a:r>
                <a:rPr lang="en-US" sz="1600" baseline="-25000" dirty="0" err="1"/>
                <a:t>t</a:t>
              </a:r>
              <a:r>
                <a:rPr lang="en-US" sz="1600" dirty="0"/>
                <a:t> = 173 </a:t>
              </a:r>
              <a:r>
                <a:rPr lang="en-US" sz="1600" dirty="0" err="1"/>
                <a:t>GeV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00192" y="4797152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1.05 ± 0.05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pb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560" y="4725144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2.1 ± 0.1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pb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7864" y="4746630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0.25 ± 0.03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pb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15616" y="5970766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Calculation by N. </a:t>
            </a:r>
            <a:r>
              <a:rPr lang="en-US" sz="1600" dirty="0" err="1" smtClean="0"/>
              <a:t>Kidonakis</a:t>
            </a:r>
            <a:r>
              <a:rPr lang="en-US" sz="1600" dirty="0" smtClean="0"/>
              <a:t>: </a:t>
            </a:r>
            <a:r>
              <a:rPr lang="en-US" sz="1600" dirty="0" err="1" smtClean="0"/>
              <a:t>arXiv</a:t>
            </a:r>
            <a:r>
              <a:rPr lang="en-US" sz="1600" dirty="0" smtClean="0"/>
              <a:t> 1103.2792, 1005.4451, 1001.5034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86BE3-586C-284B-8398-2A44ED757B7D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charset="2"/>
              <a:buChar char="§"/>
            </a:pPr>
            <a:r>
              <a:rPr lang="en-US" dirty="0" err="1" smtClean="0"/>
              <a:t>Tevatron</a:t>
            </a:r>
            <a:r>
              <a:rPr lang="en-US" dirty="0" smtClean="0"/>
              <a:t> measurements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tb</a:t>
            </a:r>
            <a:r>
              <a:rPr lang="en-US" dirty="0" smtClean="0"/>
              <a:t> are still world´s best.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584" y="1473311"/>
            <a:ext cx="5041900" cy="371513"/>
          </a:xfrm>
          <a:prstGeom prst="rect">
            <a:avLst/>
          </a:prstGeom>
          <a:solidFill>
            <a:srgbClr val="FF8247"/>
          </a:solidFill>
          <a:ln w="28575" cmpd="sng">
            <a:solidFill>
              <a:srgbClr val="2D2D8A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1500"/>
              </a:spcBef>
              <a:buClr>
                <a:srgbClr val="CCCCFF"/>
              </a:buClr>
              <a:buSzPct val="70000"/>
              <a:buFont typeface="Wingdings" charset="0"/>
              <a:buNone/>
            </a:pPr>
            <a:r>
              <a:rPr lang="en-US" dirty="0">
                <a:solidFill>
                  <a:srgbClr val="000000"/>
                </a:solidFill>
                <a:latin typeface="Charcoal" charset="0"/>
                <a:cs typeface="Arial Unicode MS" charset="0"/>
              </a:rPr>
              <a:t>|</a:t>
            </a:r>
            <a:r>
              <a:rPr lang="en-US" dirty="0" err="1">
                <a:solidFill>
                  <a:srgbClr val="000000"/>
                </a:solidFill>
                <a:latin typeface="Charcoal" charset="0"/>
                <a:cs typeface="Arial Unicode MS" charset="0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  <a:latin typeface="Charcoal" charset="0"/>
                <a:cs typeface="Arial Unicode MS" charset="0"/>
              </a:rPr>
              <a:t>tb</a:t>
            </a:r>
            <a:r>
              <a:rPr lang="en-US" dirty="0">
                <a:solidFill>
                  <a:srgbClr val="000000"/>
                </a:solidFill>
                <a:latin typeface="Charcoal" charset="0"/>
                <a:cs typeface="Arial Unicode MS" charset="0"/>
              </a:rPr>
              <a:t>|= 0.88 ± 0.07 (</a:t>
            </a:r>
            <a:r>
              <a:rPr lang="en-US" dirty="0" err="1">
                <a:solidFill>
                  <a:srgbClr val="000000"/>
                </a:solidFill>
                <a:latin typeface="Charcoal" charset="0"/>
                <a:cs typeface="Arial Unicode MS" charset="0"/>
              </a:rPr>
              <a:t>stat+syst</a:t>
            </a:r>
            <a:r>
              <a:rPr lang="en-US" dirty="0">
                <a:solidFill>
                  <a:srgbClr val="000000"/>
                </a:solidFill>
                <a:latin typeface="Charcoal" charset="0"/>
                <a:cs typeface="Arial Unicode MS" charset="0"/>
              </a:rPr>
              <a:t>) ± 0.07 (theory</a:t>
            </a:r>
            <a:r>
              <a:rPr lang="en-US" dirty="0" smtClean="0">
                <a:solidFill>
                  <a:srgbClr val="000000"/>
                </a:solidFill>
                <a:latin typeface="Charcoal" charset="0"/>
                <a:cs typeface="Arial Unicode MS" charset="0"/>
              </a:rPr>
              <a:t>)</a:t>
            </a:r>
            <a:endParaRPr lang="en-US" dirty="0">
              <a:solidFill>
                <a:srgbClr val="000000"/>
              </a:solidFill>
              <a:latin typeface="Charcoal" charset="0"/>
              <a:cs typeface="Arial Unicode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0848"/>
            <a:ext cx="4464496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dirty="0" smtClean="0"/>
              <a:t>At LHC, ATLAS (</a:t>
            </a:r>
            <a:r>
              <a:rPr lang="en-US" dirty="0" smtClean="0">
                <a:solidFill>
                  <a:srgbClr val="FF0000"/>
                </a:solidFill>
              </a:rPr>
              <a:t>6.2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/>
              <a:t>) and CMS (</a:t>
            </a:r>
            <a:r>
              <a:rPr lang="en-US" dirty="0" smtClean="0">
                <a:solidFill>
                  <a:srgbClr val="FF0000"/>
                </a:solidFill>
              </a:rPr>
              <a:t>3.7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/>
              <a:t>) have observed t-channel production.</a:t>
            </a:r>
          </a:p>
          <a:p>
            <a:pPr marL="285750" indent="-285750">
              <a:spcAft>
                <a:spcPts val="12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dirty="0" smtClean="0"/>
              <a:t>Single top is an important SM benchmark.</a:t>
            </a:r>
          </a:p>
          <a:p>
            <a:pPr marL="742950" lvl="1" indent="-285750">
              <a:spcAft>
                <a:spcPts val="1200"/>
              </a:spcAft>
              <a:buClr>
                <a:srgbClr val="800000"/>
              </a:buClr>
              <a:buFont typeface="Wingdings" charset="2"/>
              <a:buChar char="Ø"/>
            </a:pPr>
            <a:r>
              <a:rPr lang="en-US" dirty="0" smtClean="0"/>
              <a:t>Theory: 4 </a:t>
            </a:r>
            <a:r>
              <a:rPr lang="en-US" dirty="0" err="1" smtClean="0"/>
              <a:t>flavour</a:t>
            </a:r>
            <a:r>
              <a:rPr lang="en-US" dirty="0" smtClean="0"/>
              <a:t> / 5 </a:t>
            </a:r>
            <a:r>
              <a:rPr lang="en-US" dirty="0" err="1" smtClean="0"/>
              <a:t>flavour</a:t>
            </a:r>
            <a:r>
              <a:rPr lang="en-US" dirty="0" smtClean="0"/>
              <a:t> scheme</a:t>
            </a:r>
          </a:p>
          <a:p>
            <a:pPr marL="742950" lvl="1" indent="-285750">
              <a:spcAft>
                <a:spcPts val="1200"/>
              </a:spcAft>
              <a:buClr>
                <a:srgbClr val="800000"/>
              </a:buClr>
              <a:buFont typeface="Wingdings" charset="2"/>
              <a:buChar char="Ø"/>
            </a:pPr>
            <a:r>
              <a:rPr lang="en-US" dirty="0" smtClean="0"/>
              <a:t>b-quark PDF</a:t>
            </a:r>
          </a:p>
          <a:p>
            <a:pPr marL="742950" lvl="1" indent="-285750">
              <a:spcAft>
                <a:spcPts val="1200"/>
              </a:spcAft>
              <a:buClr>
                <a:srgbClr val="800000"/>
              </a:buClr>
              <a:buFont typeface="Wingdings" charset="2"/>
              <a:buChar char="Ø"/>
            </a:pPr>
            <a:r>
              <a:rPr lang="en-US" dirty="0" smtClean="0"/>
              <a:t>MC generators: 2</a:t>
            </a:r>
            <a:r>
              <a:rPr lang="en-US" baseline="30000" dirty="0" smtClean="0"/>
              <a:t>nd</a:t>
            </a:r>
            <a:r>
              <a:rPr lang="en-US" dirty="0" smtClean="0"/>
              <a:t> b quark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011874"/>
            <a:ext cx="3779912" cy="2713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5013176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rgbClr val="800000"/>
              </a:buClr>
              <a:buFont typeface="Wingdings" charset="2"/>
              <a:buChar char="Ø"/>
            </a:pPr>
            <a:r>
              <a:rPr lang="en-US" dirty="0"/>
              <a:t>Experimentally: Object ID</a:t>
            </a:r>
            <a:br>
              <a:rPr lang="en-US" dirty="0"/>
            </a:br>
            <a:r>
              <a:rPr lang="en-US" dirty="0"/>
              <a:t>lepton fakes, forward jets, b-</a:t>
            </a:r>
            <a:r>
              <a:rPr lang="en-US" dirty="0" smtClean="0"/>
              <a:t>tagging</a:t>
            </a:r>
          </a:p>
          <a:p>
            <a:pPr marL="742950" lvl="1" indent="-285750">
              <a:spcAft>
                <a:spcPts val="1200"/>
              </a:spcAft>
              <a:buClr>
                <a:srgbClr val="800000"/>
              </a:buClr>
              <a:buFont typeface="Wingdings" charset="2"/>
              <a:buChar char="Ø"/>
            </a:pPr>
            <a:r>
              <a:rPr lang="en-US" dirty="0" err="1" smtClean="0"/>
              <a:t>W+jets</a:t>
            </a:r>
            <a:r>
              <a:rPr lang="en-US" dirty="0" smtClean="0"/>
              <a:t>: heavy </a:t>
            </a:r>
            <a:r>
              <a:rPr lang="en-US" dirty="0" err="1" smtClean="0"/>
              <a:t>flavour</a:t>
            </a:r>
            <a:r>
              <a:rPr lang="en-US" dirty="0" smtClean="0"/>
              <a:t> fractions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292080" y="4941168"/>
            <a:ext cx="3384376" cy="1296144"/>
            <a:chOff x="5292080" y="4941168"/>
            <a:chExt cx="3384376" cy="1296144"/>
          </a:xfrm>
        </p:grpSpPr>
        <p:sp>
          <p:nvSpPr>
            <p:cNvPr id="11" name="Right Brace 10"/>
            <p:cNvSpPr/>
            <p:nvPr/>
          </p:nvSpPr>
          <p:spPr>
            <a:xfrm>
              <a:off x="5292080" y="4941168"/>
              <a:ext cx="432048" cy="1296144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152" y="5097958"/>
              <a:ext cx="27363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Important for credible discoveries of “new” physics!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62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W´ </a:t>
            </a:r>
            <a:r>
              <a:rPr lang="en-US" dirty="0" smtClean="0">
                <a:latin typeface="Symbol" charset="2"/>
                <a:cs typeface="Symbol" charset="2"/>
              </a:rPr>
              <a:t>® </a:t>
            </a:r>
            <a:r>
              <a:rPr lang="en-US" dirty="0" err="1" smtClean="0">
                <a:latin typeface="+mn-lt"/>
                <a:cs typeface="Symbol" charset="2"/>
              </a:rPr>
              <a:t>tb</a:t>
            </a:r>
            <a:r>
              <a:rPr lang="en-US" dirty="0" smtClean="0">
                <a:latin typeface="+mn-lt"/>
                <a:cs typeface="Symbol" charset="2"/>
              </a:rPr>
              <a:t> 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6E0D4-A5B5-6441-AE1C-683B98FE1CD2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4" name="Picture 6" descr="Singletop_Wpr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2448272" cy="152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650" y="1440160"/>
            <a:ext cx="4399838" cy="4221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485674"/>
            <a:ext cx="3744416" cy="151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Investigate different left- and right-handed couplings to fermions.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Limits vary based on assumptions of couplings:</a:t>
            </a:r>
            <a:br>
              <a:rPr lang="en-US" sz="1600" dirty="0" smtClean="0"/>
            </a:br>
            <a:r>
              <a:rPr lang="en-US" sz="1600" dirty="0" smtClean="0"/>
              <a:t>m(W´) &gt; 863 .. 916 </a:t>
            </a:r>
            <a:r>
              <a:rPr lang="en-US" sz="1600" dirty="0" err="1" smtClean="0"/>
              <a:t>GeV</a:t>
            </a:r>
            <a:endParaRPr lang="en-US" sz="1600" dirty="0"/>
          </a:p>
        </p:txBody>
      </p:sp>
      <p:pic>
        <p:nvPicPr>
          <p:cNvPr id="7" name="Picture 4" descr="d0_logo_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71438"/>
            <a:ext cx="1224830" cy="63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44" y="4077072"/>
            <a:ext cx="3465940" cy="2685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57239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Phys. </a:t>
            </a:r>
            <a:r>
              <a:rPr lang="en-US" dirty="0" err="1" smtClean="0"/>
              <a:t>Lett</a:t>
            </a:r>
            <a:r>
              <a:rPr lang="en-US" dirty="0" smtClean="0"/>
              <a:t>. B 699 (2011) 145 – 150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1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02B5D-7E7C-5C44-A3A1-7B0ADB4881AD}" type="slidenum">
              <a:rPr lang="de-DE"/>
              <a:pPr/>
              <a:t>3</a:t>
            </a:fld>
            <a:endParaRPr lang="de-DE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7951"/>
            <a:ext cx="8785225" cy="584746"/>
          </a:xfrm>
        </p:spPr>
        <p:txBody>
          <a:bodyPr/>
          <a:lstStyle/>
          <a:p>
            <a:r>
              <a:rPr lang="en-GB" sz="3200" dirty="0"/>
              <a:t>Why look for </a:t>
            </a:r>
            <a:r>
              <a:rPr lang="en-GB" sz="3200" dirty="0" smtClean="0"/>
              <a:t>Single Top-Quarks?</a:t>
            </a:r>
            <a:endParaRPr lang="de-DE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712"/>
            <a:ext cx="4897239" cy="4751387"/>
          </a:xfrm>
          <a:noFill/>
          <a:ln/>
        </p:spPr>
        <p:txBody>
          <a:bodyPr/>
          <a:lstStyle/>
          <a:p>
            <a:pPr marL="533400" indent="-533400">
              <a:lnSpc>
                <a:spcPct val="115000"/>
              </a:lnSpc>
              <a:buFontTx/>
              <a:buAutoNum type="arabicPeriod"/>
            </a:pPr>
            <a:r>
              <a:rPr lang="en-US" sz="1600" dirty="0">
                <a:solidFill>
                  <a:schemeClr val="accent6"/>
                </a:solidFill>
              </a:rPr>
              <a:t>Test of the SM </a:t>
            </a:r>
            <a:r>
              <a:rPr lang="en-US" sz="1600" dirty="0">
                <a:solidFill>
                  <a:srgbClr val="2D2D8A"/>
                </a:solidFill>
              </a:rPr>
              <a:t>prediction</a:t>
            </a:r>
            <a:r>
              <a:rPr lang="en-US" sz="1600" dirty="0" smtClean="0">
                <a:solidFill>
                  <a:srgbClr val="2D2D8A"/>
                </a:solidFill>
              </a:rPr>
              <a:t>.</a:t>
            </a:r>
          </a:p>
          <a:p>
            <a:pPr marL="812800" lvl="1" indent="-412750">
              <a:lnSpc>
                <a:spcPct val="115000"/>
              </a:lnSpc>
              <a:buFont typeface="Wingdings" charset="2"/>
              <a:buChar char="§"/>
            </a:pPr>
            <a:r>
              <a:rPr lang="en-US" sz="1600" dirty="0" smtClean="0"/>
              <a:t>Does </a:t>
            </a:r>
            <a:r>
              <a:rPr lang="en-US" sz="1600" dirty="0"/>
              <a:t>it exist</a:t>
            </a:r>
            <a:r>
              <a:rPr lang="en-US" sz="1600" dirty="0" smtClean="0"/>
              <a:t>?    </a:t>
            </a:r>
            <a:r>
              <a:rPr lang="en-US" sz="16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600" dirty="0" smtClean="0">
              <a:solidFill>
                <a:srgbClr val="008000"/>
              </a:solidFill>
            </a:endParaRPr>
          </a:p>
          <a:p>
            <a:pPr marL="812800" lvl="1" indent="-412750">
              <a:lnSpc>
                <a:spcPct val="115000"/>
              </a:lnSpc>
              <a:buFont typeface="Wingdings" charset="2"/>
              <a:buChar char="§"/>
            </a:pPr>
            <a:r>
              <a:rPr lang="en-US" sz="1600" dirty="0" smtClean="0"/>
              <a:t>Cross </a:t>
            </a:r>
            <a:r>
              <a:rPr lang="en-US" sz="1600" dirty="0"/>
              <a:t>section </a:t>
            </a:r>
            <a:r>
              <a:rPr lang="en-US" sz="1600" dirty="0">
                <a:sym typeface="Symbol" charset="0"/>
              </a:rPr>
              <a:t></a:t>
            </a:r>
            <a:r>
              <a:rPr lang="en-US" sz="1600" dirty="0"/>
              <a:t> |V</a:t>
            </a:r>
            <a:r>
              <a:rPr lang="en-US" sz="1600" baseline="-25000" dirty="0"/>
              <a:t>tb</a:t>
            </a:r>
            <a:r>
              <a:rPr lang="en-US" sz="1600" dirty="0"/>
              <a:t>|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Test </a:t>
            </a:r>
            <a:r>
              <a:rPr lang="en-US" sz="1600" dirty="0" err="1"/>
              <a:t>unitarity</a:t>
            </a:r>
            <a:r>
              <a:rPr lang="en-US" sz="1600" dirty="0"/>
              <a:t> of the CKM matrix, .e.g.</a:t>
            </a:r>
            <a:br>
              <a:rPr lang="en-US" sz="1600" dirty="0"/>
            </a:br>
            <a:r>
              <a:rPr lang="en-US" sz="1600" dirty="0"/>
              <a:t>Hints for existence of a 4</a:t>
            </a:r>
            <a:r>
              <a:rPr lang="en-US" sz="1600" baseline="30000" dirty="0"/>
              <a:t>th</a:t>
            </a:r>
            <a:r>
              <a:rPr lang="en-US" sz="1600" dirty="0"/>
              <a:t> generation </a:t>
            </a:r>
            <a:r>
              <a:rPr lang="en-US" sz="1600" dirty="0" smtClean="0"/>
              <a:t>?</a:t>
            </a:r>
          </a:p>
          <a:p>
            <a:pPr marL="812800" lvl="1" indent="-412750">
              <a:lnSpc>
                <a:spcPct val="115000"/>
              </a:lnSpc>
              <a:buFont typeface="Wingdings" charset="2"/>
              <a:buChar char="§"/>
            </a:pPr>
            <a:r>
              <a:rPr lang="en-US" sz="1600" dirty="0" smtClean="0"/>
              <a:t>Test </a:t>
            </a:r>
            <a:r>
              <a:rPr lang="en-US" sz="1600" dirty="0"/>
              <a:t>of </a:t>
            </a:r>
            <a:r>
              <a:rPr lang="en-US" sz="1600" i="1" dirty="0"/>
              <a:t>b</a:t>
            </a:r>
            <a:r>
              <a:rPr lang="en-US" sz="1600" dirty="0"/>
              <a:t> quark PDF: DGLAP evolution</a:t>
            </a:r>
          </a:p>
          <a:p>
            <a:pPr marL="914400" lvl="1" indent="-457200">
              <a:lnSpc>
                <a:spcPct val="95000"/>
              </a:lnSpc>
              <a:buFontTx/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533400" indent="-533400">
              <a:lnSpc>
                <a:spcPct val="95000"/>
              </a:lnSpc>
              <a:buFontTx/>
              <a:buAutoNum type="arabicPeriod"/>
            </a:pPr>
            <a:r>
              <a:rPr lang="en-US" sz="1600" dirty="0" smtClean="0">
                <a:solidFill>
                  <a:schemeClr val="accent2"/>
                </a:solidFill>
              </a:rPr>
              <a:t>At the </a:t>
            </a:r>
            <a:r>
              <a:rPr lang="en-US" sz="1600" dirty="0" err="1" smtClean="0">
                <a:solidFill>
                  <a:schemeClr val="accent2"/>
                </a:solidFill>
              </a:rPr>
              <a:t>Tevatron</a:t>
            </a:r>
            <a:r>
              <a:rPr lang="en-US" sz="1600" dirty="0" smtClean="0">
                <a:solidFill>
                  <a:schemeClr val="accent2"/>
                </a:solidFill>
              </a:rPr>
              <a:t>:</a:t>
            </a:r>
          </a:p>
          <a:p>
            <a:pPr lvl="1">
              <a:lnSpc>
                <a:spcPct val="95000"/>
              </a:lnSpc>
              <a:buFont typeface="Wingdings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</a:rPr>
              <a:t>Stepping stone to the Higgs.</a:t>
            </a:r>
          </a:p>
          <a:p>
            <a:pPr lvl="1">
              <a:lnSpc>
                <a:spcPct val="95000"/>
              </a:lnSpc>
              <a:buFont typeface="Wingdings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</a:rPr>
              <a:t>Same signature as </a:t>
            </a:r>
            <a:r>
              <a:rPr lang="en-US" sz="1600" dirty="0">
                <a:solidFill>
                  <a:schemeClr val="accent2"/>
                </a:solidFill>
              </a:rPr>
              <a:t>WH</a:t>
            </a:r>
            <a:r>
              <a:rPr lang="en-US" sz="1600" dirty="0">
                <a:solidFill>
                  <a:schemeClr val="accent2"/>
                </a:solidFill>
                <a:sym typeface="Symbol" charset="0"/>
              </a:rPr>
              <a:t>.</a:t>
            </a:r>
            <a:br>
              <a:rPr lang="en-US" sz="1600" dirty="0">
                <a:solidFill>
                  <a:schemeClr val="accent2"/>
                </a:solidFill>
                <a:sym typeface="Symbol" charset="0"/>
              </a:rPr>
            </a:br>
            <a:r>
              <a:rPr lang="en-US" sz="1600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>
                <a:solidFill>
                  <a:schemeClr val="accent2"/>
                </a:solidFill>
                <a:cs typeface="Wingdings"/>
                <a:sym typeface="Wingdings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backgrounds are the same</a:t>
            </a:r>
            <a:r>
              <a:rPr lang="en-US" sz="1600" dirty="0">
                <a:solidFill>
                  <a:schemeClr val="accent2"/>
                </a:solidFill>
              </a:rPr>
              <a:t/>
            </a:r>
            <a:br>
              <a:rPr lang="en-US" sz="1600" dirty="0">
                <a:solidFill>
                  <a:schemeClr val="accent2"/>
                </a:solidFill>
              </a:rPr>
            </a:br>
            <a:endParaRPr lang="en-US" sz="1600" dirty="0">
              <a:solidFill>
                <a:schemeClr val="accent2"/>
              </a:solidFill>
            </a:endParaRPr>
          </a:p>
          <a:p>
            <a:pPr marL="533400" indent="-533400">
              <a:lnSpc>
                <a:spcPct val="95000"/>
              </a:lnSpc>
              <a:buFontTx/>
              <a:buAutoNum type="arabicPeriod"/>
            </a:pPr>
            <a:r>
              <a:rPr lang="en-US" sz="1600" dirty="0">
                <a:solidFill>
                  <a:srgbClr val="2D2D8A"/>
                </a:solidFill>
              </a:rPr>
              <a:t>Test non-SM phenomena</a:t>
            </a:r>
          </a:p>
          <a:p>
            <a:pPr marL="914400" lvl="1" indent="-457200">
              <a:lnSpc>
                <a:spcPct val="95000"/>
              </a:lnSpc>
            </a:pPr>
            <a:r>
              <a:rPr lang="en-US" sz="1600" dirty="0">
                <a:solidFill>
                  <a:srgbClr val="FF0000"/>
                </a:solidFill>
              </a:rPr>
              <a:t>Search W’ or H</a:t>
            </a:r>
            <a:r>
              <a:rPr lang="en-US" sz="1600" baseline="30000" dirty="0">
                <a:solidFill>
                  <a:srgbClr val="FF0000"/>
                </a:solidFill>
              </a:rPr>
              <a:t>+</a:t>
            </a:r>
            <a:r>
              <a:rPr lang="en-US" sz="1600" dirty="0">
                <a:solidFill>
                  <a:srgbClr val="FF0000"/>
                </a:solidFill>
              </a:rPr>
              <a:t>  (s-channel signature)</a:t>
            </a:r>
          </a:p>
          <a:p>
            <a:pPr marL="914400" lvl="1" indent="-457200">
              <a:lnSpc>
                <a:spcPct val="95000"/>
              </a:lnSpc>
            </a:pPr>
            <a:r>
              <a:rPr lang="en-US" sz="1600" dirty="0">
                <a:solidFill>
                  <a:srgbClr val="FF0000"/>
                </a:solidFill>
              </a:rPr>
              <a:t>Search for FCNC, e.g. </a:t>
            </a:r>
            <a:r>
              <a:rPr lang="en-US" sz="1600" dirty="0" err="1">
                <a:solidFill>
                  <a:srgbClr val="FF0000"/>
                </a:solidFill>
              </a:rPr>
              <a:t>ug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 charset="0"/>
              </a:rPr>
              <a:t> t</a:t>
            </a:r>
          </a:p>
          <a:p>
            <a:pPr marL="914400" lvl="1" indent="-457200">
              <a:lnSpc>
                <a:spcPct val="95000"/>
              </a:lnSpc>
            </a:pPr>
            <a:r>
              <a:rPr lang="en-US" sz="1600" dirty="0">
                <a:solidFill>
                  <a:srgbClr val="FF0000"/>
                </a:solidFill>
                <a:sym typeface="Symbol" charset="0"/>
              </a:rPr>
              <a:t>...</a:t>
            </a:r>
          </a:p>
        </p:txBody>
      </p:sp>
      <p:pic>
        <p:nvPicPr>
          <p:cNvPr id="11268" name="Picture 4" descr="feynman_postere_k_gi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24479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ingletop_Wpr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73216"/>
            <a:ext cx="1872208" cy="11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51936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30153"/>
            <a:ext cx="24384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2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856F-0767-DF43-9B92-850A5A026073}" type="slidenum">
              <a:rPr lang="de-DE"/>
              <a:pPr/>
              <a:t>4</a:t>
            </a:fld>
            <a:endParaRPr lang="de-DE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07950"/>
            <a:ext cx="8208963" cy="584200"/>
          </a:xfrm>
        </p:spPr>
        <p:txBody>
          <a:bodyPr/>
          <a:lstStyle/>
          <a:p>
            <a:r>
              <a:rPr lang="de-DE" sz="3200"/>
              <a:t>First Attempt to Discover (Single) Top …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34559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 descr="UA1top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703388"/>
            <a:ext cx="5414963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0" y="1012666"/>
            <a:ext cx="4104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chemeClr val="accent2"/>
                </a:solidFill>
              </a:rPr>
              <a:t>… </a:t>
            </a:r>
            <a:r>
              <a:rPr lang="de-DE" sz="2000" dirty="0" smtClean="0">
                <a:solidFill>
                  <a:schemeClr val="accent2"/>
                </a:solidFill>
              </a:rPr>
              <a:t> in 1984 </a:t>
            </a:r>
            <a:r>
              <a:rPr lang="de-DE" sz="2000" dirty="0" err="1" smtClean="0">
                <a:solidFill>
                  <a:schemeClr val="accent2"/>
                </a:solidFill>
              </a:rPr>
              <a:t>by</a:t>
            </a:r>
            <a:r>
              <a:rPr lang="de-DE" sz="2000" dirty="0" smtClean="0">
                <a:solidFill>
                  <a:schemeClr val="accent2"/>
                </a:solidFill>
              </a:rPr>
              <a:t> </a:t>
            </a:r>
            <a:r>
              <a:rPr lang="de-DE" sz="2000" dirty="0">
                <a:solidFill>
                  <a:schemeClr val="accent2"/>
                </a:solidFill>
              </a:rPr>
              <a:t>UA1 </a:t>
            </a:r>
            <a:r>
              <a:rPr lang="de-DE" sz="2000" dirty="0" err="1">
                <a:solidFill>
                  <a:schemeClr val="accent2"/>
                </a:solidFill>
              </a:rPr>
              <a:t>at</a:t>
            </a:r>
            <a:r>
              <a:rPr lang="de-DE" sz="2000" dirty="0">
                <a:solidFill>
                  <a:schemeClr val="accent2"/>
                </a:solidFill>
              </a:rPr>
              <a:t> CERN </a:t>
            </a:r>
            <a:r>
              <a:rPr lang="de-DE" sz="2000" dirty="0" err="1">
                <a:solidFill>
                  <a:schemeClr val="accent2"/>
                </a:solidFill>
              </a:rPr>
              <a:t>SppS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1835150" y="2492374"/>
            <a:ext cx="546" cy="1080641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388" y="4365625"/>
            <a:ext cx="38885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err="1" smtClean="0"/>
              <a:t>excess</a:t>
            </a:r>
            <a:r>
              <a:rPr lang="de-DE" sz="1600" dirty="0" smtClean="0"/>
              <a:t> </a:t>
            </a:r>
            <a:r>
              <a:rPr lang="de-DE" sz="1600" dirty="0"/>
              <a:t>in  </a:t>
            </a:r>
            <a:r>
              <a:rPr lang="de-DE" sz="1600" dirty="0" err="1"/>
              <a:t>M</a:t>
            </a:r>
            <a:r>
              <a:rPr lang="de-DE" sz="1600" baseline="-25000" dirty="0" err="1"/>
              <a:t>l</a:t>
            </a:r>
            <a:r>
              <a:rPr lang="de-DE" sz="1600" baseline="-25000" dirty="0" err="1">
                <a:sym typeface="Symbol" charset="0"/>
              </a:rPr>
              <a:t>b</a:t>
            </a:r>
            <a:r>
              <a:rPr lang="de-DE" sz="1600" dirty="0">
                <a:sym typeface="Symbol" charset="0"/>
              </a:rPr>
              <a:t> vs. </a:t>
            </a:r>
            <a:r>
              <a:rPr lang="de-DE" sz="1600" dirty="0" err="1">
                <a:sym typeface="Symbol" charset="0"/>
              </a:rPr>
              <a:t>M</a:t>
            </a:r>
            <a:r>
              <a:rPr lang="de-DE" sz="1600" baseline="-25000" dirty="0" err="1">
                <a:sym typeface="Symbol" charset="0"/>
              </a:rPr>
              <a:t>lbb</a:t>
            </a:r>
            <a:r>
              <a:rPr lang="de-DE" sz="1600" dirty="0">
                <a:sym typeface="Symbol" charset="0"/>
              </a:rPr>
              <a:t> </a:t>
            </a:r>
            <a:r>
              <a:rPr lang="de-DE" sz="1600" dirty="0" err="1">
                <a:sym typeface="Symbol" charset="0"/>
              </a:rPr>
              <a:t>scatter</a:t>
            </a:r>
            <a:r>
              <a:rPr lang="de-DE" sz="1600" dirty="0">
                <a:sym typeface="Symbol" charset="0"/>
              </a:rPr>
              <a:t> </a:t>
            </a:r>
            <a:r>
              <a:rPr lang="de-DE" sz="1600" dirty="0" err="1" smtClean="0">
                <a:sym typeface="Symbol" charset="0"/>
              </a:rPr>
              <a:t>plot</a:t>
            </a:r>
            <a:endParaRPr lang="de-DE" sz="1600" dirty="0">
              <a:sym typeface="Symbol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err="1" smtClean="0">
                <a:solidFill>
                  <a:srgbClr val="000000"/>
                </a:solidFill>
                <a:sym typeface="Symbol" charset="0"/>
              </a:rPr>
              <a:t>compatible</a:t>
            </a:r>
            <a:r>
              <a:rPr lang="de-DE" sz="1600" dirty="0" smtClean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Symbol" charset="0"/>
              </a:rPr>
              <a:t>with</a:t>
            </a:r>
            <a:r>
              <a:rPr lang="de-DE" sz="16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Symbol" charset="0"/>
              </a:rPr>
              <a:t>m</a:t>
            </a:r>
            <a:r>
              <a:rPr lang="de-DE" sz="1600" baseline="-25000" dirty="0" err="1">
                <a:solidFill>
                  <a:srgbClr val="000000"/>
                </a:solidFill>
                <a:sym typeface="Symbol" charset="0"/>
              </a:rPr>
              <a:t>t</a:t>
            </a:r>
            <a:r>
              <a:rPr lang="de-DE" sz="1600" dirty="0">
                <a:solidFill>
                  <a:srgbClr val="000000"/>
                </a:solidFill>
                <a:sym typeface="Symbol" charset="0"/>
              </a:rPr>
              <a:t> = 40  10 </a:t>
            </a:r>
            <a:r>
              <a:rPr lang="de-DE" sz="1600" dirty="0" err="1" smtClean="0">
                <a:solidFill>
                  <a:srgbClr val="000000"/>
                </a:solidFill>
                <a:sym typeface="Symbol" charset="0"/>
              </a:rPr>
              <a:t>GeV</a:t>
            </a:r>
            <a:endParaRPr lang="de-DE" sz="1600" dirty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9388" y="5723964"/>
            <a:ext cx="49686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solidFill>
                  <a:srgbClr val="FF0000"/>
                </a:solidFill>
                <a:sym typeface="Symbol" charset="0"/>
              </a:rPr>
              <a:t> </a:t>
            </a:r>
            <a:r>
              <a:rPr lang="de-DE" sz="1600" dirty="0" err="1" smtClean="0">
                <a:solidFill>
                  <a:srgbClr val="FF0000"/>
                </a:solidFill>
                <a:sym typeface="Symbol" charset="0"/>
              </a:rPr>
              <a:t>background</a:t>
            </a:r>
            <a:r>
              <a:rPr lang="de-DE" sz="1600" dirty="0" smtClean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Symbol" charset="0"/>
              </a:rPr>
              <a:t>very</a:t>
            </a:r>
            <a:r>
              <a:rPr lang="de-DE" sz="1600" dirty="0" smtClean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Symbol" charset="0"/>
              </a:rPr>
              <a:t>challenging</a:t>
            </a:r>
            <a:r>
              <a:rPr lang="de-DE" sz="1600" dirty="0" smtClean="0">
                <a:solidFill>
                  <a:srgbClr val="FF0000"/>
                </a:solidFill>
                <a:sym typeface="Symbol" charset="0"/>
              </a:rPr>
              <a:t> in </a:t>
            </a:r>
            <a:r>
              <a:rPr lang="de-DE" sz="1600" dirty="0" err="1" smtClean="0">
                <a:solidFill>
                  <a:srgbClr val="FF0000"/>
                </a:solidFill>
              </a:rPr>
              <a:t>single</a:t>
            </a:r>
            <a:r>
              <a:rPr lang="de-DE" sz="1600" dirty="0" smtClean="0">
                <a:solidFill>
                  <a:srgbClr val="FF0000"/>
                </a:solidFill>
              </a:rPr>
              <a:t> top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003800" y="6394450"/>
            <a:ext cx="33845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dirty="0">
                <a:solidFill>
                  <a:schemeClr val="accent2"/>
                </a:solidFill>
              </a:rPr>
              <a:t>Phys. </a:t>
            </a:r>
            <a:r>
              <a:rPr lang="de-DE" sz="1600" dirty="0" err="1">
                <a:solidFill>
                  <a:schemeClr val="accent2"/>
                </a:solidFill>
              </a:rPr>
              <a:t>Lett</a:t>
            </a:r>
            <a:r>
              <a:rPr lang="de-DE" sz="1600" dirty="0">
                <a:solidFill>
                  <a:schemeClr val="accent2"/>
                </a:solidFill>
              </a:rPr>
              <a:t>. B 147, 493 (1984)</a:t>
            </a:r>
          </a:p>
        </p:txBody>
      </p:sp>
      <p:sp>
        <p:nvSpPr>
          <p:cNvPr id="2" name="Rectangle 1"/>
          <p:cNvSpPr/>
          <p:nvPr/>
        </p:nvSpPr>
        <p:spPr>
          <a:xfrm>
            <a:off x="947722" y="3573016"/>
            <a:ext cx="196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on-</a:t>
            </a:r>
            <a:r>
              <a:rPr lang="de-DE" dirty="0" err="1" smtClean="0">
                <a:solidFill>
                  <a:srgbClr val="FF0000"/>
                </a:solidFill>
              </a:rPr>
              <a:t>shell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W </a:t>
            </a:r>
            <a:r>
              <a:rPr lang="de-DE" dirty="0" err="1">
                <a:solidFill>
                  <a:srgbClr val="FF0000"/>
                </a:solidFill>
              </a:rPr>
              <a:t>boson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5157192"/>
            <a:ext cx="3724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err="1">
                <a:solidFill>
                  <a:srgbClr val="000000"/>
                </a:solidFill>
                <a:sym typeface="Symbol" charset="0"/>
              </a:rPr>
              <a:t>later</a:t>
            </a:r>
            <a:r>
              <a:rPr lang="de-DE" sz="16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Symbol" charset="0"/>
              </a:rPr>
              <a:t>improved</a:t>
            </a:r>
            <a:r>
              <a:rPr lang="de-DE" sz="16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Symbol" charset="0"/>
              </a:rPr>
              <a:t>background</a:t>
            </a:r>
            <a:r>
              <a:rPr lang="de-DE" sz="160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sym typeface="Symbol" charset="0"/>
              </a:rPr>
              <a:t>estimate</a:t>
            </a:r>
            <a:endParaRPr lang="de-DE" sz="1600" dirty="0">
              <a:solidFill>
                <a:srgbClr val="000000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3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07951"/>
            <a:ext cx="8785100" cy="512738"/>
          </a:xfrm>
        </p:spPr>
        <p:txBody>
          <a:bodyPr/>
          <a:lstStyle/>
          <a:p>
            <a:r>
              <a:rPr lang="en-US" dirty="0" smtClean="0"/>
              <a:t>Recognition of the Relevance of the t-Channel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86BE3-586C-284B-8398-2A44ED757B7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472"/>
            <a:ext cx="9144000" cy="3725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72" y="4810162"/>
            <a:ext cx="4716016" cy="18591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64088" y="1196752"/>
            <a:ext cx="1728192" cy="6480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139952" y="3140968"/>
            <a:ext cx="3816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7624" y="3356992"/>
            <a:ext cx="3816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11960" y="4293096"/>
            <a:ext cx="38164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624" y="4509120"/>
            <a:ext cx="55446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65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A7F3-2C62-CB4E-BAF7-61AF01C16BAB}" type="slidenum">
              <a:rPr lang="de-DE"/>
              <a:pPr/>
              <a:t>6</a:t>
            </a:fld>
            <a:endParaRPr lang="de-DE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7951"/>
            <a:ext cx="8857108" cy="512738"/>
          </a:xfrm>
        </p:spPr>
        <p:txBody>
          <a:bodyPr/>
          <a:lstStyle/>
          <a:p>
            <a:r>
              <a:rPr lang="de-DE" dirty="0" smtClean="0"/>
              <a:t>Single-Top </a:t>
            </a:r>
            <a:r>
              <a:rPr lang="de-DE" dirty="0" err="1" smtClean="0"/>
              <a:t>Searches</a:t>
            </a:r>
            <a:r>
              <a:rPr lang="de-DE" dirty="0" smtClean="0"/>
              <a:t> in Run I </a:t>
            </a:r>
            <a:r>
              <a:rPr lang="de-DE" dirty="0" err="1" smtClean="0"/>
              <a:t>and</a:t>
            </a:r>
            <a:r>
              <a:rPr lang="de-DE" dirty="0" smtClean="0"/>
              <a:t> Early Run II</a:t>
            </a:r>
            <a:endParaRPr lang="de-DE" sz="3200" dirty="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724128" y="908050"/>
            <a:ext cx="31683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>
                <a:solidFill>
                  <a:schemeClr val="accent2"/>
                </a:solidFill>
              </a:rPr>
              <a:t>CDF Run II (2005): Q</a:t>
            </a:r>
            <a:r>
              <a:rPr lang="de-DE" dirty="0">
                <a:solidFill>
                  <a:schemeClr val="accent2"/>
                </a:solidFill>
                <a:cs typeface="Arial" charset="0"/>
              </a:rPr>
              <a:t>·</a:t>
            </a:r>
            <a:r>
              <a:rPr lang="de-DE" dirty="0">
                <a:solidFill>
                  <a:schemeClr val="accent2"/>
                </a:solidFill>
                <a:sym typeface="Symbol" charset="0"/>
              </a:rPr>
              <a:t></a:t>
            </a:r>
            <a:r>
              <a:rPr lang="de-DE" dirty="0">
                <a:solidFill>
                  <a:schemeClr val="accent2"/>
                </a:solidFill>
              </a:rPr>
              <a:t> fit</a:t>
            </a:r>
          </a:p>
        </p:txBody>
      </p:sp>
      <p:pic>
        <p:nvPicPr>
          <p:cNvPr id="32779" name="Picture 11" descr="Data_qEtaExpect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76" y="1341438"/>
            <a:ext cx="3465512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9512" y="823352"/>
            <a:ext cx="474369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chemeClr val="accent2"/>
                </a:solidFill>
              </a:rPr>
              <a:t>Run I:</a:t>
            </a:r>
            <a:endParaRPr lang="de-DE" dirty="0">
              <a:solidFill>
                <a:schemeClr val="accent2"/>
              </a:solidFill>
            </a:endParaRPr>
          </a:p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smtClean="0"/>
              <a:t>DØ, Phys. </a:t>
            </a:r>
            <a:r>
              <a:rPr lang="de-DE" sz="1600" dirty="0" err="1" smtClean="0"/>
              <a:t>Rev</a:t>
            </a:r>
            <a:r>
              <a:rPr lang="de-DE" sz="1600" dirty="0" smtClean="0"/>
              <a:t>. D 63 (2000) 031101</a:t>
            </a:r>
          </a:p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smtClean="0"/>
              <a:t>DØ, Phys. </a:t>
            </a:r>
            <a:r>
              <a:rPr lang="de-DE" sz="1600" dirty="0" err="1" smtClean="0"/>
              <a:t>Lett</a:t>
            </a:r>
            <a:r>
              <a:rPr lang="de-DE" sz="1600" dirty="0" smtClean="0"/>
              <a:t>. B 517 (2001) 282 – 294</a:t>
            </a:r>
            <a:br>
              <a:rPr lang="de-DE" sz="1600" dirty="0" smtClean="0"/>
            </a:br>
            <a:r>
              <a:rPr lang="de-DE" sz="1600" dirty="0" smtClean="0"/>
              <a:t>(</a:t>
            </a:r>
            <a:r>
              <a:rPr lang="de-DE" sz="1600" dirty="0" err="1" smtClean="0"/>
              <a:t>neural</a:t>
            </a:r>
            <a:r>
              <a:rPr lang="de-DE" sz="1600" dirty="0" smtClean="0"/>
              <a:t> </a:t>
            </a:r>
            <a:r>
              <a:rPr lang="de-DE" sz="1600" dirty="0" err="1" smtClean="0"/>
              <a:t>networks</a:t>
            </a:r>
            <a:r>
              <a:rPr lang="de-DE" sz="1600" dirty="0" smtClean="0"/>
              <a:t>)</a:t>
            </a:r>
          </a:p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smtClean="0"/>
              <a:t>CDF, Phys. </a:t>
            </a:r>
            <a:r>
              <a:rPr lang="de-DE" sz="1600" dirty="0" err="1" smtClean="0"/>
              <a:t>Rev</a:t>
            </a:r>
            <a:r>
              <a:rPr lang="de-DE" sz="1600" dirty="0" smtClean="0"/>
              <a:t>. D 65 (2002) 091102</a:t>
            </a:r>
            <a:br>
              <a:rPr lang="de-DE" sz="1600" dirty="0" smtClean="0"/>
            </a:br>
            <a:r>
              <a:rPr lang="de-DE" sz="1600" dirty="0" smtClean="0"/>
              <a:t>(H</a:t>
            </a:r>
            <a:r>
              <a:rPr lang="de-DE" sz="1600" baseline="-25000" dirty="0" smtClean="0"/>
              <a:t>T</a:t>
            </a:r>
            <a:r>
              <a:rPr lang="de-DE" sz="1600" dirty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/>
              <a:t>Q</a:t>
            </a:r>
            <a:r>
              <a:rPr lang="de-DE" sz="1600" dirty="0">
                <a:cs typeface="Arial" charset="0"/>
              </a:rPr>
              <a:t>·</a:t>
            </a:r>
            <a:r>
              <a:rPr lang="de-DE" sz="1600" dirty="0">
                <a:sym typeface="Symbol" charset="0"/>
              </a:rPr>
              <a:t></a:t>
            </a:r>
            <a:r>
              <a:rPr lang="de-DE" sz="1600" dirty="0"/>
              <a:t> </a:t>
            </a:r>
            <a:r>
              <a:rPr lang="de-DE" sz="1600" dirty="0" smtClean="0"/>
              <a:t>fit)</a:t>
            </a:r>
          </a:p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smtClean="0"/>
              <a:t>CDF, Phys. </a:t>
            </a:r>
            <a:r>
              <a:rPr lang="de-DE" sz="1600" dirty="0" err="1" smtClean="0"/>
              <a:t>Rev</a:t>
            </a:r>
            <a:r>
              <a:rPr lang="de-DE" sz="1600" dirty="0" smtClean="0"/>
              <a:t>. D 69 (2004) 052003 (</a:t>
            </a:r>
            <a:r>
              <a:rPr lang="de-DE" sz="1600" dirty="0" err="1" smtClean="0"/>
              <a:t>neural</a:t>
            </a:r>
            <a:r>
              <a:rPr lang="de-DE" sz="1600" dirty="0" smtClean="0"/>
              <a:t> </a:t>
            </a:r>
            <a:r>
              <a:rPr lang="de-DE" sz="1600" dirty="0" err="1" smtClean="0"/>
              <a:t>network</a:t>
            </a:r>
            <a:r>
              <a:rPr lang="de-DE" sz="1600" dirty="0" smtClean="0"/>
              <a:t>)</a:t>
            </a:r>
            <a:endParaRPr lang="de-DE" sz="1600" dirty="0"/>
          </a:p>
          <a:p>
            <a:pPr marL="285750" indent="-285750">
              <a:spcBef>
                <a:spcPct val="50000"/>
              </a:spcBef>
              <a:buFont typeface="Wingdings" charset="2"/>
              <a:buChar char="§"/>
            </a:pP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4008" y="3717032"/>
            <a:ext cx="43924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 smtClean="0">
                <a:solidFill>
                  <a:schemeClr val="accent2"/>
                </a:solidFill>
              </a:rPr>
              <a:t>Run II:</a:t>
            </a:r>
          </a:p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smtClean="0">
                <a:solidFill>
                  <a:srgbClr val="000000"/>
                </a:solidFill>
              </a:rPr>
              <a:t>CDF, Phys</a:t>
            </a:r>
            <a:r>
              <a:rPr lang="de-DE" sz="1600" dirty="0">
                <a:solidFill>
                  <a:srgbClr val="000000"/>
                </a:solidFill>
              </a:rPr>
              <a:t>. </a:t>
            </a:r>
            <a:r>
              <a:rPr lang="de-DE" sz="1600" dirty="0" err="1">
                <a:solidFill>
                  <a:srgbClr val="000000"/>
                </a:solidFill>
              </a:rPr>
              <a:t>Rev</a:t>
            </a:r>
            <a:r>
              <a:rPr lang="de-DE" sz="1600" dirty="0">
                <a:solidFill>
                  <a:srgbClr val="000000"/>
                </a:solidFill>
              </a:rPr>
              <a:t>. D </a:t>
            </a:r>
            <a:r>
              <a:rPr lang="de-DE" sz="1600" dirty="0" smtClean="0">
                <a:solidFill>
                  <a:srgbClr val="000000"/>
                </a:solidFill>
              </a:rPr>
              <a:t>71 </a:t>
            </a:r>
            <a:r>
              <a:rPr lang="de-DE" sz="1600" dirty="0">
                <a:solidFill>
                  <a:srgbClr val="000000"/>
                </a:solidFill>
              </a:rPr>
              <a:t>(2005</a:t>
            </a:r>
            <a:r>
              <a:rPr lang="de-DE" sz="1600" dirty="0" smtClean="0">
                <a:solidFill>
                  <a:srgbClr val="000000"/>
                </a:solidFill>
              </a:rPr>
              <a:t>) 012005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(</a:t>
            </a:r>
            <a:r>
              <a:rPr lang="de-DE" sz="1600" dirty="0">
                <a:solidFill>
                  <a:srgbClr val="000000"/>
                </a:solidFill>
              </a:rPr>
              <a:t>H</a:t>
            </a:r>
            <a:r>
              <a:rPr lang="de-DE" sz="1600" baseline="-25000" dirty="0">
                <a:solidFill>
                  <a:srgbClr val="000000"/>
                </a:solidFill>
              </a:rPr>
              <a:t>T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err="1">
                <a:solidFill>
                  <a:srgbClr val="000000"/>
                </a:solidFill>
              </a:rPr>
              <a:t>and</a:t>
            </a:r>
            <a:r>
              <a:rPr lang="de-DE" sz="1600" dirty="0">
                <a:solidFill>
                  <a:srgbClr val="000000"/>
                </a:solidFill>
              </a:rPr>
              <a:t> Q</a:t>
            </a:r>
            <a:r>
              <a:rPr lang="de-DE" sz="1600" dirty="0">
                <a:solidFill>
                  <a:srgbClr val="000000"/>
                </a:solidFill>
                <a:cs typeface="Arial" charset="0"/>
              </a:rPr>
              <a:t>·</a:t>
            </a:r>
            <a:r>
              <a:rPr lang="de-DE" sz="1600" dirty="0">
                <a:solidFill>
                  <a:srgbClr val="000000"/>
                </a:solidFill>
                <a:sym typeface="Symbol" charset="0"/>
              </a:rPr>
              <a:t></a:t>
            </a:r>
            <a:r>
              <a:rPr lang="de-DE" sz="1600" dirty="0">
                <a:solidFill>
                  <a:srgbClr val="000000"/>
                </a:solidFill>
              </a:rPr>
              <a:t> fit</a:t>
            </a:r>
            <a:r>
              <a:rPr lang="de-DE" sz="16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smtClean="0">
                <a:solidFill>
                  <a:srgbClr val="000000"/>
                </a:solidFill>
              </a:rPr>
              <a:t>DØ, Phys. </a:t>
            </a:r>
            <a:r>
              <a:rPr lang="de-DE" sz="1600" dirty="0" err="1" smtClean="0">
                <a:solidFill>
                  <a:srgbClr val="000000"/>
                </a:solidFill>
              </a:rPr>
              <a:t>Lett</a:t>
            </a:r>
            <a:r>
              <a:rPr lang="de-DE" sz="1600" dirty="0" smtClean="0">
                <a:solidFill>
                  <a:srgbClr val="000000"/>
                </a:solidFill>
              </a:rPr>
              <a:t>. B 622 (2005) 265 – 276 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(</a:t>
            </a:r>
            <a:r>
              <a:rPr lang="de-DE" sz="1600" dirty="0" err="1" smtClean="0">
                <a:solidFill>
                  <a:srgbClr val="000000"/>
                </a:solidFill>
              </a:rPr>
              <a:t>neural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networks</a:t>
            </a:r>
            <a:r>
              <a:rPr lang="de-DE" sz="16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spcBef>
                <a:spcPct val="5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de-DE" sz="1600" dirty="0" smtClean="0">
                <a:solidFill>
                  <a:srgbClr val="000000"/>
                </a:solidFill>
              </a:rPr>
              <a:t>DØ, Phys. </a:t>
            </a:r>
            <a:r>
              <a:rPr lang="de-DE" sz="1600" dirty="0" err="1" smtClean="0">
                <a:solidFill>
                  <a:srgbClr val="000000"/>
                </a:solidFill>
              </a:rPr>
              <a:t>Rev</a:t>
            </a:r>
            <a:r>
              <a:rPr lang="de-DE" sz="1600" dirty="0" smtClean="0">
                <a:solidFill>
                  <a:srgbClr val="000000"/>
                </a:solidFill>
              </a:rPr>
              <a:t>. D 75 (2007) 092007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(</a:t>
            </a:r>
            <a:r>
              <a:rPr lang="de-DE" sz="1600" dirty="0" err="1" smtClean="0">
                <a:solidFill>
                  <a:srgbClr val="000000"/>
                </a:solidFill>
              </a:rPr>
              <a:t>cut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based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and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neural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networks</a:t>
            </a:r>
            <a:r>
              <a:rPr lang="de-DE" sz="1600" dirty="0" smtClean="0">
                <a:solidFill>
                  <a:srgbClr val="000000"/>
                </a:solidFill>
              </a:rPr>
              <a:t>)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933056"/>
            <a:ext cx="3556372" cy="2797060"/>
          </a:xfrm>
          <a:prstGeom prst="rect">
            <a:avLst/>
          </a:prstGeom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67544" y="3563724"/>
            <a:ext cx="3744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>
                <a:solidFill>
                  <a:schemeClr val="accent2"/>
                </a:solidFill>
              </a:rPr>
              <a:t>DØ Run II (2007): </a:t>
            </a:r>
            <a:r>
              <a:rPr lang="de-DE" dirty="0" err="1" smtClean="0">
                <a:solidFill>
                  <a:schemeClr val="accent2"/>
                </a:solidFill>
              </a:rPr>
              <a:t>neural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networks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077072"/>
            <a:ext cx="1442988" cy="747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6042774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cross section limits: 5 to 6 </a:t>
            </a:r>
            <a:r>
              <a:rPr lang="en-US" sz="1600" dirty="0" err="1" smtClean="0">
                <a:solidFill>
                  <a:srgbClr val="FF0000"/>
                </a:solidFill>
              </a:rPr>
              <a:t>pb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07951"/>
            <a:ext cx="8785100" cy="512738"/>
          </a:xfrm>
        </p:spPr>
        <p:txBody>
          <a:bodyPr/>
          <a:lstStyle/>
          <a:p>
            <a:r>
              <a:rPr lang="en-US" sz="2800" dirty="0" smtClean="0"/>
              <a:t>Evidence and Observation for Single-Top Production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86BE3-586C-284B-8398-2A44ED757B7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13" name="Group 12"/>
          <p:cNvGrpSpPr/>
          <p:nvPr/>
        </p:nvGrpSpPr>
        <p:grpSpPr>
          <a:xfrm>
            <a:off x="251520" y="836712"/>
            <a:ext cx="3528392" cy="3168352"/>
            <a:chOff x="5364088" y="620688"/>
            <a:chExt cx="3528392" cy="316835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206500"/>
              <a:ext cx="3347814" cy="258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364088" y="620688"/>
              <a:ext cx="3528392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dirty="0" err="1">
                  <a:solidFill>
                    <a:schemeClr val="accent2"/>
                  </a:solidFill>
                </a:rPr>
                <a:t>Boosted</a:t>
              </a:r>
              <a:r>
                <a:rPr lang="de-DE" sz="1600" dirty="0">
                  <a:solidFill>
                    <a:schemeClr val="accent2"/>
                  </a:solidFill>
                </a:rPr>
                <a:t> </a:t>
              </a:r>
              <a:r>
                <a:rPr lang="de-DE" sz="1600" dirty="0" err="1">
                  <a:solidFill>
                    <a:schemeClr val="accent2"/>
                  </a:solidFill>
                </a:rPr>
                <a:t>d</a:t>
              </a:r>
              <a:r>
                <a:rPr lang="de-DE" sz="1600" dirty="0" err="1" smtClean="0">
                  <a:solidFill>
                    <a:schemeClr val="accent2"/>
                  </a:solidFill>
                </a:rPr>
                <a:t>ecision</a:t>
              </a:r>
              <a:r>
                <a:rPr lang="de-DE" sz="1600" dirty="0" smtClean="0">
                  <a:solidFill>
                    <a:schemeClr val="accent2"/>
                  </a:solidFill>
                </a:rPr>
                <a:t> </a:t>
              </a:r>
              <a:r>
                <a:rPr lang="de-DE" sz="1600" dirty="0" err="1">
                  <a:solidFill>
                    <a:schemeClr val="accent2"/>
                  </a:solidFill>
                </a:rPr>
                <a:t>t</a:t>
              </a:r>
              <a:r>
                <a:rPr lang="de-DE" sz="1600" dirty="0" err="1" smtClean="0">
                  <a:solidFill>
                    <a:schemeClr val="accent2"/>
                  </a:solidFill>
                </a:rPr>
                <a:t>ree</a:t>
              </a:r>
              <a:r>
                <a:rPr lang="de-DE" sz="1600" dirty="0" smtClean="0">
                  <a:solidFill>
                    <a:schemeClr val="accent2"/>
                  </a:solidFill>
                </a:rPr>
                <a:t> </a:t>
              </a:r>
              <a:r>
                <a:rPr lang="de-DE" sz="1600" dirty="0" err="1">
                  <a:solidFill>
                    <a:schemeClr val="accent2"/>
                  </a:solidFill>
                </a:rPr>
                <a:t>a</a:t>
              </a:r>
              <a:r>
                <a:rPr lang="de-DE" sz="1600" dirty="0" err="1" smtClean="0">
                  <a:solidFill>
                    <a:schemeClr val="accent2"/>
                  </a:solidFill>
                </a:rPr>
                <a:t>nalysis</a:t>
              </a:r>
              <a:r>
                <a:rPr lang="de-DE" sz="1600" dirty="0" smtClean="0">
                  <a:solidFill>
                    <a:schemeClr val="accent2"/>
                  </a:solidFill>
                </a:rPr>
                <a:t> ( </a:t>
              </a:r>
              <a:r>
                <a:rPr lang="de-DE" sz="1600" dirty="0" err="1" smtClean="0">
                  <a:solidFill>
                    <a:schemeClr val="accent2"/>
                  </a:solidFill>
                </a:rPr>
                <a:t>evidence</a:t>
              </a:r>
              <a:r>
                <a:rPr lang="de-DE" sz="1600" dirty="0" smtClean="0">
                  <a:solidFill>
                    <a:schemeClr val="accent2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accent2"/>
                  </a:solidFill>
                </a:rPr>
                <a:t>at</a:t>
              </a:r>
              <a:r>
                <a:rPr lang="de-DE" sz="1600" dirty="0" smtClean="0">
                  <a:solidFill>
                    <a:schemeClr val="accent2"/>
                  </a:solidFill>
                </a:rPr>
                <a:t> DØ, 2006)</a:t>
              </a:r>
              <a:endParaRPr lang="de-DE" sz="16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6805191" y="1628800"/>
              <a:ext cx="7191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>
                  <a:solidFill>
                    <a:srgbClr val="FF0000"/>
                  </a:solidFill>
                </a:rPr>
                <a:t>3.4 </a:t>
              </a:r>
              <a:r>
                <a:rPr lang="de-DE" dirty="0">
                  <a:solidFill>
                    <a:srgbClr val="FF0000"/>
                  </a:solidFill>
                  <a:sym typeface="Symbol" charset="0"/>
                </a:rPr>
                <a:t>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71600" y="407707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2D2D8A"/>
                </a:solidFill>
              </a:rPr>
              <a:t>Evidence Papers</a:t>
            </a:r>
            <a:endParaRPr lang="en-US" sz="1400" dirty="0">
              <a:solidFill>
                <a:srgbClr val="2D2D8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4293096"/>
            <a:ext cx="4248472" cy="92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hu-HU" sz="1400" dirty="0" smtClean="0"/>
              <a:t>DØ, </a:t>
            </a:r>
            <a:r>
              <a:rPr lang="hu-HU" sz="1400" dirty="0"/>
              <a:t>Phys</a:t>
            </a:r>
            <a:r>
              <a:rPr lang="hu-HU" sz="1400" dirty="0" smtClean="0"/>
              <a:t>. Rev. Lett. 98</a:t>
            </a:r>
            <a:r>
              <a:rPr lang="hu-HU" sz="1400" dirty="0"/>
              <a:t> </a:t>
            </a:r>
            <a:r>
              <a:rPr lang="hu-HU" sz="1400" dirty="0" smtClean="0"/>
              <a:t>(2007) 181802, </a:t>
            </a:r>
            <a:r>
              <a:rPr lang="en-US" sz="1400" dirty="0" smtClean="0"/>
              <a:t>Phys. Rev. D 78</a:t>
            </a:r>
            <a:r>
              <a:rPr lang="en-US" sz="1400" dirty="0"/>
              <a:t> </a:t>
            </a:r>
            <a:r>
              <a:rPr lang="en-US" sz="1400" dirty="0" smtClean="0"/>
              <a:t>(2008) 012005</a:t>
            </a:r>
            <a:endParaRPr lang="hu-HU" sz="1400" dirty="0" smtClean="0"/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hu-HU" sz="1400" dirty="0" smtClean="0"/>
              <a:t>CDF, Phys</a:t>
            </a:r>
            <a:r>
              <a:rPr lang="hu-HU" sz="1400" dirty="0"/>
              <a:t>. Rev. Lett. </a:t>
            </a:r>
            <a:r>
              <a:rPr lang="hu-HU" sz="1400" dirty="0" smtClean="0"/>
              <a:t>101 </a:t>
            </a:r>
            <a:r>
              <a:rPr lang="hu-HU" sz="1400" dirty="0"/>
              <a:t>(</a:t>
            </a:r>
            <a:r>
              <a:rPr lang="hu-HU" sz="1400" dirty="0" smtClean="0"/>
              <a:t>2008)</a:t>
            </a:r>
            <a:r>
              <a:rPr lang="en-US" sz="1400" dirty="0" smtClean="0"/>
              <a:t> </a:t>
            </a:r>
            <a:r>
              <a:rPr lang="hu-HU" sz="1400" dirty="0" smtClean="0"/>
              <a:t>252001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24599" y="5539501"/>
            <a:ext cx="3775393" cy="1201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hu-HU" sz="1400" dirty="0" smtClean="0"/>
              <a:t>DØ, Phys. Rev. Lett</a:t>
            </a:r>
            <a:r>
              <a:rPr lang="hu-HU" sz="1400" dirty="0"/>
              <a:t>.</a:t>
            </a:r>
            <a:r>
              <a:rPr lang="hu-HU" sz="1400" dirty="0" smtClean="0"/>
              <a:t>103 (2009) 092001.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hu-HU" sz="1400" dirty="0" smtClean="0"/>
              <a:t>CDF, Phys</a:t>
            </a:r>
            <a:r>
              <a:rPr lang="hu-HU" sz="1400" dirty="0"/>
              <a:t>. Rev. Lett. </a:t>
            </a:r>
            <a:r>
              <a:rPr lang="hu-HU" sz="1400" dirty="0" smtClean="0"/>
              <a:t>103 (2009) 092002,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en-US" sz="1400" dirty="0"/>
              <a:t>Phys</a:t>
            </a:r>
            <a:r>
              <a:rPr lang="en-US" sz="1400" dirty="0" smtClean="0"/>
              <a:t>. Rev. D 81</a:t>
            </a:r>
            <a:r>
              <a:rPr lang="en-US" sz="1400" dirty="0"/>
              <a:t> </a:t>
            </a:r>
            <a:r>
              <a:rPr lang="en-US" sz="1400" dirty="0" smtClean="0"/>
              <a:t>(2010) 072003, </a:t>
            </a:r>
            <a:br>
              <a:rPr lang="en-US" sz="1400" dirty="0" smtClean="0"/>
            </a:br>
            <a:r>
              <a:rPr lang="hu-HU" sz="1400" dirty="0" smtClean="0"/>
              <a:t>Phys. Rev. D 82 (2010) 112005. 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530120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Observation Papers</a:t>
            </a:r>
            <a:endParaRPr lang="en-US" sz="1400" dirty="0">
              <a:solidFill>
                <a:schemeClr val="accent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27984" y="3132256"/>
            <a:ext cx="4536504" cy="3645476"/>
            <a:chOff x="4427984" y="3132256"/>
            <a:chExt cx="4536504" cy="3645476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4427984" y="3132256"/>
              <a:ext cx="4536504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dirty="0" err="1" smtClean="0">
                  <a:solidFill>
                    <a:schemeClr val="accent2"/>
                  </a:solidFill>
                </a:rPr>
                <a:t>Combination</a:t>
              </a:r>
              <a:r>
                <a:rPr lang="de-DE" sz="1600" dirty="0" smtClean="0">
                  <a:solidFill>
                    <a:schemeClr val="accent2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accent2"/>
                  </a:solidFill>
                </a:rPr>
                <a:t>of</a:t>
              </a:r>
              <a:r>
                <a:rPr lang="de-DE" sz="1600" dirty="0" smtClean="0">
                  <a:solidFill>
                    <a:schemeClr val="accent2"/>
                  </a:solidFill>
                </a:rPr>
                <a:t> all multivariate </a:t>
              </a:r>
              <a:r>
                <a:rPr lang="de-DE" sz="1600" dirty="0" err="1" smtClean="0">
                  <a:solidFill>
                    <a:schemeClr val="accent2"/>
                  </a:solidFill>
                </a:rPr>
                <a:t>analyses</a:t>
              </a:r>
              <a:r>
                <a:rPr lang="de-DE" sz="1600" dirty="0" smtClean="0">
                  <a:solidFill>
                    <a:schemeClr val="accent2"/>
                  </a:solidFill>
                </a:rPr>
                <a:t> </a:t>
              </a:r>
              <a:br>
                <a:rPr lang="de-DE" sz="1600" dirty="0" smtClean="0">
                  <a:solidFill>
                    <a:schemeClr val="accent2"/>
                  </a:solidFill>
                </a:rPr>
              </a:br>
              <a:r>
                <a:rPr lang="de-DE" sz="1600" dirty="0" smtClean="0">
                  <a:solidFill>
                    <a:schemeClr val="accent2"/>
                  </a:solidFill>
                </a:rPr>
                <a:t>(</a:t>
              </a:r>
              <a:r>
                <a:rPr lang="de-DE" sz="1600" dirty="0" err="1" smtClean="0">
                  <a:solidFill>
                    <a:schemeClr val="accent2"/>
                  </a:solidFill>
                </a:rPr>
                <a:t>observation</a:t>
              </a:r>
              <a:r>
                <a:rPr lang="de-DE" sz="1600" dirty="0" smtClean="0">
                  <a:solidFill>
                    <a:schemeClr val="accent2"/>
                  </a:solidFill>
                </a:rPr>
                <a:t> </a:t>
              </a:r>
              <a:r>
                <a:rPr lang="de-DE" sz="1600" dirty="0" err="1" smtClean="0">
                  <a:solidFill>
                    <a:schemeClr val="accent2"/>
                  </a:solidFill>
                </a:rPr>
                <a:t>at</a:t>
              </a:r>
              <a:r>
                <a:rPr lang="de-DE" sz="1600" dirty="0" smtClean="0">
                  <a:solidFill>
                    <a:schemeClr val="accent2"/>
                  </a:solidFill>
                </a:rPr>
                <a:t> CDF 2009)</a:t>
              </a:r>
              <a:endParaRPr lang="de-DE" sz="1600" dirty="0">
                <a:solidFill>
                  <a:schemeClr val="accent2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43189" y="3717032"/>
              <a:ext cx="4105275" cy="3060700"/>
              <a:chOff x="4716016" y="3717032"/>
              <a:chExt cx="4105275" cy="3060700"/>
            </a:xfrm>
          </p:grpSpPr>
          <p:pic>
            <p:nvPicPr>
              <p:cNvPr id="15" name="Picture 7" descr="prl_combo_p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658"/>
              <a:stretch>
                <a:fillRect/>
              </a:stretch>
            </p:blipFill>
            <p:spPr bwMode="auto">
              <a:xfrm>
                <a:off x="4716016" y="3717032"/>
                <a:ext cx="4105275" cy="306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40"/>
              <p:cNvSpPr txBox="1">
                <a:spLocks noChangeArrowheads="1"/>
              </p:cNvSpPr>
              <p:nvPr/>
            </p:nvSpPr>
            <p:spPr bwMode="auto">
              <a:xfrm>
                <a:off x="7165231" y="3926384"/>
                <a:ext cx="719137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dirty="0" smtClean="0">
                    <a:solidFill>
                      <a:srgbClr val="FF0000"/>
                    </a:solidFill>
                  </a:rPr>
                  <a:t>5.0 </a:t>
                </a:r>
                <a:r>
                  <a:rPr lang="de-DE" dirty="0">
                    <a:solidFill>
                      <a:srgbClr val="FF0000"/>
                    </a:solidFill>
                    <a:sym typeface="Symbol" charset="0"/>
                  </a:rPr>
                  <a:t>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139952" y="836712"/>
            <a:ext cx="4608512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Combined t-channel + s-channel analysis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Several multivariate analysis techniques.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Combination of analyses (not results).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Very intense checks on kinematic modeling.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Mainly relying on ALPGEN </a:t>
            </a:r>
            <a:r>
              <a:rPr lang="en-US" sz="1600" dirty="0" err="1" smtClean="0"/>
              <a:t>W+jets</a:t>
            </a:r>
            <a:r>
              <a:rPr lang="en-US" sz="1600" dirty="0" smtClean="0"/>
              <a:t> MC.</a:t>
            </a:r>
          </a:p>
          <a:p>
            <a:pPr marL="285750" indent="-285750">
              <a:lnSpc>
                <a:spcPct val="130000"/>
              </a:lnSpc>
              <a:buClr>
                <a:schemeClr val="accent6"/>
              </a:buClr>
              <a:buFont typeface="Wingdings" charset="2"/>
              <a:buChar char="§"/>
            </a:pPr>
            <a:r>
              <a:rPr lang="en-US" sz="1600" dirty="0" smtClean="0"/>
              <a:t>Signal models: </a:t>
            </a:r>
            <a:r>
              <a:rPr lang="en-US" sz="1600" dirty="0" err="1" smtClean="0"/>
              <a:t>CompHep</a:t>
            </a:r>
            <a:r>
              <a:rPr lang="en-US" sz="1600" dirty="0" smtClean="0"/>
              <a:t> (DØ) and </a:t>
            </a:r>
            <a:r>
              <a:rPr lang="en-US" sz="1600" dirty="0" err="1" smtClean="0"/>
              <a:t>MadEvent</a:t>
            </a:r>
            <a:r>
              <a:rPr lang="en-US" sz="1600" dirty="0" smtClean="0"/>
              <a:t> (CDF)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133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Experimental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B86BE3-586C-284B-8398-2A44ED757B7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827584" y="9714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2D8A"/>
                </a:solidFill>
              </a:rPr>
              <a:t>s</a:t>
            </a:r>
            <a:r>
              <a:rPr lang="en-US" dirty="0" smtClean="0">
                <a:solidFill>
                  <a:srgbClr val="2D2D8A"/>
                </a:solidFill>
              </a:rPr>
              <a:t>tatus of </a:t>
            </a:r>
            <a:r>
              <a:rPr lang="en-US" dirty="0" err="1" smtClean="0">
                <a:solidFill>
                  <a:srgbClr val="2D2D8A"/>
                </a:solidFill>
              </a:rPr>
              <a:t>Tevatron</a:t>
            </a:r>
            <a:r>
              <a:rPr lang="en-US" dirty="0" smtClean="0">
                <a:solidFill>
                  <a:srgbClr val="2D2D8A"/>
                </a:solidFill>
              </a:rPr>
              <a:t> measurements</a:t>
            </a:r>
            <a:endParaRPr lang="en-US" dirty="0">
              <a:solidFill>
                <a:srgbClr val="2D2D8A"/>
              </a:solidFill>
            </a:endParaRPr>
          </a:p>
        </p:txBody>
      </p:sp>
      <p:pic>
        <p:nvPicPr>
          <p:cNvPr id="6" name="Picture 3" descr="summary_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2797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864096"/>
            <a:ext cx="3621813" cy="3284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077072"/>
            <a:ext cx="384189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F92AF-120C-FC45-96C8-D3B2228715E6}" type="slidenum">
              <a:rPr lang="de-DE"/>
              <a:pPr/>
              <a:t>9</a:t>
            </a:fld>
            <a:endParaRPr lang="de-DE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81125"/>
            <a:ext cx="3906837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6259" name="AutoShape 3"/>
          <p:cNvSpPr>
            <a:spLocks/>
          </p:cNvSpPr>
          <p:nvPr/>
        </p:nvSpPr>
        <p:spPr bwMode="auto">
          <a:xfrm>
            <a:off x="4500563" y="981075"/>
            <a:ext cx="215900" cy="1368425"/>
          </a:xfrm>
          <a:prstGeom prst="rightBrace">
            <a:avLst>
              <a:gd name="adj1" fmla="val 52819"/>
              <a:gd name="adj2" fmla="val 51370"/>
            </a:avLst>
          </a:prstGeom>
          <a:noFill/>
          <a:ln w="50760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1" y="71438"/>
            <a:ext cx="6408713" cy="62071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/>
              <a:t>|</a:t>
            </a:r>
            <a:r>
              <a:rPr lang="en-US" sz="3200" dirty="0" err="1"/>
              <a:t>V</a:t>
            </a:r>
            <a:r>
              <a:rPr lang="en-US" sz="3200" baseline="-25000" dirty="0" err="1"/>
              <a:t>tb</a:t>
            </a:r>
            <a:r>
              <a:rPr lang="en-US" sz="3200" dirty="0"/>
              <a:t>| Determination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4237037" cy="12954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117475" indent="168275" defTabSz="457200">
              <a:spcBef>
                <a:spcPts val="450"/>
              </a:spcBef>
              <a:tabLst>
                <a:tab pos="687388" algn="l"/>
                <a:tab pos="1601788" algn="l"/>
                <a:tab pos="2516188" algn="l"/>
                <a:tab pos="3430588" algn="l"/>
                <a:tab pos="4344988" algn="l"/>
                <a:tab pos="5259388" algn="l"/>
                <a:tab pos="6173788" algn="l"/>
                <a:tab pos="7088188" algn="l"/>
                <a:tab pos="8002588" algn="l"/>
                <a:tab pos="8916988" algn="l"/>
                <a:tab pos="9831388" algn="l"/>
              </a:tabLst>
            </a:pPr>
            <a:r>
              <a:rPr lang="en-US" sz="1600">
                <a:solidFill>
                  <a:schemeClr val="accent2"/>
                </a:solidFill>
              </a:rPr>
              <a:t>Using cross section result measure |V</a:t>
            </a:r>
            <a:r>
              <a:rPr lang="en-US" sz="1600" baseline="-25000">
                <a:solidFill>
                  <a:schemeClr val="accent2"/>
                </a:solidFill>
              </a:rPr>
              <a:t>tb</a:t>
            </a:r>
            <a:r>
              <a:rPr lang="en-US" sz="1600">
                <a:solidFill>
                  <a:schemeClr val="accent2"/>
                </a:solidFill>
              </a:rPr>
              <a:t>| </a:t>
            </a:r>
          </a:p>
          <a:p>
            <a:pPr marL="117475" indent="168275" defTabSz="457200">
              <a:spcBef>
                <a:spcPts val="450"/>
              </a:spcBef>
              <a:buClr>
                <a:srgbClr val="434343"/>
              </a:buClr>
              <a:tabLst>
                <a:tab pos="687388" algn="l"/>
                <a:tab pos="1601788" algn="l"/>
                <a:tab pos="2516188" algn="l"/>
                <a:tab pos="3430588" algn="l"/>
                <a:tab pos="4344988" algn="l"/>
                <a:tab pos="5259388" algn="l"/>
                <a:tab pos="6173788" algn="l"/>
                <a:tab pos="7088188" algn="l"/>
                <a:tab pos="8002588" algn="l"/>
                <a:tab pos="8916988" algn="l"/>
                <a:tab pos="9831388" algn="l"/>
              </a:tabLst>
            </a:pPr>
            <a:r>
              <a:rPr lang="en-US" sz="1600">
                <a:solidFill>
                  <a:schemeClr val="accent2"/>
                </a:solidFill>
              </a:rPr>
              <a:t>Assume Standard Model (V-A) coupling</a:t>
            </a:r>
          </a:p>
          <a:p>
            <a:pPr marL="117475" indent="168275" defTabSz="457200">
              <a:spcBef>
                <a:spcPts val="450"/>
              </a:spcBef>
              <a:buClr>
                <a:srgbClr val="434343"/>
              </a:buClr>
              <a:buFontTx/>
              <a:buNone/>
              <a:tabLst>
                <a:tab pos="687388" algn="l"/>
                <a:tab pos="1601788" algn="l"/>
                <a:tab pos="2516188" algn="l"/>
                <a:tab pos="3430588" algn="l"/>
                <a:tab pos="4344988" algn="l"/>
                <a:tab pos="5259388" algn="l"/>
                <a:tab pos="6173788" algn="l"/>
                <a:tab pos="7088188" algn="l"/>
                <a:tab pos="8002588" algn="l"/>
                <a:tab pos="8916988" algn="l"/>
                <a:tab pos="9831388" algn="l"/>
              </a:tabLst>
            </a:pPr>
            <a:r>
              <a:rPr lang="en-US" sz="1600">
                <a:solidFill>
                  <a:schemeClr val="accent2"/>
                </a:solidFill>
              </a:rPr>
              <a:t>and |V</a:t>
            </a:r>
            <a:r>
              <a:rPr lang="en-US" sz="1600" baseline="-25000">
                <a:solidFill>
                  <a:schemeClr val="accent2"/>
                </a:solidFill>
              </a:rPr>
              <a:t>tb</a:t>
            </a:r>
            <a:r>
              <a:rPr lang="en-US" sz="1600">
                <a:solidFill>
                  <a:schemeClr val="accent2"/>
                </a:solidFill>
              </a:rPr>
              <a:t>| &gt;&gt; |V</a:t>
            </a:r>
            <a:r>
              <a:rPr lang="en-US" sz="1600" baseline="-25000">
                <a:solidFill>
                  <a:schemeClr val="accent2"/>
                </a:solidFill>
              </a:rPr>
              <a:t>ts</a:t>
            </a:r>
            <a:r>
              <a:rPr lang="en-US" sz="1600">
                <a:solidFill>
                  <a:schemeClr val="accent2"/>
                </a:solidFill>
              </a:rPr>
              <a:t>|, |V</a:t>
            </a:r>
            <a:r>
              <a:rPr lang="en-US" sz="1600" baseline="-25000">
                <a:solidFill>
                  <a:schemeClr val="accent2"/>
                </a:solidFill>
              </a:rPr>
              <a:t>td</a:t>
            </a:r>
            <a:r>
              <a:rPr lang="en-US" sz="1600">
                <a:solidFill>
                  <a:schemeClr val="accent2"/>
                </a:solidFill>
              </a:rPr>
              <a:t>|</a:t>
            </a:r>
          </a:p>
          <a:p>
            <a:pPr marL="117475" indent="168275" defTabSz="457200">
              <a:spcBef>
                <a:spcPts val="400"/>
              </a:spcBef>
              <a:buClr>
                <a:srgbClr val="434343"/>
              </a:buClr>
              <a:buFontTx/>
              <a:buNone/>
              <a:tabLst>
                <a:tab pos="687388" algn="l"/>
                <a:tab pos="1601788" algn="l"/>
                <a:tab pos="2516188" algn="l"/>
                <a:tab pos="3430588" algn="l"/>
                <a:tab pos="4344988" algn="l"/>
                <a:tab pos="5259388" algn="l"/>
                <a:tab pos="6173788" algn="l"/>
                <a:tab pos="7088188" algn="l"/>
                <a:tab pos="8002588" algn="l"/>
                <a:tab pos="8916988" algn="l"/>
                <a:tab pos="9831388" algn="l"/>
              </a:tabLst>
            </a:pPr>
            <a:r>
              <a:rPr lang="en-US" sz="1600">
                <a:solidFill>
                  <a:schemeClr val="accent2"/>
                </a:solidFill>
              </a:rPr>
              <a:t>(from BR(t →Wb) measurements)‏</a:t>
            </a:r>
          </a:p>
        </p:txBody>
      </p:sp>
      <p:pic>
        <p:nvPicPr>
          <p:cNvPr id="96263" name="Picture 7" descr="cdf_logo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151" y="71438"/>
            <a:ext cx="648321" cy="6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1" y="2276872"/>
            <a:ext cx="3688209" cy="38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6265" name="Group 9"/>
          <p:cNvGrpSpPr>
            <a:grpSpLocks/>
          </p:cNvGrpSpPr>
          <p:nvPr/>
        </p:nvGrpSpPr>
        <p:grpSpPr bwMode="auto">
          <a:xfrm>
            <a:off x="4643438" y="3068638"/>
            <a:ext cx="4032250" cy="1897062"/>
            <a:chOff x="3107" y="1661"/>
            <a:chExt cx="2540" cy="1195"/>
          </a:xfrm>
        </p:grpSpPr>
        <p:pic>
          <p:nvPicPr>
            <p:cNvPr id="96266" name="Picture 10" descr="schannel_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661"/>
              <a:ext cx="1179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267" name="Picture 11" descr="tchannel_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663"/>
              <a:ext cx="1134" cy="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268" name="Oval 12"/>
            <p:cNvSpPr>
              <a:spLocks noChangeArrowheads="1"/>
            </p:cNvSpPr>
            <p:nvPr/>
          </p:nvSpPr>
          <p:spPr bwMode="auto">
            <a:xfrm>
              <a:off x="3651" y="1976"/>
              <a:ext cx="144" cy="144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13"/>
            <p:cNvSpPr>
              <a:spLocks noChangeArrowheads="1"/>
            </p:cNvSpPr>
            <p:nvPr/>
          </p:nvSpPr>
          <p:spPr bwMode="auto">
            <a:xfrm>
              <a:off x="5193" y="2016"/>
              <a:ext cx="144" cy="144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>
              <a:off x="4105" y="2568"/>
              <a:ext cx="5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rebuchet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>
                  <a:solidFill>
                    <a:srgbClr val="0000FF"/>
                  </a:solidFill>
                  <a:latin typeface="Trebuchet MS" charset="0"/>
                  <a:cs typeface="Arial Unicode MS" charset="0"/>
                </a:rPr>
                <a:t>|V</a:t>
              </a:r>
              <a:r>
                <a:rPr lang="en-US" sz="2400" baseline="-25000">
                  <a:solidFill>
                    <a:srgbClr val="0000FF"/>
                  </a:solidFill>
                  <a:latin typeface="Trebuchet MS" charset="0"/>
                  <a:cs typeface="Arial Unicode MS" charset="0"/>
                </a:rPr>
                <a:t>tb</a:t>
              </a:r>
              <a:r>
                <a:rPr lang="en-US" sz="2400">
                  <a:solidFill>
                    <a:srgbClr val="0000FF"/>
                  </a:solidFill>
                  <a:latin typeface="Trebuchet MS" charset="0"/>
                  <a:cs typeface="Arial Unicode MS" charset="0"/>
                </a:rPr>
                <a:t>|</a:t>
              </a:r>
            </a:p>
          </p:txBody>
        </p:sp>
        <p:sp>
          <p:nvSpPr>
            <p:cNvPr id="96271" name="Line 15"/>
            <p:cNvSpPr>
              <a:spLocks noChangeShapeType="1"/>
            </p:cNvSpPr>
            <p:nvPr/>
          </p:nvSpPr>
          <p:spPr bwMode="auto">
            <a:xfrm flipV="1">
              <a:off x="4604" y="2160"/>
              <a:ext cx="589" cy="5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Line 16"/>
            <p:cNvSpPr>
              <a:spLocks noChangeShapeType="1"/>
            </p:cNvSpPr>
            <p:nvPr/>
          </p:nvSpPr>
          <p:spPr bwMode="auto">
            <a:xfrm flipH="1" flipV="1">
              <a:off x="3787" y="2115"/>
              <a:ext cx="363" cy="58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24300" y="5229225"/>
            <a:ext cx="5111750" cy="1368425"/>
            <a:chOff x="3924300" y="5229225"/>
            <a:chExt cx="5111750" cy="1368425"/>
          </a:xfrm>
        </p:grpSpPr>
        <p:sp>
          <p:nvSpPr>
            <p:cNvPr id="96262" name="Text Box 6"/>
            <p:cNvSpPr txBox="1">
              <a:spLocks noChangeArrowheads="1"/>
            </p:cNvSpPr>
            <p:nvPr/>
          </p:nvSpPr>
          <p:spPr bwMode="auto">
            <a:xfrm>
              <a:off x="3994150" y="5229225"/>
              <a:ext cx="5041900" cy="371513"/>
            </a:xfrm>
            <a:prstGeom prst="rect">
              <a:avLst/>
            </a:prstGeom>
            <a:solidFill>
              <a:srgbClr val="FF8247"/>
            </a:solidFill>
            <a:ln w="28575" cmpd="sng">
              <a:solidFill>
                <a:srgbClr val="2D2D8A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1500"/>
                </a:spcBef>
                <a:buClr>
                  <a:srgbClr val="CCCCFF"/>
                </a:buClr>
                <a:buSzPct val="70000"/>
                <a:buFont typeface="Wingdings" charset="0"/>
                <a:buNone/>
              </a:pPr>
              <a:r>
                <a:rPr lang="en-US" dirty="0">
                  <a:solidFill>
                    <a:srgbClr val="000000"/>
                  </a:solidFill>
                  <a:latin typeface="Charcoal" charset="0"/>
                  <a:cs typeface="Arial Unicode MS" charset="0"/>
                </a:rPr>
                <a:t>|</a:t>
              </a:r>
              <a:r>
                <a:rPr lang="en-US" dirty="0" err="1">
                  <a:solidFill>
                    <a:srgbClr val="000000"/>
                  </a:solidFill>
                  <a:latin typeface="Charcoal" charset="0"/>
                  <a:cs typeface="Arial Unicode MS" charset="0"/>
                </a:rPr>
                <a:t>V</a:t>
              </a:r>
              <a:r>
                <a:rPr lang="en-US" baseline="-25000" dirty="0" err="1">
                  <a:solidFill>
                    <a:srgbClr val="000000"/>
                  </a:solidFill>
                  <a:latin typeface="Charcoal" charset="0"/>
                  <a:cs typeface="Arial Unicode MS" charset="0"/>
                </a:rPr>
                <a:t>tb</a:t>
              </a:r>
              <a:r>
                <a:rPr lang="en-US" dirty="0">
                  <a:solidFill>
                    <a:srgbClr val="000000"/>
                  </a:solidFill>
                  <a:latin typeface="Charcoal" charset="0"/>
                  <a:cs typeface="Arial Unicode MS" charset="0"/>
                </a:rPr>
                <a:t>|= 0.88 ± 0.07 (</a:t>
              </a:r>
              <a:r>
                <a:rPr lang="en-US" dirty="0" err="1">
                  <a:solidFill>
                    <a:srgbClr val="000000"/>
                  </a:solidFill>
                  <a:latin typeface="Charcoal" charset="0"/>
                  <a:cs typeface="Arial Unicode MS" charset="0"/>
                </a:rPr>
                <a:t>stat+syst</a:t>
              </a:r>
              <a:r>
                <a:rPr lang="en-US" dirty="0">
                  <a:solidFill>
                    <a:srgbClr val="000000"/>
                  </a:solidFill>
                  <a:latin typeface="Charcoal" charset="0"/>
                  <a:cs typeface="Arial Unicode MS" charset="0"/>
                </a:rPr>
                <a:t>) ± 0.07 (theory</a:t>
              </a:r>
              <a:r>
                <a:rPr lang="en-US" dirty="0" smtClean="0">
                  <a:solidFill>
                    <a:srgbClr val="000000"/>
                  </a:solidFill>
                  <a:latin typeface="Charcoal" charset="0"/>
                  <a:cs typeface="Arial Unicode MS" charset="0"/>
                </a:rPr>
                <a:t>)</a:t>
              </a:r>
              <a:endParaRPr lang="en-US" dirty="0">
                <a:solidFill>
                  <a:srgbClr val="000000"/>
                </a:solidFill>
                <a:latin typeface="Charcoal" charset="0"/>
                <a:cs typeface="Arial Unicode MS" charset="0"/>
              </a:endParaRPr>
            </a:p>
          </p:txBody>
        </p:sp>
        <p:sp>
          <p:nvSpPr>
            <p:cNvPr id="96273" name="Text Box 17"/>
            <p:cNvSpPr txBox="1">
              <a:spLocks noChangeArrowheads="1"/>
            </p:cNvSpPr>
            <p:nvPr/>
          </p:nvSpPr>
          <p:spPr bwMode="auto">
            <a:xfrm>
              <a:off x="3924300" y="6016625"/>
              <a:ext cx="280828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/>
                <a:t>CDF and D</a:t>
              </a:r>
              <a:r>
                <a:rPr lang="de-DE" sz="1600">
                  <a:cs typeface="Arial" charset="0"/>
                </a:rPr>
                <a:t>Ø Collaborations:</a:t>
              </a:r>
              <a:br>
                <a:rPr lang="de-DE" sz="1600">
                  <a:cs typeface="Arial" charset="0"/>
                </a:rPr>
              </a:br>
              <a:r>
                <a:rPr lang="de-DE" sz="1600"/>
                <a:t>arXiv: 0908.2171 [hep-ex]</a:t>
              </a:r>
            </a:p>
          </p:txBody>
        </p:sp>
      </p:grpSp>
      <p:pic>
        <p:nvPicPr>
          <p:cNvPr id="96274" name="Picture 18" descr="d0_logo_tra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8" y="44450"/>
            <a:ext cx="1223690" cy="63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929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 \color{blue}V_{ub}^2 + V_{cb}^2 + \color{red}V_{tb}^2 \color{blue}&#10;\stackrel{?}{=} 1 \]&#10;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bmp256"/>
  <p:tag name="ORIGWIDTH" val="185"/>
  <p:tag name="PICTUREFILESIZE" val="1543078"/>
</p:tagLst>
</file>

<file path=ppt/theme/theme1.xml><?xml version="1.0" encoding="utf-8"?>
<a:theme xmlns:a="http://schemas.openxmlformats.org/drawingml/2006/main" name="Vortrag_BUW_General">
  <a:themeElements>
    <a:clrScheme name="Vortrag_BUW_ATL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trag_BUW_ATLA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ortrag_BUW_ATL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BUW_ATL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BUW_ATL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BUW_ATL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BUW_ATL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_BUW_ATL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rag_BUW_ATL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rag_BUW_ATL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rag_BUW_ATL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rag_BUW_ATL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rag_BUW_ATL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rag_BUW_ATL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Vortrag_BUW_General.potx</Template>
  <TotalTime>4052</TotalTime>
  <Words>1549</Words>
  <Application>Microsoft Macintosh PowerPoint</Application>
  <PresentationFormat>On-screen Show (4:3)</PresentationFormat>
  <Paragraphs>234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Vortrag_BUW_General</vt:lpstr>
      <vt:lpstr>PowerPoint Presentation</vt:lpstr>
      <vt:lpstr>1) Introduction</vt:lpstr>
      <vt:lpstr>Why look for Single Top-Quarks?</vt:lpstr>
      <vt:lpstr>First Attempt to Discover (Single) Top …</vt:lpstr>
      <vt:lpstr>Recognition of the Relevance of the t-Channel</vt:lpstr>
      <vt:lpstr>Single-Top Searches in Run I and Early Run II</vt:lpstr>
      <vt:lpstr>Evidence and Observation for Single-Top Production</vt:lpstr>
      <vt:lpstr>2 Experimental Status</vt:lpstr>
      <vt:lpstr> |Vtb| Determination</vt:lpstr>
      <vt:lpstr>Separation of t-channel and s-channel</vt:lpstr>
      <vt:lpstr>t-Channel Cross Section at ATLAS </vt:lpstr>
      <vt:lpstr>t-Channel Cross Section at CMS</vt:lpstr>
      <vt:lpstr>Search for Wt Production</vt:lpstr>
      <vt:lpstr>3 Prospects – Single Top as a Benchmark</vt:lpstr>
      <vt:lpstr>Modeling of Single-Top Events: Example 2nd b Quark</vt:lpstr>
      <vt:lpstr>Single-Top: Test Bench for Object ID</vt:lpstr>
      <vt:lpstr>Estimation and Modeling of Multijet Background</vt:lpstr>
      <vt:lpstr>W + Heavy Flavour Jets</vt:lpstr>
      <vt:lpstr>Can we learn about Vts and Vtd ?</vt:lpstr>
      <vt:lpstr>Summary</vt:lpstr>
      <vt:lpstr>Search for W´ ® tb Events</vt:lpstr>
    </vt:vector>
  </TitlesOfParts>
  <Company> Institut fuer Experimentelle Kernphysik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Wagner</dc:creator>
  <cp:lastModifiedBy>Wolfgang Wagner</cp:lastModifiedBy>
  <cp:revision>238</cp:revision>
  <dcterms:created xsi:type="dcterms:W3CDTF">2011-03-20T20:13:59Z</dcterms:created>
  <dcterms:modified xsi:type="dcterms:W3CDTF">2011-06-16T08:17:19Z</dcterms:modified>
</cp:coreProperties>
</file>