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7" r:id="rId4"/>
    <p:sldId id="266" r:id="rId5"/>
    <p:sldId id="291" r:id="rId6"/>
    <p:sldId id="269" r:id="rId7"/>
    <p:sldId id="286" r:id="rId8"/>
    <p:sldId id="287" r:id="rId9"/>
    <p:sldId id="288" r:id="rId10"/>
    <p:sldId id="289" r:id="rId11"/>
    <p:sldId id="257" r:id="rId12"/>
    <p:sldId id="258" r:id="rId13"/>
    <p:sldId id="270" r:id="rId14"/>
    <p:sldId id="271" r:id="rId15"/>
    <p:sldId id="268" r:id="rId16"/>
    <p:sldId id="272" r:id="rId17"/>
    <p:sldId id="273" r:id="rId18"/>
    <p:sldId id="276" r:id="rId19"/>
    <p:sldId id="290" r:id="rId20"/>
    <p:sldId id="260" r:id="rId21"/>
    <p:sldId id="283" r:id="rId22"/>
    <p:sldId id="284" r:id="rId23"/>
    <p:sldId id="277" r:id="rId24"/>
    <p:sldId id="278" r:id="rId25"/>
    <p:sldId id="279" r:id="rId26"/>
    <p:sldId id="280" r:id="rId27"/>
    <p:sldId id="281" r:id="rId28"/>
    <p:sldId id="282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F9F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BE9EB-97EE-4F60-83D0-1ADF1DD674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F1E209-95B0-BE23-2E9C-4FA8ED734B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E872F9-52A1-BFB6-0311-153AA1CD3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C19BD-CE25-4AEB-A926-0B133E7C4519}" type="datetimeFigureOut">
              <a:rPr lang="en-GB" smtClean="0"/>
              <a:t>26/08/2022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82FB5A-DBD1-0472-6E02-59F7EFEB1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C0A95C-BB8A-6CFE-63B5-69519ED15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9C3DD-3472-460E-BE32-27056B02CA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964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22C4A-8D75-D3C7-45DF-F4BDAECF7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B434A5-EB36-0F08-9955-1E7171DE9E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8E7FED-CEC7-DCAE-6947-EB129CF4D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C19BD-CE25-4AEB-A926-0B133E7C4519}" type="datetimeFigureOut">
              <a:rPr lang="en-GB" smtClean="0"/>
              <a:t>26/08/2022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D0F0AB-0770-9152-DA8E-AFD00A4A3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4748E-9D60-AF06-516D-2A41BFB87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9C3DD-3472-460E-BE32-27056B02CA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795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87DE82-DE28-F43A-4898-8C20C527C3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B17EA2-C47D-BAA6-4BF5-12F0FFDDA1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2FA3AA-89C7-51A3-F0AA-79D1212A8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C19BD-CE25-4AEB-A926-0B133E7C4519}" type="datetimeFigureOut">
              <a:rPr lang="en-GB" smtClean="0"/>
              <a:t>26/08/2022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A7D4DF-0A07-DE8F-3D0C-CB2FB988C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9E54CB-0605-3919-D75E-50B357B44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9C3DD-3472-460E-BE32-27056B02CA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3931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8E851-9557-8771-580E-7E99C8745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BE88-20A2-4B98-BA9D-D7EC92F74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2511BE-1290-8F67-2507-3357E8CF3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C19BD-CE25-4AEB-A926-0B133E7C4519}" type="datetimeFigureOut">
              <a:rPr lang="en-GB" smtClean="0"/>
              <a:t>26/08/2022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43FD2D-2D6D-1708-2FD7-34906F768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D7EDFB-3B3B-3FB1-32A2-7F01E60E5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9C3DD-3472-460E-BE32-27056B02CA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915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103F1-7B6B-0BB0-D95B-EF6D3EC60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C031B5-1E70-FF0C-C753-0998A75746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A93CBB-27FE-F096-0B9F-4673AF722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C19BD-CE25-4AEB-A926-0B133E7C4519}" type="datetimeFigureOut">
              <a:rPr lang="en-GB" smtClean="0"/>
              <a:t>26/08/2022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9B11DD-0823-5297-B8AE-9FE28AAB6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691801-8BF8-0A5D-FD1F-5D7941831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9C3DD-3472-460E-BE32-27056B02CA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034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CD388-7F71-A492-F5C6-48CC80BE6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A1CC7C-2D35-D460-7BBE-2BDD58D317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CF191D-6D9E-4AAC-7D43-629897F7B7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2CA770-C638-B9BB-38F5-318C8852E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C19BD-CE25-4AEB-A926-0B133E7C4519}" type="datetimeFigureOut">
              <a:rPr lang="en-GB" smtClean="0"/>
              <a:t>26/08/2022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8FCB96-8695-79B1-4616-1ED4085C4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8A2F29-4D47-C5C7-EBD8-C9D9A7418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9C3DD-3472-460E-BE32-27056B02CA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79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1C162-9B8B-EF19-68BD-21F8AEA51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EB1C1B-B3D5-2A0F-455A-90089217B7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9887E4-04BE-0946-D1CF-327CFE7FE7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DF0AB3-A7E9-E950-F926-ADF4F179D8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A413E9-9C04-64FF-A238-16E883F8A6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F2E153-E4EB-3803-ECC3-10D420EC9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C19BD-CE25-4AEB-A926-0B133E7C4519}" type="datetimeFigureOut">
              <a:rPr lang="en-GB" smtClean="0"/>
              <a:t>26/08/2022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4B9DC5-4356-AB06-99D1-DD393DB5F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20D6C6-C0EE-C1D1-59F0-528D9F644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9C3DD-3472-460E-BE32-27056B02CA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063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1C039-4204-90C2-30B9-3EE179208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0EAE4F-5148-717E-C08C-4B0215E78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C19BD-CE25-4AEB-A926-0B133E7C4519}" type="datetimeFigureOut">
              <a:rPr lang="en-GB" smtClean="0"/>
              <a:t>26/08/2022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E921EA-1C8A-9C2E-E3CD-E2B25978B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6A6A82-8EB4-6E4D-A96A-39F01A702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9C3DD-3472-460E-BE32-27056B02CA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0747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E2F918-5383-70FA-306F-8647AF7FA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C19BD-CE25-4AEB-A926-0B133E7C4519}" type="datetimeFigureOut">
              <a:rPr lang="en-GB" smtClean="0"/>
              <a:t>26/08/2022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744297-787D-E545-0ECA-6315BF449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FDB222-2F0B-C58C-E4B1-43821A0C8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9C3DD-3472-460E-BE32-27056B02CA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966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D6DCD-06E2-7F98-C145-ED0E91075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0357B8-442A-D1AC-1A2B-3C0612B66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EA04C1-A315-D8F7-62EA-A393A0C41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6F317E-A4EC-BCC5-7A31-A6B3F676D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C19BD-CE25-4AEB-A926-0B133E7C4519}" type="datetimeFigureOut">
              <a:rPr lang="en-GB" smtClean="0"/>
              <a:t>26/08/2022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E08292-55F5-6129-1F2E-95AB5A044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7032D7-120F-FB1F-D323-4BF579CDB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9C3DD-3472-460E-BE32-27056B02CA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656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EBA1C-0D4D-C5D5-6B20-293B0A83F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705A5A-6472-EB99-7D03-C6CD628F01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5CD3FB-F85D-40BD-4B79-44C9AB236E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3AAE71-8E56-FBD1-B5A2-E9705D2D1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C19BD-CE25-4AEB-A926-0B133E7C4519}" type="datetimeFigureOut">
              <a:rPr lang="en-GB" smtClean="0"/>
              <a:t>26/08/2022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E466AA-835D-9DBE-2947-308F25348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4F771E-8EC2-0448-EBFE-AAE3DF03E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9C3DD-3472-460E-BE32-27056B02CA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128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F33DFA-2DCB-2EA5-AF44-15D062DAD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7640FA-63B0-887C-6C12-A6872507FA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1D2B4B-FC3A-3F63-378C-DB3C97EE67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C19BD-CE25-4AEB-A926-0B133E7C4519}" type="datetimeFigureOut">
              <a:rPr lang="en-GB" smtClean="0"/>
              <a:t>26/08/2022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6A39C2-798F-6932-5ECB-8D3012AF28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9C658E-5011-F1E0-090C-BB1FB0A30B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9C3DD-3472-460E-BE32-27056B02CA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170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10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23.wmf"/><Relationship Id="rId7" Type="http://schemas.openxmlformats.org/officeDocument/2006/relationships/image" Target="../media/image25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4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26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E140D6-C281-1B1B-DBCD-487B9533D1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en-GB" sz="4800" dirty="0">
                <a:solidFill>
                  <a:srgbClr val="FFFFFF"/>
                </a:solidFill>
              </a:rPr>
              <a:t>Linearly polarized coherent bremsstrahlung beam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0A6DFD95-671E-B74C-1D31-424CDD9F64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7" y="4467132"/>
            <a:ext cx="9144000" cy="1655762"/>
          </a:xfrm>
        </p:spPr>
        <p:txBody>
          <a:bodyPr/>
          <a:lstStyle/>
          <a:p>
            <a:pPr algn="l"/>
            <a:r>
              <a:rPr lang="en-GB" sz="4400" dirty="0" err="1"/>
              <a:t>A.Potylitsyn</a:t>
            </a:r>
            <a:endParaRPr lang="en-GB" sz="4400" dirty="0"/>
          </a:p>
          <a:p>
            <a:pPr algn="l"/>
            <a:r>
              <a:rPr lang="en-GB" sz="4400" dirty="0" err="1"/>
              <a:t>B.King</a:t>
            </a:r>
            <a:endParaRPr lang="en-GB" sz="4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11151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Chart, scatter chart&#10;&#10;Description automatically generated">
            <a:extLst>
              <a:ext uri="{FF2B5EF4-FFF2-40B4-BE49-F238E27FC236}">
                <a16:creationId xmlns:a16="http://schemas.microsoft.com/office/drawing/2014/main" id="{607BB9A5-CBE8-44FA-7205-2E03BF6EE5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64" b="8860"/>
          <a:stretch/>
        </p:blipFill>
        <p:spPr>
          <a:xfrm>
            <a:off x="4824793" y="1616075"/>
            <a:ext cx="6782587" cy="4876800"/>
          </a:xfr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AA88553B-68EB-19A0-F08D-4DB5484063B2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dirty="0"/>
              <a:t>Polarization of the first CBS peak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F12C3594-F470-8EA5-5B09-7D22673C6CD9}"/>
              </a:ext>
            </a:extLst>
          </p:cNvPr>
          <p:cNvSpPr txBox="1">
            <a:spLocks/>
          </p:cNvSpPr>
          <p:nvPr/>
        </p:nvSpPr>
        <p:spPr>
          <a:xfrm>
            <a:off x="720000" y="1980000"/>
            <a:ext cx="4724936" cy="454757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/>
              <a:t>E0 = 4500 MeV, </a:t>
            </a:r>
          </a:p>
          <a:p>
            <a:r>
              <a:rPr lang="en-GB" sz="2400" dirty="0"/>
              <a:t>     diamond (2 2 0) </a:t>
            </a:r>
          </a:p>
          <a:p>
            <a:r>
              <a:rPr lang="en-GB" sz="2400" dirty="0"/>
              <a:t>     orientation </a:t>
            </a:r>
            <a:r>
              <a:rPr lang="el-GR" sz="2400" dirty="0"/>
              <a:t>ψ</a:t>
            </a:r>
            <a:r>
              <a:rPr lang="en-GB" sz="2400" dirty="0"/>
              <a:t> = 1.55 </a:t>
            </a:r>
            <a:r>
              <a:rPr lang="en-GB" sz="2400" dirty="0" err="1"/>
              <a:t>mrad</a:t>
            </a:r>
            <a:endParaRPr lang="en-GB" sz="2400" dirty="0"/>
          </a:p>
          <a:p>
            <a:r>
              <a:rPr lang="en-GB" sz="2400" dirty="0"/>
              <a:t>     collimation angle ϑ = 0.5/</a:t>
            </a:r>
            <a:r>
              <a:rPr lang="el-GR" sz="2400" dirty="0"/>
              <a:t> γ</a:t>
            </a:r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Black line </a:t>
            </a:r>
            <a:r>
              <a:rPr lang="en-GB" sz="2400" dirty="0">
                <a:solidFill>
                  <a:schemeClr val="accent1"/>
                </a:solidFill>
              </a:rPr>
              <a:t>	</a:t>
            </a:r>
            <a:r>
              <a:rPr lang="en-GB" sz="2400" dirty="0"/>
              <a:t>– no MS</a:t>
            </a:r>
          </a:p>
          <a:p>
            <a:r>
              <a:rPr lang="en-GB" sz="2400" dirty="0">
                <a:solidFill>
                  <a:srgbClr val="00B050"/>
                </a:solidFill>
              </a:rPr>
              <a:t>Green line  </a:t>
            </a:r>
            <a:r>
              <a:rPr lang="en-GB" sz="2400" dirty="0"/>
              <a:t>	– </a:t>
            </a:r>
            <a:r>
              <a:rPr lang="en-GB" sz="2400" dirty="0" err="1"/>
              <a:t>ϑms</a:t>
            </a:r>
            <a:r>
              <a:rPr lang="en-GB" sz="2400" dirty="0"/>
              <a:t> = 1/</a:t>
            </a:r>
            <a:r>
              <a:rPr lang="el-GR" sz="2400" dirty="0"/>
              <a:t>γ</a:t>
            </a:r>
            <a:r>
              <a:rPr lang="en-GB" sz="2400" dirty="0"/>
              <a:t> </a:t>
            </a:r>
          </a:p>
          <a:p>
            <a:r>
              <a:rPr lang="en-GB" sz="2400" dirty="0">
                <a:solidFill>
                  <a:schemeClr val="accent1"/>
                </a:solidFill>
              </a:rPr>
              <a:t>Blue line  </a:t>
            </a:r>
            <a:r>
              <a:rPr lang="en-GB" sz="2400" dirty="0">
                <a:solidFill>
                  <a:srgbClr val="00B050"/>
                </a:solidFill>
              </a:rPr>
              <a:t>	</a:t>
            </a:r>
            <a:r>
              <a:rPr lang="en-GB" sz="2400" dirty="0"/>
              <a:t>– </a:t>
            </a:r>
            <a:r>
              <a:rPr lang="en-GB" sz="2400" dirty="0" err="1"/>
              <a:t>ϑms</a:t>
            </a:r>
            <a:r>
              <a:rPr lang="en-GB" sz="2400" dirty="0"/>
              <a:t> = 0.5/</a:t>
            </a:r>
            <a:r>
              <a:rPr lang="el-GR" sz="2400" dirty="0"/>
              <a:t>γ</a:t>
            </a:r>
            <a:r>
              <a:rPr lang="en-GB" sz="2400" dirty="0"/>
              <a:t> </a:t>
            </a:r>
          </a:p>
          <a:p>
            <a:r>
              <a:rPr lang="en-GB" sz="2400" dirty="0">
                <a:solidFill>
                  <a:srgbClr val="FF0000"/>
                </a:solidFill>
              </a:rPr>
              <a:t>Red line    	</a:t>
            </a:r>
            <a:r>
              <a:rPr lang="en-GB" sz="2400" dirty="0"/>
              <a:t>– </a:t>
            </a:r>
            <a:r>
              <a:rPr lang="en-GB" sz="2400" dirty="0" err="1"/>
              <a:t>ϑms</a:t>
            </a:r>
            <a:r>
              <a:rPr lang="en-GB" sz="2400" dirty="0"/>
              <a:t> = 0.25/</a:t>
            </a:r>
            <a:r>
              <a:rPr lang="el-GR" sz="2400" dirty="0"/>
              <a:t>γ</a:t>
            </a:r>
            <a:r>
              <a:rPr lang="en-GB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95505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499E9-DF50-2F0A-7542-EA7F9EDBF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800" y="360000"/>
            <a:ext cx="5485008" cy="1068388"/>
          </a:xfrm>
        </p:spPr>
        <p:txBody>
          <a:bodyPr>
            <a:noAutofit/>
          </a:bodyPr>
          <a:lstStyle/>
          <a:p>
            <a:r>
              <a:rPr lang="en-GB" sz="4400" dirty="0"/>
              <a:t>Angular BS distribution</a:t>
            </a:r>
          </a:p>
        </p:txBody>
      </p:sp>
      <p:pic>
        <p:nvPicPr>
          <p:cNvPr id="6" name="Content Placeholder 5" descr="Chart, line chart&#10;&#10;Description automatically generated">
            <a:extLst>
              <a:ext uri="{FF2B5EF4-FFF2-40B4-BE49-F238E27FC236}">
                <a16:creationId xmlns:a16="http://schemas.microsoft.com/office/drawing/2014/main" id="{2A3F2B79-E410-E970-7CEE-D5E7A4D7E8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93" b="7814"/>
          <a:stretch/>
        </p:blipFill>
        <p:spPr>
          <a:xfrm>
            <a:off x="5474120" y="1428388"/>
            <a:ext cx="6327870" cy="4639038"/>
          </a:xfr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 Placeholder 3">
                <a:extLst>
                  <a:ext uri="{FF2B5EF4-FFF2-40B4-BE49-F238E27FC236}">
                    <a16:creationId xmlns:a16="http://schemas.microsoft.com/office/drawing/2014/main" id="{E6AC28C0-EC4F-BD84-952F-B70FBF4BF49E}"/>
                  </a:ext>
                </a:extLst>
              </p:cNvPr>
              <p:cNvSpPr>
                <a:spLocks noGrp="1"/>
              </p:cNvSpPr>
              <p:nvPr>
                <p:ph type="body" sz="half" idx="2"/>
              </p:nvPr>
            </p:nvSpPr>
            <p:spPr>
              <a:xfrm>
                <a:off x="561975" y="1666875"/>
                <a:ext cx="4810125" cy="4202113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GB" sz="2400" dirty="0"/>
                  <a:t> A  simulation of the CBS polarization for “hard” collimation should take into account  an incoherent spectral component correctly.</a:t>
                </a:r>
              </a:p>
              <a:p>
                <a:r>
                  <a:rPr lang="en-GB" sz="2400" dirty="0"/>
                  <a:t>There is practically no dependence on photon energy in BS angular distribution.</a:t>
                </a:r>
              </a:p>
              <a:p>
                <a:r>
                  <a:rPr lang="en-GB" sz="2400" dirty="0"/>
                  <a:t>Angular BS distribution may be approximated as:</a:t>
                </a:r>
              </a:p>
              <a:p>
                <a:endParaRPr lang="en-GB" sz="2400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𝑑𝐼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m:rPr>
                            <m:sty m:val="p"/>
                          </m:rPr>
                          <a:rPr lang="el-G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Ω</m:t>
                        </m:r>
                      </m:den>
                    </m:f>
                  </m:oMath>
                </a14:m>
                <a:r>
                  <a:rPr lang="en-GB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sSubSup>
                          <m:sSubSupPr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GB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GB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n-GB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den>
                    </m:f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𝑒𝑥𝑝</m:t>
                    </m:r>
                    <m:d>
                      <m:dPr>
                        <m:begChr m:val="["/>
                        <m:endChr m:val="]"/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  <m:sup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sSubSup>
                              <m:sSubSupPr>
                                <m:ctrlPr>
                                  <a:rPr lang="en-GB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  <m:sup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den>
                        </m:f>
                      </m:e>
                    </m:d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endParaRPr lang="en-GB" sz="2800" b="0" dirty="0"/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sSub>
                        <m:sSubPr>
                          <m:ctrlPr>
                            <a:rPr lang="en-GB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GB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sub>
                      </m:sSub>
                      <m:r>
                        <a:rPr lang="en-GB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</m:t>
                      </m:r>
                      <m:sSub>
                        <m:sSubPr>
                          <m:ctrlPr>
                            <a:rPr lang="en-GB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GB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0.52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>
          <p:sp>
            <p:nvSpPr>
              <p:cNvPr id="4" name="Text Placeholder 3">
                <a:extLst>
                  <a:ext uri="{FF2B5EF4-FFF2-40B4-BE49-F238E27FC236}">
                    <a16:creationId xmlns:a16="http://schemas.microsoft.com/office/drawing/2014/main" id="{E6AC28C0-EC4F-BD84-952F-B70FBF4BF49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2"/>
              </p:nvPr>
            </p:nvSpPr>
            <p:spPr>
              <a:xfrm>
                <a:off x="561975" y="1666875"/>
                <a:ext cx="4810125" cy="4202113"/>
              </a:xfrm>
              <a:blipFill>
                <a:blip r:embed="rId3"/>
                <a:stretch>
                  <a:fillRect l="-1648" t="-2899" r="-16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8326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4E283-DC34-CDA9-2C0F-7AAFC992E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0000"/>
            <a:ext cx="10571162" cy="1600200"/>
          </a:xfrm>
        </p:spPr>
        <p:txBody>
          <a:bodyPr>
            <a:normAutofit/>
          </a:bodyPr>
          <a:lstStyle/>
          <a:p>
            <a:r>
              <a:rPr lang="en-GB" sz="4400" dirty="0"/>
              <a:t>Angular  distribution of the BS beam from an amorphous target with thickness </a:t>
            </a:r>
            <a:r>
              <a:rPr lang="en-GB" sz="4400" b="1" i="1" dirty="0"/>
              <a:t>t</a:t>
            </a:r>
            <a:r>
              <a:rPr lang="en-GB" sz="4400" dirty="0"/>
              <a:t> </a:t>
            </a:r>
          </a:p>
        </p:txBody>
      </p:sp>
      <p:pic>
        <p:nvPicPr>
          <p:cNvPr id="6" name="Content Placeholder 5" descr="Chart&#10;&#10;Description automatically generated">
            <a:extLst>
              <a:ext uri="{FF2B5EF4-FFF2-40B4-BE49-F238E27FC236}">
                <a16:creationId xmlns:a16="http://schemas.microsoft.com/office/drawing/2014/main" id="{DC4E460D-D78B-618D-71F5-5F1D8005A6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" b="9154"/>
          <a:stretch/>
        </p:blipFill>
        <p:spPr>
          <a:xfrm>
            <a:off x="5543550" y="1926000"/>
            <a:ext cx="6309074" cy="4572000"/>
          </a:xfr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 Placeholder 3">
                <a:extLst>
                  <a:ext uri="{FF2B5EF4-FFF2-40B4-BE49-F238E27FC236}">
                    <a16:creationId xmlns:a16="http://schemas.microsoft.com/office/drawing/2014/main" id="{4FE437C0-1CC6-6B3E-F0FA-F4104E5B4489}"/>
                  </a:ext>
                </a:extLst>
              </p:cNvPr>
              <p:cNvSpPr>
                <a:spLocks noGrp="1"/>
              </p:cNvSpPr>
              <p:nvPr>
                <p:ph type="body" sz="half" idx="2"/>
              </p:nvPr>
            </p:nvSpPr>
            <p:spPr>
              <a:xfrm>
                <a:off x="581819" y="2154600"/>
                <a:ext cx="5219700" cy="4343400"/>
              </a:xfrm>
            </p:spPr>
            <p:txBody>
              <a:bodyPr>
                <a:normAutofit fontScale="55000" lnSpcReduction="20000"/>
              </a:bodyPr>
              <a:lstStyle/>
              <a:p>
                <a:r>
                  <a:rPr lang="en-GB" sz="4400" dirty="0"/>
                  <a:t>Angular distribution of electron beam due to multiple scattering process:</a:t>
                </a:r>
              </a:p>
              <a:p>
                <a:endParaRPr lang="en-GB" sz="36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Sup>
                            <m:sSubSupPr>
                              <m:ctrlPr>
                                <a:rPr lang="en-GB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GB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sub>
                            <m:sup>
                              <m:r>
                                <a:rPr lang="en-GB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 b="0" i="0" smtClean="0">
                              <a:latin typeface="Cambria Math" panose="02040503050406030204" pitchFamily="18" charset="0"/>
                            </a:rPr>
                            <m:t>exp</m:t>
                          </m:r>
                        </m:fName>
                        <m:e>
                          <m:f>
                            <m:f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GB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GB" sz="28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sub>
                                <m:sup>
                                  <m: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num>
                            <m:den>
                              <m:r>
                                <a:rPr lang="en-GB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bSup>
                                <m:sSubSup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GB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GB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𝑒</m:t>
                                  </m:r>
                                </m:sub>
                                <m:sup>
                                  <m:r>
                                    <a:rPr lang="en-GB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den>
                          </m:f>
                        </m:e>
                      </m:func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2800" b="0" dirty="0"/>
              </a:p>
              <a:p>
                <a:endParaRPr lang="en-GB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GB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GB" sz="36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13.6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GB" sz="3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𝑀𝑒𝑉</m:t>
                            </m:r>
                          </m:e>
                        </m:d>
                        <m:rad>
                          <m:radPr>
                            <m:degHide m:val="on"/>
                            <m:ctrlPr>
                              <a:rPr lang="en-GB" sz="36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type m:val="skw"/>
                                <m:ctrlPr>
                                  <a:rPr lang="en-GB" sz="3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36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num>
                              <m:den>
                                <m:r>
                                  <a:rPr lang="en-GB" sz="3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sSub>
                                  <m:sSubPr>
                                    <m:ctrlPr>
                                      <a:rPr lang="en-GB" sz="3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3600" i="1"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GB" sz="3600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den>
                            </m:f>
                          </m:e>
                        </m:rad>
                      </m:num>
                      <m:den>
                        <m:sSub>
                          <m:sSubPr>
                            <m:ctrlP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d>
                          <m:dPr>
                            <m:begChr m:val="["/>
                            <m:endChr m:val="]"/>
                            <m:ctrlP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3600" i="1">
                                <a:latin typeface="Cambria Math" panose="02040503050406030204" pitchFamily="18" charset="0"/>
                              </a:rPr>
                              <m:t>𝑀𝑒𝑉</m:t>
                            </m:r>
                            <m:r>
                              <m:rPr>
                                <m:nor/>
                              </m:rPr>
                              <a:rPr lang="en-GB" sz="3600" dirty="0"/>
                              <m:t> </m:t>
                            </m:r>
                          </m:e>
                        </m:d>
                      </m:den>
                    </m:f>
                  </m:oMath>
                </a14:m>
                <a:endParaRPr lang="en-GB" sz="3600" b="0" dirty="0"/>
              </a:p>
              <a:p>
                <a:endParaRPr lang="en-GB" sz="3600" b="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GB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GB" sz="3600" dirty="0"/>
                  <a:t>= </a:t>
                </a:r>
                <a14:m>
                  <m:oMath xmlns:m="http://schemas.openxmlformats.org/officeDocument/2006/math">
                    <m:r>
                      <a:rPr lang="en-GB" sz="3600" i="1">
                        <a:latin typeface="Cambria Math" panose="02040503050406030204" pitchFamily="18" charset="0"/>
                      </a:rPr>
                      <m:t>26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GB" sz="3600" i="1">
                        <a:latin typeface="Cambria Math" panose="02040503050406030204" pitchFamily="18" charset="0"/>
                      </a:rPr>
                      <m:t>6</m:t>
                    </m:r>
                    <m:rad>
                      <m:radPr>
                        <m:degHide m:val="on"/>
                        <m:ctrlPr>
                          <a:rPr lang="en-GB" sz="36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type m:val="skw"/>
                            <m:ctrlPr>
                              <a:rPr lang="en-GB" sz="3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3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num>
                          <m:den>
                            <m:r>
                              <a:rPr lang="en-GB" sz="3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sSub>
                              <m:sSubPr>
                                <m:ctrlPr>
                                  <a:rPr lang="en-GB" sz="3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3600" i="1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GB" sz="3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den>
                        </m:f>
                      </m:e>
                    </m:rad>
                  </m:oMath>
                </a14:m>
                <a:r>
                  <a:rPr lang="en-GB" sz="3600" b="0" dirty="0"/>
                  <a:t>   in units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den>
                    </m:f>
                  </m:oMath>
                </a14:m>
                <a:endParaRPr lang="en-GB" sz="3600" b="0" dirty="0"/>
              </a:p>
              <a:p>
                <a:r>
                  <a:rPr lang="en-GB" sz="3600" dirty="0"/>
                  <a:t>Convolution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  <m:d>
                      <m:d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sub>
                        </m:sSub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sz="3600" b="0" dirty="0"/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𝑑𝐼</m:t>
                        </m:r>
                      </m:num>
                      <m:den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m:rPr>
                            <m:sty m:val="p"/>
                          </m:rPr>
                          <a:rPr lang="el-GR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Ω</m:t>
                        </m:r>
                      </m:den>
                    </m:f>
                  </m:oMath>
                </a14:m>
                <a:endParaRPr lang="en-GB" sz="3600" b="0" dirty="0"/>
              </a:p>
              <a:p>
                <a:r>
                  <a:rPr lang="en-GB" sz="3600" b="0" dirty="0"/>
                  <a:t>FBS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sSubSup>
                          <m:sSubSupPr>
                            <m:ctrlPr>
                              <a:rPr lang="en-GB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GB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GB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r>
                              <a:rPr lang="en-GB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den>
                    </m:f>
                    <m:func>
                      <m:func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3600" b="0" i="0" smtClean="0">
                            <a:latin typeface="Cambria Math" panose="02040503050406030204" pitchFamily="18" charset="0"/>
                          </a:rPr>
                          <m:t>exp</m:t>
                        </m:r>
                      </m:fName>
                      <m:e>
                        <m:f>
                          <m:fPr>
                            <m:ctrlPr>
                              <a:rPr lang="en-GB" sz="3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en-GB" sz="360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GB" sz="36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3600" b="0" i="1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  <m:sub/>
                              <m:sup>
                                <m:r>
                                  <a:rPr lang="en-GB" sz="3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num>
                          <m:den>
                            <m:r>
                              <a:rPr lang="en-GB" sz="3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sSubSup>
                              <m:sSubSupPr>
                                <m:ctrlPr>
                                  <a:rPr lang="en-GB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GB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n-GB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  <m:sup>
                                <m:r>
                                  <a:rPr lang="en-GB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</m:den>
                        </m:f>
                      </m:e>
                    </m:func>
                  </m:oMath>
                </a14:m>
                <a:r>
                  <a:rPr lang="en-GB" sz="3600" dirty="0"/>
                  <a:t>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GB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</m:t>
                        </m:r>
                        <m:r>
                          <a:rPr lang="en-GB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GB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GB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GB" sz="3600" dirty="0"/>
                  <a:t> =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GB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GB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GB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GB" sz="3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GB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GB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sub>
                      <m:sup>
                        <m:r>
                          <a:rPr lang="en-GB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endParaRPr lang="en-GB" sz="3600" dirty="0"/>
              </a:p>
              <a:p>
                <a:endParaRPr lang="en-GB" sz="3600" b="0" dirty="0"/>
              </a:p>
              <a:p>
                <a:endParaRPr lang="en-GB" sz="3600" b="0" dirty="0"/>
              </a:p>
              <a:p>
                <a:endParaRPr lang="en-GB" dirty="0"/>
              </a:p>
              <a:p>
                <a:endParaRPr lang="en-GB" dirty="0"/>
              </a:p>
            </p:txBody>
          </p:sp>
        </mc:Choice>
        <mc:Fallback>
          <p:sp>
            <p:nvSpPr>
              <p:cNvPr id="4" name="Text Placeholder 3">
                <a:extLst>
                  <a:ext uri="{FF2B5EF4-FFF2-40B4-BE49-F238E27FC236}">
                    <a16:creationId xmlns:a16="http://schemas.microsoft.com/office/drawing/2014/main" id="{4FE437C0-1CC6-6B3E-F0FA-F4104E5B448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2"/>
              </p:nvPr>
            </p:nvSpPr>
            <p:spPr>
              <a:xfrm>
                <a:off x="581819" y="2154600"/>
                <a:ext cx="5219700" cy="4343400"/>
              </a:xfrm>
              <a:blipFill>
                <a:blip r:embed="rId3"/>
                <a:stretch>
                  <a:fillRect l="-1750" t="-3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6182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FA8D3-0FB0-9D41-1A5E-D28D2D039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89552"/>
            <a:ext cx="5589587" cy="1114425"/>
          </a:xfrm>
        </p:spPr>
        <p:txBody>
          <a:bodyPr>
            <a:noAutofit/>
          </a:bodyPr>
          <a:lstStyle/>
          <a:p>
            <a:r>
              <a:rPr lang="en-GB" sz="4400" dirty="0"/>
              <a:t>BS  photon spectrum (E0 = 16.5 GeV)</a:t>
            </a:r>
          </a:p>
        </p:txBody>
      </p:sp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F99A320D-743E-F863-489A-CB19FB0D58B3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l="46811" r="46811"/>
          <a:stretch/>
        </p:blipFill>
        <p:spPr>
          <a:xfrm>
            <a:off x="5180012" y="1447799"/>
            <a:ext cx="6172200" cy="4873625"/>
          </a:xfr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 Placeholder 3">
                <a:extLst>
                  <a:ext uri="{FF2B5EF4-FFF2-40B4-BE49-F238E27FC236}">
                    <a16:creationId xmlns:a16="http://schemas.microsoft.com/office/drawing/2014/main" id="{F6CA5BF0-6BE2-F56C-1DEC-4BB1D9D2D68C}"/>
                  </a:ext>
                </a:extLst>
              </p:cNvPr>
              <p:cNvSpPr>
                <a:spLocks noGrp="1"/>
              </p:cNvSpPr>
              <p:nvPr>
                <p:ph type="body" sz="half" idx="2"/>
              </p:nvPr>
            </p:nvSpPr>
            <p:spPr>
              <a:xfrm>
                <a:off x="495861" y="2049462"/>
                <a:ext cx="4672384" cy="3811588"/>
              </a:xfrm>
            </p:spPr>
            <p:txBody>
              <a:bodyPr>
                <a:normAutofit fontScale="92500"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GB" sz="26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After integration over the collimator angular acceptance 0&lt;u&lt;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600" i="1" smtClean="0"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GB" sz="2600" b="0" i="1" smtClean="0"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𝑢</m:t>
                        </m:r>
                      </m:e>
                      <m:sub>
                        <m:r>
                          <a:rPr lang="en-GB" sz="2600" b="0" i="1" smtClean="0"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GB" sz="26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:</a:t>
                </a:r>
                <a:endParaRPr lang="en-GB" sz="2600" dirty="0">
                  <a:effectLst/>
                  <a:latin typeface="Calibri" panose="020F0502020204030204" pitchFamily="34" charset="0"/>
                  <a:ea typeface="Calibri" panose="020F0502020204030204" pitchFamily="34" charset="0"/>
                </a:endParaRPr>
              </a:p>
              <a:p>
                <a:endParaRPr lang="en-GB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en-GB" sz="18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GB" sz="1800" b="0" i="1" smtClean="0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8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GB" sz="18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𝑏𝑠</m:t>
                              </m:r>
                            </m:sub>
                          </m:sSub>
                        </m:num>
                        <m:den>
                          <m:r>
                            <a:rPr lang="en-GB" sz="18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GB" sz="1800" b="0" i="1" smtClean="0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8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GB" sz="18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sub>
                          </m:sSub>
                        </m:den>
                      </m:f>
                      <m:r>
                        <a:rPr lang="en-GB" sz="18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</m:t>
                      </m:r>
                      <m:f>
                        <m:fPr>
                          <m:ctrlPr>
                            <a:rPr lang="en-GB" sz="1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en-GB" sz="1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𝑡</m:t>
                          </m:r>
                        </m:num>
                        <m:den>
                          <m:sSub>
                            <m:sSub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800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GB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GB" sz="1800" i="1"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8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GB" sz="1800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sub>
                          </m:sSub>
                        </m:den>
                      </m:f>
                      <m:r>
                        <a:rPr lang="en-GB" sz="1800" b="0" i="1" smtClean="0">
                          <a:effectLst/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en-GB" sz="1800" b="0" i="1" smtClean="0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800" b="0" i="1" smtClean="0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8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GB" sz="18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GB" sz="1800" b="0" i="1" smtClean="0">
                              <a:effectLst/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800" b="0" i="1" smtClean="0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8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GB" sz="18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GB" sz="1800" b="0" i="1" smtClean="0">
                              <a:effectLst/>
                              <a:latin typeface="Cambria Math" panose="02040503050406030204" pitchFamily="18" charset="0"/>
                            </a:rPr>
                            <m:t>∗</m:t>
                          </m:r>
                          <m:f>
                            <m:fPr>
                              <m:ctrlPr>
                                <a:rPr lang="en-GB" sz="1800" b="0" i="1" smtClean="0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GB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800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GB" sz="1800" i="1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GB" sz="1800" b="0" i="1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800" b="0" i="1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GB" sz="1800" b="0" i="1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den>
                          </m:f>
                          <m:r>
                            <a:rPr lang="en-GB" sz="1800" b="0" i="1" smtClean="0">
                              <a:effectLst/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800" b="0" i="1" smtClean="0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800" b="0" i="1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GB" sz="1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GB" sz="1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GB" sz="1800" i="1">
                                              <a:latin typeface="Cambria Math" panose="02040503050406030204" pitchFamily="18" charset="0"/>
                                            </a:rPr>
                                            <m:t>𝐸</m:t>
                                          </m:r>
                                        </m:e>
                                        <m:sub>
                                          <m:r>
                                            <a:rPr lang="en-GB" sz="1800" i="1">
                                              <a:latin typeface="Cambria Math" panose="02040503050406030204" pitchFamily="18" charset="0"/>
                                            </a:rPr>
                                            <m:t>𝑔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GB" sz="1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GB" sz="1800" i="1">
                                              <a:latin typeface="Cambria Math" panose="02040503050406030204" pitchFamily="18" charset="0"/>
                                            </a:rPr>
                                            <m:t>𝐸</m:t>
                                          </m:r>
                                        </m:e>
                                        <m:sub>
                                          <m:r>
                                            <a:rPr lang="en-GB" sz="1800" i="1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GB" sz="18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GB" sz="1800" b="0" i="1" smtClean="0">
                          <a:effectLst/>
                          <a:latin typeface="Cambria Math" panose="02040503050406030204" pitchFamily="18" charset="0"/>
                        </a:rPr>
                        <m:t>∗</m:t>
                      </m:r>
                    </m:oMath>
                  </m:oMathPara>
                </a14:m>
                <a:endParaRPr lang="en-GB" sz="1800" b="0" i="1" dirty="0">
                  <a:effectLst/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800" b="0" i="1" smtClean="0">
                          <a:effectLst/>
                          <a:latin typeface="Cambria Math" panose="02040503050406030204" pitchFamily="18" charset="0"/>
                        </a:rPr>
                        <m:t>(1−</m:t>
                      </m:r>
                      <m:func>
                        <m:funcPr>
                          <m:ctrlPr>
                            <a:rPr lang="en-GB" sz="1800" b="0" i="1" smtClean="0">
                              <a:effectLst/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800" b="0" i="0" smtClean="0">
                              <a:effectLst/>
                              <a:latin typeface="Cambria Math" panose="02040503050406030204" pitchFamily="18" charset="0"/>
                            </a:rPr>
                            <m:t>exp</m:t>
                          </m:r>
                        </m:fName>
                        <m:e>
                          <m:r>
                            <a:rPr lang="en-GB" sz="1800" b="0" i="1" smtClean="0">
                              <a:effectLst/>
                              <a:latin typeface="Cambria Math" panose="02040503050406030204" pitchFamily="18" charset="0"/>
                            </a:rPr>
                            <m:t>(−</m:t>
                          </m:r>
                          <m:f>
                            <m:fPr>
                              <m:ctrlPr>
                                <a:rPr lang="en-GB" sz="1800" b="0" i="1" smtClean="0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GB" sz="1800" b="0" i="1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GB" sz="1800" b="0" i="1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GB" sz="1800" b="0" i="1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  <m:sup>
                                  <m:r>
                                    <a:rPr lang="en-GB" sz="1800" b="0" i="1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num>
                            <m:den>
                              <m:r>
                                <a:rPr lang="en-GB" sz="18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2∗</m:t>
                              </m:r>
                              <m:sSubSup>
                                <m:sSubSupPr>
                                  <m:ctrlPr>
                                    <a:rPr lang="en-GB" sz="1800" b="0" i="1" smtClean="0"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GB" sz="1800" b="0" i="1" smtClean="0"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GB" sz="1800" b="0" i="1" smtClean="0"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  <m:sup>
                                  <m:r>
                                    <a:rPr lang="en-GB" sz="1800" b="0" i="1" smtClean="0"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den>
                          </m:f>
                        </m:e>
                      </m:func>
                      <m:r>
                        <a:rPr lang="en-GB" sz="1800" b="0" i="1" smtClean="0">
                          <a:effectLst/>
                          <a:latin typeface="Cambria Math" panose="02040503050406030204" pitchFamily="18" charset="0"/>
                        </a:rPr>
                        <m:t>))</m:t>
                      </m:r>
                    </m:oMath>
                  </m:oMathPara>
                </a14:m>
                <a:endParaRPr lang="en-GB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</a:endParaRPr>
              </a:p>
              <a:p>
                <a:r>
                  <a:rPr lang="en-GB" sz="1800" dirty="0">
                    <a:latin typeface="Calibri" panose="020F0502020204030204" pitchFamily="34" charset="0"/>
                    <a:ea typeface="Calibri" panose="020F0502020204030204" pitchFamily="34" charset="0"/>
                  </a:rPr>
                  <a:t>t = 0.005*</a:t>
                </a:r>
                <a:r>
                  <a:rPr lang="en-GB" sz="1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GB" sz="18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800" dirty="0">
                    <a:latin typeface="Calibri" panose="020F0502020204030204" pitchFamily="34" charset="0"/>
                    <a:ea typeface="Calibri" panose="020F050202020403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800" b="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b="0" i="1" smtClean="0">
                            <a:effectLst/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GB" sz="1800" b="0" i="1" smtClean="0">
                            <a:effectLst/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800" dirty="0">
                    <a:latin typeface="Calibri" panose="020F0502020204030204" pitchFamily="34" charset="0"/>
                    <a:ea typeface="Calibri" panose="020F0502020204030204" pitchFamily="34" charset="0"/>
                  </a:rPr>
                  <a:t> = 16.5 GeV,</a:t>
                </a:r>
                <a:endParaRPr lang="en-GB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1800" i="1" smtClean="0"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GB" sz="1800" b="0" i="1" smtClean="0"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𝑢</m:t>
                        </m:r>
                      </m:e>
                      <m:sub>
                        <m:r>
                          <a:rPr lang="en-GB" sz="1800" b="0" i="1" smtClean="0"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𝑐</m:t>
                        </m:r>
                        <m:r>
                          <a:rPr lang="en-GB" sz="1800" b="0" i="1" smtClean="0"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GB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= 0.16</a:t>
                </a:r>
                <a:r>
                  <a:rPr lang="en-GB" sz="18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/ γ = 0.005 </a:t>
                </a:r>
                <a:r>
                  <a:rPr lang="en-GB" sz="1800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mrad</a:t>
                </a:r>
                <a:r>
                  <a:rPr lang="en-GB" sz="18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– </a:t>
                </a:r>
                <a:r>
                  <a:rPr lang="en-GB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collimation angle </a:t>
                </a:r>
                <a:endParaRPr lang="en-GB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GB" sz="1800" b="0" i="1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sz="1800" b="0" i="1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GB" sz="1800" b="0" i="1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GB" sz="1800" b="0" i="1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GB" sz="1800" b="0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=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GB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GB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GB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GB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+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GB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GB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sub>
                      <m:sup>
                        <m:r>
                          <a:rPr lang="en-GB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GB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1.42/γ</a:t>
                </a:r>
                <a:endParaRPr lang="en-GB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en-GB" dirty="0"/>
              </a:p>
            </p:txBody>
          </p:sp>
        </mc:Choice>
        <mc:Fallback>
          <p:sp>
            <p:nvSpPr>
              <p:cNvPr id="4" name="Text Placeholder 3">
                <a:extLst>
                  <a:ext uri="{FF2B5EF4-FFF2-40B4-BE49-F238E27FC236}">
                    <a16:creationId xmlns:a16="http://schemas.microsoft.com/office/drawing/2014/main" id="{F6CA5BF0-6BE2-F56C-1DEC-4BB1D9D2D68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2"/>
              </p:nvPr>
            </p:nvSpPr>
            <p:spPr>
              <a:xfrm>
                <a:off x="495861" y="2049462"/>
                <a:ext cx="4672384" cy="3811588"/>
              </a:xfrm>
              <a:blipFill>
                <a:blip r:embed="rId3"/>
                <a:stretch>
                  <a:fillRect l="-1956" t="-1120" r="-31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 descr="Chart&#10;&#10;Description automatically generated">
            <a:extLst>
              <a:ext uri="{FF2B5EF4-FFF2-40B4-BE49-F238E27FC236}">
                <a16:creationId xmlns:a16="http://schemas.microsoft.com/office/drawing/2014/main" id="{C77D95B7-6A7F-B9E0-3139-766F0752CB3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64" b="10462"/>
          <a:stretch/>
        </p:blipFill>
        <p:spPr>
          <a:xfrm>
            <a:off x="5512172" y="1377949"/>
            <a:ext cx="6183967" cy="5013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97282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774A8-CB54-507B-8747-7D072C89A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093" y="242596"/>
            <a:ext cx="10142375" cy="1345779"/>
          </a:xfrm>
        </p:spPr>
        <p:txBody>
          <a:bodyPr>
            <a:normAutofit fontScale="90000"/>
          </a:bodyPr>
          <a:lstStyle/>
          <a:p>
            <a:r>
              <a:rPr lang="en-GB" sz="4400" dirty="0"/>
              <a:t>      CBS intensity spectrum (diamond, 0.6 mm, </a:t>
            </a:r>
            <a:br>
              <a:rPr lang="en-GB" sz="4400" dirty="0"/>
            </a:br>
            <a:r>
              <a:rPr lang="en-GB" sz="4400" dirty="0"/>
              <a:t> E0=16.5 GeV, </a:t>
            </a:r>
            <a:r>
              <a:rPr lang="el-GR" sz="4400" dirty="0"/>
              <a:t>ϑ</a:t>
            </a:r>
            <a:r>
              <a:rPr lang="en-GB" sz="4400" dirty="0"/>
              <a:t>=8.5 </a:t>
            </a:r>
            <a:r>
              <a:rPr lang="en-GB" sz="4400" dirty="0" err="1"/>
              <a:t>mrad</a:t>
            </a:r>
            <a:r>
              <a:rPr lang="en-GB" sz="4400" dirty="0"/>
              <a:t>,</a:t>
            </a:r>
            <a:r>
              <a:rPr lang="el-GR" sz="4400" dirty="0"/>
              <a:t>ψ</a:t>
            </a:r>
            <a:r>
              <a:rPr lang="en-GB" sz="4400" dirty="0"/>
              <a:t>=2.1mrad, u=0.16)</a:t>
            </a:r>
          </a:p>
        </p:txBody>
      </p:sp>
      <p:pic>
        <p:nvPicPr>
          <p:cNvPr id="6" name="Picture Placeholder 5" descr="Chart, line chart&#10;&#10;Description automatically generated">
            <a:extLst>
              <a:ext uri="{FF2B5EF4-FFF2-40B4-BE49-F238E27FC236}">
                <a16:creationId xmlns:a16="http://schemas.microsoft.com/office/drawing/2014/main" id="{3B0FB457-ADAB-1BC2-EACB-315739923CEA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14" b="4714"/>
          <a:stretch>
            <a:fillRect/>
          </a:stretch>
        </p:blipFill>
        <p:spPr>
          <a:xfrm>
            <a:off x="5418137" y="1588375"/>
            <a:ext cx="6172200" cy="4873625"/>
          </a:xfr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 Placeholder 3">
                <a:extLst>
                  <a:ext uri="{FF2B5EF4-FFF2-40B4-BE49-F238E27FC236}">
                    <a16:creationId xmlns:a16="http://schemas.microsoft.com/office/drawing/2014/main" id="{8F5134B5-753B-6CC6-2334-35DED59EC74E}"/>
                  </a:ext>
                </a:extLst>
              </p:cNvPr>
              <p:cNvSpPr>
                <a:spLocks noGrp="1"/>
              </p:cNvSpPr>
              <p:nvPr>
                <p:ph type="body" sz="half" idx="2"/>
              </p:nvPr>
            </p:nvSpPr>
            <p:spPr>
              <a:xfrm>
                <a:off x="601663" y="2219325"/>
                <a:ext cx="4816474" cy="3811588"/>
              </a:xfrm>
            </p:spPr>
            <p:txBody>
              <a:bodyPr/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GB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Fit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𝑑</m:t>
                        </m:r>
                        <m:sSub>
                          <m:sSubPr>
                            <m:ctrlPr>
                              <a:rPr lang="en-GB" sz="1800" b="0" i="1" smtClean="0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800" b="0" i="1" smtClean="0">
                                <a:effectLst/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GB" sz="1800" b="0" i="1" smtClean="0">
                                <a:effectLst/>
                                <a:latin typeface="Cambria Math" panose="02040503050406030204" pitchFamily="18" charset="0"/>
                              </a:rPr>
                              <m:t>𝑐𝑏𝑠</m:t>
                            </m:r>
                          </m:sub>
                        </m:sSub>
                      </m:num>
                      <m:den>
                        <m:r>
                          <a:rPr lang="en-GB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𝑑</m:t>
                        </m:r>
                        <m:sSub>
                          <m:sSubPr>
                            <m:ctrlPr>
                              <a:rPr lang="en-GB" sz="1800" b="0" i="1" smtClean="0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800" b="0" i="1" smtClean="0">
                                <a:effectLst/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GB" sz="1800" b="0" i="1" smtClean="0">
                                <a:effectLst/>
                                <a:latin typeface="Cambria Math" panose="02040503050406030204" pitchFamily="18" charset="0"/>
                              </a:rPr>
                              <m:t>𝑔</m:t>
                            </m:r>
                          </m:sub>
                        </m:sSub>
                      </m:den>
                    </m:f>
                    <m:r>
                      <a:rPr lang="en-GB" sz="1800" b="0" i="1" smtClean="0">
                        <a:effectLst/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={0.105-0.105*</a:t>
                </a:r>
                <a:r>
                  <a:rPr lang="en-GB" sz="1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800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GB" sz="1800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GB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800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GB" sz="18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r>
                  <a:rPr lang="en-GB" sz="1800" dirty="0">
                    <a:ea typeface="Calibri" panose="020F0502020204030204" pitchFamily="34" charset="0"/>
                  </a:rPr>
                  <a:t> </a:t>
                </a:r>
                <a:r>
                  <a:rPr lang="en-GB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+0.066*</a:t>
                </a:r>
                <a:r>
                  <a:rPr lang="en-GB" sz="18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1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GB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800" i="1">
                                        <a:latin typeface="Cambria Math" panose="020405030504060302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en-GB" sz="1800" i="1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en-GB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800" i="1">
                                        <a:latin typeface="Cambria Math" panose="020405030504060302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en-GB" sz="1800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</m:e>
                      <m:sup>
                        <m:r>
                          <a:rPr lang="en-GB" sz="1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+ 0.4*exp[-</a:t>
                </a:r>
                <a:r>
                  <a:rPr lang="en-GB" sz="18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GB" sz="1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en-GB" sz="18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sub>
                            </m:sSub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−11.92</m:t>
                            </m:r>
                          </m:e>
                        </m:d>
                      </m:e>
                      <m:sup>
                        <m:r>
                          <a:rPr lang="en-GB" sz="1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/2*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800" i="1" smtClean="0"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GB" sz="1800" b="0" i="1" smtClean="0"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0.067</m:t>
                        </m:r>
                      </m:e>
                      <m:sup>
                        <m:r>
                          <a:rPr lang="en-GB" sz="1800" b="0" i="1" smtClean="0"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] + +0.076*exp[-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GB" sz="1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1800" i="1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en-GB" sz="18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sub>
                            </m:sSub>
                            <m:r>
                              <a:rPr lang="en-GB" sz="180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3.84</m:t>
                            </m:r>
                          </m:e>
                        </m:d>
                      </m:e>
                      <m:sup>
                        <m:r>
                          <a:rPr lang="en-GB" sz="1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8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/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GB" sz="18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2*</a:t>
                </a:r>
                <a:r>
                  <a:rPr lang="en-GB" sz="1800" dirty="0"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8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GB" sz="18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0.0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485</m:t>
                        </m:r>
                      </m:e>
                      <m:sup>
                        <m:r>
                          <a:rPr lang="en-GB" sz="18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8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] </a:t>
                </a:r>
                <a:r>
                  <a:rPr lang="en-GB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} –</a:t>
                </a:r>
                <a:r>
                  <a:rPr lang="en-GB" sz="1800" dirty="0">
                    <a:solidFill>
                      <a:schemeClr val="accent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blue line</a:t>
                </a:r>
                <a:r>
                  <a:rPr lang="en-GB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,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GB" sz="1800" b="1" i="1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Black points – CBS theory</a:t>
                </a:r>
                <a:endParaRPr lang="en-GB" sz="1800" b="1" i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en-GB" dirty="0"/>
              </a:p>
            </p:txBody>
          </p:sp>
        </mc:Choice>
        <mc:Fallback>
          <p:sp>
            <p:nvSpPr>
              <p:cNvPr id="4" name="Text Placeholder 3">
                <a:extLst>
                  <a:ext uri="{FF2B5EF4-FFF2-40B4-BE49-F238E27FC236}">
                    <a16:creationId xmlns:a16="http://schemas.microsoft.com/office/drawing/2014/main" id="{8F5134B5-753B-6CC6-2334-35DED59EC74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2"/>
              </p:nvPr>
            </p:nvSpPr>
            <p:spPr>
              <a:xfrm>
                <a:off x="601663" y="2219325"/>
                <a:ext cx="4816474" cy="3811588"/>
              </a:xfrm>
              <a:blipFill>
                <a:blip r:embed="rId3"/>
                <a:stretch>
                  <a:fillRect l="-2658" t="-12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67975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7E98D-FCD5-5CF8-99F8-C1AFE0255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360000"/>
            <a:ext cx="5659438" cy="900404"/>
          </a:xfrm>
        </p:spPr>
        <p:txBody>
          <a:bodyPr>
            <a:noAutofit/>
          </a:bodyPr>
          <a:lstStyle/>
          <a:p>
            <a:r>
              <a:rPr lang="en-GB" sz="4400" dirty="0"/>
              <a:t>CBS photon spectrum</a:t>
            </a:r>
          </a:p>
        </p:txBody>
      </p:sp>
      <p:pic>
        <p:nvPicPr>
          <p:cNvPr id="6" name="Picture Placeholder 5" descr="Chart, line chart&#10;&#10;Description automatically generated">
            <a:extLst>
              <a:ext uri="{FF2B5EF4-FFF2-40B4-BE49-F238E27FC236}">
                <a16:creationId xmlns:a16="http://schemas.microsoft.com/office/drawing/2014/main" id="{C1335FC4-2DC6-D276-5706-54FB059434D8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81" b="10463"/>
          <a:stretch/>
        </p:blipFill>
        <p:spPr>
          <a:xfrm>
            <a:off x="4919661" y="1333500"/>
            <a:ext cx="6950300" cy="4772025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A67249-EFF6-CCBA-69F7-4015D9E24F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1264298"/>
            <a:ext cx="3358988" cy="3811588"/>
          </a:xfrm>
        </p:spPr>
        <p:txBody>
          <a:bodyPr>
            <a:normAutofit/>
          </a:bodyPr>
          <a:lstStyle/>
          <a:p>
            <a:r>
              <a:rPr lang="en-GB" sz="2000" dirty="0"/>
              <a:t>During fitting procedure there was neglected by CBS peaks with energy higher 14 GeV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9267CE7-200D-BDB0-8AA6-8339A8DA70C9}"/>
                  </a:ext>
                </a:extLst>
              </p:cNvPr>
              <p:cNvSpPr txBox="1"/>
              <p:nvPr/>
            </p:nvSpPr>
            <p:spPr>
              <a:xfrm>
                <a:off x="685799" y="2320279"/>
                <a:ext cx="3932237" cy="18943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GB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𝑑</m:t>
                        </m:r>
                        <m:sSub>
                          <m:sSubPr>
                            <m:ctrlPr>
                              <a:rPr lang="en-GB" sz="1800" b="0" i="1" smtClean="0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800" b="0" i="1" smtClean="0">
                                <a:effectLst/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GB" sz="1800" b="0" i="1" smtClean="0">
                                <a:effectLst/>
                                <a:latin typeface="Cambria Math" panose="02040503050406030204" pitchFamily="18" charset="0"/>
                              </a:rPr>
                              <m:t>𝑐𝑏𝑠</m:t>
                            </m:r>
                          </m:sub>
                        </m:sSub>
                      </m:num>
                      <m:den>
                        <m:r>
                          <a:rPr lang="en-GB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𝑑</m:t>
                        </m:r>
                        <m:sSub>
                          <m:sSubPr>
                            <m:ctrlPr>
                              <a:rPr lang="en-GB" sz="1800" b="0" i="1" smtClean="0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800" b="0" i="1" smtClean="0">
                                <a:effectLst/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GB" sz="1800" b="0" i="1" smtClean="0">
                                <a:effectLst/>
                                <a:latin typeface="Cambria Math" panose="02040503050406030204" pitchFamily="18" charset="0"/>
                              </a:rPr>
                              <m:t>𝑔</m:t>
                            </m:r>
                          </m:sub>
                        </m:sSub>
                      </m:den>
                    </m:f>
                    <m:r>
                      <a:rPr lang="en-GB" sz="1800" b="0" i="1" smtClean="0">
                        <a:effectLst/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800" i="1" dirty="0" smtClean="0"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GB" sz="1800" b="0" i="1" dirty="0" smtClean="0"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𝐾</m:t>
                        </m:r>
                      </m:e>
                      <m:sub>
                        <m:r>
                          <a:rPr lang="en-GB" sz="1800" b="0" i="1" dirty="0" smtClean="0"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{0.105-0.105*</a:t>
                </a:r>
                <a:r>
                  <a:rPr lang="en-GB" sz="1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800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GB" sz="1800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GB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1800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GB" sz="18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r>
                  <a:rPr lang="en-GB" sz="1800" dirty="0">
                    <a:ea typeface="Calibri" panose="020F0502020204030204" pitchFamily="34" charset="0"/>
                  </a:rPr>
                  <a:t> </a:t>
                </a:r>
                <a:r>
                  <a:rPr lang="en-GB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+0.066*</a:t>
                </a:r>
                <a:r>
                  <a:rPr lang="en-GB" sz="18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1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GB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800" i="1">
                                        <a:latin typeface="Cambria Math" panose="020405030504060302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en-GB" sz="1800" i="1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en-GB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800" i="1">
                                        <a:latin typeface="Cambria Math" panose="020405030504060302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en-GB" sz="1800" i="1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</m:e>
                      <m:sup>
                        <m:r>
                          <a:rPr lang="en-GB" sz="1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+ 0.4*exp[-</a:t>
                </a:r>
                <a:r>
                  <a:rPr lang="en-GB" sz="18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GB" sz="1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en-GB" sz="18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sub>
                            </m:sSub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−11.92</m:t>
                            </m:r>
                          </m:e>
                        </m:d>
                      </m:e>
                      <m:sup>
                        <m:r>
                          <a:rPr lang="en-GB" sz="1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/2*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800" i="1" smtClean="0"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GB" sz="1800" b="0" i="1" smtClean="0"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0.067</m:t>
                        </m:r>
                      </m:e>
                      <m:sup>
                        <m:r>
                          <a:rPr lang="en-GB" sz="1800" b="0" i="1" smtClean="0"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] + +0.076*exp[-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GB" sz="1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1800" i="1"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en-GB" sz="18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sub>
                            </m:sSub>
                            <m:r>
                              <a:rPr lang="en-GB" sz="180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3.84</m:t>
                            </m:r>
                          </m:e>
                        </m:d>
                      </m:e>
                      <m:sup>
                        <m:r>
                          <a:rPr lang="en-GB" sz="1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8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/ 2*</a:t>
                </a:r>
                <a:r>
                  <a:rPr lang="en-GB" sz="1800" dirty="0"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8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GB" sz="18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0.0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485</m:t>
                        </m:r>
                      </m:e>
                      <m:sup>
                        <m:r>
                          <a:rPr lang="en-GB" sz="18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8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] </a:t>
                </a:r>
                <a:r>
                  <a:rPr lang="en-GB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} /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9267CE7-200D-BDB0-8AA6-8339A8DA70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799" y="2320279"/>
                <a:ext cx="3932237" cy="1894365"/>
              </a:xfrm>
              <a:prstGeom prst="rect">
                <a:avLst/>
              </a:prstGeom>
              <a:blipFill>
                <a:blip r:embed="rId3"/>
                <a:stretch>
                  <a:fillRect b="-277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Placeholder 3">
                <a:extLst>
                  <a:ext uri="{FF2B5EF4-FFF2-40B4-BE49-F238E27FC236}">
                    <a16:creationId xmlns:a16="http://schemas.microsoft.com/office/drawing/2014/main" id="{52E50A48-62BD-38DE-8EEF-F3D83571C6D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85799" y="4933952"/>
                <a:ext cx="4233862" cy="147478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800" b="1" i="1" dirty="0" smtClean="0">
                              <a:effectLst/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GB" sz="1800" b="1" i="1" dirty="0" smtClean="0">
                              <a:effectLst/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𝑯𝒆𝒓𝒆</m:t>
                          </m:r>
                          <m:r>
                            <a:rPr lang="en-GB" sz="1800" b="1" i="1" dirty="0" smtClean="0">
                              <a:effectLst/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 </m:t>
                          </m:r>
                          <m:r>
                            <a:rPr lang="en-GB" sz="1800" b="1" i="1" dirty="0" smtClean="0">
                              <a:effectLst/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𝑲</m:t>
                          </m:r>
                        </m:e>
                        <m:sub>
                          <m:r>
                            <a:rPr lang="en-GB" sz="1800" b="1" i="1" dirty="0" smtClean="0">
                              <a:effectLst/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𝟎</m:t>
                          </m:r>
                        </m:sub>
                      </m:sSub>
                      <m:r>
                        <a:rPr lang="en-GB" sz="1800" b="1" i="1" dirty="0" smtClean="0">
                          <a:effectLst/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en-GB" sz="1800" b="1" i="1" dirty="0" smtClean="0">
                          <a:effectLst/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𝟎</m:t>
                      </m:r>
                      <m:r>
                        <a:rPr lang="en-GB" sz="1800" b="1" i="1" dirty="0" smtClean="0">
                          <a:effectLst/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,</m:t>
                      </m:r>
                      <m:r>
                        <a:rPr lang="en-GB" sz="1800" b="1" i="1" dirty="0" smtClean="0">
                          <a:effectLst/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𝟎𝟎𝟎𝟐𝟕𝟔</m:t>
                      </m:r>
                      <m:r>
                        <a:rPr lang="en-GB" sz="1800" b="1" i="1" dirty="0" smtClean="0">
                          <a:effectLst/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 </m:t>
                      </m:r>
                    </m:oMath>
                  </m:oMathPara>
                </a14:m>
                <a:endParaRPr lang="en-GB" sz="1800" b="1" i="1" dirty="0">
                  <a:effectLst/>
                  <a:latin typeface="Cambria Math" panose="02040503050406030204" pitchFamily="18" charset="0"/>
                  <a:cs typeface="Calibri" panose="020F050202020403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800" b="0" i="1" dirty="0" smtClean="0">
                          <a:effectLst/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𝑖𝑠</m:t>
                      </m:r>
                      <m:r>
                        <a:rPr lang="en-GB" sz="1800" b="0" i="1" dirty="0" smtClean="0">
                          <a:effectLst/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 </m:t>
                      </m:r>
                      <m:r>
                        <a:rPr lang="en-GB" sz="1800" b="0" i="1" dirty="0" smtClean="0">
                          <a:effectLst/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𝑛𝑜𝑟𝑚𝑎𝑙𝑖𝑠𝑖𝑛𝑔</m:t>
                      </m:r>
                      <m:r>
                        <a:rPr lang="en-GB" sz="1800" b="0" i="1" dirty="0" smtClean="0">
                          <a:effectLst/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 </m:t>
                      </m:r>
                      <m:r>
                        <a:rPr lang="en-GB" sz="1800" b="0" i="1" dirty="0" smtClean="0">
                          <a:effectLst/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𝑐𝑜𝑒𝑓𝑓𝑖𝑐𝑖𝑒𝑛𝑡</m:t>
                      </m:r>
                      <m:r>
                        <a:rPr lang="en-GB" sz="1800" b="0" i="1" dirty="0" smtClean="0">
                          <a:effectLst/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 </m:t>
                      </m:r>
                      <m:r>
                        <a:rPr lang="en-GB" sz="1800" b="0" i="1" dirty="0" smtClean="0">
                          <a:effectLst/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𝑡𝑜</m:t>
                      </m:r>
                      <m:r>
                        <a:rPr lang="en-GB" sz="1800" b="0" i="1" dirty="0" smtClean="0">
                          <a:effectLst/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 </m:t>
                      </m:r>
                    </m:oMath>
                  </m:oMathPara>
                </a14:m>
                <a:endParaRPr lang="en-GB" sz="1800" b="0" i="1" dirty="0">
                  <a:effectLst/>
                  <a:latin typeface="Cambria Math" panose="02040503050406030204" pitchFamily="18" charset="0"/>
                  <a:cs typeface="Calibri" panose="020F050202020403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800" b="0" i="1" dirty="0" smtClean="0">
                        <a:effectLst/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𝑜𝑏𝑡𝑎𝑖𝑛</m:t>
                    </m:r>
                    <m:r>
                      <a:rPr lang="en-GB" sz="1800" b="0" i="1" dirty="0" smtClean="0">
                        <a:effectLst/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en-GB" sz="1800" b="0" i="1" dirty="0" smtClean="0">
                        <a:effectLst/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𝑠𝑖𝑚𝑢𝑙𝑎𝑡𝑒𝑑</m:t>
                    </m:r>
                    <m:r>
                      <a:rPr lang="en-GB" sz="1800" b="0" i="1" dirty="0" smtClean="0">
                        <a:effectLst/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 </m:t>
                    </m:r>
                    <m:r>
                      <a:rPr lang="en-GB" sz="1800" b="0" i="1" dirty="0" smtClean="0">
                        <a:effectLst/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𝐶𝐵𝑆</m:t>
                    </m:r>
                    <m:r>
                      <a:rPr lang="en-GB" sz="1800" b="0" i="1" dirty="0" smtClean="0">
                        <a:effectLst/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en-GB" sz="1800" b="0" i="1" dirty="0" smtClean="0">
                        <a:effectLst/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𝑝h𝑜𝑡𝑜𝑛</m:t>
                    </m:r>
                    <m:r>
                      <a:rPr lang="en-GB" sz="1800" b="0" i="1" dirty="0" smtClean="0">
                        <a:effectLst/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en-GB" sz="1800" b="0" i="1" dirty="0" smtClean="0">
                        <a:effectLst/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𝑠𝑝𝑒𝑐𝑡𝑟𝑢𝑚</m:t>
                    </m:r>
                    <m:r>
                      <a:rPr lang="en-GB" sz="1800" b="0" i="1" dirty="0" smtClean="0">
                        <a:effectLst/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</m:oMath>
                </a14:m>
                <a:r>
                  <a:rPr lang="en-GB" sz="1800" i="1" dirty="0">
                    <a:latin typeface="Cambria Math" panose="02040503050406030204" pitchFamily="18" charset="0"/>
                    <a:cs typeface="Calibri" panose="020F0502020204030204" pitchFamily="34" charset="0"/>
                  </a:rPr>
                  <a:t>in absolute units</a:t>
                </a:r>
              </a:p>
            </p:txBody>
          </p:sp>
        </mc:Choice>
        <mc:Fallback xmlns="">
          <p:sp>
            <p:nvSpPr>
              <p:cNvPr id="9" name="Text Placeholder 3">
                <a:extLst>
                  <a:ext uri="{FF2B5EF4-FFF2-40B4-BE49-F238E27FC236}">
                    <a16:creationId xmlns:a16="http://schemas.microsoft.com/office/drawing/2014/main" id="{52E50A48-62BD-38DE-8EEF-F3D83571C6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799" y="4933952"/>
                <a:ext cx="4233862" cy="1474788"/>
              </a:xfrm>
              <a:prstGeom prst="rect">
                <a:avLst/>
              </a:prstGeom>
              <a:blipFill>
                <a:blip r:embed="rId4"/>
                <a:stretch>
                  <a:fillRect l="-1151" r="-10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07478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F914E-32FC-4458-9570-8A80FF4F3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85192"/>
            <a:ext cx="10271461" cy="738808"/>
          </a:xfrm>
        </p:spPr>
        <p:txBody>
          <a:bodyPr>
            <a:noAutofit/>
          </a:bodyPr>
          <a:lstStyle/>
          <a:p>
            <a:r>
              <a:rPr lang="en-GB" sz="4400" dirty="0"/>
              <a:t>Comparison of CBS and BS photon spectra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0C93B9A-8292-B99F-E0BA-C9C4E49762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15" b="9387"/>
          <a:stretch/>
        </p:blipFill>
        <p:spPr>
          <a:xfrm>
            <a:off x="4800601" y="1828800"/>
            <a:ext cx="6671842" cy="4810126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F07629-29BE-4524-CE5E-927EADDA1C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363" y="2078037"/>
            <a:ext cx="3932237" cy="3811588"/>
          </a:xfrm>
        </p:spPr>
        <p:txBody>
          <a:bodyPr>
            <a:normAutofit/>
          </a:bodyPr>
          <a:lstStyle/>
          <a:p>
            <a:r>
              <a:rPr lang="en-GB" sz="2000" dirty="0"/>
              <a:t>Target thickness t= 0.005*X0</a:t>
            </a:r>
          </a:p>
          <a:p>
            <a:r>
              <a:rPr lang="en-GB" sz="2000" dirty="0"/>
              <a:t>Diamond t = 0.6 mm</a:t>
            </a:r>
          </a:p>
          <a:p>
            <a:r>
              <a:rPr lang="en-GB" sz="2000" dirty="0"/>
              <a:t>Tungsten t = 0.035 mm </a:t>
            </a:r>
          </a:p>
          <a:p>
            <a:endParaRPr lang="en-GB" sz="2000" dirty="0"/>
          </a:p>
          <a:p>
            <a:r>
              <a:rPr lang="en-GB" sz="2000" dirty="0"/>
              <a:t>BS spectrum – </a:t>
            </a:r>
            <a:r>
              <a:rPr lang="en-GB" sz="2000" dirty="0">
                <a:solidFill>
                  <a:srgbClr val="FF0000"/>
                </a:solidFill>
              </a:rPr>
              <a:t>red line</a:t>
            </a:r>
          </a:p>
          <a:p>
            <a:r>
              <a:rPr lang="en-GB" sz="2000" dirty="0"/>
              <a:t>CBS spectrum – </a:t>
            </a:r>
            <a:r>
              <a:rPr lang="en-GB" sz="2000" dirty="0">
                <a:solidFill>
                  <a:schemeClr val="accent1"/>
                </a:solidFill>
              </a:rPr>
              <a:t>blue line</a:t>
            </a:r>
          </a:p>
          <a:p>
            <a:endParaRPr lang="en-GB" sz="2000" dirty="0">
              <a:solidFill>
                <a:schemeClr val="accent1"/>
              </a:solidFill>
            </a:endParaRPr>
          </a:p>
          <a:p>
            <a:endParaRPr lang="en-GB" sz="2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1715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7585B-2639-9CF8-F2DF-85B6EA385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821" y="503852"/>
            <a:ext cx="6996954" cy="704461"/>
          </a:xfrm>
        </p:spPr>
        <p:txBody>
          <a:bodyPr>
            <a:normAutofit/>
          </a:bodyPr>
          <a:lstStyle/>
          <a:p>
            <a:r>
              <a:rPr lang="en-GB" dirty="0"/>
              <a:t> </a:t>
            </a:r>
            <a:r>
              <a:rPr lang="en-GB" sz="4400" dirty="0"/>
              <a:t>CBS beam polarization</a:t>
            </a:r>
          </a:p>
        </p:txBody>
      </p:sp>
      <p:pic>
        <p:nvPicPr>
          <p:cNvPr id="6" name="Content Placeholder 5" descr="Chart, line chart&#10;&#10;Description automatically generated">
            <a:extLst>
              <a:ext uri="{FF2B5EF4-FFF2-40B4-BE49-F238E27FC236}">
                <a16:creationId xmlns:a16="http://schemas.microsoft.com/office/drawing/2014/main" id="{489BFA3E-0419-6E04-BC22-4032307EF6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27" b="9251"/>
          <a:stretch/>
        </p:blipFill>
        <p:spPr>
          <a:xfrm>
            <a:off x="5474120" y="1432249"/>
            <a:ext cx="6273009" cy="4463726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Placeholder 3">
                <a:extLst>
                  <a:ext uri="{FF2B5EF4-FFF2-40B4-BE49-F238E27FC236}">
                    <a16:creationId xmlns:a16="http://schemas.microsoft.com/office/drawing/2014/main" id="{F28DB0B6-A2A1-6EF4-CF5A-D776E2CCDFDB}"/>
                  </a:ext>
                </a:extLst>
              </p:cNvPr>
              <p:cNvSpPr>
                <a:spLocks noGrp="1"/>
              </p:cNvSpPr>
              <p:nvPr>
                <p:ph type="body" sz="half" idx="2"/>
              </p:nvPr>
            </p:nvSpPr>
            <p:spPr>
              <a:xfrm>
                <a:off x="727821" y="1432249"/>
                <a:ext cx="4422677" cy="3811588"/>
              </a:xfrm>
            </p:spPr>
            <p:txBody>
              <a:bodyPr/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GB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Fit: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GB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P[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GB" sz="1800" i="1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</m:oMath>
                </a14:m>
                <a:r>
                  <a:rPr lang="en-GB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]= 0.5*Exp</a:t>
                </a:r>
                <a14:m>
                  <m:oMath xmlns:m="http://schemas.openxmlformats.org/officeDocument/2006/math">
                    <m:r>
                      <a:rPr lang="en-GB" sz="1800" b="0" i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en-GB" sz="18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−</m:t>
                    </m:r>
                    <m:d>
                      <m:dPr>
                        <m:ctrlPr>
                          <a:rPr lang="en-GB" sz="1800" b="0" i="1" smtClean="0"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800" b="0" i="1" smtClean="0">
                                <a:effectLst/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GB" sz="1800" b="0" i="1" smtClean="0">
                                <a:effectLst/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GB" sz="1800" b="0" i="1" smtClean="0">
                                <a:effectLst/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𝑔</m:t>
                            </m:r>
                          </m:sub>
                        </m:sSub>
                        <m:r>
                          <a:rPr lang="en-GB" sz="1800" b="0" i="1" smtClean="0"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−11,92</m:t>
                        </m:r>
                      </m:e>
                    </m:d>
                    <m:r>
                      <a:rPr lang="en-GB" sz="1800" b="0" i="1" baseline="3000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4</m:t>
                    </m:r>
                  </m:oMath>
                </a14:m>
                <a:r>
                  <a:rPr lang="en-GB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/0,2</a:t>
                </a:r>
                <a14:m>
                  <m:oMath xmlns:m="http://schemas.openxmlformats.org/officeDocument/2006/math">
                    <m:r>
                      <a:rPr lang="en-GB" sz="1800" i="1" baseline="30000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4 </m:t>
                    </m:r>
                  </m:oMath>
                </a14:m>
                <a:r>
                  <a:rPr lang="en-GB" sz="18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) + 0.285*Exp</a:t>
                </a:r>
                <a14:m>
                  <m:oMath xmlns:m="http://schemas.openxmlformats.org/officeDocument/2006/math">
                    <m:r>
                      <a:rPr lang="en-GB" sz="1800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en-GB" sz="1800" i="1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−</m:t>
                    </m:r>
                    <m:d>
                      <m:dPr>
                        <m:ctrlPr>
                          <a:rPr lang="en-GB" sz="18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1800" i="1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GB" sz="1800" i="1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GB" sz="1800" i="1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𝑔</m:t>
                            </m:r>
                          </m:sub>
                        </m:sSub>
                        <m:r>
                          <a:rPr lang="en-GB" sz="18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−1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3</m:t>
                        </m:r>
                        <m:r>
                          <a:rPr lang="en-GB" sz="18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,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84</m:t>
                        </m:r>
                      </m:e>
                    </m:d>
                    <m:r>
                      <a:rPr lang="en-GB" sz="1800" i="1" baseline="30000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4</m:t>
                    </m:r>
                  </m:oMath>
                </a14:m>
                <a:r>
                  <a:rPr lang="en-GB" sz="18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/0,12</a:t>
                </a:r>
                <a14:m>
                  <m:oMath xmlns:m="http://schemas.openxmlformats.org/officeDocument/2006/math">
                    <m:r>
                      <a:rPr lang="en-GB" sz="1800" i="1" baseline="30000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4 </m:t>
                    </m:r>
                  </m:oMath>
                </a14:m>
                <a:r>
                  <a:rPr lang="en-GB" sz="18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)</a:t>
                </a:r>
                <a:endParaRPr lang="en-GB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GB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 First two peaks only were fitted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GB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GB" sz="1800" dirty="0">
                    <a:solidFill>
                      <a:schemeClr val="accent6">
                        <a:lumMod val="75000"/>
                      </a:schemeClr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Green points </a:t>
                </a:r>
                <a:r>
                  <a:rPr lang="en-GB" sz="18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– CBS theory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GB" sz="1800" dirty="0">
                    <a:solidFill>
                      <a:schemeClr val="accent5">
                        <a:lumMod val="75000"/>
                      </a:schemeClr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Blue line </a:t>
                </a:r>
                <a:r>
                  <a:rPr lang="en-GB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- fit</a:t>
                </a:r>
                <a:endParaRPr lang="en-GB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4" name="Text Placeholder 3">
                <a:extLst>
                  <a:ext uri="{FF2B5EF4-FFF2-40B4-BE49-F238E27FC236}">
                    <a16:creationId xmlns:a16="http://schemas.microsoft.com/office/drawing/2014/main" id="{F28DB0B6-A2A1-6EF4-CF5A-D776E2CCDFD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2"/>
              </p:nvPr>
            </p:nvSpPr>
            <p:spPr>
              <a:xfrm>
                <a:off x="727821" y="1432249"/>
                <a:ext cx="4422677" cy="3811588"/>
              </a:xfrm>
              <a:blipFill>
                <a:blip r:embed="rId3"/>
                <a:stretch>
                  <a:fillRect l="-1102" t="-8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04707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0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24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D895D3-D722-E76B-C25E-0601ED1BB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GB" sz="4000">
                <a:solidFill>
                  <a:srgbClr val="FFFFFF"/>
                </a:solidFill>
              </a:rPr>
              <a:t>  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7C1749-480A-578A-B124-3B4CC4612D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351" y="1752600"/>
            <a:ext cx="11361174" cy="4886325"/>
          </a:xfrm>
        </p:spPr>
        <p:txBody>
          <a:bodyPr anchor="ctr">
            <a:normAutofit/>
          </a:bodyPr>
          <a:lstStyle/>
          <a:p>
            <a:r>
              <a:rPr lang="en-GB" sz="2000" dirty="0"/>
              <a:t>In principle, a polarization of the CBS beam produced by 16.5 GeV electrons may achieve 47 % for photon energy around 12 GeV</a:t>
            </a:r>
          </a:p>
          <a:p>
            <a:r>
              <a:rPr lang="en-GB" sz="2000" dirty="0"/>
              <a:t>For a size of the “effective collimator” compared with an electron beam size the detailed simulation of the CBS beam characteristics is needed</a:t>
            </a:r>
          </a:p>
          <a:p>
            <a:r>
              <a:rPr lang="en-GB" sz="2000" dirty="0"/>
              <a:t>For the CBS beam produced by the XFEL electron beam the measurements of its polarization is very difficult task</a:t>
            </a:r>
          </a:p>
          <a:p>
            <a:r>
              <a:rPr lang="en-GB" sz="2000" dirty="0"/>
              <a:t>Simulation of processes of the energy dissipation in a target, heat transfer, and stresses in a target bulk is planned to be performed in frame of collaboration with Kharkiv team </a:t>
            </a:r>
          </a:p>
          <a:p>
            <a:r>
              <a:rPr lang="en-GB" sz="2000" dirty="0"/>
              <a:t>The “survival time” of the diamond target (as well as the amorphous one) under ultrashort XFEL electron beam with </a:t>
            </a:r>
            <a:r>
              <a:rPr lang="en-GB" sz="2000" dirty="0" err="1"/>
              <a:t>micrometer</a:t>
            </a:r>
            <a:r>
              <a:rPr lang="en-GB" sz="2000" dirty="0"/>
              <a:t> scale transverse sizes   should be determined in real conditions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4548037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2E42AA-535A-D00B-5C1F-0A4CF3056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3982" y="1775272"/>
            <a:ext cx="9724031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4400"/>
              <a:t>Thank you for your attention! </a:t>
            </a:r>
          </a:p>
        </p:txBody>
      </p:sp>
    </p:spTree>
    <p:extLst>
      <p:ext uri="{BB962C8B-B14F-4D97-AF65-F5344CB8AC3E}">
        <p14:creationId xmlns:p14="http://schemas.microsoft.com/office/powerpoint/2010/main" val="573792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DA94CC-B2F4-3B74-4929-86D3E357B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Coherent Bremsstrahlung Process (CBS)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7402DB-8233-A6A7-BAB8-19FDE87FE9ED}"/>
              </a:ext>
            </a:extLst>
          </p:cNvPr>
          <p:cNvSpPr txBox="1"/>
          <p:nvPr/>
        </p:nvSpPr>
        <p:spPr>
          <a:xfrm>
            <a:off x="133349" y="1775271"/>
            <a:ext cx="11732646" cy="48739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Sharp peaks occur in the bremsstrahlung spectrum due to a fixed recoil momentum during interaction of </a:t>
            </a:r>
            <a:r>
              <a:rPr lang="en-US" sz="2400" dirty="0" err="1"/>
              <a:t>ultrarelativistic</a:t>
            </a:r>
            <a:r>
              <a:rPr lang="en-US" sz="2400" dirty="0"/>
              <a:t> electrons with nuclei placed in a crystalline lattice (CBS process).</a:t>
            </a:r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Lattice atoms thermal vibration leads to an appearance of a continuous incoherent component in a CBS spectrum.</a:t>
            </a:r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Position and monochromaticity of such peaks as well as photon polarization depend on crystal structure, its orientation and photon beam collimation.</a:t>
            </a:r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A diamond crystal is the uniquely target to produce CBS beams due to high Debye temperature, high thermal conductivity and radiation hardness. 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452941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1790512-8B61-156B-E89A-DCEDA639EF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134" y="1017036"/>
            <a:ext cx="1469211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EDFD12E4-9816-2A2E-18E6-C4A6627FADA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9012" y="1682198"/>
          <a:ext cx="5074853" cy="32993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2844800" imgH="1828800" progId="Equation.DSMT4">
                  <p:embed/>
                </p:oleObj>
              </mc:Choice>
              <mc:Fallback>
                <p:oleObj r:id="rId2" imgW="2844800" imgH="18288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EDFD12E4-9816-2A2E-18E6-C4A6627FADA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012" y="1682198"/>
                        <a:ext cx="5074853" cy="3299377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2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B16E188A-2150-60E7-BA88-6F3F939D3D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134" y="4467224"/>
            <a:ext cx="1485977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D729AB2B-547E-E83E-5EE3-E54EFEFB072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90510" y="2960049"/>
          <a:ext cx="5762476" cy="10341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3187700" imgH="571500" progId="Equation.DSMT4">
                  <p:embed/>
                </p:oleObj>
              </mc:Choice>
              <mc:Fallback>
                <p:oleObj r:id="rId4" imgW="3187700" imgH="57150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D729AB2B-547E-E83E-5EE3-E54EFEFB072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0510" y="2960049"/>
                        <a:ext cx="5762476" cy="1034143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2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93D16D94-B68A-5B0E-903F-99C7BBA84F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1750" y="1048784"/>
            <a:ext cx="1172307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2790E732-DF68-525C-E5BC-DF68E60E18D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90510" y="1674002"/>
          <a:ext cx="5762477" cy="786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6" imgW="3467100" imgH="469900" progId="Equation.DSMT4">
                  <p:embed/>
                </p:oleObj>
              </mc:Choice>
              <mc:Fallback>
                <p:oleObj r:id="rId6" imgW="3467100" imgH="46990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2790E732-DF68-525C-E5BC-DF68E60E18D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0510" y="1674002"/>
                        <a:ext cx="5762477" cy="786272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2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DD99CF6E-EC2B-F88D-D0F5-9386BC0DFA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1749" y="2933320"/>
            <a:ext cx="1489656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4452572E-4C08-556B-A258-3D12FC506E2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90509" y="4497055"/>
          <a:ext cx="5762477" cy="14270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8" imgW="2705100" imgH="673100" progId="Equation.DSMT4">
                  <p:embed/>
                </p:oleObj>
              </mc:Choice>
              <mc:Fallback>
                <p:oleObj r:id="rId8" imgW="2705100" imgH="67310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4452572E-4C08-556B-A258-3D12FC506E2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0509" y="4497055"/>
                        <a:ext cx="5762477" cy="1427092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2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itle 1">
            <a:extLst>
              <a:ext uri="{FF2B5EF4-FFF2-40B4-BE49-F238E27FC236}">
                <a16:creationId xmlns:a16="http://schemas.microsoft.com/office/drawing/2014/main" id="{39BC8637-DC68-65F8-3699-7A00AB671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/>
              <a:t>Main CBS expressions used for simulations</a:t>
            </a:r>
          </a:p>
        </p:txBody>
      </p:sp>
    </p:spTree>
    <p:extLst>
      <p:ext uri="{BB962C8B-B14F-4D97-AF65-F5344CB8AC3E}">
        <p14:creationId xmlns:p14="http://schemas.microsoft.com/office/powerpoint/2010/main" val="22800868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B548CEF-8B02-0593-2626-5BC716A8D5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0464" b="12951"/>
          <a:stretch/>
        </p:blipFill>
        <p:spPr>
          <a:xfrm>
            <a:off x="2400300" y="1976438"/>
            <a:ext cx="6248400" cy="359080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81BF5E9-5585-1487-3482-D521FAA391CA}"/>
              </a:ext>
            </a:extLst>
          </p:cNvPr>
          <p:cNvSpPr txBox="1"/>
          <p:nvPr/>
        </p:nvSpPr>
        <p:spPr>
          <a:xfrm>
            <a:off x="1255551" y="664417"/>
            <a:ext cx="70008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@Vector meson production with linearly polarised photons at Jefferson Lab. K. Livingston Dept of Physics &amp; Astronomy, University of Glasgow, Glasgow G12 8QQ, Scotland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5A6FA5-C6DD-8391-114F-79A2AAB7ADE9}"/>
              </a:ext>
            </a:extLst>
          </p:cNvPr>
          <p:cNvSpPr txBox="1"/>
          <p:nvPr/>
        </p:nvSpPr>
        <p:spPr>
          <a:xfrm>
            <a:off x="3409950" y="5567240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/>
              <a:t>The experimental setup</a:t>
            </a:r>
          </a:p>
        </p:txBody>
      </p:sp>
    </p:spTree>
    <p:extLst>
      <p:ext uri="{BB962C8B-B14F-4D97-AF65-F5344CB8AC3E}">
        <p14:creationId xmlns:p14="http://schemas.microsoft.com/office/powerpoint/2010/main" val="19317595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E540B02-66ED-56E7-3438-ED14DF9B8E8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0835"/>
          <a:stretch/>
        </p:blipFill>
        <p:spPr>
          <a:xfrm>
            <a:off x="1575298" y="1743074"/>
            <a:ext cx="9781246" cy="42005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7DA5F50-4489-F580-258C-BC406078A70D}"/>
              </a:ext>
            </a:extLst>
          </p:cNvPr>
          <p:cNvSpPr txBox="1"/>
          <p:nvPr/>
        </p:nvSpPr>
        <p:spPr>
          <a:xfrm>
            <a:off x="1255551" y="664417"/>
            <a:ext cx="70008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@Vector meson production with linearly polarised photons at Jefferson Lab. K. Livingston Dept of Physics &amp; Astronomy, University of Glasgow, Glasgow G12 8QQ, Scotland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9E60D97-570B-D714-B65B-227D7592B66B}"/>
              </a:ext>
            </a:extLst>
          </p:cNvPr>
          <p:cNvSpPr txBox="1"/>
          <p:nvPr/>
        </p:nvSpPr>
        <p:spPr>
          <a:xfrm>
            <a:off x="1838325" y="5775760"/>
            <a:ext cx="951821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/>
              <a:t>a) Scan with the crystal almost perfectly aligned. b) Coherent bremsstrahlung spectrum obtained online</a:t>
            </a:r>
          </a:p>
        </p:txBody>
      </p:sp>
    </p:spTree>
    <p:extLst>
      <p:ext uri="{BB962C8B-B14F-4D97-AF65-F5344CB8AC3E}">
        <p14:creationId xmlns:p14="http://schemas.microsoft.com/office/powerpoint/2010/main" val="24952183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2DB0D-5A80-1913-E340-AF5C6FDB3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Effect of the finite electron beam emittance</a:t>
            </a:r>
          </a:p>
        </p:txBody>
      </p:sp>
      <p:pic>
        <p:nvPicPr>
          <p:cNvPr id="4" name="Picture 3" descr="Chart, histogram&#10;&#10;Description automatically generated">
            <a:extLst>
              <a:ext uri="{FF2B5EF4-FFF2-40B4-BE49-F238E27FC236}">
                <a16:creationId xmlns:a16="http://schemas.microsoft.com/office/drawing/2014/main" id="{EE83BE89-DFBD-58D2-7FCC-3DB0BF2C08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449"/>
          <a:stretch/>
        </p:blipFill>
        <p:spPr>
          <a:xfrm>
            <a:off x="566249" y="1946334"/>
            <a:ext cx="5319801" cy="3585157"/>
          </a:xfrm>
          <a:prstGeom prst="rect">
            <a:avLst/>
          </a:prstGeom>
        </p:spPr>
      </p:pic>
      <p:pic>
        <p:nvPicPr>
          <p:cNvPr id="7" name="Picture 6" descr="Chart, histogram&#10;&#10;Description automatically generated">
            <a:extLst>
              <a:ext uri="{FF2B5EF4-FFF2-40B4-BE49-F238E27FC236}">
                <a16:creationId xmlns:a16="http://schemas.microsoft.com/office/drawing/2014/main" id="{ACF6EBB8-B7FF-6D10-9875-1C1134963D0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997"/>
          <a:stretch/>
        </p:blipFill>
        <p:spPr>
          <a:xfrm>
            <a:off x="5966524" y="1946334"/>
            <a:ext cx="5590859" cy="358515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2DD9C9B-D051-94F9-5ACC-423EEFB5091D}"/>
              </a:ext>
            </a:extLst>
          </p:cNvPr>
          <p:cNvSpPr txBox="1"/>
          <p:nvPr/>
        </p:nvSpPr>
        <p:spPr>
          <a:xfrm>
            <a:off x="566249" y="1541392"/>
            <a:ext cx="9343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@CLAS NOTE 2011-020 Polarization from Coherent Bremsstrahlung Enhancement (Ken Livingston)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1E50E8-6827-3197-1D79-A10E2EE9E6DD}"/>
              </a:ext>
            </a:extLst>
          </p:cNvPr>
          <p:cNvSpPr txBox="1"/>
          <p:nvPr/>
        </p:nvSpPr>
        <p:spPr>
          <a:xfrm>
            <a:off x="566249" y="5846544"/>
            <a:ext cx="49880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0070C0"/>
                </a:solidFill>
              </a:rPr>
              <a:t>Blue line  	       </a:t>
            </a:r>
            <a:r>
              <a:rPr lang="en-GB" dirty="0"/>
              <a:t>=   ideal case (collimation only)</a:t>
            </a:r>
          </a:p>
          <a:p>
            <a:r>
              <a:rPr lang="en-GB" dirty="0">
                <a:solidFill>
                  <a:srgbClr val="D60093"/>
                </a:solidFill>
              </a:rPr>
              <a:t>Magenta line </a:t>
            </a:r>
            <a:r>
              <a:rPr lang="en-GB" dirty="0"/>
              <a:t>=   smoothing due to beam emittance</a:t>
            </a:r>
          </a:p>
        </p:txBody>
      </p:sp>
    </p:spTree>
    <p:extLst>
      <p:ext uri="{BB962C8B-B14F-4D97-AF65-F5344CB8AC3E}">
        <p14:creationId xmlns:p14="http://schemas.microsoft.com/office/powerpoint/2010/main" val="42390461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A0B78-0545-9363-F047-001DCC03B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GB" sz="2600">
                <a:solidFill>
                  <a:srgbClr val="FFFFFF"/>
                </a:solidFill>
              </a:rPr>
              <a:t>CBS ideal spectrum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A3A229A-1A47-EC63-ADB5-5715EC695B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5822" y="285750"/>
            <a:ext cx="7440426" cy="64865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835E337-4A5A-E8E9-1502-3FA2279E4F76}"/>
              </a:ext>
            </a:extLst>
          </p:cNvPr>
          <p:cNvSpPr txBox="1"/>
          <p:nvPr/>
        </p:nvSpPr>
        <p:spPr>
          <a:xfrm rot="16200000">
            <a:off x="-1414922" y="3136612"/>
            <a:ext cx="34111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Simulations results</a:t>
            </a:r>
          </a:p>
        </p:txBody>
      </p:sp>
    </p:spTree>
    <p:extLst>
      <p:ext uri="{BB962C8B-B14F-4D97-AF65-F5344CB8AC3E}">
        <p14:creationId xmlns:p14="http://schemas.microsoft.com/office/powerpoint/2010/main" val="18496289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A0B78-0545-9363-F047-001DCC03B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GB" sz="2600" dirty="0">
                <a:solidFill>
                  <a:srgbClr val="FFFFFF"/>
                </a:solidFill>
              </a:rPr>
              <a:t>CBS beam polarization (ideal case)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0D947C-F79C-1695-E4C5-8287B4DE3A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3860" y="0"/>
            <a:ext cx="786653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93C0A13-FD1C-4C7A-9C00-C84AD7E4996F}"/>
              </a:ext>
            </a:extLst>
          </p:cNvPr>
          <p:cNvSpPr txBox="1"/>
          <p:nvPr/>
        </p:nvSpPr>
        <p:spPr>
          <a:xfrm rot="16200000">
            <a:off x="-1414922" y="3136612"/>
            <a:ext cx="34111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Simulations results</a:t>
            </a:r>
          </a:p>
        </p:txBody>
      </p:sp>
    </p:spTree>
    <p:extLst>
      <p:ext uri="{BB962C8B-B14F-4D97-AF65-F5344CB8AC3E}">
        <p14:creationId xmlns:p14="http://schemas.microsoft.com/office/powerpoint/2010/main" val="20482034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A0B78-0545-9363-F047-001DCC03B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CBS ideal spectrum (first peak)</a:t>
            </a:r>
          </a:p>
        </p:txBody>
      </p:sp>
      <p:pic>
        <p:nvPicPr>
          <p:cNvPr id="4" name="Picture 3" descr="Chart, line chart&#10;&#10;Description automatically generated">
            <a:extLst>
              <a:ext uri="{FF2B5EF4-FFF2-40B4-BE49-F238E27FC236}">
                <a16:creationId xmlns:a16="http://schemas.microsoft.com/office/drawing/2014/main" id="{3F29A5DA-1E56-9081-5110-C3554FFAAD2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123"/>
          <a:stretch/>
        </p:blipFill>
        <p:spPr>
          <a:xfrm>
            <a:off x="4620176" y="961812"/>
            <a:ext cx="6025046" cy="493098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93C0A13-FD1C-4C7A-9C00-C84AD7E4996F}"/>
              </a:ext>
            </a:extLst>
          </p:cNvPr>
          <p:cNvSpPr txBox="1"/>
          <p:nvPr/>
        </p:nvSpPr>
        <p:spPr>
          <a:xfrm rot="16200000">
            <a:off x="-1414922" y="3136612"/>
            <a:ext cx="34111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Simulations results</a:t>
            </a:r>
            <a:endParaRPr lang="en-GB" sz="3200" b="1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4183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A0B78-0545-9363-F047-001DCC03B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GB" sz="2600" dirty="0">
                <a:solidFill>
                  <a:srgbClr val="FFFFFF"/>
                </a:solidFill>
              </a:rPr>
              <a:t>Comparison CBS spectra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93C0A13-FD1C-4C7A-9C00-C84AD7E4996F}"/>
              </a:ext>
            </a:extLst>
          </p:cNvPr>
          <p:cNvSpPr txBox="1"/>
          <p:nvPr/>
        </p:nvSpPr>
        <p:spPr>
          <a:xfrm rot="16200000">
            <a:off x="-1414922" y="3136612"/>
            <a:ext cx="34111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Simulations results</a:t>
            </a:r>
          </a:p>
        </p:txBody>
      </p:sp>
      <p:pic>
        <p:nvPicPr>
          <p:cNvPr id="5" name="Picture 4" descr="Chart, line chart&#10;&#10;Description automatically generated">
            <a:extLst>
              <a:ext uri="{FF2B5EF4-FFF2-40B4-BE49-F238E27FC236}">
                <a16:creationId xmlns:a16="http://schemas.microsoft.com/office/drawing/2014/main" id="{0833CA0E-CB08-01CB-244B-B8E98B42D6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00" b="9975"/>
          <a:stretch/>
        </p:blipFill>
        <p:spPr>
          <a:xfrm>
            <a:off x="3685390" y="195933"/>
            <a:ext cx="7866530" cy="557037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BB349D8-CE78-E94A-7C34-DB0C68BB6A50}"/>
              </a:ext>
            </a:extLst>
          </p:cNvPr>
          <p:cNvSpPr txBox="1"/>
          <p:nvPr/>
        </p:nvSpPr>
        <p:spPr>
          <a:xfrm>
            <a:off x="2523798" y="5990220"/>
            <a:ext cx="59719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0070C0"/>
                </a:solidFill>
              </a:rPr>
              <a:t>Blue line  	 </a:t>
            </a:r>
            <a:r>
              <a:rPr lang="en-GB" dirty="0"/>
              <a:t>=   CBS ideal spectrum </a:t>
            </a:r>
          </a:p>
          <a:p>
            <a:r>
              <a:rPr lang="en-GB" dirty="0">
                <a:solidFill>
                  <a:srgbClr val="FF0000"/>
                </a:solidFill>
              </a:rPr>
              <a:t>Red line    </a:t>
            </a:r>
            <a:r>
              <a:rPr lang="en-GB" dirty="0"/>
              <a:t>=   CBS smoothed spectrum due to beam emittance</a:t>
            </a:r>
          </a:p>
        </p:txBody>
      </p:sp>
    </p:spTree>
    <p:extLst>
      <p:ext uri="{BB962C8B-B14F-4D97-AF65-F5344CB8AC3E}">
        <p14:creationId xmlns:p14="http://schemas.microsoft.com/office/powerpoint/2010/main" val="18201853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A0B78-0545-9363-F047-001DCC03B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GB" sz="2600" dirty="0">
                <a:solidFill>
                  <a:srgbClr val="FFFFFF"/>
                </a:solidFill>
              </a:rPr>
              <a:t>Smoothed polarization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93C0A13-FD1C-4C7A-9C00-C84AD7E4996F}"/>
              </a:ext>
            </a:extLst>
          </p:cNvPr>
          <p:cNvSpPr txBox="1"/>
          <p:nvPr/>
        </p:nvSpPr>
        <p:spPr>
          <a:xfrm rot="16200000">
            <a:off x="-1414922" y="3136612"/>
            <a:ext cx="34111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Simulations results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B349D8-CE78-E94A-7C34-DB0C68BB6A50}"/>
              </a:ext>
            </a:extLst>
          </p:cNvPr>
          <p:cNvSpPr txBox="1"/>
          <p:nvPr/>
        </p:nvSpPr>
        <p:spPr>
          <a:xfrm>
            <a:off x="2523798" y="5990220"/>
            <a:ext cx="57864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0070C0"/>
                </a:solidFill>
              </a:rPr>
              <a:t>Blue line  	 </a:t>
            </a:r>
            <a:r>
              <a:rPr lang="en-GB" dirty="0"/>
              <a:t>=   polarization (ideal case) </a:t>
            </a:r>
          </a:p>
          <a:p>
            <a:r>
              <a:rPr lang="en-GB" dirty="0">
                <a:solidFill>
                  <a:srgbClr val="FF0000"/>
                </a:solidFill>
              </a:rPr>
              <a:t>Red line    </a:t>
            </a:r>
            <a:r>
              <a:rPr lang="en-GB" dirty="0"/>
              <a:t>=   smoothed polarization due to beam emittance</a:t>
            </a:r>
          </a:p>
        </p:txBody>
      </p:sp>
      <p:pic>
        <p:nvPicPr>
          <p:cNvPr id="4" name="Picture 3" descr="Chart, line chart&#10;&#10;Description automatically generated">
            <a:extLst>
              <a:ext uri="{FF2B5EF4-FFF2-40B4-BE49-F238E27FC236}">
                <a16:creationId xmlns:a16="http://schemas.microsoft.com/office/drawing/2014/main" id="{47D7AA7B-2087-E7E7-2E78-B8ECAB4CB49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14" b="9388"/>
          <a:stretch/>
        </p:blipFill>
        <p:spPr>
          <a:xfrm>
            <a:off x="3888898" y="167918"/>
            <a:ext cx="7866530" cy="5822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095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A94CC-B2F4-3B74-4929-86D3E357B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Polarization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ECBCECE-ACA5-4A2A-D29B-02D770519257}"/>
                  </a:ext>
                </a:extLst>
              </p:cNvPr>
              <p:cNvSpPr txBox="1"/>
              <p:nvPr/>
            </p:nvSpPr>
            <p:spPr>
              <a:xfrm>
                <a:off x="4253206" y="3919629"/>
                <a:ext cx="7025953" cy="147611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GB" sz="2800" b="0" i="1" dirty="0">
                    <a:latin typeface="Cambria Math" panose="02040503050406030204" pitchFamily="18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</m:oMath>
                </a14:m>
                <a:r>
                  <a:rPr lang="en-GB" sz="2800" b="0" i="1" dirty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groupChr>
                      <m:groupChrPr>
                        <m:chr m:val="→"/>
                        <m:pos m:val="top"/>
                        <m:ctrlP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m:rPr>
                            <m:brk m:alnAt="1"/>
                          </m:rP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.</m:t>
                        </m:r>
                      </m:e>
                    </m:groupChr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2 </m:t>
                    </m:r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1−</m:t>
                            </m:r>
                            <m:sSub>
                              <m:sSubPr>
                                <m:ctrlPr>
                                  <a:rPr lang="en-GB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𝑔</m:t>
                                </m:r>
                              </m:sub>
                            </m:sSub>
                            <m:r>
                              <a:rPr lang="en-GB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/</m:t>
                            </m:r>
                            <m:sSub>
                              <m:sSubPr>
                                <m:ctrlPr>
                                  <a:rPr lang="en-GB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1−</m:t>
                                </m:r>
                                <m:f>
                                  <m:fPr>
                                    <m:ctrlPr>
                                      <a:rPr lang="en-GB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GB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GB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𝐸</m:t>
                                        </m:r>
                                      </m:e>
                                      <m:sub>
                                        <m:r>
                                          <a:rPr lang="en-GB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𝑔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GB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GB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𝐸</m:t>
                                        </m:r>
                                      </m:e>
                                      <m:sub>
                                        <m:r>
                                          <a:rPr lang="en-GB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GB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sz="28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ECBCECE-ACA5-4A2A-D29B-02D7705192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3206" y="3919629"/>
                <a:ext cx="7025953" cy="14761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F5A773B-DE02-1522-23C1-26BC2AA06A24}"/>
                  </a:ext>
                </a:extLst>
              </p:cNvPr>
              <p:cNvSpPr txBox="1"/>
              <p:nvPr/>
            </p:nvSpPr>
            <p:spPr>
              <a:xfrm>
                <a:off x="894182" y="1477343"/>
                <a:ext cx="10888824" cy="27184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800" dirty="0"/>
                  <a:t>For “hard” collimation of the CBS photon beam an incoherent component of the spectrum is much less than coherent one.</a:t>
                </a:r>
              </a:p>
              <a:p>
                <a:endParaRPr lang="en-GB" sz="2800" dirty="0"/>
              </a:p>
              <a:p>
                <a:r>
                  <a:rPr lang="en-GB" sz="2800" dirty="0"/>
                  <a:t>Neglecting by an incoherent component the estimation of the maximal linear polarization is following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800"/>
                        </m:ctrlPr>
                      </m:sSubPr>
                      <m:e>
                        <m:r>
                          <a:rPr lang="en-GB" sz="2800"/>
                          <m:t>𝐸</m:t>
                        </m:r>
                      </m:e>
                      <m:sub>
                        <m:r>
                          <a:rPr lang="en-GB" sz="2800"/>
                          <m:t>𝑔</m:t>
                        </m:r>
                      </m:sub>
                    </m:sSub>
                  </m:oMath>
                </a14:m>
                <a:r>
                  <a:rPr lang="en-GB" sz="2800" dirty="0"/>
                  <a:t> is the CBS peak photon energy,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800"/>
                        </m:ctrlPr>
                      </m:sSubPr>
                      <m:e>
                        <m:r>
                          <a:rPr lang="en-GB" sz="2800"/>
                          <m:t>𝐸</m:t>
                        </m:r>
                      </m:e>
                      <m:sub>
                        <m:r>
                          <a:rPr lang="en-GB" sz="2800"/>
                          <m:t>0</m:t>
                        </m:r>
                      </m:sub>
                    </m:sSub>
                  </m:oMath>
                </a14:m>
                <a:r>
                  <a:rPr lang="en-GB" sz="2800" dirty="0"/>
                  <a:t> is  the incident electron energy):</a:t>
                </a: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F5A773B-DE02-1522-23C1-26BC2AA06A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182" y="1477343"/>
                <a:ext cx="10888824" cy="2718436"/>
              </a:xfrm>
              <a:prstGeom prst="rect">
                <a:avLst/>
              </a:prstGeom>
              <a:blipFill>
                <a:blip r:embed="rId3"/>
                <a:stretch>
                  <a:fillRect l="-1176" t="-2018" r="-1120" b="-53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EA0E64D-9DB2-C386-4C8F-AFEF2E5D4753}"/>
                  </a:ext>
                </a:extLst>
              </p:cNvPr>
              <p:cNvSpPr txBox="1"/>
              <p:nvPr/>
            </p:nvSpPr>
            <p:spPr>
              <a:xfrm>
                <a:off x="4253206" y="5484372"/>
                <a:ext cx="6636397" cy="78470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800" dirty="0"/>
                  <a:t>For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=0.75</m:t>
                    </m:r>
                    <m:sSub>
                      <m:sSub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    </m:t>
                        </m:r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</m:oMath>
                </a14:m>
                <a:r>
                  <a:rPr lang="en-GB" sz="2800" dirty="0"/>
                  <a:t> --&gt; 47%</a:t>
                </a: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EA0E64D-9DB2-C386-4C8F-AFEF2E5D47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3206" y="5484372"/>
                <a:ext cx="6636397" cy="784702"/>
              </a:xfrm>
              <a:prstGeom prst="rect">
                <a:avLst/>
              </a:prstGeom>
              <a:blipFill>
                <a:blip r:embed="rId4"/>
                <a:stretch>
                  <a:fillRect l="-1930" b="-39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1091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A94CC-B2F4-3B74-4929-86D3E357B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Orientation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7402DB-8233-A6A7-BAB8-19FDE87FE9ED}"/>
              </a:ext>
            </a:extLst>
          </p:cNvPr>
          <p:cNvSpPr txBox="1"/>
          <p:nvPr/>
        </p:nvSpPr>
        <p:spPr>
          <a:xfrm>
            <a:off x="640701" y="1371600"/>
            <a:ext cx="1012371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The maximal polarization is achieved for the crystal orientation providing “single-point regime” for which a recoil momentum coincides with the single reciprocal lattice vector {2,2,0}.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If electrons propagate close to the axes &lt;0 0 1&gt; at the angle </a:t>
            </a:r>
            <a:r>
              <a:rPr lang="el-GR" sz="2800" dirty="0"/>
              <a:t>ϑ</a:t>
            </a:r>
            <a:r>
              <a:rPr lang="en-GB" sz="2800" dirty="0"/>
              <a:t>  much higher than the channelling angle, then the orientation angle  </a:t>
            </a:r>
            <a:r>
              <a:rPr lang="el-GR" sz="2800" dirty="0"/>
              <a:t>ψ</a:t>
            </a:r>
            <a:r>
              <a:rPr lang="en-GB" sz="2800" dirty="0"/>
              <a:t> relative the (2, 2, 0) plane is determined the CBS peak energy </a:t>
            </a:r>
            <a:r>
              <a:rPr lang="en-GB" sz="2800" b="1" dirty="0" err="1"/>
              <a:t>Eg</a:t>
            </a:r>
            <a:r>
              <a:rPr lang="en-GB" sz="2800" b="1" dirty="0"/>
              <a:t> </a:t>
            </a:r>
            <a:endParaRPr lang="en-GB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ECBCECE-ACA5-4A2A-D29B-02D770519257}"/>
                  </a:ext>
                </a:extLst>
              </p:cNvPr>
              <p:cNvSpPr txBox="1"/>
              <p:nvPr/>
            </p:nvSpPr>
            <p:spPr>
              <a:xfrm>
                <a:off x="699797" y="4816473"/>
                <a:ext cx="10851502" cy="195393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40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𝜓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/</m:t>
                          </m:r>
                          <m:sSub>
                            <m:sSub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𝜋𝛾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𝑔</m:t>
                              </m:r>
                            </m:sub>
                          </m:sSub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/</m:t>
                          </m:r>
                          <m:sSub>
                            <m:sSub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1−</m:t>
                              </m:r>
                              <m:sSub>
                                <m:sSub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𝑔</m:t>
                                  </m:r>
                                </m:sub>
                              </m:sSub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/</m:t>
                              </m:r>
                              <m:sSub>
                                <m:sSub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en-GB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, </m:t>
                      </m:r>
                    </m:oMath>
                  </m:oMathPara>
                </a14:m>
                <a:endParaRPr lang="en-GB" sz="2400" b="0" i="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en-GB" sz="24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− 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𝑙𝑎𝑡𝑡𝑖𝑐𝑒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𝑐𝑜𝑛𝑠𝑡𝑎𝑛𝑡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l-G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−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𝐿𝑜𝑟𝑒𝑛𝑡𝑧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𝑓𝑎𝑐𝑡𝑜𝑟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− 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𝑀𝑖𝑙𝑙𝑒𝑟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𝑖𝑛𝑑𝑒𝑥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,</m:t>
                    </m:r>
                    <m:sSub>
                      <m:sSubPr>
                        <m:ctrlP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    </m:t>
                        </m:r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GB" sz="2400" i="1" dirty="0"/>
                  <a:t> -  </a:t>
                </a:r>
                <a:r>
                  <a:rPr lang="en-GB" sz="24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electron Compton wavelength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ECBCECE-ACA5-4A2A-D29B-02D7705192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797" y="4816473"/>
                <a:ext cx="10851502" cy="1953933"/>
              </a:xfrm>
              <a:prstGeom prst="rect">
                <a:avLst/>
              </a:prstGeom>
              <a:blipFill>
                <a:blip r:embed="rId2"/>
                <a:stretch>
                  <a:fillRect l="-1742" r="-393" b="-84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6131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6EF10-3BEB-D7E3-ADC8-A40C82B66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Beam orientation relative to crystallographic axis (scheme)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E88440F-D8AE-0E2D-ABCD-FC503E10DA70}"/>
              </a:ext>
            </a:extLst>
          </p:cNvPr>
          <p:cNvGrpSpPr/>
          <p:nvPr/>
        </p:nvGrpSpPr>
        <p:grpSpPr>
          <a:xfrm>
            <a:off x="1928347" y="1894114"/>
            <a:ext cx="7986507" cy="4217436"/>
            <a:chOff x="1928347" y="1894114"/>
            <a:chExt cx="7986507" cy="4217436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69E82BF1-C56C-6710-7FC4-34E804FB48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28347" y="1894114"/>
              <a:ext cx="7986507" cy="4217436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638A40D-8671-2F55-313E-A754EBD13F00}"/>
                </a:ext>
              </a:extLst>
            </p:cNvPr>
            <p:cNvSpPr txBox="1"/>
            <p:nvPr/>
          </p:nvSpPr>
          <p:spPr>
            <a:xfrm rot="20599457">
              <a:off x="2640562" y="5197152"/>
              <a:ext cx="1338123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GB" b="1" dirty="0"/>
                <a:t>Axes (0 0 1) 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05CDE60E-FA60-E195-8C36-64E6A453B2F4}"/>
                </a:ext>
              </a:extLst>
            </p:cNvPr>
            <p:cNvSpPr txBox="1"/>
            <p:nvPr/>
          </p:nvSpPr>
          <p:spPr>
            <a:xfrm rot="889512">
              <a:off x="6290134" y="5358881"/>
              <a:ext cx="1338123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GB" b="1" dirty="0"/>
                <a:t>Axes (2 2 0) 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9AEB323E-8039-7065-3389-E84CF2C434E8}"/>
                </a:ext>
              </a:extLst>
            </p:cNvPr>
            <p:cNvSpPr txBox="1"/>
            <p:nvPr/>
          </p:nvSpPr>
          <p:spPr>
            <a:xfrm rot="4467439">
              <a:off x="3393721" y="2462983"/>
              <a:ext cx="1461554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GB" b="1" dirty="0"/>
                <a:t>Axes (2 -2 0 ) 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DB73E32-8E2B-582E-8119-B326BBD152A2}"/>
                </a:ext>
              </a:extLst>
            </p:cNvPr>
            <p:cNvSpPr txBox="1"/>
            <p:nvPr/>
          </p:nvSpPr>
          <p:spPr>
            <a:xfrm>
              <a:off x="4068512" y="5160634"/>
              <a:ext cx="205274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GB" sz="2000" b="1" dirty="0"/>
                <a:t>ψ</a:t>
              </a:r>
              <a:r>
                <a:rPr lang="en-GB" sz="2800" b="1" dirty="0"/>
                <a:t> 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ED09E49-DE5C-1180-8755-42B3A740AE0A}"/>
                </a:ext>
              </a:extLst>
            </p:cNvPr>
            <p:cNvSpPr txBox="1"/>
            <p:nvPr/>
          </p:nvSpPr>
          <p:spPr>
            <a:xfrm>
              <a:off x="5069996" y="4288041"/>
              <a:ext cx="397741" cy="400110"/>
            </a:xfrm>
            <a:prstGeom prst="rect">
              <a:avLst/>
            </a:prstGeom>
            <a:solidFill>
              <a:srgbClr val="F9F9F9"/>
            </a:solidFill>
          </p:spPr>
          <p:txBody>
            <a:bodyPr wrap="square" rtlCol="0">
              <a:spAutoFit/>
            </a:bodyPr>
            <a:lstStyle/>
            <a:p>
              <a:r>
                <a:rPr lang="el-GR" sz="2000" b="1" dirty="0"/>
                <a:t>ϑ</a:t>
              </a:r>
              <a:r>
                <a:rPr lang="en-GB" sz="2000" b="1" dirty="0"/>
                <a:t> 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B63D1DA-81B0-7E55-EFB3-B6091FE0679F}"/>
                </a:ext>
              </a:extLst>
            </p:cNvPr>
            <p:cNvSpPr txBox="1"/>
            <p:nvPr/>
          </p:nvSpPr>
          <p:spPr>
            <a:xfrm>
              <a:off x="5775602" y="4229741"/>
              <a:ext cx="180000" cy="180000"/>
            </a:xfrm>
            <a:prstGeom prst="rect">
              <a:avLst/>
            </a:prstGeom>
            <a:solidFill>
              <a:srgbClr val="F9F9F9"/>
            </a:solidFill>
          </p:spPr>
          <p:txBody>
            <a:bodyPr wrap="square" rtlCol="0">
              <a:spAutoFit/>
            </a:bodyPr>
            <a:lstStyle/>
            <a:p>
              <a:r>
                <a:rPr lang="en-GB" sz="2000" b="1" dirty="0"/>
                <a:t> </a:t>
              </a: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6068D917-412D-0D45-F6D0-610B1912BA36}"/>
              </a:ext>
            </a:extLst>
          </p:cNvPr>
          <p:cNvSpPr txBox="1"/>
          <p:nvPr/>
        </p:nvSpPr>
        <p:spPr>
          <a:xfrm>
            <a:off x="988459" y="1881142"/>
            <a:ext cx="7000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@K. Livingston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2DFBAB1-243D-7D30-7C4A-C0BE71F75115}"/>
              </a:ext>
            </a:extLst>
          </p:cNvPr>
          <p:cNvSpPr txBox="1"/>
          <p:nvPr/>
        </p:nvSpPr>
        <p:spPr>
          <a:xfrm>
            <a:off x="838201" y="5933388"/>
            <a:ext cx="107690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Plane of the maximal linear polarization is coincided with crystallographic plane perpendicular to axis (2 -2 0)</a:t>
            </a:r>
          </a:p>
        </p:txBody>
      </p:sp>
    </p:spTree>
    <p:extLst>
      <p:ext uri="{BB962C8B-B14F-4D97-AF65-F5344CB8AC3E}">
        <p14:creationId xmlns:p14="http://schemas.microsoft.com/office/powerpoint/2010/main" val="2248047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A9E7F-D974-26FB-C32E-3689B94F7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Simulation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FAAFB-2525-D748-E8C2-1E008F99BE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0622" y="1597025"/>
            <a:ext cx="10515601" cy="49623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/>
              <a:t>   A brief description of the used approach to simulate the CBS beam spectrum and polarization one can find in the book: </a:t>
            </a:r>
            <a:r>
              <a:rPr lang="en-GB" sz="2400" dirty="0" err="1"/>
              <a:t>A.Potylitsyn</a:t>
            </a:r>
            <a:r>
              <a:rPr lang="en-GB" sz="2400" dirty="0"/>
              <a:t>. Electromagnetic radiation of electrons in periodic structures. Springer, 2011</a:t>
            </a:r>
          </a:p>
          <a:p>
            <a:pPr marL="0" indent="0">
              <a:buNone/>
            </a:pPr>
            <a:r>
              <a:rPr lang="en-GB" dirty="0"/>
              <a:t>    The main approximations:</a:t>
            </a:r>
          </a:p>
          <a:p>
            <a:pPr marL="0" indent="0">
              <a:buNone/>
            </a:pPr>
            <a:r>
              <a:rPr lang="en-GB" sz="2400" dirty="0"/>
              <a:t>   </a:t>
            </a:r>
            <a:r>
              <a:rPr lang="en-GB" sz="2000" dirty="0"/>
              <a:t>Neglecting by electron – electron bremsstrahlung </a:t>
            </a:r>
          </a:p>
          <a:p>
            <a:pPr marL="0" indent="0">
              <a:buNone/>
            </a:pPr>
            <a:r>
              <a:rPr lang="en-GB" sz="2000" dirty="0"/>
              <a:t>    Carbon formfactor was chosen from the Tomas-Fermi model</a:t>
            </a:r>
          </a:p>
          <a:p>
            <a:pPr marL="0" indent="0">
              <a:buNone/>
            </a:pPr>
            <a:r>
              <a:rPr lang="en-GB" sz="2000" dirty="0"/>
              <a:t>   Electron multiple scattering (MS)  in a crystal target is the same as in amorphous one</a:t>
            </a:r>
          </a:p>
          <a:p>
            <a:pPr marL="0" indent="0">
              <a:buNone/>
            </a:pPr>
            <a:r>
              <a:rPr lang="en-GB" sz="2000" dirty="0"/>
              <a:t>   Smearing of the CBS peaks due to MS is simulated using 1 – D gaussian angular distribution of the electron beam</a:t>
            </a:r>
          </a:p>
          <a:p>
            <a:pPr marL="0" indent="0">
              <a:buNone/>
            </a:pPr>
            <a:r>
              <a:rPr lang="en-GB" sz="2000" dirty="0"/>
              <a:t>  Collimation of the  incoherent component is calculated as for usual bremsstrahlung (BS) from an amorphous target with a finite thickness 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714429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F19BC-360C-D4ED-5361-83042DD2B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000" y="360000"/>
            <a:ext cx="10788905" cy="1600200"/>
          </a:xfrm>
        </p:spPr>
        <p:txBody>
          <a:bodyPr/>
          <a:lstStyle/>
          <a:p>
            <a:r>
              <a:rPr lang="en-GB" sz="4400" dirty="0"/>
              <a:t>Ideal CBS spectra for different collimation angles </a:t>
            </a:r>
            <a:r>
              <a:rPr lang="el-GR" b="1" i="1" dirty="0"/>
              <a:t>ϑ</a:t>
            </a:r>
            <a:r>
              <a:rPr lang="en-GB" b="1" i="1" dirty="0"/>
              <a:t>c</a:t>
            </a:r>
          </a:p>
        </p:txBody>
      </p:sp>
      <p:pic>
        <p:nvPicPr>
          <p:cNvPr id="6" name="Content Placeholder 5" descr="Chart&#10;&#10;Description automatically generated">
            <a:extLst>
              <a:ext uri="{FF2B5EF4-FFF2-40B4-BE49-F238E27FC236}">
                <a16:creationId xmlns:a16="http://schemas.microsoft.com/office/drawing/2014/main" id="{0F414C69-A477-5F7E-C6A9-BB307FBB59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28" b="8664"/>
          <a:stretch/>
        </p:blipFill>
        <p:spPr>
          <a:xfrm>
            <a:off x="4962386" y="1866901"/>
            <a:ext cx="6654519" cy="4705350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67EF74-2E41-B098-E9C7-E2FFC9181D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28000" y="2362994"/>
            <a:ext cx="4134386" cy="3811588"/>
          </a:xfrm>
        </p:spPr>
        <p:txBody>
          <a:bodyPr>
            <a:normAutofit/>
          </a:bodyPr>
          <a:lstStyle/>
          <a:p>
            <a:r>
              <a:rPr lang="en-GB" sz="2400" dirty="0"/>
              <a:t>E0 = 4500 MeV, </a:t>
            </a:r>
          </a:p>
          <a:p>
            <a:r>
              <a:rPr lang="en-GB" sz="2400" dirty="0"/>
              <a:t>     diamond (2 2 0) </a:t>
            </a:r>
          </a:p>
          <a:p>
            <a:r>
              <a:rPr lang="en-GB" sz="2400" dirty="0"/>
              <a:t>     orientation </a:t>
            </a:r>
            <a:r>
              <a:rPr lang="el-GR" sz="2400" dirty="0"/>
              <a:t>ψ</a:t>
            </a:r>
            <a:r>
              <a:rPr lang="en-GB" sz="2400" dirty="0"/>
              <a:t> = 1.55 </a:t>
            </a:r>
            <a:r>
              <a:rPr lang="en-GB" sz="2400" dirty="0" err="1"/>
              <a:t>mrad</a:t>
            </a:r>
            <a:endParaRPr lang="en-GB" sz="2400" dirty="0"/>
          </a:p>
          <a:p>
            <a:endParaRPr lang="en-GB" sz="2400" dirty="0"/>
          </a:p>
          <a:p>
            <a:r>
              <a:rPr lang="en-GB" sz="2400" dirty="0">
                <a:solidFill>
                  <a:schemeClr val="accent1"/>
                </a:solidFill>
              </a:rPr>
              <a:t>Blue line 	</a:t>
            </a:r>
            <a:r>
              <a:rPr lang="en-GB" sz="2400" dirty="0"/>
              <a:t>– no collimation</a:t>
            </a:r>
          </a:p>
          <a:p>
            <a:r>
              <a:rPr lang="en-GB" sz="2400" dirty="0"/>
              <a:t>Gray line  	– </a:t>
            </a:r>
            <a:r>
              <a:rPr lang="en-GB" sz="2400" dirty="0" err="1"/>
              <a:t>ϑc</a:t>
            </a:r>
            <a:r>
              <a:rPr lang="en-GB" sz="2400" dirty="0"/>
              <a:t> = 1/</a:t>
            </a:r>
            <a:r>
              <a:rPr lang="el-GR" sz="2400" dirty="0"/>
              <a:t>γ</a:t>
            </a:r>
            <a:r>
              <a:rPr lang="en-GB" sz="2400" dirty="0"/>
              <a:t> </a:t>
            </a:r>
          </a:p>
          <a:p>
            <a:r>
              <a:rPr lang="en-GB" sz="2400" dirty="0">
                <a:solidFill>
                  <a:srgbClr val="00B050"/>
                </a:solidFill>
              </a:rPr>
              <a:t>Green line  	</a:t>
            </a:r>
            <a:r>
              <a:rPr lang="en-GB" sz="2400" dirty="0"/>
              <a:t>– </a:t>
            </a:r>
            <a:r>
              <a:rPr lang="en-GB" sz="2400" dirty="0" err="1"/>
              <a:t>ϑc</a:t>
            </a:r>
            <a:r>
              <a:rPr lang="en-GB" sz="2400" dirty="0"/>
              <a:t> = 0.5/</a:t>
            </a:r>
            <a:r>
              <a:rPr lang="el-GR" sz="2400" dirty="0"/>
              <a:t>γ</a:t>
            </a:r>
            <a:r>
              <a:rPr lang="en-GB" sz="2400" dirty="0"/>
              <a:t> </a:t>
            </a:r>
          </a:p>
          <a:p>
            <a:r>
              <a:rPr lang="en-GB" sz="2400" dirty="0">
                <a:solidFill>
                  <a:srgbClr val="FF0000"/>
                </a:solidFill>
              </a:rPr>
              <a:t>Red line    	</a:t>
            </a:r>
            <a:r>
              <a:rPr lang="en-GB" sz="2400" dirty="0"/>
              <a:t>– </a:t>
            </a:r>
            <a:r>
              <a:rPr lang="en-GB" sz="2400" dirty="0" err="1"/>
              <a:t>ϑc</a:t>
            </a:r>
            <a:r>
              <a:rPr lang="en-GB" sz="2400" dirty="0"/>
              <a:t> = 0.2/</a:t>
            </a:r>
            <a:r>
              <a:rPr lang="el-GR" sz="2400" dirty="0"/>
              <a:t>γ</a:t>
            </a:r>
            <a:r>
              <a:rPr lang="en-GB" sz="2400" dirty="0"/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C6EA54-1E3B-26C1-B98B-30FD4E9C07DA}"/>
              </a:ext>
            </a:extLst>
          </p:cNvPr>
          <p:cNvSpPr txBox="1"/>
          <p:nvPr/>
        </p:nvSpPr>
        <p:spPr>
          <a:xfrm>
            <a:off x="7153416" y="2162939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(2 2 0)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BFA993-1C33-6A5E-B0B7-99B3E61351D3}"/>
              </a:ext>
            </a:extLst>
          </p:cNvPr>
          <p:cNvSpPr txBox="1"/>
          <p:nvPr/>
        </p:nvSpPr>
        <p:spPr>
          <a:xfrm>
            <a:off x="8151609" y="4189995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(4 4 0)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49A9AB-8DBE-4A41-90CB-7CFD96AF3EF3}"/>
              </a:ext>
            </a:extLst>
          </p:cNvPr>
          <p:cNvSpPr txBox="1"/>
          <p:nvPr/>
        </p:nvSpPr>
        <p:spPr>
          <a:xfrm>
            <a:off x="8875906" y="4618680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(6 6 0)</a:t>
            </a:r>
          </a:p>
        </p:txBody>
      </p:sp>
    </p:spTree>
    <p:extLst>
      <p:ext uri="{BB962C8B-B14F-4D97-AF65-F5344CB8AC3E}">
        <p14:creationId xmlns:p14="http://schemas.microsoft.com/office/powerpoint/2010/main" val="969570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Chart, line chart&#10;&#10;Description automatically generated">
            <a:extLst>
              <a:ext uri="{FF2B5EF4-FFF2-40B4-BE49-F238E27FC236}">
                <a16:creationId xmlns:a16="http://schemas.microsoft.com/office/drawing/2014/main" id="{0C9A0984-06D2-858A-B8AF-AE5E0CBAAF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42" b="9446"/>
          <a:stretch/>
        </p:blipFill>
        <p:spPr>
          <a:xfrm>
            <a:off x="4984299" y="2038350"/>
            <a:ext cx="6832631" cy="4819650"/>
          </a:xfr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 Placeholder 3">
                <a:extLst>
                  <a:ext uri="{FF2B5EF4-FFF2-40B4-BE49-F238E27FC236}">
                    <a16:creationId xmlns:a16="http://schemas.microsoft.com/office/drawing/2014/main" id="{1E029B56-45D8-B68E-4C4A-67ABB9175FD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20000" y="2196000"/>
                <a:ext cx="4724936" cy="4547576"/>
              </a:xfrm>
              <a:prstGeom prst="rect">
                <a:avLst/>
              </a:prstGeom>
              <a:noFill/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2400" dirty="0"/>
                  <a:t>E0 = 4500 MeV, </a:t>
                </a:r>
              </a:p>
              <a:p>
                <a:r>
                  <a:rPr lang="en-GB" sz="2400" dirty="0"/>
                  <a:t>     diamond (2 2 0) </a:t>
                </a:r>
              </a:p>
              <a:p>
                <a:r>
                  <a:rPr lang="en-GB" sz="2400" dirty="0"/>
                  <a:t>     orientation </a:t>
                </a:r>
                <a:r>
                  <a:rPr lang="el-GR" sz="2400" dirty="0"/>
                  <a:t>ψ</a:t>
                </a:r>
                <a:r>
                  <a:rPr lang="en-GB" sz="2400" dirty="0"/>
                  <a:t> = 1.55 </a:t>
                </a:r>
                <a:r>
                  <a:rPr lang="en-GB" sz="2400" dirty="0" err="1"/>
                  <a:t>mrad</a:t>
                </a:r>
                <a:endParaRPr lang="en-GB" sz="2400" dirty="0"/>
              </a:p>
              <a:p>
                <a:endParaRPr lang="en-GB" sz="2400" dirty="0"/>
              </a:p>
              <a:p>
                <a:r>
                  <a:rPr lang="en-GB" sz="2400" dirty="0">
                    <a:solidFill>
                      <a:schemeClr val="accent1"/>
                    </a:solidFill>
                  </a:rPr>
                  <a:t>Blue line 	</a:t>
                </a:r>
                <a:r>
                  <a:rPr lang="en-GB" sz="2400" dirty="0"/>
                  <a:t>– no collimation</a:t>
                </a:r>
              </a:p>
              <a:p>
                <a:r>
                  <a:rPr lang="en-GB" sz="2400" dirty="0"/>
                  <a:t>Gray line  	– </a:t>
                </a:r>
                <a:r>
                  <a:rPr lang="en-GB" sz="2400" dirty="0" err="1"/>
                  <a:t>ϑc</a:t>
                </a:r>
                <a:r>
                  <a:rPr lang="en-GB" sz="2400" dirty="0"/>
                  <a:t> = 1/</a:t>
                </a:r>
                <a:r>
                  <a:rPr lang="el-GR" sz="2400" dirty="0"/>
                  <a:t>γ</a:t>
                </a:r>
                <a:r>
                  <a:rPr lang="en-GB" sz="2400" dirty="0"/>
                  <a:t> </a:t>
                </a:r>
              </a:p>
              <a:p>
                <a:r>
                  <a:rPr lang="en-GB" sz="2400" dirty="0">
                    <a:solidFill>
                      <a:srgbClr val="00B050"/>
                    </a:solidFill>
                  </a:rPr>
                  <a:t>Green line  	</a:t>
                </a:r>
                <a:r>
                  <a:rPr lang="en-GB" sz="2400" dirty="0"/>
                  <a:t>– </a:t>
                </a:r>
                <a:r>
                  <a:rPr lang="en-GB" sz="2400" dirty="0" err="1"/>
                  <a:t>ϑc</a:t>
                </a:r>
                <a:r>
                  <a:rPr lang="en-GB" sz="2400" dirty="0"/>
                  <a:t> = 0.5/</a:t>
                </a:r>
                <a:r>
                  <a:rPr lang="el-GR" sz="2400" dirty="0"/>
                  <a:t>γ</a:t>
                </a:r>
                <a:r>
                  <a:rPr lang="en-GB" sz="2400" dirty="0"/>
                  <a:t> </a:t>
                </a:r>
              </a:p>
              <a:p>
                <a:r>
                  <a:rPr lang="en-GB" sz="2400" dirty="0">
                    <a:solidFill>
                      <a:srgbClr val="FF0000"/>
                    </a:solidFill>
                  </a:rPr>
                  <a:t>Red line    	</a:t>
                </a:r>
                <a:r>
                  <a:rPr lang="en-GB" sz="2400" dirty="0"/>
                  <a:t>– </a:t>
                </a:r>
                <a:r>
                  <a:rPr lang="en-GB" sz="2400" dirty="0" err="1"/>
                  <a:t>ϑc</a:t>
                </a:r>
                <a:r>
                  <a:rPr lang="en-GB" sz="2400" dirty="0"/>
                  <a:t> = 0.2/</a:t>
                </a:r>
                <a:r>
                  <a:rPr lang="el-GR" sz="2400" dirty="0"/>
                  <a:t>γ</a:t>
                </a:r>
                <a:r>
                  <a:rPr lang="en-GB" sz="2400" dirty="0"/>
                  <a:t> </a:t>
                </a:r>
              </a:p>
              <a:p>
                <a:r>
                  <a:rPr lang="en-GB" sz="2400" dirty="0"/>
                  <a:t>Dashed line: 	</a:t>
                </a:r>
                <a:r>
                  <a:rPr lang="en-GB" sz="2000" b="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</m:oMath>
                </a14:m>
                <a:r>
                  <a:rPr lang="en-GB" sz="2000" b="0" i="1" dirty="0">
                    <a:latin typeface="Cambria Math" panose="020405030504060302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2 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1−</m:t>
                            </m:r>
                            <m:sSub>
                              <m:sSubPr>
                                <m:ctrlPr>
                                  <a:rPr lang="en-GB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𝑔</m:t>
                                </m:r>
                              </m:sub>
                            </m:sSub>
                            <m:r>
                              <a:rPr lang="en-GB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/</m:t>
                            </m:r>
                            <m:sSub>
                              <m:sSubPr>
                                <m:ctrlPr>
                                  <a:rPr lang="en-GB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1−</m:t>
                                </m:r>
                                <m:f>
                                  <m:f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𝐸</m:t>
                                        </m:r>
                                      </m:e>
                                      <m:sub>
                                        <m: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𝑔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𝐸</m:t>
                                        </m:r>
                                      </m:e>
                                      <m:sub>
                                        <m:r>
                                          <a:rPr lang="en-GB" sz="20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GB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en-GB" sz="2000" dirty="0"/>
              </a:p>
              <a:p>
                <a:endParaRPr lang="en-GB" sz="2400" dirty="0"/>
              </a:p>
            </p:txBody>
          </p:sp>
        </mc:Choice>
        <mc:Fallback>
          <p:sp>
            <p:nvSpPr>
              <p:cNvPr id="7" name="Text Placeholder 3">
                <a:extLst>
                  <a:ext uri="{FF2B5EF4-FFF2-40B4-BE49-F238E27FC236}">
                    <a16:creationId xmlns:a16="http://schemas.microsoft.com/office/drawing/2014/main" id="{1E029B56-45D8-B68E-4C4A-67ABB9175F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000" y="2196000"/>
                <a:ext cx="4724936" cy="4547576"/>
              </a:xfrm>
              <a:prstGeom prst="rect">
                <a:avLst/>
              </a:prstGeom>
              <a:blipFill>
                <a:blip r:embed="rId3"/>
                <a:stretch>
                  <a:fillRect l="-1935" t="-18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>
            <a:extLst>
              <a:ext uri="{FF2B5EF4-FFF2-40B4-BE49-F238E27FC236}">
                <a16:creationId xmlns:a16="http://schemas.microsoft.com/office/drawing/2014/main" id="{D7D00749-58CF-6E44-A3E9-0AFC507C4113}"/>
              </a:ext>
            </a:extLst>
          </p:cNvPr>
          <p:cNvSpPr txBox="1">
            <a:spLocks/>
          </p:cNvSpPr>
          <p:nvPr/>
        </p:nvSpPr>
        <p:spPr>
          <a:xfrm>
            <a:off x="828000" y="504824"/>
            <a:ext cx="10788905" cy="9410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dirty="0"/>
              <a:t>CBS peak polarization</a:t>
            </a:r>
          </a:p>
        </p:txBody>
      </p:sp>
    </p:spTree>
    <p:extLst>
      <p:ext uri="{BB962C8B-B14F-4D97-AF65-F5344CB8AC3E}">
        <p14:creationId xmlns:p14="http://schemas.microsoft.com/office/powerpoint/2010/main" val="3193394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Chart, line chart&#10;&#10;Description automatically generated">
            <a:extLst>
              <a:ext uri="{FF2B5EF4-FFF2-40B4-BE49-F238E27FC236}">
                <a16:creationId xmlns:a16="http://schemas.microsoft.com/office/drawing/2014/main" id="{02E64DD7-9805-1767-4C15-CF7AFA8268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83" b="7492"/>
          <a:stretch/>
        </p:blipFill>
        <p:spPr>
          <a:xfrm>
            <a:off x="5174057" y="1960200"/>
            <a:ext cx="6661923" cy="4914900"/>
          </a:xfr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57BED11D-9A7E-430C-96FB-5240B05C61A6}"/>
              </a:ext>
            </a:extLst>
          </p:cNvPr>
          <p:cNvSpPr txBox="1">
            <a:spLocks/>
          </p:cNvSpPr>
          <p:nvPr/>
        </p:nvSpPr>
        <p:spPr>
          <a:xfrm>
            <a:off x="828000" y="360000"/>
            <a:ext cx="10788905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dirty="0"/>
              <a:t>The first CBS spectral peak for different MS angle </a:t>
            </a:r>
            <a:r>
              <a:rPr lang="en-GB" sz="4400" dirty="0" err="1"/>
              <a:t>ϑms</a:t>
            </a:r>
            <a:endParaRPr lang="en-GB" b="1" i="1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6AB5CFEA-FBDE-B627-3594-7ACADD13473F}"/>
              </a:ext>
            </a:extLst>
          </p:cNvPr>
          <p:cNvSpPr txBox="1">
            <a:spLocks/>
          </p:cNvSpPr>
          <p:nvPr/>
        </p:nvSpPr>
        <p:spPr>
          <a:xfrm>
            <a:off x="828000" y="2196000"/>
            <a:ext cx="4724936" cy="454757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/>
              <a:t>E0 = 4500 MeV, </a:t>
            </a:r>
          </a:p>
          <a:p>
            <a:r>
              <a:rPr lang="en-GB" sz="2400" dirty="0"/>
              <a:t>     diamond (2 2 0) </a:t>
            </a:r>
          </a:p>
          <a:p>
            <a:r>
              <a:rPr lang="en-GB" sz="2400" dirty="0"/>
              <a:t>     orientation </a:t>
            </a:r>
            <a:r>
              <a:rPr lang="el-GR" sz="2400" dirty="0"/>
              <a:t>ψ</a:t>
            </a:r>
            <a:r>
              <a:rPr lang="en-GB" sz="2400" dirty="0"/>
              <a:t> = 1.55 </a:t>
            </a:r>
            <a:r>
              <a:rPr lang="en-GB" sz="2400" dirty="0" err="1"/>
              <a:t>mrad</a:t>
            </a:r>
            <a:endParaRPr lang="en-GB" sz="2400" dirty="0"/>
          </a:p>
          <a:p>
            <a:r>
              <a:rPr lang="en-GB" sz="2400" dirty="0"/>
              <a:t>     collimation angle ϑ = 0.5/</a:t>
            </a:r>
            <a:r>
              <a:rPr lang="el-GR" sz="2400" dirty="0"/>
              <a:t> γ</a:t>
            </a:r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Black line </a:t>
            </a:r>
            <a:r>
              <a:rPr lang="en-GB" sz="2400" dirty="0">
                <a:solidFill>
                  <a:schemeClr val="accent1"/>
                </a:solidFill>
              </a:rPr>
              <a:t>	</a:t>
            </a:r>
            <a:r>
              <a:rPr lang="en-GB" sz="2400" dirty="0"/>
              <a:t>– no MS</a:t>
            </a:r>
          </a:p>
          <a:p>
            <a:r>
              <a:rPr lang="en-GB" sz="2400" dirty="0">
                <a:solidFill>
                  <a:srgbClr val="00B050"/>
                </a:solidFill>
              </a:rPr>
              <a:t>Green line  </a:t>
            </a:r>
            <a:r>
              <a:rPr lang="en-GB" sz="2400" dirty="0"/>
              <a:t>	– </a:t>
            </a:r>
            <a:r>
              <a:rPr lang="en-GB" sz="2400" dirty="0" err="1"/>
              <a:t>ϑms</a:t>
            </a:r>
            <a:r>
              <a:rPr lang="en-GB" sz="2400" dirty="0"/>
              <a:t> = 1/</a:t>
            </a:r>
            <a:r>
              <a:rPr lang="el-GR" sz="2400" dirty="0"/>
              <a:t>γ</a:t>
            </a:r>
            <a:r>
              <a:rPr lang="en-GB" sz="2400" dirty="0"/>
              <a:t> </a:t>
            </a:r>
          </a:p>
          <a:p>
            <a:r>
              <a:rPr lang="en-GB" sz="2400" dirty="0">
                <a:solidFill>
                  <a:schemeClr val="accent1"/>
                </a:solidFill>
              </a:rPr>
              <a:t>Blue line  </a:t>
            </a:r>
            <a:r>
              <a:rPr lang="en-GB" sz="2400" dirty="0">
                <a:solidFill>
                  <a:srgbClr val="00B050"/>
                </a:solidFill>
              </a:rPr>
              <a:t>	</a:t>
            </a:r>
            <a:r>
              <a:rPr lang="en-GB" sz="2400" dirty="0"/>
              <a:t>– </a:t>
            </a:r>
            <a:r>
              <a:rPr lang="en-GB" sz="2400" dirty="0" err="1"/>
              <a:t>ϑms</a:t>
            </a:r>
            <a:r>
              <a:rPr lang="en-GB" sz="2400" dirty="0"/>
              <a:t> = 0.5/</a:t>
            </a:r>
            <a:r>
              <a:rPr lang="el-GR" sz="2400" dirty="0"/>
              <a:t>γ</a:t>
            </a:r>
            <a:r>
              <a:rPr lang="en-GB" sz="2400" dirty="0"/>
              <a:t> </a:t>
            </a:r>
          </a:p>
          <a:p>
            <a:r>
              <a:rPr lang="en-GB" sz="2400" dirty="0">
                <a:solidFill>
                  <a:srgbClr val="FF0000"/>
                </a:solidFill>
              </a:rPr>
              <a:t>Red line    	</a:t>
            </a:r>
            <a:r>
              <a:rPr lang="en-GB" sz="2400" dirty="0"/>
              <a:t>– </a:t>
            </a:r>
            <a:r>
              <a:rPr lang="en-GB" sz="2400" dirty="0" err="1"/>
              <a:t>ϑms</a:t>
            </a:r>
            <a:r>
              <a:rPr lang="en-GB" sz="2400" dirty="0"/>
              <a:t> = 0.25/</a:t>
            </a:r>
            <a:r>
              <a:rPr lang="el-GR" sz="2400" dirty="0"/>
              <a:t>γ</a:t>
            </a:r>
            <a:r>
              <a:rPr lang="en-GB" sz="2400" dirty="0"/>
              <a:t> 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97441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2676</TotalTime>
  <Words>1468</Words>
  <Application>Microsoft Office PowerPoint</Application>
  <PresentationFormat>Widescreen</PresentationFormat>
  <Paragraphs>167</Paragraphs>
  <Slides>28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Calibri</vt:lpstr>
      <vt:lpstr>Calibri Light</vt:lpstr>
      <vt:lpstr>Cambria Math</vt:lpstr>
      <vt:lpstr>Office Theme</vt:lpstr>
      <vt:lpstr>Equation.DSMT4</vt:lpstr>
      <vt:lpstr>Linearly polarized coherent bremsstrahlung beam</vt:lpstr>
      <vt:lpstr>Coherent Bremsstrahlung Process (CBS)</vt:lpstr>
      <vt:lpstr>Polarization</vt:lpstr>
      <vt:lpstr>Orientation</vt:lpstr>
      <vt:lpstr>Beam orientation relative to crystallographic axis (scheme)</vt:lpstr>
      <vt:lpstr>  Simulation approach</vt:lpstr>
      <vt:lpstr>Ideal CBS spectra for different collimation angles ϑc</vt:lpstr>
      <vt:lpstr>PowerPoint Presentation</vt:lpstr>
      <vt:lpstr>PowerPoint Presentation</vt:lpstr>
      <vt:lpstr>PowerPoint Presentation</vt:lpstr>
      <vt:lpstr>Angular BS distribution</vt:lpstr>
      <vt:lpstr>Angular  distribution of the BS beam from an amorphous target with thickness t </vt:lpstr>
      <vt:lpstr>BS  photon spectrum (E0 = 16.5 GeV)</vt:lpstr>
      <vt:lpstr>      CBS intensity spectrum (diamond, 0.6 mm,   E0=16.5 GeV, ϑ=8.5 mrad,ψ=2.1mrad, u=0.16)</vt:lpstr>
      <vt:lpstr>CBS photon spectrum</vt:lpstr>
      <vt:lpstr>Comparison of CBS and BS photon spectra</vt:lpstr>
      <vt:lpstr> CBS beam polarization</vt:lpstr>
      <vt:lpstr>  Conclusion</vt:lpstr>
      <vt:lpstr>PowerPoint Presentation</vt:lpstr>
      <vt:lpstr>Main CBS expressions used for simulations</vt:lpstr>
      <vt:lpstr>PowerPoint Presentation</vt:lpstr>
      <vt:lpstr>PowerPoint Presentation</vt:lpstr>
      <vt:lpstr>Effect of the finite electron beam emittance</vt:lpstr>
      <vt:lpstr>CBS ideal spectrum</vt:lpstr>
      <vt:lpstr>CBS beam polarization (ideal case)</vt:lpstr>
      <vt:lpstr>CBS ideal spectrum (first peak)</vt:lpstr>
      <vt:lpstr>Comparison CBS spectra</vt:lpstr>
      <vt:lpstr>Smoothed polarization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 of the finite electron beam emittance</dc:title>
  <dc:creator>Alexander Potylitsyn</dc:creator>
  <cp:lastModifiedBy>Alexander Potylitsyn</cp:lastModifiedBy>
  <cp:revision>68</cp:revision>
  <dcterms:created xsi:type="dcterms:W3CDTF">2022-08-25T18:13:31Z</dcterms:created>
  <dcterms:modified xsi:type="dcterms:W3CDTF">2022-08-28T12:29:23Z</dcterms:modified>
</cp:coreProperties>
</file>